
<file path=[Content_Types].xml><?xml version="1.0" encoding="utf-8"?>
<Types xmlns="http://schemas.openxmlformats.org/package/2006/content-types">
  <Default Extension="tmp" ContentType="image/png"/>
  <Default Extension="png" ContentType="image/png"/>
  <Default Extension="jpeg" ContentType="image/jpeg"/>
  <Default Extension="rels" ContentType="application/vnd.openxmlformats-package.relationships+xml"/>
  <Default Extension="xml" ContentType="application/xml"/>
  <Override PartName="/ppt/slides/slide22.xml" ContentType="application/vnd.openxmlformats-officedocument.presentationml.slide+xml"/>
  <Override PartName="/ppt/slides/slide23.xml" ContentType="application/vnd.openxmlformats-officedocument.presentationml.slide+xml"/>
  <Override PartName="/ppt/presentation.xml" ContentType="application/vnd.openxmlformats-officedocument.presentationml.presentation.main+xml"/>
  <Override PartName="/ppt/slides/slide2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Masters/slideMaster4.xml" ContentType="application/vnd.openxmlformats-officedocument.presentationml.slideMaster+xml"/>
  <Override PartName="/ppt/slideMasters/slideMaster2.xml" ContentType="application/vnd.openxmlformats-officedocument.presentationml.slideMaster+xml"/>
  <Override PartName="/ppt/notesSlides/notesSlide1.xml" ContentType="application/vnd.openxmlformats-officedocument.presentationml.notesSlide+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Masters/slideMaster3.xml" ContentType="application/vnd.openxmlformats-officedocument.presentationml.slideMaster+xml"/>
  <Override PartName="/ppt/theme/theme2.xml" ContentType="application/vnd.openxmlformats-officedocument.theme+xml"/>
  <Override PartName="/ppt/theme/theme8.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7.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 id="2147483650" r:id="rId2"/>
    <p:sldMasterId id="2147483652" r:id="rId3"/>
    <p:sldMasterId id="2147483656" r:id="rId4"/>
    <p:sldMasterId id="2147483658" r:id="rId5"/>
    <p:sldMasterId id="2147483660" r:id="rId6"/>
  </p:sldMasterIdLst>
  <p:notesMasterIdLst>
    <p:notesMasterId r:id="rId30"/>
  </p:notesMasterIdLst>
  <p:handoutMasterIdLst>
    <p:handoutMasterId r:id="rId31"/>
  </p:handoutMasterIdLst>
  <p:sldIdLst>
    <p:sldId id="260" r:id="rId7"/>
    <p:sldId id="321" r:id="rId8"/>
    <p:sldId id="316" r:id="rId9"/>
    <p:sldId id="297" r:id="rId10"/>
    <p:sldId id="279" r:id="rId11"/>
    <p:sldId id="298" r:id="rId12"/>
    <p:sldId id="266" r:id="rId13"/>
    <p:sldId id="314" r:id="rId14"/>
    <p:sldId id="313" r:id="rId15"/>
    <p:sldId id="281" r:id="rId16"/>
    <p:sldId id="287" r:id="rId17"/>
    <p:sldId id="308" r:id="rId18"/>
    <p:sldId id="299" r:id="rId19"/>
    <p:sldId id="317" r:id="rId20"/>
    <p:sldId id="301" r:id="rId21"/>
    <p:sldId id="285" r:id="rId22"/>
    <p:sldId id="311" r:id="rId23"/>
    <p:sldId id="306" r:id="rId24"/>
    <p:sldId id="284" r:id="rId25"/>
    <p:sldId id="292" r:id="rId26"/>
    <p:sldId id="320" r:id="rId27"/>
    <p:sldId id="319" r:id="rId28"/>
    <p:sldId id="318" r:id="rId29"/>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107">
          <p15:clr>
            <a:srgbClr val="A4A3A4"/>
          </p15:clr>
        </p15:guide>
        <p15:guide id="2" pos="212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BAC"/>
    <a:srgbClr val="FFC000"/>
    <a:srgbClr val="9DB1B9"/>
    <a:srgbClr val="F193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70" autoAdjust="0"/>
    <p:restoredTop sz="94601" autoAdjust="0"/>
  </p:normalViewPr>
  <p:slideViewPr>
    <p:cSldViewPr>
      <p:cViewPr>
        <p:scale>
          <a:sx n="125" d="100"/>
          <a:sy n="125" d="100"/>
        </p:scale>
        <p:origin x="1516" y="-476"/>
      </p:cViewPr>
      <p:guideLst/>
    </p:cSldViewPr>
  </p:slideViewPr>
  <p:notesTextViewPr>
    <p:cViewPr>
      <p:scale>
        <a:sx n="1" d="1"/>
        <a:sy n="1" d="1"/>
      </p:scale>
      <p:origin x="0" y="0"/>
    </p:cViewPr>
  </p:notesTextViewPr>
  <p:sorterViewPr>
    <p:cViewPr>
      <p:scale>
        <a:sx n="200" d="100"/>
        <a:sy n="200" d="100"/>
      </p:scale>
      <p:origin x="0" y="0"/>
    </p:cViewPr>
  </p:sorterViewPr>
  <p:notesViewPr>
    <p:cSldViewPr>
      <p:cViewPr varScale="1">
        <p:scale>
          <a:sx n="76" d="100"/>
          <a:sy n="76" d="100"/>
        </p:scale>
        <p:origin x="-2214" y="-84"/>
      </p:cViewPr>
      <p:guideLst>
        <p:guide orient="horz" pos="3107"/>
        <p:guide pos="212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customXml" Target="../customXml/item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2.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15373" y="0"/>
            <a:ext cx="2918831" cy="495029"/>
          </a:xfrm>
          <a:prstGeom prst="rect">
            <a:avLst/>
          </a:prstGeom>
        </p:spPr>
        <p:txBody>
          <a:bodyPr vert="horz" lIns="91440" tIns="45720" rIns="91440" bIns="45720" rtlCol="0"/>
          <a:lstStyle>
            <a:lvl1pPr algn="r">
              <a:defRPr sz="1200"/>
            </a:lvl1pPr>
          </a:lstStyle>
          <a:p>
            <a:fld id="{CE7D6A0E-BF93-4CCD-B7A0-F1D3D5EFD78E}" type="datetimeFigureOut">
              <a:rPr kumimoji="1" lang="ja-JP" altLang="en-US" smtClean="0"/>
              <a:t>2019/4/18</a:t>
            </a:fld>
            <a:endParaRPr kumimoji="1" lang="ja-JP" altLang="en-US"/>
          </a:p>
        </p:txBody>
      </p:sp>
      <p:sp>
        <p:nvSpPr>
          <p:cNvPr id="4" name="フッター プレースホルダー 3"/>
          <p:cNvSpPr>
            <a:spLocks noGrp="1"/>
          </p:cNvSpPr>
          <p:nvPr>
            <p:ph type="ftr" sz="quarter" idx="2"/>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15373" y="9371286"/>
            <a:ext cx="2918831" cy="495028"/>
          </a:xfrm>
          <a:prstGeom prst="rect">
            <a:avLst/>
          </a:prstGeom>
        </p:spPr>
        <p:txBody>
          <a:bodyPr vert="horz" lIns="91440" tIns="45720" rIns="91440" bIns="45720" rtlCol="0" anchor="b"/>
          <a:lstStyle>
            <a:lvl1pPr algn="r">
              <a:defRPr sz="1200"/>
            </a:lvl1pPr>
          </a:lstStyle>
          <a:p>
            <a:fld id="{201C7E06-61FD-4A6A-AAA4-DA1D9215630F}" type="slidenum">
              <a:rPr kumimoji="1" lang="ja-JP" altLang="en-US" smtClean="0"/>
              <a:t>‹#›</a:t>
            </a:fld>
            <a:endParaRPr kumimoji="1" lang="ja-JP" altLang="en-US"/>
          </a:p>
        </p:txBody>
      </p:sp>
    </p:spTree>
    <p:extLst>
      <p:ext uri="{BB962C8B-B14F-4D97-AF65-F5344CB8AC3E}">
        <p14:creationId xmlns:p14="http://schemas.microsoft.com/office/powerpoint/2010/main" val="6220821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4763" y="0"/>
            <a:ext cx="2919412" cy="493713"/>
          </a:xfrm>
          <a:prstGeom prst="rect">
            <a:avLst/>
          </a:prstGeom>
        </p:spPr>
        <p:txBody>
          <a:bodyPr vert="horz" lIns="91440" tIns="45720" rIns="91440" bIns="45720" rtlCol="0"/>
          <a:lstStyle>
            <a:lvl1pPr algn="r">
              <a:defRPr sz="1200"/>
            </a:lvl1pPr>
          </a:lstStyle>
          <a:p>
            <a:fld id="{4066B37B-FAB2-4B69-8A16-73443B10A3A6}" type="datetimeFigureOut">
              <a:rPr kumimoji="1" lang="ja-JP" altLang="en-US" smtClean="0"/>
              <a:t>2019/4/18</a:t>
            </a:fld>
            <a:endParaRPr kumimoji="1" lang="ja-JP" altLang="en-US"/>
          </a:p>
        </p:txBody>
      </p:sp>
      <p:sp>
        <p:nvSpPr>
          <p:cNvPr id="4" name="スライド イメージ プレースホルダー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100" y="4686300"/>
            <a:ext cx="5389563" cy="4440238"/>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013"/>
            <a:ext cx="2919413" cy="49371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4763" y="9371013"/>
            <a:ext cx="2919412" cy="493712"/>
          </a:xfrm>
          <a:prstGeom prst="rect">
            <a:avLst/>
          </a:prstGeom>
        </p:spPr>
        <p:txBody>
          <a:bodyPr vert="horz" lIns="91440" tIns="45720" rIns="91440" bIns="45720" rtlCol="0" anchor="b"/>
          <a:lstStyle>
            <a:lvl1pPr algn="r">
              <a:defRPr sz="1200"/>
            </a:lvl1pPr>
          </a:lstStyle>
          <a:p>
            <a:fld id="{B2FB750B-257F-477E-93B6-FF0772A09C24}" type="slidenum">
              <a:rPr kumimoji="1" lang="ja-JP" altLang="en-US" smtClean="0"/>
              <a:t>‹#›</a:t>
            </a:fld>
            <a:endParaRPr kumimoji="1" lang="ja-JP" altLang="en-US"/>
          </a:p>
        </p:txBody>
      </p:sp>
    </p:spTree>
    <p:extLst>
      <p:ext uri="{BB962C8B-B14F-4D97-AF65-F5344CB8AC3E}">
        <p14:creationId xmlns:p14="http://schemas.microsoft.com/office/powerpoint/2010/main" val="32363009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2FB750B-257F-477E-93B6-FF0772A09C24}" type="slidenum">
              <a:rPr kumimoji="1" lang="ja-JP" altLang="en-US" smtClean="0"/>
              <a:t>14</a:t>
            </a:fld>
            <a:endParaRPr kumimoji="1" lang="ja-JP" altLang="en-US"/>
          </a:p>
        </p:txBody>
      </p:sp>
    </p:spTree>
    <p:extLst>
      <p:ext uri="{BB962C8B-B14F-4D97-AF65-F5344CB8AC3E}">
        <p14:creationId xmlns:p14="http://schemas.microsoft.com/office/powerpoint/2010/main" val="1624560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14" name="タイトル 13"/>
          <p:cNvSpPr>
            <a:spLocks noGrp="1"/>
          </p:cNvSpPr>
          <p:nvPr>
            <p:ph type="title" hasCustomPrompt="1"/>
          </p:nvPr>
        </p:nvSpPr>
        <p:spPr>
          <a:xfrm>
            <a:off x="354360" y="2149748"/>
            <a:ext cx="8435280" cy="792088"/>
          </a:xfrm>
          <a:prstGeom prst="rect">
            <a:avLst/>
          </a:prstGeom>
        </p:spPr>
        <p:txBody>
          <a:bodyPr anchor="b" anchorCtr="0"/>
          <a:lstStyle>
            <a:lvl1pPr>
              <a:defRPr>
                <a:latin typeface="Yu Gothic UI" panose="020B0500000000000000" pitchFamily="50" charset="-128"/>
                <a:ea typeface="Yu Gothic UI" panose="020B0500000000000000" pitchFamily="50" charset="-128"/>
              </a:defRPr>
            </a:lvl1pPr>
          </a:lstStyle>
          <a:p>
            <a:r>
              <a:rPr kumimoji="1" lang="en-US" altLang="ja-JP" dirty="0"/>
              <a:t>Click to Edit Master Title</a:t>
            </a:r>
            <a:endParaRPr kumimoji="1" lang="ja-JP" altLang="en-US" dirty="0"/>
          </a:p>
        </p:txBody>
      </p:sp>
      <p:sp>
        <p:nvSpPr>
          <p:cNvPr id="3" name="テキスト プレースホルダー 2"/>
          <p:cNvSpPr>
            <a:spLocks noGrp="1"/>
          </p:cNvSpPr>
          <p:nvPr>
            <p:ph type="body" sz="quarter" idx="10" hasCustomPrompt="1"/>
          </p:nvPr>
        </p:nvSpPr>
        <p:spPr>
          <a:xfrm>
            <a:off x="1042988" y="2997200"/>
            <a:ext cx="7058025" cy="647700"/>
          </a:xfrm>
          <a:prstGeom prst="rect">
            <a:avLst/>
          </a:prstGeom>
        </p:spPr>
        <p:txBody>
          <a:bodyPr anchor="b" anchorCtr="0"/>
          <a:lstStyle>
            <a:lvl1pPr marL="0" indent="0">
              <a:buNone/>
              <a:defRPr>
                <a:latin typeface="Yu Gothic UI" panose="020B0500000000000000" pitchFamily="50" charset="-128"/>
                <a:ea typeface="Yu Gothic UI" panose="020B0500000000000000" pitchFamily="50" charset="-128"/>
              </a:defRPr>
            </a:lvl1pPr>
          </a:lstStyle>
          <a:p>
            <a:pPr lvl="0"/>
            <a:r>
              <a:rPr kumimoji="1" lang="en-US" altLang="ja-JP" dirty="0"/>
              <a:t>Click to Edit Subtitle</a:t>
            </a:r>
            <a:endParaRPr kumimoji="1" lang="ja-JP" altLang="en-US" dirty="0"/>
          </a:p>
        </p:txBody>
      </p:sp>
      <p:sp>
        <p:nvSpPr>
          <p:cNvPr id="5" name="テキスト プレースホルダー 4"/>
          <p:cNvSpPr>
            <a:spLocks noGrp="1"/>
          </p:cNvSpPr>
          <p:nvPr>
            <p:ph type="body" sz="quarter" idx="11" hasCustomPrompt="1"/>
          </p:nvPr>
        </p:nvSpPr>
        <p:spPr>
          <a:xfrm>
            <a:off x="1115616" y="5157788"/>
            <a:ext cx="6984775" cy="1584325"/>
          </a:xfrm>
          <a:prstGeom prst="rect">
            <a:avLst/>
          </a:prstGeom>
        </p:spPr>
        <p:txBody>
          <a:bodyPr/>
          <a:lstStyle>
            <a:lvl1pPr marL="0" indent="0">
              <a:buNone/>
              <a:defRPr sz="2400" baseline="0">
                <a:solidFill>
                  <a:schemeClr val="bg1"/>
                </a:solidFill>
                <a:latin typeface="Yu Gothic UI" panose="020B0500000000000000" pitchFamily="50" charset="-128"/>
                <a:ea typeface="Yu Gothic UI" panose="020B0500000000000000" pitchFamily="50" charset="-128"/>
              </a:defRPr>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Click to Edit Presenter Name / Date</a:t>
            </a:r>
            <a:endParaRPr kumimoji="1" lang="ja-JP" altLang="en-US" dirty="0"/>
          </a:p>
        </p:txBody>
      </p:sp>
    </p:spTree>
    <p:extLst>
      <p:ext uri="{BB962C8B-B14F-4D97-AF65-F5344CB8AC3E}">
        <p14:creationId xmlns:p14="http://schemas.microsoft.com/office/powerpoint/2010/main" val="4253326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9" name="タイトル 8"/>
          <p:cNvSpPr>
            <a:spLocks noGrp="1"/>
          </p:cNvSpPr>
          <p:nvPr>
            <p:ph type="title" hasCustomPrompt="1"/>
          </p:nvPr>
        </p:nvSpPr>
        <p:spPr>
          <a:xfrm>
            <a:off x="1835696" y="2761028"/>
            <a:ext cx="6768752" cy="782960"/>
          </a:xfrm>
          <a:prstGeom prst="rect">
            <a:avLst/>
          </a:prstGeom>
        </p:spPr>
        <p:txBody>
          <a:bodyPr anchor="b" anchorCtr="0"/>
          <a:lstStyle>
            <a:lvl1pPr>
              <a:defRPr baseline="0">
                <a:latin typeface="Yu Gothic UI" panose="020B0500000000000000" pitchFamily="50" charset="-128"/>
                <a:ea typeface="Yu Gothic UI" panose="020B0500000000000000" pitchFamily="50" charset="-128"/>
              </a:defRPr>
            </a:lvl1pPr>
          </a:lstStyle>
          <a:p>
            <a:r>
              <a:rPr kumimoji="1" lang="en-US" altLang="ja-JP" dirty="0"/>
              <a:t>Click to Edit Section Title</a:t>
            </a:r>
            <a:endParaRPr kumimoji="1" lang="ja-JP" altLang="en-US" dirty="0"/>
          </a:p>
        </p:txBody>
      </p:sp>
    </p:spTree>
    <p:extLst>
      <p:ext uri="{BB962C8B-B14F-4D97-AF65-F5344CB8AC3E}">
        <p14:creationId xmlns:p14="http://schemas.microsoft.com/office/powerpoint/2010/main" val="3239965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 スライド">
    <p:spTree>
      <p:nvGrpSpPr>
        <p:cNvPr id="1" name=""/>
        <p:cNvGrpSpPr/>
        <p:nvPr/>
      </p:nvGrpSpPr>
      <p:grpSpPr>
        <a:xfrm>
          <a:off x="0" y="0"/>
          <a:ext cx="0" cy="0"/>
          <a:chOff x="0" y="0"/>
          <a:chExt cx="0" cy="0"/>
        </a:xfrm>
      </p:grpSpPr>
      <p:sp>
        <p:nvSpPr>
          <p:cNvPr id="3" name="表プレースホルダー 2">
            <a:extLst>
              <a:ext uri="{FF2B5EF4-FFF2-40B4-BE49-F238E27FC236}">
                <a16:creationId xmlns:a16="http://schemas.microsoft.com/office/drawing/2014/main" id="{78E3B6CD-3B2B-41E5-A629-295AE25C6B15}"/>
              </a:ext>
            </a:extLst>
          </p:cNvPr>
          <p:cNvSpPr>
            <a:spLocks noGrp="1"/>
          </p:cNvSpPr>
          <p:nvPr>
            <p:ph type="tbl" sz="quarter" idx="10"/>
          </p:nvPr>
        </p:nvSpPr>
        <p:spPr>
          <a:xfrm>
            <a:off x="250825" y="1628775"/>
            <a:ext cx="4321175" cy="2736329"/>
          </a:xfrm>
          <a:prstGeom prst="rect">
            <a:avLst/>
          </a:prstGeom>
        </p:spPr>
        <p:txBody>
          <a:bodyPr/>
          <a:lstStyle>
            <a:lvl1pPr marL="0" indent="0">
              <a:buNone/>
              <a:defRPr sz="1600"/>
            </a:lvl1pPr>
          </a:lstStyle>
          <a:p>
            <a:endParaRPr kumimoji="1" lang="ja-JP" altLang="en-US" dirty="0"/>
          </a:p>
        </p:txBody>
      </p:sp>
    </p:spTree>
    <p:extLst>
      <p:ext uri="{BB962C8B-B14F-4D97-AF65-F5344CB8AC3E}">
        <p14:creationId xmlns:p14="http://schemas.microsoft.com/office/powerpoint/2010/main" val="2949671573"/>
      </p:ext>
    </p:extLst>
  </p:cSld>
  <p:clrMapOvr>
    <a:masterClrMapping/>
  </p:clrMapOvr>
  <p:extLst mod="1">
    <p:ext uri="{DCECCB84-F9BA-43D5-87BE-67443E8EF086}">
      <p15:sldGuideLst xmlns:p15="http://schemas.microsoft.com/office/powerpoint/2012/main">
        <p15:guide id="1" pos="2880">
          <p15:clr>
            <a:srgbClr val="FBAE40"/>
          </p15:clr>
        </p15:guide>
        <p15:guide id="2" pos="5602">
          <p15:clr>
            <a:srgbClr val="FBAE40"/>
          </p15:clr>
        </p15:guide>
        <p15:guide id="3" pos="158">
          <p15:clr>
            <a:srgbClr val="FBAE40"/>
          </p15:clr>
        </p15:guide>
        <p15:guide id="4" orient="horz" pos="2160">
          <p15:clr>
            <a:srgbClr val="FBAE40"/>
          </p15:clr>
        </p15:guide>
        <p15:guide id="5" orient="horz" pos="618">
          <p15:clr>
            <a:srgbClr val="FBAE40"/>
          </p15:clr>
        </p15:guide>
        <p15:guide id="6" orient="horz" pos="1026">
          <p15:clr>
            <a:srgbClr val="FBAE40"/>
          </p15:clr>
        </p15:guide>
        <p15:guide id="7" orient="horz" pos="411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9" name="タイトル 8"/>
          <p:cNvSpPr>
            <a:spLocks noGrp="1"/>
          </p:cNvSpPr>
          <p:nvPr>
            <p:ph type="title" hasCustomPrompt="1"/>
          </p:nvPr>
        </p:nvSpPr>
        <p:spPr>
          <a:xfrm>
            <a:off x="457200" y="236538"/>
            <a:ext cx="8229600" cy="706090"/>
          </a:xfrm>
          <a:prstGeom prst="rect">
            <a:avLst/>
          </a:prstGeom>
        </p:spPr>
        <p:txBody>
          <a:bodyPr anchor="b" anchorCtr="0"/>
          <a:lstStyle>
            <a:lvl1pPr>
              <a:defRPr sz="2400">
                <a:latin typeface="Yu Gothic UI" panose="020B0500000000000000" pitchFamily="50" charset="-128"/>
                <a:ea typeface="Yu Gothic UI" panose="020B0500000000000000" pitchFamily="50" charset="-128"/>
              </a:defRPr>
            </a:lvl1pPr>
          </a:lstStyle>
          <a:p>
            <a:r>
              <a:rPr kumimoji="1" lang="en-US" altLang="ja-JP" dirty="0"/>
              <a:t>Click to Edit Slide Title </a:t>
            </a:r>
            <a:endParaRPr kumimoji="1" lang="ja-JP" altLang="en-US" dirty="0"/>
          </a:p>
        </p:txBody>
      </p:sp>
      <p:sp>
        <p:nvSpPr>
          <p:cNvPr id="4" name="テキスト プレースホルダー 3">
            <a:extLst>
              <a:ext uri="{FF2B5EF4-FFF2-40B4-BE49-F238E27FC236}">
                <a16:creationId xmlns:a16="http://schemas.microsoft.com/office/drawing/2014/main" id="{393D6DC0-74C7-45DF-A9B3-6739EBAC072C}"/>
              </a:ext>
            </a:extLst>
          </p:cNvPr>
          <p:cNvSpPr>
            <a:spLocks noGrp="1"/>
          </p:cNvSpPr>
          <p:nvPr>
            <p:ph type="body" sz="quarter" idx="10"/>
          </p:nvPr>
        </p:nvSpPr>
        <p:spPr>
          <a:xfrm>
            <a:off x="276178" y="1052735"/>
            <a:ext cx="4295821" cy="576039"/>
          </a:xfrm>
          <a:prstGeom prst="rect">
            <a:avLst/>
          </a:prstGeom>
        </p:spPr>
        <p:txBody>
          <a:bodyPr anchor="ctr"/>
          <a:lstStyle>
            <a:lvl1pPr marL="0" indent="0">
              <a:buNone/>
              <a:defRPr sz="2000">
                <a:solidFill>
                  <a:schemeClr val="tx1"/>
                </a:solidFill>
              </a:defRPr>
            </a:lvl1pPr>
          </a:lstStyle>
          <a:p>
            <a:pPr lvl="0"/>
            <a:endParaRPr kumimoji="1" lang="ja-JP" altLang="en-US" dirty="0"/>
          </a:p>
        </p:txBody>
      </p:sp>
    </p:spTree>
    <p:extLst>
      <p:ext uri="{BB962C8B-B14F-4D97-AF65-F5344CB8AC3E}">
        <p14:creationId xmlns:p14="http://schemas.microsoft.com/office/powerpoint/2010/main" val="1361663122"/>
      </p:ext>
    </p:extLst>
  </p:cSld>
  <p:clrMapOvr>
    <a:masterClrMapping/>
  </p:clrMapOvr>
  <p:extLst mod="1">
    <p:ext uri="{DCECCB84-F9BA-43D5-87BE-67443E8EF086}">
      <p15:sldGuideLst xmlns:p15="http://schemas.microsoft.com/office/powerpoint/2012/main">
        <p15:guide id="1" pos="2880" userDrawn="1">
          <p15:clr>
            <a:srgbClr val="FBAE40"/>
          </p15:clr>
        </p15:guide>
        <p15:guide id="2" pos="5602" userDrawn="1">
          <p15:clr>
            <a:srgbClr val="FBAE40"/>
          </p15:clr>
        </p15:guide>
        <p15:guide id="3" pos="158" userDrawn="1">
          <p15:clr>
            <a:srgbClr val="FBAE40"/>
          </p15:clr>
        </p15:guide>
        <p15:guide id="4" orient="horz" pos="2160" userDrawn="1">
          <p15:clr>
            <a:srgbClr val="FBAE40"/>
          </p15:clr>
        </p15:guide>
        <p15:guide id="5" orient="horz" pos="618" userDrawn="1">
          <p15:clr>
            <a:srgbClr val="FBAE40"/>
          </p15:clr>
        </p15:guide>
        <p15:guide id="6" orient="horz" pos="1026" userDrawn="1">
          <p15:clr>
            <a:srgbClr val="FBAE40"/>
          </p15:clr>
        </p15:guide>
        <p15:guide id="7" orient="horz" pos="411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タイトル スライド">
    <p:spTree>
      <p:nvGrpSpPr>
        <p:cNvPr id="1" name=""/>
        <p:cNvGrpSpPr/>
        <p:nvPr/>
      </p:nvGrpSpPr>
      <p:grpSpPr>
        <a:xfrm>
          <a:off x="0" y="0"/>
          <a:ext cx="0" cy="0"/>
          <a:chOff x="0" y="0"/>
          <a:chExt cx="0" cy="0"/>
        </a:xfrm>
      </p:grpSpPr>
      <p:sp>
        <p:nvSpPr>
          <p:cNvPr id="9" name="タイトル 8"/>
          <p:cNvSpPr>
            <a:spLocks noGrp="1"/>
          </p:cNvSpPr>
          <p:nvPr>
            <p:ph type="title" hasCustomPrompt="1"/>
          </p:nvPr>
        </p:nvSpPr>
        <p:spPr>
          <a:xfrm>
            <a:off x="457200" y="236538"/>
            <a:ext cx="8229600" cy="706090"/>
          </a:xfrm>
          <a:prstGeom prst="rect">
            <a:avLst/>
          </a:prstGeom>
        </p:spPr>
        <p:txBody>
          <a:bodyPr anchor="b" anchorCtr="0"/>
          <a:lstStyle>
            <a:lvl1pPr>
              <a:defRPr sz="2400">
                <a:latin typeface="Yu Gothic UI" panose="020B0500000000000000" pitchFamily="50" charset="-128"/>
                <a:ea typeface="Yu Gothic UI" panose="020B0500000000000000" pitchFamily="50" charset="-128"/>
              </a:defRPr>
            </a:lvl1pPr>
          </a:lstStyle>
          <a:p>
            <a:r>
              <a:rPr kumimoji="1" lang="en-US" altLang="ja-JP" dirty="0"/>
              <a:t>Click to Edit Slide Title </a:t>
            </a:r>
            <a:endParaRPr kumimoji="1" lang="ja-JP" altLang="en-US" dirty="0"/>
          </a:p>
        </p:txBody>
      </p:sp>
      <p:sp>
        <p:nvSpPr>
          <p:cNvPr id="4" name="テキスト プレースホルダー 3">
            <a:extLst>
              <a:ext uri="{FF2B5EF4-FFF2-40B4-BE49-F238E27FC236}">
                <a16:creationId xmlns:a16="http://schemas.microsoft.com/office/drawing/2014/main" id="{393D6DC0-74C7-45DF-A9B3-6739EBAC072C}"/>
              </a:ext>
            </a:extLst>
          </p:cNvPr>
          <p:cNvSpPr>
            <a:spLocks noGrp="1"/>
          </p:cNvSpPr>
          <p:nvPr>
            <p:ph type="body" sz="quarter" idx="10"/>
          </p:nvPr>
        </p:nvSpPr>
        <p:spPr>
          <a:xfrm>
            <a:off x="276178" y="1052735"/>
            <a:ext cx="4295821" cy="576039"/>
          </a:xfrm>
          <a:prstGeom prst="rect">
            <a:avLst/>
          </a:prstGeom>
        </p:spPr>
        <p:txBody>
          <a:bodyPr anchor="ctr"/>
          <a:lstStyle>
            <a:lvl1pPr marL="0" indent="0">
              <a:buNone/>
              <a:defRPr sz="2000">
                <a:solidFill>
                  <a:schemeClr val="tx1"/>
                </a:solidFill>
              </a:defRPr>
            </a:lvl1pPr>
          </a:lstStyle>
          <a:p>
            <a:pPr lvl="0"/>
            <a:endParaRPr kumimoji="1" lang="ja-JP" altLang="en-US" dirty="0"/>
          </a:p>
        </p:txBody>
      </p:sp>
      <p:sp>
        <p:nvSpPr>
          <p:cNvPr id="3" name="コンテンツ プレースホルダー 2">
            <a:extLst>
              <a:ext uri="{FF2B5EF4-FFF2-40B4-BE49-F238E27FC236}">
                <a16:creationId xmlns:a16="http://schemas.microsoft.com/office/drawing/2014/main" id="{FA638598-7617-44F3-9C96-A8ACD07FB247}"/>
              </a:ext>
            </a:extLst>
          </p:cNvPr>
          <p:cNvSpPr>
            <a:spLocks noGrp="1"/>
          </p:cNvSpPr>
          <p:nvPr>
            <p:ph sz="quarter" idx="11"/>
          </p:nvPr>
        </p:nvSpPr>
        <p:spPr>
          <a:xfrm>
            <a:off x="276178" y="1628775"/>
            <a:ext cx="8616997" cy="4895850"/>
          </a:xfrm>
          <a:prstGeom prst="rect">
            <a:avLst/>
          </a:prstGeom>
        </p:spPr>
        <p:txBody>
          <a:bodyPr/>
          <a:lstStyle>
            <a:lvl1pPr>
              <a:defRPr sz="1400"/>
            </a:lvl1pPr>
            <a:lvl2pPr>
              <a:defRPr sz="1400"/>
            </a:lvl2pPr>
            <a:lvl3pPr>
              <a:defRPr sz="1400"/>
            </a:lvl3pPr>
            <a:lvl4pPr>
              <a:defRPr sz="1400"/>
            </a:lvl4pPr>
            <a:lvl5pPr>
              <a:defRPr sz="1400"/>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418413699"/>
      </p:ext>
    </p:extLst>
  </p:cSld>
  <p:clrMapOvr>
    <a:masterClrMapping/>
  </p:clrMapOvr>
  <p:extLst mod="1">
    <p:ext uri="{DCECCB84-F9BA-43D5-87BE-67443E8EF086}">
      <p15:sldGuideLst xmlns:p15="http://schemas.microsoft.com/office/powerpoint/2012/main">
        <p15:guide id="1" pos="2880">
          <p15:clr>
            <a:srgbClr val="FBAE40"/>
          </p15:clr>
        </p15:guide>
        <p15:guide id="2" pos="5602">
          <p15:clr>
            <a:srgbClr val="FBAE40"/>
          </p15:clr>
        </p15:guide>
        <p15:guide id="3" pos="158">
          <p15:clr>
            <a:srgbClr val="FBAE40"/>
          </p15:clr>
        </p15:guide>
        <p15:guide id="4" orient="horz" pos="2160">
          <p15:clr>
            <a:srgbClr val="FBAE40"/>
          </p15:clr>
        </p15:guide>
        <p15:guide id="5" orient="horz" pos="618">
          <p15:clr>
            <a:srgbClr val="FBAE40"/>
          </p15:clr>
        </p15:guide>
        <p15:guide id="6" orient="horz" pos="1026">
          <p15:clr>
            <a:srgbClr val="FBAE40"/>
          </p15:clr>
        </p15:guide>
        <p15:guide id="7" orient="horz" pos="411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689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2271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553044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6.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7.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 name="Group 4"/>
          <p:cNvGrpSpPr>
            <a:grpSpLocks noChangeAspect="1"/>
          </p:cNvGrpSpPr>
          <p:nvPr userDrawn="1"/>
        </p:nvGrpSpPr>
        <p:grpSpPr bwMode="auto">
          <a:xfrm>
            <a:off x="0" y="0"/>
            <a:ext cx="9144000" cy="6858000"/>
            <a:chOff x="0" y="0"/>
            <a:chExt cx="5760" cy="4320"/>
          </a:xfrm>
        </p:grpSpPr>
        <p:sp>
          <p:nvSpPr>
            <p:cNvPr id="4" name="AutoShape 3"/>
            <p:cNvSpPr>
              <a:spLocks noChangeAspect="1" noChangeArrowheads="1" noTextEdit="1"/>
            </p:cNvSpPr>
            <p:nvPr userDrawn="1"/>
          </p:nvSpPr>
          <p:spPr bwMode="auto">
            <a:xfrm>
              <a:off x="0" y="0"/>
              <a:ext cx="576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 name="Rectangle 5"/>
            <p:cNvSpPr>
              <a:spLocks noChangeArrowheads="1"/>
            </p:cNvSpPr>
            <p:nvPr userDrawn="1"/>
          </p:nvSpPr>
          <p:spPr bwMode="auto">
            <a:xfrm>
              <a:off x="0" y="0"/>
              <a:ext cx="5760" cy="1213"/>
            </a:xfrm>
            <a:prstGeom prst="rect">
              <a:avLst/>
            </a:prstGeom>
            <a:solidFill>
              <a:srgbClr val="005B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6" name="Rectangle 6"/>
            <p:cNvSpPr>
              <a:spLocks noChangeArrowheads="1"/>
            </p:cNvSpPr>
            <p:nvPr userDrawn="1"/>
          </p:nvSpPr>
          <p:spPr bwMode="auto">
            <a:xfrm>
              <a:off x="0" y="3107"/>
              <a:ext cx="5760" cy="1213"/>
            </a:xfrm>
            <a:prstGeom prst="rect">
              <a:avLst/>
            </a:prstGeom>
            <a:solidFill>
              <a:srgbClr val="9DB1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7" name="Freeform 7"/>
            <p:cNvSpPr>
              <a:spLocks/>
            </p:cNvSpPr>
            <p:nvPr userDrawn="1"/>
          </p:nvSpPr>
          <p:spPr bwMode="auto">
            <a:xfrm>
              <a:off x="4688" y="192"/>
              <a:ext cx="217" cy="235"/>
            </a:xfrm>
            <a:custGeom>
              <a:avLst/>
              <a:gdLst>
                <a:gd name="T0" fmla="*/ 0 w 649"/>
                <a:gd name="T1" fmla="*/ 0 h 707"/>
                <a:gd name="T2" fmla="*/ 187 w 649"/>
                <a:gd name="T3" fmla="*/ 0 h 707"/>
                <a:gd name="T4" fmla="*/ 187 w 649"/>
                <a:gd name="T5" fmla="*/ 289 h 707"/>
                <a:gd name="T6" fmla="*/ 190 w 649"/>
                <a:gd name="T7" fmla="*/ 289 h 707"/>
                <a:gd name="T8" fmla="*/ 402 w 649"/>
                <a:gd name="T9" fmla="*/ 0 h 707"/>
                <a:gd name="T10" fmla="*/ 629 w 649"/>
                <a:gd name="T11" fmla="*/ 0 h 707"/>
                <a:gd name="T12" fmla="*/ 368 w 649"/>
                <a:gd name="T13" fmla="*/ 330 h 707"/>
                <a:gd name="T14" fmla="*/ 649 w 649"/>
                <a:gd name="T15" fmla="*/ 707 h 707"/>
                <a:gd name="T16" fmla="*/ 409 w 649"/>
                <a:gd name="T17" fmla="*/ 707 h 707"/>
                <a:gd name="T18" fmla="*/ 190 w 649"/>
                <a:gd name="T19" fmla="*/ 387 h 707"/>
                <a:gd name="T20" fmla="*/ 187 w 649"/>
                <a:gd name="T21" fmla="*/ 387 h 707"/>
                <a:gd name="T22" fmla="*/ 187 w 649"/>
                <a:gd name="T23" fmla="*/ 707 h 707"/>
                <a:gd name="T24" fmla="*/ 0 w 649"/>
                <a:gd name="T25" fmla="*/ 707 h 707"/>
                <a:gd name="T26" fmla="*/ 0 w 649"/>
                <a:gd name="T27" fmla="*/ 0 h 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9" h="707">
                  <a:moveTo>
                    <a:pt x="0" y="0"/>
                  </a:moveTo>
                  <a:lnTo>
                    <a:pt x="187" y="0"/>
                  </a:lnTo>
                  <a:lnTo>
                    <a:pt x="187" y="289"/>
                  </a:lnTo>
                  <a:lnTo>
                    <a:pt x="190" y="289"/>
                  </a:lnTo>
                  <a:lnTo>
                    <a:pt x="402" y="0"/>
                  </a:lnTo>
                  <a:lnTo>
                    <a:pt x="629" y="0"/>
                  </a:lnTo>
                  <a:lnTo>
                    <a:pt x="368" y="330"/>
                  </a:lnTo>
                  <a:lnTo>
                    <a:pt x="649" y="707"/>
                  </a:lnTo>
                  <a:lnTo>
                    <a:pt x="409" y="707"/>
                  </a:lnTo>
                  <a:lnTo>
                    <a:pt x="190" y="387"/>
                  </a:lnTo>
                  <a:lnTo>
                    <a:pt x="187" y="387"/>
                  </a:lnTo>
                  <a:lnTo>
                    <a:pt x="187" y="707"/>
                  </a:lnTo>
                  <a:lnTo>
                    <a:pt x="0" y="70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8" name="Freeform 8"/>
            <p:cNvSpPr>
              <a:spLocks noEditPoints="1"/>
            </p:cNvSpPr>
            <p:nvPr userDrawn="1"/>
          </p:nvSpPr>
          <p:spPr bwMode="auto">
            <a:xfrm>
              <a:off x="4884" y="192"/>
              <a:ext cx="258" cy="235"/>
            </a:xfrm>
            <a:custGeom>
              <a:avLst/>
              <a:gdLst>
                <a:gd name="T0" fmla="*/ 468 w 772"/>
                <a:gd name="T1" fmla="*/ 422 h 707"/>
                <a:gd name="T2" fmla="*/ 290 w 772"/>
                <a:gd name="T3" fmla="*/ 422 h 707"/>
                <a:gd name="T4" fmla="*/ 382 w 772"/>
                <a:gd name="T5" fmla="*/ 146 h 707"/>
                <a:gd name="T6" fmla="*/ 384 w 772"/>
                <a:gd name="T7" fmla="*/ 146 h 707"/>
                <a:gd name="T8" fmla="*/ 468 w 772"/>
                <a:gd name="T9" fmla="*/ 422 h 707"/>
                <a:gd name="T10" fmla="*/ 0 w 772"/>
                <a:gd name="T11" fmla="*/ 707 h 707"/>
                <a:gd name="T12" fmla="*/ 192 w 772"/>
                <a:gd name="T13" fmla="*/ 707 h 707"/>
                <a:gd name="T14" fmla="*/ 247 w 772"/>
                <a:gd name="T15" fmla="*/ 556 h 707"/>
                <a:gd name="T16" fmla="*/ 513 w 772"/>
                <a:gd name="T17" fmla="*/ 556 h 707"/>
                <a:gd name="T18" fmla="*/ 565 w 772"/>
                <a:gd name="T19" fmla="*/ 707 h 707"/>
                <a:gd name="T20" fmla="*/ 772 w 772"/>
                <a:gd name="T21" fmla="*/ 707 h 707"/>
                <a:gd name="T22" fmla="*/ 499 w 772"/>
                <a:gd name="T23" fmla="*/ 0 h 707"/>
                <a:gd name="T24" fmla="*/ 268 w 772"/>
                <a:gd name="T25" fmla="*/ 0 h 707"/>
                <a:gd name="T26" fmla="*/ 0 w 772"/>
                <a:gd name="T27" fmla="*/ 707 h 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72" h="707">
                  <a:moveTo>
                    <a:pt x="468" y="422"/>
                  </a:moveTo>
                  <a:lnTo>
                    <a:pt x="290" y="422"/>
                  </a:lnTo>
                  <a:lnTo>
                    <a:pt x="382" y="146"/>
                  </a:lnTo>
                  <a:lnTo>
                    <a:pt x="384" y="146"/>
                  </a:lnTo>
                  <a:lnTo>
                    <a:pt x="468" y="422"/>
                  </a:lnTo>
                  <a:close/>
                  <a:moveTo>
                    <a:pt x="0" y="707"/>
                  </a:moveTo>
                  <a:lnTo>
                    <a:pt x="192" y="707"/>
                  </a:lnTo>
                  <a:lnTo>
                    <a:pt x="247" y="556"/>
                  </a:lnTo>
                  <a:lnTo>
                    <a:pt x="513" y="556"/>
                  </a:lnTo>
                  <a:lnTo>
                    <a:pt x="565" y="707"/>
                  </a:lnTo>
                  <a:lnTo>
                    <a:pt x="772" y="707"/>
                  </a:lnTo>
                  <a:lnTo>
                    <a:pt x="499" y="0"/>
                  </a:lnTo>
                  <a:lnTo>
                    <a:pt x="268" y="0"/>
                  </a:lnTo>
                  <a:lnTo>
                    <a:pt x="0" y="70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9" name="Freeform 9"/>
            <p:cNvSpPr>
              <a:spLocks/>
            </p:cNvSpPr>
            <p:nvPr userDrawn="1"/>
          </p:nvSpPr>
          <p:spPr bwMode="auto">
            <a:xfrm>
              <a:off x="5143" y="188"/>
              <a:ext cx="176" cy="243"/>
            </a:xfrm>
            <a:custGeom>
              <a:avLst/>
              <a:gdLst>
                <a:gd name="T0" fmla="*/ 42 w 528"/>
                <a:gd name="T1" fmla="*/ 554 h 731"/>
                <a:gd name="T2" fmla="*/ 108 w 528"/>
                <a:gd name="T3" fmla="*/ 577 h 731"/>
                <a:gd name="T4" fmla="*/ 188 w 528"/>
                <a:gd name="T5" fmla="*/ 591 h 731"/>
                <a:gd name="T6" fmla="*/ 239 w 528"/>
                <a:gd name="T7" fmla="*/ 591 h 731"/>
                <a:gd name="T8" fmla="*/ 288 w 528"/>
                <a:gd name="T9" fmla="*/ 581 h 731"/>
                <a:gd name="T10" fmla="*/ 312 w 528"/>
                <a:gd name="T11" fmla="*/ 569 h 731"/>
                <a:gd name="T12" fmla="*/ 328 w 528"/>
                <a:gd name="T13" fmla="*/ 550 h 731"/>
                <a:gd name="T14" fmla="*/ 333 w 528"/>
                <a:gd name="T15" fmla="*/ 523 h 731"/>
                <a:gd name="T16" fmla="*/ 329 w 528"/>
                <a:gd name="T17" fmla="*/ 500 h 731"/>
                <a:gd name="T18" fmla="*/ 311 w 528"/>
                <a:gd name="T19" fmla="*/ 475 h 731"/>
                <a:gd name="T20" fmla="*/ 281 w 528"/>
                <a:gd name="T21" fmla="*/ 455 h 731"/>
                <a:gd name="T22" fmla="*/ 166 w 528"/>
                <a:gd name="T23" fmla="*/ 417 h 731"/>
                <a:gd name="T24" fmla="*/ 104 w 528"/>
                <a:gd name="T25" fmla="*/ 392 h 731"/>
                <a:gd name="T26" fmla="*/ 64 w 528"/>
                <a:gd name="T27" fmla="*/ 365 h 731"/>
                <a:gd name="T28" fmla="*/ 30 w 528"/>
                <a:gd name="T29" fmla="*/ 329 h 731"/>
                <a:gd name="T30" fmla="*/ 7 w 528"/>
                <a:gd name="T31" fmla="*/ 280 h 731"/>
                <a:gd name="T32" fmla="*/ 0 w 528"/>
                <a:gd name="T33" fmla="*/ 217 h 731"/>
                <a:gd name="T34" fmla="*/ 1 w 528"/>
                <a:gd name="T35" fmla="*/ 186 h 731"/>
                <a:gd name="T36" fmla="*/ 11 w 528"/>
                <a:gd name="T37" fmla="*/ 145 h 731"/>
                <a:gd name="T38" fmla="*/ 27 w 528"/>
                <a:gd name="T39" fmla="*/ 111 h 731"/>
                <a:gd name="T40" fmla="*/ 50 w 528"/>
                <a:gd name="T41" fmla="*/ 83 h 731"/>
                <a:gd name="T42" fmla="*/ 79 w 528"/>
                <a:gd name="T43" fmla="*/ 58 h 731"/>
                <a:gd name="T44" fmla="*/ 148 w 528"/>
                <a:gd name="T45" fmla="*/ 23 h 731"/>
                <a:gd name="T46" fmla="*/ 225 w 528"/>
                <a:gd name="T47" fmla="*/ 6 h 731"/>
                <a:gd name="T48" fmla="*/ 307 w 528"/>
                <a:gd name="T49" fmla="*/ 0 h 731"/>
                <a:gd name="T50" fmla="*/ 358 w 528"/>
                <a:gd name="T51" fmla="*/ 2 h 731"/>
                <a:gd name="T52" fmla="*/ 428 w 528"/>
                <a:gd name="T53" fmla="*/ 11 h 731"/>
                <a:gd name="T54" fmla="*/ 488 w 528"/>
                <a:gd name="T55" fmla="*/ 27 h 731"/>
                <a:gd name="T56" fmla="*/ 459 w 528"/>
                <a:gd name="T57" fmla="*/ 164 h 731"/>
                <a:gd name="T58" fmla="*/ 401 w 528"/>
                <a:gd name="T59" fmla="*/ 148 h 731"/>
                <a:gd name="T60" fmla="*/ 340 w 528"/>
                <a:gd name="T61" fmla="*/ 141 h 731"/>
                <a:gd name="T62" fmla="*/ 301 w 528"/>
                <a:gd name="T63" fmla="*/ 141 h 731"/>
                <a:gd name="T64" fmla="*/ 249 w 528"/>
                <a:gd name="T65" fmla="*/ 147 h 731"/>
                <a:gd name="T66" fmla="*/ 221 w 528"/>
                <a:gd name="T67" fmla="*/ 158 h 731"/>
                <a:gd name="T68" fmla="*/ 201 w 528"/>
                <a:gd name="T69" fmla="*/ 176 h 731"/>
                <a:gd name="T70" fmla="*/ 193 w 528"/>
                <a:gd name="T71" fmla="*/ 206 h 731"/>
                <a:gd name="T72" fmla="*/ 197 w 528"/>
                <a:gd name="T73" fmla="*/ 224 h 731"/>
                <a:gd name="T74" fmla="*/ 216 w 528"/>
                <a:gd name="T75" fmla="*/ 247 h 731"/>
                <a:gd name="T76" fmla="*/ 245 w 528"/>
                <a:gd name="T77" fmla="*/ 264 h 731"/>
                <a:gd name="T78" fmla="*/ 329 w 528"/>
                <a:gd name="T79" fmla="*/ 290 h 731"/>
                <a:gd name="T80" fmla="*/ 407 w 528"/>
                <a:gd name="T81" fmla="*/ 317 h 731"/>
                <a:gd name="T82" fmla="*/ 450 w 528"/>
                <a:gd name="T83" fmla="*/ 340 h 731"/>
                <a:gd name="T84" fmla="*/ 486 w 528"/>
                <a:gd name="T85" fmla="*/ 373 h 731"/>
                <a:gd name="T86" fmla="*/ 513 w 528"/>
                <a:gd name="T87" fmla="*/ 417 h 731"/>
                <a:gd name="T88" fmla="*/ 527 w 528"/>
                <a:gd name="T89" fmla="*/ 475 h 731"/>
                <a:gd name="T90" fmla="*/ 527 w 528"/>
                <a:gd name="T91" fmla="*/ 515 h 731"/>
                <a:gd name="T92" fmla="*/ 520 w 528"/>
                <a:gd name="T93" fmla="*/ 561 h 731"/>
                <a:gd name="T94" fmla="*/ 507 w 528"/>
                <a:gd name="T95" fmla="*/ 600 h 731"/>
                <a:gd name="T96" fmla="*/ 487 w 528"/>
                <a:gd name="T97" fmla="*/ 633 h 731"/>
                <a:gd name="T98" fmla="*/ 461 w 528"/>
                <a:gd name="T99" fmla="*/ 661 h 731"/>
                <a:gd name="T100" fmla="*/ 408 w 528"/>
                <a:gd name="T101" fmla="*/ 696 h 731"/>
                <a:gd name="T102" fmla="*/ 332 w 528"/>
                <a:gd name="T103" fmla="*/ 721 h 731"/>
                <a:gd name="T104" fmla="*/ 246 w 528"/>
                <a:gd name="T105" fmla="*/ 731 h 731"/>
                <a:gd name="T106" fmla="*/ 191 w 528"/>
                <a:gd name="T107" fmla="*/ 731 h 731"/>
                <a:gd name="T108" fmla="*/ 111 w 528"/>
                <a:gd name="T109" fmla="*/ 723 h 731"/>
                <a:gd name="T110" fmla="*/ 30 w 528"/>
                <a:gd name="T111" fmla="*/ 708 h 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28" h="731">
                  <a:moveTo>
                    <a:pt x="22" y="545"/>
                  </a:moveTo>
                  <a:lnTo>
                    <a:pt x="22" y="545"/>
                  </a:lnTo>
                  <a:lnTo>
                    <a:pt x="42" y="554"/>
                  </a:lnTo>
                  <a:lnTo>
                    <a:pt x="63" y="563"/>
                  </a:lnTo>
                  <a:lnTo>
                    <a:pt x="85" y="571"/>
                  </a:lnTo>
                  <a:lnTo>
                    <a:pt x="108" y="577"/>
                  </a:lnTo>
                  <a:lnTo>
                    <a:pt x="134" y="584"/>
                  </a:lnTo>
                  <a:lnTo>
                    <a:pt x="160" y="587"/>
                  </a:lnTo>
                  <a:lnTo>
                    <a:pt x="188" y="591"/>
                  </a:lnTo>
                  <a:lnTo>
                    <a:pt x="217" y="591"/>
                  </a:lnTo>
                  <a:lnTo>
                    <a:pt x="217" y="591"/>
                  </a:lnTo>
                  <a:lnTo>
                    <a:pt x="239" y="591"/>
                  </a:lnTo>
                  <a:lnTo>
                    <a:pt x="260" y="589"/>
                  </a:lnTo>
                  <a:lnTo>
                    <a:pt x="280" y="585"/>
                  </a:lnTo>
                  <a:lnTo>
                    <a:pt x="288" y="581"/>
                  </a:lnTo>
                  <a:lnTo>
                    <a:pt x="297" y="579"/>
                  </a:lnTo>
                  <a:lnTo>
                    <a:pt x="304" y="574"/>
                  </a:lnTo>
                  <a:lnTo>
                    <a:pt x="312" y="569"/>
                  </a:lnTo>
                  <a:lnTo>
                    <a:pt x="318" y="564"/>
                  </a:lnTo>
                  <a:lnTo>
                    <a:pt x="323" y="558"/>
                  </a:lnTo>
                  <a:lnTo>
                    <a:pt x="328" y="550"/>
                  </a:lnTo>
                  <a:lnTo>
                    <a:pt x="330" y="542"/>
                  </a:lnTo>
                  <a:lnTo>
                    <a:pt x="333" y="533"/>
                  </a:lnTo>
                  <a:lnTo>
                    <a:pt x="333" y="523"/>
                  </a:lnTo>
                  <a:lnTo>
                    <a:pt x="333" y="523"/>
                  </a:lnTo>
                  <a:lnTo>
                    <a:pt x="332" y="511"/>
                  </a:lnTo>
                  <a:lnTo>
                    <a:pt x="329" y="500"/>
                  </a:lnTo>
                  <a:lnTo>
                    <a:pt x="324" y="491"/>
                  </a:lnTo>
                  <a:lnTo>
                    <a:pt x="319" y="482"/>
                  </a:lnTo>
                  <a:lnTo>
                    <a:pt x="311" y="475"/>
                  </a:lnTo>
                  <a:lnTo>
                    <a:pt x="302" y="468"/>
                  </a:lnTo>
                  <a:lnTo>
                    <a:pt x="292" y="461"/>
                  </a:lnTo>
                  <a:lnTo>
                    <a:pt x="281" y="455"/>
                  </a:lnTo>
                  <a:lnTo>
                    <a:pt x="255" y="445"/>
                  </a:lnTo>
                  <a:lnTo>
                    <a:pt x="228" y="436"/>
                  </a:lnTo>
                  <a:lnTo>
                    <a:pt x="166" y="417"/>
                  </a:lnTo>
                  <a:lnTo>
                    <a:pt x="135" y="406"/>
                  </a:lnTo>
                  <a:lnTo>
                    <a:pt x="119" y="399"/>
                  </a:lnTo>
                  <a:lnTo>
                    <a:pt x="104" y="392"/>
                  </a:lnTo>
                  <a:lnTo>
                    <a:pt x="91" y="384"/>
                  </a:lnTo>
                  <a:lnTo>
                    <a:pt x="76" y="375"/>
                  </a:lnTo>
                  <a:lnTo>
                    <a:pt x="64" y="365"/>
                  </a:lnTo>
                  <a:lnTo>
                    <a:pt x="51" y="354"/>
                  </a:lnTo>
                  <a:lnTo>
                    <a:pt x="40" y="343"/>
                  </a:lnTo>
                  <a:lnTo>
                    <a:pt x="30" y="329"/>
                  </a:lnTo>
                  <a:lnTo>
                    <a:pt x="21" y="315"/>
                  </a:lnTo>
                  <a:lnTo>
                    <a:pt x="13" y="299"/>
                  </a:lnTo>
                  <a:lnTo>
                    <a:pt x="7" y="280"/>
                  </a:lnTo>
                  <a:lnTo>
                    <a:pt x="3" y="262"/>
                  </a:lnTo>
                  <a:lnTo>
                    <a:pt x="0" y="239"/>
                  </a:lnTo>
                  <a:lnTo>
                    <a:pt x="0" y="217"/>
                  </a:lnTo>
                  <a:lnTo>
                    <a:pt x="0" y="217"/>
                  </a:lnTo>
                  <a:lnTo>
                    <a:pt x="0" y="201"/>
                  </a:lnTo>
                  <a:lnTo>
                    <a:pt x="1" y="186"/>
                  </a:lnTo>
                  <a:lnTo>
                    <a:pt x="3" y="173"/>
                  </a:lnTo>
                  <a:lnTo>
                    <a:pt x="7" y="159"/>
                  </a:lnTo>
                  <a:lnTo>
                    <a:pt x="11" y="145"/>
                  </a:lnTo>
                  <a:lnTo>
                    <a:pt x="16" y="133"/>
                  </a:lnTo>
                  <a:lnTo>
                    <a:pt x="21" y="122"/>
                  </a:lnTo>
                  <a:lnTo>
                    <a:pt x="27" y="111"/>
                  </a:lnTo>
                  <a:lnTo>
                    <a:pt x="34" y="101"/>
                  </a:lnTo>
                  <a:lnTo>
                    <a:pt x="42" y="91"/>
                  </a:lnTo>
                  <a:lnTo>
                    <a:pt x="50" y="83"/>
                  </a:lnTo>
                  <a:lnTo>
                    <a:pt x="59" y="74"/>
                  </a:lnTo>
                  <a:lnTo>
                    <a:pt x="69" y="65"/>
                  </a:lnTo>
                  <a:lnTo>
                    <a:pt x="79" y="58"/>
                  </a:lnTo>
                  <a:lnTo>
                    <a:pt x="100" y="44"/>
                  </a:lnTo>
                  <a:lnTo>
                    <a:pt x="123" y="33"/>
                  </a:lnTo>
                  <a:lnTo>
                    <a:pt x="148" y="23"/>
                  </a:lnTo>
                  <a:lnTo>
                    <a:pt x="172" y="16"/>
                  </a:lnTo>
                  <a:lnTo>
                    <a:pt x="198" y="10"/>
                  </a:lnTo>
                  <a:lnTo>
                    <a:pt x="225" y="6"/>
                  </a:lnTo>
                  <a:lnTo>
                    <a:pt x="253" y="2"/>
                  </a:lnTo>
                  <a:lnTo>
                    <a:pt x="280" y="1"/>
                  </a:lnTo>
                  <a:lnTo>
                    <a:pt x="307" y="0"/>
                  </a:lnTo>
                  <a:lnTo>
                    <a:pt x="307" y="0"/>
                  </a:lnTo>
                  <a:lnTo>
                    <a:pt x="332" y="1"/>
                  </a:lnTo>
                  <a:lnTo>
                    <a:pt x="358" y="2"/>
                  </a:lnTo>
                  <a:lnTo>
                    <a:pt x="382" y="5"/>
                  </a:lnTo>
                  <a:lnTo>
                    <a:pt x="406" y="7"/>
                  </a:lnTo>
                  <a:lnTo>
                    <a:pt x="428" y="11"/>
                  </a:lnTo>
                  <a:lnTo>
                    <a:pt x="450" y="16"/>
                  </a:lnTo>
                  <a:lnTo>
                    <a:pt x="470" y="21"/>
                  </a:lnTo>
                  <a:lnTo>
                    <a:pt x="488" y="27"/>
                  </a:lnTo>
                  <a:lnTo>
                    <a:pt x="477" y="173"/>
                  </a:lnTo>
                  <a:lnTo>
                    <a:pt x="477" y="173"/>
                  </a:lnTo>
                  <a:lnTo>
                    <a:pt x="459" y="164"/>
                  </a:lnTo>
                  <a:lnTo>
                    <a:pt x="439" y="158"/>
                  </a:lnTo>
                  <a:lnTo>
                    <a:pt x="420" y="152"/>
                  </a:lnTo>
                  <a:lnTo>
                    <a:pt x="401" y="148"/>
                  </a:lnTo>
                  <a:lnTo>
                    <a:pt x="380" y="144"/>
                  </a:lnTo>
                  <a:lnTo>
                    <a:pt x="360" y="142"/>
                  </a:lnTo>
                  <a:lnTo>
                    <a:pt x="340" y="141"/>
                  </a:lnTo>
                  <a:lnTo>
                    <a:pt x="320" y="139"/>
                  </a:lnTo>
                  <a:lnTo>
                    <a:pt x="320" y="139"/>
                  </a:lnTo>
                  <a:lnTo>
                    <a:pt x="301" y="141"/>
                  </a:lnTo>
                  <a:lnTo>
                    <a:pt x="280" y="142"/>
                  </a:lnTo>
                  <a:lnTo>
                    <a:pt x="259" y="144"/>
                  </a:lnTo>
                  <a:lnTo>
                    <a:pt x="249" y="147"/>
                  </a:lnTo>
                  <a:lnTo>
                    <a:pt x="239" y="149"/>
                  </a:lnTo>
                  <a:lnTo>
                    <a:pt x="229" y="153"/>
                  </a:lnTo>
                  <a:lnTo>
                    <a:pt x="221" y="158"/>
                  </a:lnTo>
                  <a:lnTo>
                    <a:pt x="213" y="163"/>
                  </a:lnTo>
                  <a:lnTo>
                    <a:pt x="207" y="169"/>
                  </a:lnTo>
                  <a:lnTo>
                    <a:pt x="201" y="176"/>
                  </a:lnTo>
                  <a:lnTo>
                    <a:pt x="197" y="185"/>
                  </a:lnTo>
                  <a:lnTo>
                    <a:pt x="195" y="195"/>
                  </a:lnTo>
                  <a:lnTo>
                    <a:pt x="193" y="206"/>
                  </a:lnTo>
                  <a:lnTo>
                    <a:pt x="193" y="206"/>
                  </a:lnTo>
                  <a:lnTo>
                    <a:pt x="195" y="216"/>
                  </a:lnTo>
                  <a:lnTo>
                    <a:pt x="197" y="224"/>
                  </a:lnTo>
                  <a:lnTo>
                    <a:pt x="202" y="233"/>
                  </a:lnTo>
                  <a:lnTo>
                    <a:pt x="208" y="241"/>
                  </a:lnTo>
                  <a:lnTo>
                    <a:pt x="216" y="247"/>
                  </a:lnTo>
                  <a:lnTo>
                    <a:pt x="224" y="253"/>
                  </a:lnTo>
                  <a:lnTo>
                    <a:pt x="234" y="259"/>
                  </a:lnTo>
                  <a:lnTo>
                    <a:pt x="245" y="264"/>
                  </a:lnTo>
                  <a:lnTo>
                    <a:pt x="271" y="273"/>
                  </a:lnTo>
                  <a:lnTo>
                    <a:pt x="300" y="281"/>
                  </a:lnTo>
                  <a:lnTo>
                    <a:pt x="329" y="290"/>
                  </a:lnTo>
                  <a:lnTo>
                    <a:pt x="360" y="299"/>
                  </a:lnTo>
                  <a:lnTo>
                    <a:pt x="392" y="310"/>
                  </a:lnTo>
                  <a:lnTo>
                    <a:pt x="407" y="317"/>
                  </a:lnTo>
                  <a:lnTo>
                    <a:pt x="422" y="323"/>
                  </a:lnTo>
                  <a:lnTo>
                    <a:pt x="437" y="332"/>
                  </a:lnTo>
                  <a:lnTo>
                    <a:pt x="450" y="340"/>
                  </a:lnTo>
                  <a:lnTo>
                    <a:pt x="462" y="350"/>
                  </a:lnTo>
                  <a:lnTo>
                    <a:pt x="475" y="361"/>
                  </a:lnTo>
                  <a:lnTo>
                    <a:pt x="486" y="373"/>
                  </a:lnTo>
                  <a:lnTo>
                    <a:pt x="497" y="386"/>
                  </a:lnTo>
                  <a:lnTo>
                    <a:pt x="506" y="401"/>
                  </a:lnTo>
                  <a:lnTo>
                    <a:pt x="513" y="417"/>
                  </a:lnTo>
                  <a:lnTo>
                    <a:pt x="519" y="434"/>
                  </a:lnTo>
                  <a:lnTo>
                    <a:pt x="524" y="454"/>
                  </a:lnTo>
                  <a:lnTo>
                    <a:pt x="527" y="475"/>
                  </a:lnTo>
                  <a:lnTo>
                    <a:pt x="528" y="498"/>
                  </a:lnTo>
                  <a:lnTo>
                    <a:pt x="528" y="498"/>
                  </a:lnTo>
                  <a:lnTo>
                    <a:pt x="527" y="515"/>
                  </a:lnTo>
                  <a:lnTo>
                    <a:pt x="525" y="531"/>
                  </a:lnTo>
                  <a:lnTo>
                    <a:pt x="523" y="547"/>
                  </a:lnTo>
                  <a:lnTo>
                    <a:pt x="520" y="561"/>
                  </a:lnTo>
                  <a:lnTo>
                    <a:pt x="517" y="575"/>
                  </a:lnTo>
                  <a:lnTo>
                    <a:pt x="512" y="587"/>
                  </a:lnTo>
                  <a:lnTo>
                    <a:pt x="507" y="600"/>
                  </a:lnTo>
                  <a:lnTo>
                    <a:pt x="501" y="612"/>
                  </a:lnTo>
                  <a:lnTo>
                    <a:pt x="495" y="623"/>
                  </a:lnTo>
                  <a:lnTo>
                    <a:pt x="487" y="633"/>
                  </a:lnTo>
                  <a:lnTo>
                    <a:pt x="478" y="643"/>
                  </a:lnTo>
                  <a:lnTo>
                    <a:pt x="470" y="653"/>
                  </a:lnTo>
                  <a:lnTo>
                    <a:pt x="461" y="661"/>
                  </a:lnTo>
                  <a:lnTo>
                    <a:pt x="451" y="669"/>
                  </a:lnTo>
                  <a:lnTo>
                    <a:pt x="430" y="684"/>
                  </a:lnTo>
                  <a:lnTo>
                    <a:pt x="408" y="696"/>
                  </a:lnTo>
                  <a:lnTo>
                    <a:pt x="383" y="706"/>
                  </a:lnTo>
                  <a:lnTo>
                    <a:pt x="359" y="714"/>
                  </a:lnTo>
                  <a:lnTo>
                    <a:pt x="332" y="721"/>
                  </a:lnTo>
                  <a:lnTo>
                    <a:pt x="303" y="726"/>
                  </a:lnTo>
                  <a:lnTo>
                    <a:pt x="275" y="728"/>
                  </a:lnTo>
                  <a:lnTo>
                    <a:pt x="246" y="731"/>
                  </a:lnTo>
                  <a:lnTo>
                    <a:pt x="217" y="731"/>
                  </a:lnTo>
                  <a:lnTo>
                    <a:pt x="217" y="731"/>
                  </a:lnTo>
                  <a:lnTo>
                    <a:pt x="191" y="731"/>
                  </a:lnTo>
                  <a:lnTo>
                    <a:pt x="165" y="729"/>
                  </a:lnTo>
                  <a:lnTo>
                    <a:pt x="138" y="727"/>
                  </a:lnTo>
                  <a:lnTo>
                    <a:pt x="111" y="723"/>
                  </a:lnTo>
                  <a:lnTo>
                    <a:pt x="82" y="719"/>
                  </a:lnTo>
                  <a:lnTo>
                    <a:pt x="56" y="714"/>
                  </a:lnTo>
                  <a:lnTo>
                    <a:pt x="30" y="708"/>
                  </a:lnTo>
                  <a:lnTo>
                    <a:pt x="6" y="701"/>
                  </a:lnTo>
                  <a:lnTo>
                    <a:pt x="22" y="5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 name="Freeform 10"/>
            <p:cNvSpPr>
              <a:spLocks/>
            </p:cNvSpPr>
            <p:nvPr userDrawn="1"/>
          </p:nvSpPr>
          <p:spPr bwMode="auto">
            <a:xfrm>
              <a:off x="5345" y="192"/>
              <a:ext cx="170" cy="235"/>
            </a:xfrm>
            <a:custGeom>
              <a:avLst/>
              <a:gdLst>
                <a:gd name="T0" fmla="*/ 0 w 510"/>
                <a:gd name="T1" fmla="*/ 0 h 707"/>
                <a:gd name="T2" fmla="*/ 498 w 510"/>
                <a:gd name="T3" fmla="*/ 0 h 707"/>
                <a:gd name="T4" fmla="*/ 498 w 510"/>
                <a:gd name="T5" fmla="*/ 133 h 707"/>
                <a:gd name="T6" fmla="*/ 189 w 510"/>
                <a:gd name="T7" fmla="*/ 133 h 707"/>
                <a:gd name="T8" fmla="*/ 189 w 510"/>
                <a:gd name="T9" fmla="*/ 280 h 707"/>
                <a:gd name="T10" fmla="*/ 481 w 510"/>
                <a:gd name="T11" fmla="*/ 280 h 707"/>
                <a:gd name="T12" fmla="*/ 481 w 510"/>
                <a:gd name="T13" fmla="*/ 414 h 707"/>
                <a:gd name="T14" fmla="*/ 189 w 510"/>
                <a:gd name="T15" fmla="*/ 414 h 707"/>
                <a:gd name="T16" fmla="*/ 189 w 510"/>
                <a:gd name="T17" fmla="*/ 573 h 707"/>
                <a:gd name="T18" fmla="*/ 510 w 510"/>
                <a:gd name="T19" fmla="*/ 573 h 707"/>
                <a:gd name="T20" fmla="*/ 510 w 510"/>
                <a:gd name="T21" fmla="*/ 707 h 707"/>
                <a:gd name="T22" fmla="*/ 0 w 510"/>
                <a:gd name="T23" fmla="*/ 707 h 707"/>
                <a:gd name="T24" fmla="*/ 0 w 510"/>
                <a:gd name="T25" fmla="*/ 0 h 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10" h="707">
                  <a:moveTo>
                    <a:pt x="0" y="0"/>
                  </a:moveTo>
                  <a:lnTo>
                    <a:pt x="498" y="0"/>
                  </a:lnTo>
                  <a:lnTo>
                    <a:pt x="498" y="133"/>
                  </a:lnTo>
                  <a:lnTo>
                    <a:pt x="189" y="133"/>
                  </a:lnTo>
                  <a:lnTo>
                    <a:pt x="189" y="280"/>
                  </a:lnTo>
                  <a:lnTo>
                    <a:pt x="481" y="280"/>
                  </a:lnTo>
                  <a:lnTo>
                    <a:pt x="481" y="414"/>
                  </a:lnTo>
                  <a:lnTo>
                    <a:pt x="189" y="414"/>
                  </a:lnTo>
                  <a:lnTo>
                    <a:pt x="189" y="573"/>
                  </a:lnTo>
                  <a:lnTo>
                    <a:pt x="510" y="573"/>
                  </a:lnTo>
                  <a:lnTo>
                    <a:pt x="510" y="707"/>
                  </a:lnTo>
                  <a:lnTo>
                    <a:pt x="0" y="70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 name="Rectangle 11"/>
            <p:cNvSpPr>
              <a:spLocks noChangeArrowheads="1"/>
            </p:cNvSpPr>
            <p:nvPr userDrawn="1"/>
          </p:nvSpPr>
          <p:spPr bwMode="auto">
            <a:xfrm>
              <a:off x="5547" y="192"/>
              <a:ext cx="63" cy="23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 name="Freeform 12"/>
            <p:cNvSpPr>
              <a:spLocks noEditPoints="1"/>
            </p:cNvSpPr>
            <p:nvPr userDrawn="1"/>
          </p:nvSpPr>
          <p:spPr bwMode="auto">
            <a:xfrm>
              <a:off x="3816" y="192"/>
              <a:ext cx="236" cy="235"/>
            </a:xfrm>
            <a:custGeom>
              <a:avLst/>
              <a:gdLst>
                <a:gd name="T0" fmla="*/ 492 w 707"/>
                <a:gd name="T1" fmla="*/ 446 h 707"/>
                <a:gd name="T2" fmla="*/ 211 w 707"/>
                <a:gd name="T3" fmla="*/ 446 h 707"/>
                <a:gd name="T4" fmla="*/ 352 w 707"/>
                <a:gd name="T5" fmla="*/ 95 h 707"/>
                <a:gd name="T6" fmla="*/ 492 w 707"/>
                <a:gd name="T7" fmla="*/ 446 h 707"/>
                <a:gd name="T8" fmla="*/ 0 w 707"/>
                <a:gd name="T9" fmla="*/ 707 h 707"/>
                <a:gd name="T10" fmla="*/ 106 w 707"/>
                <a:gd name="T11" fmla="*/ 707 h 707"/>
                <a:gd name="T12" fmla="*/ 179 w 707"/>
                <a:gd name="T13" fmla="*/ 528 h 707"/>
                <a:gd name="T14" fmla="*/ 525 w 707"/>
                <a:gd name="T15" fmla="*/ 528 h 707"/>
                <a:gd name="T16" fmla="*/ 596 w 707"/>
                <a:gd name="T17" fmla="*/ 707 h 707"/>
                <a:gd name="T18" fmla="*/ 707 w 707"/>
                <a:gd name="T19" fmla="*/ 707 h 707"/>
                <a:gd name="T20" fmla="*/ 409 w 707"/>
                <a:gd name="T21" fmla="*/ 0 h 707"/>
                <a:gd name="T22" fmla="*/ 302 w 707"/>
                <a:gd name="T23" fmla="*/ 0 h 707"/>
                <a:gd name="T24" fmla="*/ 0 w 707"/>
                <a:gd name="T25" fmla="*/ 707 h 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07" h="707">
                  <a:moveTo>
                    <a:pt x="492" y="446"/>
                  </a:moveTo>
                  <a:lnTo>
                    <a:pt x="211" y="446"/>
                  </a:lnTo>
                  <a:lnTo>
                    <a:pt x="352" y="95"/>
                  </a:lnTo>
                  <a:lnTo>
                    <a:pt x="492" y="446"/>
                  </a:lnTo>
                  <a:close/>
                  <a:moveTo>
                    <a:pt x="0" y="707"/>
                  </a:moveTo>
                  <a:lnTo>
                    <a:pt x="106" y="707"/>
                  </a:lnTo>
                  <a:lnTo>
                    <a:pt x="179" y="528"/>
                  </a:lnTo>
                  <a:lnTo>
                    <a:pt x="525" y="528"/>
                  </a:lnTo>
                  <a:lnTo>
                    <a:pt x="596" y="707"/>
                  </a:lnTo>
                  <a:lnTo>
                    <a:pt x="707" y="707"/>
                  </a:lnTo>
                  <a:lnTo>
                    <a:pt x="409" y="0"/>
                  </a:lnTo>
                  <a:lnTo>
                    <a:pt x="302" y="0"/>
                  </a:lnTo>
                  <a:lnTo>
                    <a:pt x="0" y="70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 name="Freeform 13"/>
            <p:cNvSpPr>
              <a:spLocks/>
            </p:cNvSpPr>
            <p:nvPr userDrawn="1"/>
          </p:nvSpPr>
          <p:spPr bwMode="auto">
            <a:xfrm>
              <a:off x="4067" y="251"/>
              <a:ext cx="109" cy="180"/>
            </a:xfrm>
            <a:custGeom>
              <a:avLst/>
              <a:gdLst>
                <a:gd name="T0" fmla="*/ 23 w 326"/>
                <a:gd name="T1" fmla="*/ 436 h 541"/>
                <a:gd name="T2" fmla="*/ 72 w 326"/>
                <a:gd name="T3" fmla="*/ 455 h 541"/>
                <a:gd name="T4" fmla="*/ 116 w 326"/>
                <a:gd name="T5" fmla="*/ 464 h 541"/>
                <a:gd name="T6" fmla="*/ 143 w 326"/>
                <a:gd name="T7" fmla="*/ 463 h 541"/>
                <a:gd name="T8" fmla="*/ 185 w 326"/>
                <a:gd name="T9" fmla="*/ 452 h 541"/>
                <a:gd name="T10" fmla="*/ 205 w 326"/>
                <a:gd name="T11" fmla="*/ 438 h 541"/>
                <a:gd name="T12" fmla="*/ 218 w 326"/>
                <a:gd name="T13" fmla="*/ 417 h 541"/>
                <a:gd name="T14" fmla="*/ 225 w 326"/>
                <a:gd name="T15" fmla="*/ 390 h 541"/>
                <a:gd name="T16" fmla="*/ 222 w 326"/>
                <a:gd name="T17" fmla="*/ 374 h 541"/>
                <a:gd name="T18" fmla="*/ 210 w 326"/>
                <a:gd name="T19" fmla="*/ 353 h 541"/>
                <a:gd name="T20" fmla="*/ 173 w 326"/>
                <a:gd name="T21" fmla="*/ 325 h 541"/>
                <a:gd name="T22" fmla="*/ 91 w 326"/>
                <a:gd name="T23" fmla="*/ 283 h 541"/>
                <a:gd name="T24" fmla="*/ 43 w 326"/>
                <a:gd name="T25" fmla="*/ 250 h 541"/>
                <a:gd name="T26" fmla="*/ 21 w 326"/>
                <a:gd name="T27" fmla="*/ 226 h 541"/>
                <a:gd name="T28" fmla="*/ 6 w 326"/>
                <a:gd name="T29" fmla="*/ 196 h 541"/>
                <a:gd name="T30" fmla="*/ 0 w 326"/>
                <a:gd name="T31" fmla="*/ 159 h 541"/>
                <a:gd name="T32" fmla="*/ 4 w 326"/>
                <a:gd name="T33" fmla="*/ 122 h 541"/>
                <a:gd name="T34" fmla="*/ 22 w 326"/>
                <a:gd name="T35" fmla="*/ 75 h 541"/>
                <a:gd name="T36" fmla="*/ 53 w 326"/>
                <a:gd name="T37" fmla="*/ 39 h 541"/>
                <a:gd name="T38" fmla="*/ 95 w 326"/>
                <a:gd name="T39" fmla="*/ 16 h 541"/>
                <a:gd name="T40" fmla="*/ 146 w 326"/>
                <a:gd name="T41" fmla="*/ 2 h 541"/>
                <a:gd name="T42" fmla="*/ 183 w 326"/>
                <a:gd name="T43" fmla="*/ 0 h 541"/>
                <a:gd name="T44" fmla="*/ 244 w 326"/>
                <a:gd name="T45" fmla="*/ 6 h 541"/>
                <a:gd name="T46" fmla="*/ 292 w 326"/>
                <a:gd name="T47" fmla="*/ 104 h 541"/>
                <a:gd name="T48" fmla="*/ 271 w 326"/>
                <a:gd name="T49" fmla="*/ 94 h 541"/>
                <a:gd name="T50" fmla="*/ 202 w 326"/>
                <a:gd name="T51" fmla="*/ 78 h 541"/>
                <a:gd name="T52" fmla="*/ 175 w 326"/>
                <a:gd name="T53" fmla="*/ 79 h 541"/>
                <a:gd name="T54" fmla="*/ 130 w 326"/>
                <a:gd name="T55" fmla="*/ 92 h 541"/>
                <a:gd name="T56" fmla="*/ 113 w 326"/>
                <a:gd name="T57" fmla="*/ 107 h 541"/>
                <a:gd name="T58" fmla="*/ 104 w 326"/>
                <a:gd name="T59" fmla="*/ 126 h 541"/>
                <a:gd name="T60" fmla="*/ 101 w 326"/>
                <a:gd name="T61" fmla="*/ 141 h 541"/>
                <a:gd name="T62" fmla="*/ 107 w 326"/>
                <a:gd name="T63" fmla="*/ 167 h 541"/>
                <a:gd name="T64" fmla="*/ 122 w 326"/>
                <a:gd name="T65" fmla="*/ 188 h 541"/>
                <a:gd name="T66" fmla="*/ 153 w 326"/>
                <a:gd name="T67" fmla="*/ 210 h 541"/>
                <a:gd name="T68" fmla="*/ 234 w 326"/>
                <a:gd name="T69" fmla="*/ 248 h 541"/>
                <a:gd name="T70" fmla="*/ 283 w 326"/>
                <a:gd name="T71" fmla="*/ 280 h 541"/>
                <a:gd name="T72" fmla="*/ 305 w 326"/>
                <a:gd name="T73" fmla="*/ 306 h 541"/>
                <a:gd name="T74" fmla="*/ 320 w 326"/>
                <a:gd name="T75" fmla="*/ 338 h 541"/>
                <a:gd name="T76" fmla="*/ 326 w 326"/>
                <a:gd name="T77" fmla="*/ 380 h 541"/>
                <a:gd name="T78" fmla="*/ 321 w 326"/>
                <a:gd name="T79" fmla="*/ 418 h 541"/>
                <a:gd name="T80" fmla="*/ 302 w 326"/>
                <a:gd name="T81" fmla="*/ 466 h 541"/>
                <a:gd name="T82" fmla="*/ 270 w 326"/>
                <a:gd name="T83" fmla="*/ 502 h 541"/>
                <a:gd name="T84" fmla="*/ 228 w 326"/>
                <a:gd name="T85" fmla="*/ 526 h 541"/>
                <a:gd name="T86" fmla="*/ 179 w 326"/>
                <a:gd name="T87" fmla="*/ 538 h 541"/>
                <a:gd name="T88" fmla="*/ 146 w 326"/>
                <a:gd name="T89" fmla="*/ 541 h 541"/>
                <a:gd name="T90" fmla="*/ 73 w 326"/>
                <a:gd name="T91" fmla="*/ 536 h 541"/>
                <a:gd name="T92" fmla="*/ 20 w 326"/>
                <a:gd name="T93" fmla="*/ 521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6" h="541">
                  <a:moveTo>
                    <a:pt x="9" y="428"/>
                  </a:moveTo>
                  <a:lnTo>
                    <a:pt x="9" y="428"/>
                  </a:lnTo>
                  <a:lnTo>
                    <a:pt x="23" y="436"/>
                  </a:lnTo>
                  <a:lnTo>
                    <a:pt x="39" y="443"/>
                  </a:lnTo>
                  <a:lnTo>
                    <a:pt x="55" y="450"/>
                  </a:lnTo>
                  <a:lnTo>
                    <a:pt x="72" y="455"/>
                  </a:lnTo>
                  <a:lnTo>
                    <a:pt x="88" y="459"/>
                  </a:lnTo>
                  <a:lnTo>
                    <a:pt x="102" y="462"/>
                  </a:lnTo>
                  <a:lnTo>
                    <a:pt x="116" y="464"/>
                  </a:lnTo>
                  <a:lnTo>
                    <a:pt x="127" y="464"/>
                  </a:lnTo>
                  <a:lnTo>
                    <a:pt x="127" y="464"/>
                  </a:lnTo>
                  <a:lnTo>
                    <a:pt x="143" y="463"/>
                  </a:lnTo>
                  <a:lnTo>
                    <a:pt x="160" y="460"/>
                  </a:lnTo>
                  <a:lnTo>
                    <a:pt x="176" y="455"/>
                  </a:lnTo>
                  <a:lnTo>
                    <a:pt x="185" y="452"/>
                  </a:lnTo>
                  <a:lnTo>
                    <a:pt x="192" y="448"/>
                  </a:lnTo>
                  <a:lnTo>
                    <a:pt x="199" y="443"/>
                  </a:lnTo>
                  <a:lnTo>
                    <a:pt x="205" y="438"/>
                  </a:lnTo>
                  <a:lnTo>
                    <a:pt x="210" y="432"/>
                  </a:lnTo>
                  <a:lnTo>
                    <a:pt x="215" y="426"/>
                  </a:lnTo>
                  <a:lnTo>
                    <a:pt x="218" y="417"/>
                  </a:lnTo>
                  <a:lnTo>
                    <a:pt x="222" y="410"/>
                  </a:lnTo>
                  <a:lnTo>
                    <a:pt x="223" y="400"/>
                  </a:lnTo>
                  <a:lnTo>
                    <a:pt x="225" y="390"/>
                  </a:lnTo>
                  <a:lnTo>
                    <a:pt x="225" y="390"/>
                  </a:lnTo>
                  <a:lnTo>
                    <a:pt x="223" y="381"/>
                  </a:lnTo>
                  <a:lnTo>
                    <a:pt x="222" y="374"/>
                  </a:lnTo>
                  <a:lnTo>
                    <a:pt x="218" y="366"/>
                  </a:lnTo>
                  <a:lnTo>
                    <a:pt x="215" y="359"/>
                  </a:lnTo>
                  <a:lnTo>
                    <a:pt x="210" y="353"/>
                  </a:lnTo>
                  <a:lnTo>
                    <a:pt x="204" y="347"/>
                  </a:lnTo>
                  <a:lnTo>
                    <a:pt x="189" y="334"/>
                  </a:lnTo>
                  <a:lnTo>
                    <a:pt x="173" y="325"/>
                  </a:lnTo>
                  <a:lnTo>
                    <a:pt x="153" y="313"/>
                  </a:lnTo>
                  <a:lnTo>
                    <a:pt x="112" y="294"/>
                  </a:lnTo>
                  <a:lnTo>
                    <a:pt x="91" y="283"/>
                  </a:lnTo>
                  <a:lnTo>
                    <a:pt x="72" y="271"/>
                  </a:lnTo>
                  <a:lnTo>
                    <a:pt x="52" y="258"/>
                  </a:lnTo>
                  <a:lnTo>
                    <a:pt x="43" y="250"/>
                  </a:lnTo>
                  <a:lnTo>
                    <a:pt x="36" y="243"/>
                  </a:lnTo>
                  <a:lnTo>
                    <a:pt x="28" y="236"/>
                  </a:lnTo>
                  <a:lnTo>
                    <a:pt x="21" y="226"/>
                  </a:lnTo>
                  <a:lnTo>
                    <a:pt x="15" y="217"/>
                  </a:lnTo>
                  <a:lnTo>
                    <a:pt x="10" y="207"/>
                  </a:lnTo>
                  <a:lnTo>
                    <a:pt x="6" y="196"/>
                  </a:lnTo>
                  <a:lnTo>
                    <a:pt x="2" y="185"/>
                  </a:lnTo>
                  <a:lnTo>
                    <a:pt x="1" y="173"/>
                  </a:lnTo>
                  <a:lnTo>
                    <a:pt x="0" y="159"/>
                  </a:lnTo>
                  <a:lnTo>
                    <a:pt x="0" y="159"/>
                  </a:lnTo>
                  <a:lnTo>
                    <a:pt x="1" y="139"/>
                  </a:lnTo>
                  <a:lnTo>
                    <a:pt x="4" y="122"/>
                  </a:lnTo>
                  <a:lnTo>
                    <a:pt x="9" y="105"/>
                  </a:lnTo>
                  <a:lnTo>
                    <a:pt x="15" y="89"/>
                  </a:lnTo>
                  <a:lnTo>
                    <a:pt x="22" y="75"/>
                  </a:lnTo>
                  <a:lnTo>
                    <a:pt x="31" y="62"/>
                  </a:lnTo>
                  <a:lnTo>
                    <a:pt x="42" y="51"/>
                  </a:lnTo>
                  <a:lnTo>
                    <a:pt x="53" y="39"/>
                  </a:lnTo>
                  <a:lnTo>
                    <a:pt x="67" y="31"/>
                  </a:lnTo>
                  <a:lnTo>
                    <a:pt x="80" y="22"/>
                  </a:lnTo>
                  <a:lnTo>
                    <a:pt x="95" y="16"/>
                  </a:lnTo>
                  <a:lnTo>
                    <a:pt x="111" y="10"/>
                  </a:lnTo>
                  <a:lnTo>
                    <a:pt x="128" y="6"/>
                  </a:lnTo>
                  <a:lnTo>
                    <a:pt x="146" y="2"/>
                  </a:lnTo>
                  <a:lnTo>
                    <a:pt x="164" y="1"/>
                  </a:lnTo>
                  <a:lnTo>
                    <a:pt x="183" y="0"/>
                  </a:lnTo>
                  <a:lnTo>
                    <a:pt x="183" y="0"/>
                  </a:lnTo>
                  <a:lnTo>
                    <a:pt x="199" y="1"/>
                  </a:lnTo>
                  <a:lnTo>
                    <a:pt x="215" y="2"/>
                  </a:lnTo>
                  <a:lnTo>
                    <a:pt x="244" y="6"/>
                  </a:lnTo>
                  <a:lnTo>
                    <a:pt x="273" y="12"/>
                  </a:lnTo>
                  <a:lnTo>
                    <a:pt x="301" y="21"/>
                  </a:lnTo>
                  <a:lnTo>
                    <a:pt x="292" y="104"/>
                  </a:lnTo>
                  <a:lnTo>
                    <a:pt x="292" y="104"/>
                  </a:lnTo>
                  <a:lnTo>
                    <a:pt x="284" y="99"/>
                  </a:lnTo>
                  <a:lnTo>
                    <a:pt x="271" y="94"/>
                  </a:lnTo>
                  <a:lnTo>
                    <a:pt x="243" y="85"/>
                  </a:lnTo>
                  <a:lnTo>
                    <a:pt x="215" y="80"/>
                  </a:lnTo>
                  <a:lnTo>
                    <a:pt x="202" y="78"/>
                  </a:lnTo>
                  <a:lnTo>
                    <a:pt x="192" y="78"/>
                  </a:lnTo>
                  <a:lnTo>
                    <a:pt x="192" y="78"/>
                  </a:lnTo>
                  <a:lnTo>
                    <a:pt x="175" y="79"/>
                  </a:lnTo>
                  <a:lnTo>
                    <a:pt x="158" y="81"/>
                  </a:lnTo>
                  <a:lnTo>
                    <a:pt x="143" y="86"/>
                  </a:lnTo>
                  <a:lnTo>
                    <a:pt x="130" y="92"/>
                  </a:lnTo>
                  <a:lnTo>
                    <a:pt x="123" y="97"/>
                  </a:lnTo>
                  <a:lnTo>
                    <a:pt x="117" y="101"/>
                  </a:lnTo>
                  <a:lnTo>
                    <a:pt x="113" y="107"/>
                  </a:lnTo>
                  <a:lnTo>
                    <a:pt x="109" y="112"/>
                  </a:lnTo>
                  <a:lnTo>
                    <a:pt x="106" y="118"/>
                  </a:lnTo>
                  <a:lnTo>
                    <a:pt x="104" y="126"/>
                  </a:lnTo>
                  <a:lnTo>
                    <a:pt x="102" y="132"/>
                  </a:lnTo>
                  <a:lnTo>
                    <a:pt x="101" y="141"/>
                  </a:lnTo>
                  <a:lnTo>
                    <a:pt x="101" y="141"/>
                  </a:lnTo>
                  <a:lnTo>
                    <a:pt x="102" y="149"/>
                  </a:lnTo>
                  <a:lnTo>
                    <a:pt x="104" y="158"/>
                  </a:lnTo>
                  <a:lnTo>
                    <a:pt x="107" y="167"/>
                  </a:lnTo>
                  <a:lnTo>
                    <a:pt x="111" y="174"/>
                  </a:lnTo>
                  <a:lnTo>
                    <a:pt x="116" y="181"/>
                  </a:lnTo>
                  <a:lnTo>
                    <a:pt x="122" y="188"/>
                  </a:lnTo>
                  <a:lnTo>
                    <a:pt x="130" y="194"/>
                  </a:lnTo>
                  <a:lnTo>
                    <a:pt x="137" y="199"/>
                  </a:lnTo>
                  <a:lnTo>
                    <a:pt x="153" y="210"/>
                  </a:lnTo>
                  <a:lnTo>
                    <a:pt x="173" y="218"/>
                  </a:lnTo>
                  <a:lnTo>
                    <a:pt x="213" y="238"/>
                  </a:lnTo>
                  <a:lnTo>
                    <a:pt x="234" y="248"/>
                  </a:lnTo>
                  <a:lnTo>
                    <a:pt x="254" y="259"/>
                  </a:lnTo>
                  <a:lnTo>
                    <a:pt x="274" y="273"/>
                  </a:lnTo>
                  <a:lnTo>
                    <a:pt x="283" y="280"/>
                  </a:lnTo>
                  <a:lnTo>
                    <a:pt x="290" y="288"/>
                  </a:lnTo>
                  <a:lnTo>
                    <a:pt x="297" y="296"/>
                  </a:lnTo>
                  <a:lnTo>
                    <a:pt x="305" y="306"/>
                  </a:lnTo>
                  <a:lnTo>
                    <a:pt x="311" y="316"/>
                  </a:lnTo>
                  <a:lnTo>
                    <a:pt x="316" y="327"/>
                  </a:lnTo>
                  <a:lnTo>
                    <a:pt x="320" y="338"/>
                  </a:lnTo>
                  <a:lnTo>
                    <a:pt x="323" y="352"/>
                  </a:lnTo>
                  <a:lnTo>
                    <a:pt x="325" y="365"/>
                  </a:lnTo>
                  <a:lnTo>
                    <a:pt x="326" y="380"/>
                  </a:lnTo>
                  <a:lnTo>
                    <a:pt x="326" y="380"/>
                  </a:lnTo>
                  <a:lnTo>
                    <a:pt x="325" y="400"/>
                  </a:lnTo>
                  <a:lnTo>
                    <a:pt x="321" y="418"/>
                  </a:lnTo>
                  <a:lnTo>
                    <a:pt x="317" y="436"/>
                  </a:lnTo>
                  <a:lnTo>
                    <a:pt x="310" y="452"/>
                  </a:lnTo>
                  <a:lnTo>
                    <a:pt x="302" y="466"/>
                  </a:lnTo>
                  <a:lnTo>
                    <a:pt x="292" y="479"/>
                  </a:lnTo>
                  <a:lnTo>
                    <a:pt x="281" y="491"/>
                  </a:lnTo>
                  <a:lnTo>
                    <a:pt x="270" y="502"/>
                  </a:lnTo>
                  <a:lnTo>
                    <a:pt x="257" y="511"/>
                  </a:lnTo>
                  <a:lnTo>
                    <a:pt x="243" y="520"/>
                  </a:lnTo>
                  <a:lnTo>
                    <a:pt x="228" y="526"/>
                  </a:lnTo>
                  <a:lnTo>
                    <a:pt x="212" y="532"/>
                  </a:lnTo>
                  <a:lnTo>
                    <a:pt x="196" y="536"/>
                  </a:lnTo>
                  <a:lnTo>
                    <a:pt x="179" y="538"/>
                  </a:lnTo>
                  <a:lnTo>
                    <a:pt x="163" y="541"/>
                  </a:lnTo>
                  <a:lnTo>
                    <a:pt x="146" y="541"/>
                  </a:lnTo>
                  <a:lnTo>
                    <a:pt x="146" y="541"/>
                  </a:lnTo>
                  <a:lnTo>
                    <a:pt x="109" y="539"/>
                  </a:lnTo>
                  <a:lnTo>
                    <a:pt x="90" y="538"/>
                  </a:lnTo>
                  <a:lnTo>
                    <a:pt x="73" y="536"/>
                  </a:lnTo>
                  <a:lnTo>
                    <a:pt x="54" y="532"/>
                  </a:lnTo>
                  <a:lnTo>
                    <a:pt x="37" y="527"/>
                  </a:lnTo>
                  <a:lnTo>
                    <a:pt x="20" y="521"/>
                  </a:lnTo>
                  <a:lnTo>
                    <a:pt x="4" y="512"/>
                  </a:lnTo>
                  <a:lnTo>
                    <a:pt x="9" y="4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 name="Freeform 14"/>
            <p:cNvSpPr>
              <a:spLocks noEditPoints="1"/>
            </p:cNvSpPr>
            <p:nvPr userDrawn="1"/>
          </p:nvSpPr>
          <p:spPr bwMode="auto">
            <a:xfrm>
              <a:off x="4202" y="251"/>
              <a:ext cx="147" cy="180"/>
            </a:xfrm>
            <a:custGeom>
              <a:avLst/>
              <a:gdLst>
                <a:gd name="T0" fmla="*/ 341 w 441"/>
                <a:gd name="T1" fmla="*/ 343 h 541"/>
                <a:gd name="T2" fmla="*/ 332 w 441"/>
                <a:gd name="T3" fmla="*/ 383 h 541"/>
                <a:gd name="T4" fmla="*/ 314 w 441"/>
                <a:gd name="T5" fmla="*/ 416 h 541"/>
                <a:gd name="T6" fmla="*/ 285 w 441"/>
                <a:gd name="T7" fmla="*/ 442 h 541"/>
                <a:gd name="T8" fmla="*/ 246 w 441"/>
                <a:gd name="T9" fmla="*/ 458 h 541"/>
                <a:gd name="T10" fmla="*/ 197 w 441"/>
                <a:gd name="T11" fmla="*/ 464 h 541"/>
                <a:gd name="T12" fmla="*/ 164 w 441"/>
                <a:gd name="T13" fmla="*/ 459 h 541"/>
                <a:gd name="T14" fmla="*/ 133 w 441"/>
                <a:gd name="T15" fmla="*/ 443 h 541"/>
                <a:gd name="T16" fmla="*/ 115 w 441"/>
                <a:gd name="T17" fmla="*/ 423 h 541"/>
                <a:gd name="T18" fmla="*/ 104 w 441"/>
                <a:gd name="T19" fmla="*/ 400 h 541"/>
                <a:gd name="T20" fmla="*/ 101 w 441"/>
                <a:gd name="T21" fmla="*/ 380 h 541"/>
                <a:gd name="T22" fmla="*/ 105 w 441"/>
                <a:gd name="T23" fmla="*/ 357 h 541"/>
                <a:gd name="T24" fmla="*/ 122 w 441"/>
                <a:gd name="T25" fmla="*/ 326 h 541"/>
                <a:gd name="T26" fmla="*/ 158 w 441"/>
                <a:gd name="T27" fmla="*/ 302 h 541"/>
                <a:gd name="T28" fmla="*/ 201 w 441"/>
                <a:gd name="T29" fmla="*/ 289 h 541"/>
                <a:gd name="T30" fmla="*/ 281 w 441"/>
                <a:gd name="T31" fmla="*/ 281 h 541"/>
                <a:gd name="T32" fmla="*/ 342 w 441"/>
                <a:gd name="T33" fmla="*/ 283 h 541"/>
                <a:gd name="T34" fmla="*/ 64 w 441"/>
                <a:gd name="T35" fmla="*/ 130 h 541"/>
                <a:gd name="T36" fmla="*/ 115 w 441"/>
                <a:gd name="T37" fmla="*/ 99 h 541"/>
                <a:gd name="T38" fmla="*/ 173 w 441"/>
                <a:gd name="T39" fmla="*/ 81 h 541"/>
                <a:gd name="T40" fmla="*/ 214 w 441"/>
                <a:gd name="T41" fmla="*/ 78 h 541"/>
                <a:gd name="T42" fmla="*/ 262 w 441"/>
                <a:gd name="T43" fmla="*/ 83 h 541"/>
                <a:gd name="T44" fmla="*/ 296 w 441"/>
                <a:gd name="T45" fmla="*/ 96 h 541"/>
                <a:gd name="T46" fmla="*/ 321 w 441"/>
                <a:gd name="T47" fmla="*/ 121 h 541"/>
                <a:gd name="T48" fmla="*/ 334 w 441"/>
                <a:gd name="T49" fmla="*/ 153 h 541"/>
                <a:gd name="T50" fmla="*/ 341 w 441"/>
                <a:gd name="T51" fmla="*/ 196 h 541"/>
                <a:gd name="T52" fmla="*/ 291 w 441"/>
                <a:gd name="T53" fmla="*/ 210 h 541"/>
                <a:gd name="T54" fmla="*/ 221 w 441"/>
                <a:gd name="T55" fmla="*/ 211 h 541"/>
                <a:gd name="T56" fmla="*/ 162 w 441"/>
                <a:gd name="T57" fmla="*/ 218 h 541"/>
                <a:gd name="T58" fmla="*/ 102 w 441"/>
                <a:gd name="T59" fmla="*/ 237 h 541"/>
                <a:gd name="T60" fmla="*/ 51 w 441"/>
                <a:gd name="T61" fmla="*/ 269 h 541"/>
                <a:gd name="T62" fmla="*/ 19 w 441"/>
                <a:gd name="T63" fmla="*/ 307 h 541"/>
                <a:gd name="T64" fmla="*/ 6 w 441"/>
                <a:gd name="T65" fmla="*/ 336 h 541"/>
                <a:gd name="T66" fmla="*/ 1 w 441"/>
                <a:gd name="T67" fmla="*/ 368 h 541"/>
                <a:gd name="T68" fmla="*/ 1 w 441"/>
                <a:gd name="T69" fmla="*/ 400 h 541"/>
                <a:gd name="T70" fmla="*/ 15 w 441"/>
                <a:gd name="T71" fmla="*/ 453 h 541"/>
                <a:gd name="T72" fmla="*/ 42 w 441"/>
                <a:gd name="T73" fmla="*/ 492 h 541"/>
                <a:gd name="T74" fmla="*/ 81 w 441"/>
                <a:gd name="T75" fmla="*/ 520 h 541"/>
                <a:gd name="T76" fmla="*/ 131 w 441"/>
                <a:gd name="T77" fmla="*/ 536 h 541"/>
                <a:gd name="T78" fmla="*/ 190 w 441"/>
                <a:gd name="T79" fmla="*/ 541 h 541"/>
                <a:gd name="T80" fmla="*/ 221 w 441"/>
                <a:gd name="T81" fmla="*/ 539 h 541"/>
                <a:gd name="T82" fmla="*/ 260 w 441"/>
                <a:gd name="T83" fmla="*/ 529 h 541"/>
                <a:gd name="T84" fmla="*/ 294 w 441"/>
                <a:gd name="T85" fmla="*/ 513 h 541"/>
                <a:gd name="T86" fmla="*/ 339 w 441"/>
                <a:gd name="T87" fmla="*/ 474 h 541"/>
                <a:gd name="T88" fmla="*/ 352 w 441"/>
                <a:gd name="T89" fmla="*/ 529 h 541"/>
                <a:gd name="T90" fmla="*/ 439 w 441"/>
                <a:gd name="T91" fmla="*/ 515 h 541"/>
                <a:gd name="T92" fmla="*/ 437 w 441"/>
                <a:gd name="T93" fmla="*/ 428 h 541"/>
                <a:gd name="T94" fmla="*/ 436 w 441"/>
                <a:gd name="T95" fmla="*/ 189 h 541"/>
                <a:gd name="T96" fmla="*/ 425 w 441"/>
                <a:gd name="T97" fmla="*/ 121 h 541"/>
                <a:gd name="T98" fmla="*/ 400 w 441"/>
                <a:gd name="T99" fmla="*/ 69 h 541"/>
                <a:gd name="T100" fmla="*/ 359 w 441"/>
                <a:gd name="T101" fmla="*/ 31 h 541"/>
                <a:gd name="T102" fmla="*/ 304 w 441"/>
                <a:gd name="T103" fmla="*/ 9 h 541"/>
                <a:gd name="T104" fmla="*/ 230 w 441"/>
                <a:gd name="T105" fmla="*/ 0 h 541"/>
                <a:gd name="T106" fmla="*/ 181 w 441"/>
                <a:gd name="T107" fmla="*/ 4 h 541"/>
                <a:gd name="T108" fmla="*/ 116 w 441"/>
                <a:gd name="T109" fmla="*/ 21 h 541"/>
                <a:gd name="T110" fmla="*/ 59 w 441"/>
                <a:gd name="T111" fmla="*/ 49 h 5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41" h="541">
                  <a:moveTo>
                    <a:pt x="342" y="328"/>
                  </a:moveTo>
                  <a:lnTo>
                    <a:pt x="342" y="328"/>
                  </a:lnTo>
                  <a:lnTo>
                    <a:pt x="341" y="343"/>
                  </a:lnTo>
                  <a:lnTo>
                    <a:pt x="339" y="357"/>
                  </a:lnTo>
                  <a:lnTo>
                    <a:pt x="337" y="369"/>
                  </a:lnTo>
                  <a:lnTo>
                    <a:pt x="332" y="383"/>
                  </a:lnTo>
                  <a:lnTo>
                    <a:pt x="327" y="394"/>
                  </a:lnTo>
                  <a:lnTo>
                    <a:pt x="321" y="405"/>
                  </a:lnTo>
                  <a:lnTo>
                    <a:pt x="314" y="416"/>
                  </a:lnTo>
                  <a:lnTo>
                    <a:pt x="305" y="425"/>
                  </a:lnTo>
                  <a:lnTo>
                    <a:pt x="295" y="433"/>
                  </a:lnTo>
                  <a:lnTo>
                    <a:pt x="285" y="442"/>
                  </a:lnTo>
                  <a:lnTo>
                    <a:pt x="273" y="448"/>
                  </a:lnTo>
                  <a:lnTo>
                    <a:pt x="260" y="454"/>
                  </a:lnTo>
                  <a:lnTo>
                    <a:pt x="246" y="458"/>
                  </a:lnTo>
                  <a:lnTo>
                    <a:pt x="231" y="462"/>
                  </a:lnTo>
                  <a:lnTo>
                    <a:pt x="215" y="464"/>
                  </a:lnTo>
                  <a:lnTo>
                    <a:pt x="197" y="464"/>
                  </a:lnTo>
                  <a:lnTo>
                    <a:pt x="197" y="464"/>
                  </a:lnTo>
                  <a:lnTo>
                    <a:pt x="181" y="463"/>
                  </a:lnTo>
                  <a:lnTo>
                    <a:pt x="164" y="459"/>
                  </a:lnTo>
                  <a:lnTo>
                    <a:pt x="148" y="452"/>
                  </a:lnTo>
                  <a:lnTo>
                    <a:pt x="141" y="448"/>
                  </a:lnTo>
                  <a:lnTo>
                    <a:pt x="133" y="443"/>
                  </a:lnTo>
                  <a:lnTo>
                    <a:pt x="127" y="437"/>
                  </a:lnTo>
                  <a:lnTo>
                    <a:pt x="121" y="431"/>
                  </a:lnTo>
                  <a:lnTo>
                    <a:pt x="115" y="423"/>
                  </a:lnTo>
                  <a:lnTo>
                    <a:pt x="111" y="416"/>
                  </a:lnTo>
                  <a:lnTo>
                    <a:pt x="106" y="408"/>
                  </a:lnTo>
                  <a:lnTo>
                    <a:pt x="104" y="400"/>
                  </a:lnTo>
                  <a:lnTo>
                    <a:pt x="102" y="390"/>
                  </a:lnTo>
                  <a:lnTo>
                    <a:pt x="101" y="380"/>
                  </a:lnTo>
                  <a:lnTo>
                    <a:pt x="101" y="380"/>
                  </a:lnTo>
                  <a:lnTo>
                    <a:pt x="102" y="371"/>
                  </a:lnTo>
                  <a:lnTo>
                    <a:pt x="102" y="364"/>
                  </a:lnTo>
                  <a:lnTo>
                    <a:pt x="105" y="357"/>
                  </a:lnTo>
                  <a:lnTo>
                    <a:pt x="107" y="349"/>
                  </a:lnTo>
                  <a:lnTo>
                    <a:pt x="114" y="337"/>
                  </a:lnTo>
                  <a:lnTo>
                    <a:pt x="122" y="326"/>
                  </a:lnTo>
                  <a:lnTo>
                    <a:pt x="133" y="317"/>
                  </a:lnTo>
                  <a:lnTo>
                    <a:pt x="144" y="308"/>
                  </a:lnTo>
                  <a:lnTo>
                    <a:pt x="158" y="302"/>
                  </a:lnTo>
                  <a:lnTo>
                    <a:pt x="172" y="296"/>
                  </a:lnTo>
                  <a:lnTo>
                    <a:pt x="186" y="291"/>
                  </a:lnTo>
                  <a:lnTo>
                    <a:pt x="201" y="289"/>
                  </a:lnTo>
                  <a:lnTo>
                    <a:pt x="231" y="284"/>
                  </a:lnTo>
                  <a:lnTo>
                    <a:pt x="258" y="281"/>
                  </a:lnTo>
                  <a:lnTo>
                    <a:pt x="281" y="281"/>
                  </a:lnTo>
                  <a:lnTo>
                    <a:pt x="281" y="281"/>
                  </a:lnTo>
                  <a:lnTo>
                    <a:pt x="311" y="281"/>
                  </a:lnTo>
                  <a:lnTo>
                    <a:pt x="342" y="283"/>
                  </a:lnTo>
                  <a:lnTo>
                    <a:pt x="342" y="328"/>
                  </a:lnTo>
                  <a:close/>
                  <a:moveTo>
                    <a:pt x="64" y="130"/>
                  </a:moveTo>
                  <a:lnTo>
                    <a:pt x="64" y="130"/>
                  </a:lnTo>
                  <a:lnTo>
                    <a:pt x="79" y="118"/>
                  </a:lnTo>
                  <a:lnTo>
                    <a:pt x="96" y="109"/>
                  </a:lnTo>
                  <a:lnTo>
                    <a:pt x="115" y="99"/>
                  </a:lnTo>
                  <a:lnTo>
                    <a:pt x="133" y="91"/>
                  </a:lnTo>
                  <a:lnTo>
                    <a:pt x="153" y="85"/>
                  </a:lnTo>
                  <a:lnTo>
                    <a:pt x="173" y="81"/>
                  </a:lnTo>
                  <a:lnTo>
                    <a:pt x="194" y="79"/>
                  </a:lnTo>
                  <a:lnTo>
                    <a:pt x="214" y="78"/>
                  </a:lnTo>
                  <a:lnTo>
                    <a:pt x="214" y="78"/>
                  </a:lnTo>
                  <a:lnTo>
                    <a:pt x="231" y="78"/>
                  </a:lnTo>
                  <a:lnTo>
                    <a:pt x="247" y="80"/>
                  </a:lnTo>
                  <a:lnTo>
                    <a:pt x="262" y="83"/>
                  </a:lnTo>
                  <a:lnTo>
                    <a:pt x="274" y="86"/>
                  </a:lnTo>
                  <a:lnTo>
                    <a:pt x="285" y="91"/>
                  </a:lnTo>
                  <a:lnTo>
                    <a:pt x="296" y="96"/>
                  </a:lnTo>
                  <a:lnTo>
                    <a:pt x="305" y="104"/>
                  </a:lnTo>
                  <a:lnTo>
                    <a:pt x="314" y="111"/>
                  </a:lnTo>
                  <a:lnTo>
                    <a:pt x="321" y="121"/>
                  </a:lnTo>
                  <a:lnTo>
                    <a:pt x="326" y="131"/>
                  </a:lnTo>
                  <a:lnTo>
                    <a:pt x="331" y="142"/>
                  </a:lnTo>
                  <a:lnTo>
                    <a:pt x="334" y="153"/>
                  </a:lnTo>
                  <a:lnTo>
                    <a:pt x="338" y="167"/>
                  </a:lnTo>
                  <a:lnTo>
                    <a:pt x="339" y="180"/>
                  </a:lnTo>
                  <a:lnTo>
                    <a:pt x="341" y="196"/>
                  </a:lnTo>
                  <a:lnTo>
                    <a:pt x="342" y="212"/>
                  </a:lnTo>
                  <a:lnTo>
                    <a:pt x="342" y="212"/>
                  </a:lnTo>
                  <a:lnTo>
                    <a:pt x="291" y="210"/>
                  </a:lnTo>
                  <a:lnTo>
                    <a:pt x="241" y="210"/>
                  </a:lnTo>
                  <a:lnTo>
                    <a:pt x="241" y="210"/>
                  </a:lnTo>
                  <a:lnTo>
                    <a:pt x="221" y="211"/>
                  </a:lnTo>
                  <a:lnTo>
                    <a:pt x="202" y="212"/>
                  </a:lnTo>
                  <a:lnTo>
                    <a:pt x="181" y="215"/>
                  </a:lnTo>
                  <a:lnTo>
                    <a:pt x="162" y="218"/>
                  </a:lnTo>
                  <a:lnTo>
                    <a:pt x="141" y="223"/>
                  </a:lnTo>
                  <a:lnTo>
                    <a:pt x="121" y="229"/>
                  </a:lnTo>
                  <a:lnTo>
                    <a:pt x="102" y="237"/>
                  </a:lnTo>
                  <a:lnTo>
                    <a:pt x="84" y="247"/>
                  </a:lnTo>
                  <a:lnTo>
                    <a:pt x="67" y="257"/>
                  </a:lnTo>
                  <a:lnTo>
                    <a:pt x="51" y="269"/>
                  </a:lnTo>
                  <a:lnTo>
                    <a:pt x="36" y="283"/>
                  </a:lnTo>
                  <a:lnTo>
                    <a:pt x="25" y="299"/>
                  </a:lnTo>
                  <a:lnTo>
                    <a:pt x="19" y="307"/>
                  </a:lnTo>
                  <a:lnTo>
                    <a:pt x="14" y="316"/>
                  </a:lnTo>
                  <a:lnTo>
                    <a:pt x="10" y="326"/>
                  </a:lnTo>
                  <a:lnTo>
                    <a:pt x="6" y="336"/>
                  </a:lnTo>
                  <a:lnTo>
                    <a:pt x="4" y="346"/>
                  </a:lnTo>
                  <a:lnTo>
                    <a:pt x="2" y="357"/>
                  </a:lnTo>
                  <a:lnTo>
                    <a:pt x="1" y="368"/>
                  </a:lnTo>
                  <a:lnTo>
                    <a:pt x="0" y="380"/>
                  </a:lnTo>
                  <a:lnTo>
                    <a:pt x="0" y="380"/>
                  </a:lnTo>
                  <a:lnTo>
                    <a:pt x="1" y="400"/>
                  </a:lnTo>
                  <a:lnTo>
                    <a:pt x="4" y="420"/>
                  </a:lnTo>
                  <a:lnTo>
                    <a:pt x="9" y="437"/>
                  </a:lnTo>
                  <a:lnTo>
                    <a:pt x="15" y="453"/>
                  </a:lnTo>
                  <a:lnTo>
                    <a:pt x="22" y="468"/>
                  </a:lnTo>
                  <a:lnTo>
                    <a:pt x="31" y="480"/>
                  </a:lnTo>
                  <a:lnTo>
                    <a:pt x="42" y="492"/>
                  </a:lnTo>
                  <a:lnTo>
                    <a:pt x="53" y="502"/>
                  </a:lnTo>
                  <a:lnTo>
                    <a:pt x="67" y="512"/>
                  </a:lnTo>
                  <a:lnTo>
                    <a:pt x="81" y="520"/>
                  </a:lnTo>
                  <a:lnTo>
                    <a:pt x="96" y="526"/>
                  </a:lnTo>
                  <a:lnTo>
                    <a:pt x="114" y="532"/>
                  </a:lnTo>
                  <a:lnTo>
                    <a:pt x="131" y="536"/>
                  </a:lnTo>
                  <a:lnTo>
                    <a:pt x="149" y="538"/>
                  </a:lnTo>
                  <a:lnTo>
                    <a:pt x="169" y="541"/>
                  </a:lnTo>
                  <a:lnTo>
                    <a:pt x="190" y="541"/>
                  </a:lnTo>
                  <a:lnTo>
                    <a:pt x="190" y="541"/>
                  </a:lnTo>
                  <a:lnTo>
                    <a:pt x="206" y="541"/>
                  </a:lnTo>
                  <a:lnTo>
                    <a:pt x="221" y="539"/>
                  </a:lnTo>
                  <a:lnTo>
                    <a:pt x="235" y="537"/>
                  </a:lnTo>
                  <a:lnTo>
                    <a:pt x="248" y="533"/>
                  </a:lnTo>
                  <a:lnTo>
                    <a:pt x="260" y="529"/>
                  </a:lnTo>
                  <a:lnTo>
                    <a:pt x="273" y="524"/>
                  </a:lnTo>
                  <a:lnTo>
                    <a:pt x="284" y="520"/>
                  </a:lnTo>
                  <a:lnTo>
                    <a:pt x="294" y="513"/>
                  </a:lnTo>
                  <a:lnTo>
                    <a:pt x="312" y="501"/>
                  </a:lnTo>
                  <a:lnTo>
                    <a:pt x="327" y="487"/>
                  </a:lnTo>
                  <a:lnTo>
                    <a:pt x="339" y="474"/>
                  </a:lnTo>
                  <a:lnTo>
                    <a:pt x="349" y="462"/>
                  </a:lnTo>
                  <a:lnTo>
                    <a:pt x="352" y="462"/>
                  </a:lnTo>
                  <a:lnTo>
                    <a:pt x="352" y="529"/>
                  </a:lnTo>
                  <a:lnTo>
                    <a:pt x="441" y="529"/>
                  </a:lnTo>
                  <a:lnTo>
                    <a:pt x="441" y="529"/>
                  </a:lnTo>
                  <a:lnTo>
                    <a:pt x="439" y="515"/>
                  </a:lnTo>
                  <a:lnTo>
                    <a:pt x="438" y="495"/>
                  </a:lnTo>
                  <a:lnTo>
                    <a:pt x="437" y="466"/>
                  </a:lnTo>
                  <a:lnTo>
                    <a:pt x="437" y="428"/>
                  </a:lnTo>
                  <a:lnTo>
                    <a:pt x="437" y="213"/>
                  </a:lnTo>
                  <a:lnTo>
                    <a:pt x="437" y="213"/>
                  </a:lnTo>
                  <a:lnTo>
                    <a:pt x="436" y="189"/>
                  </a:lnTo>
                  <a:lnTo>
                    <a:pt x="433" y="164"/>
                  </a:lnTo>
                  <a:lnTo>
                    <a:pt x="430" y="142"/>
                  </a:lnTo>
                  <a:lnTo>
                    <a:pt x="425" y="121"/>
                  </a:lnTo>
                  <a:lnTo>
                    <a:pt x="418" y="102"/>
                  </a:lnTo>
                  <a:lnTo>
                    <a:pt x="410" y="85"/>
                  </a:lnTo>
                  <a:lnTo>
                    <a:pt x="400" y="69"/>
                  </a:lnTo>
                  <a:lnTo>
                    <a:pt x="389" y="54"/>
                  </a:lnTo>
                  <a:lnTo>
                    <a:pt x="375" y="42"/>
                  </a:lnTo>
                  <a:lnTo>
                    <a:pt x="359" y="31"/>
                  </a:lnTo>
                  <a:lnTo>
                    <a:pt x="343" y="22"/>
                  </a:lnTo>
                  <a:lnTo>
                    <a:pt x="323" y="13"/>
                  </a:lnTo>
                  <a:lnTo>
                    <a:pt x="304" y="9"/>
                  </a:lnTo>
                  <a:lnTo>
                    <a:pt x="280" y="4"/>
                  </a:lnTo>
                  <a:lnTo>
                    <a:pt x="255" y="1"/>
                  </a:lnTo>
                  <a:lnTo>
                    <a:pt x="230" y="0"/>
                  </a:lnTo>
                  <a:lnTo>
                    <a:pt x="230" y="0"/>
                  </a:lnTo>
                  <a:lnTo>
                    <a:pt x="205" y="1"/>
                  </a:lnTo>
                  <a:lnTo>
                    <a:pt x="181" y="4"/>
                  </a:lnTo>
                  <a:lnTo>
                    <a:pt x="159" y="9"/>
                  </a:lnTo>
                  <a:lnTo>
                    <a:pt x="137" y="13"/>
                  </a:lnTo>
                  <a:lnTo>
                    <a:pt x="116" y="21"/>
                  </a:lnTo>
                  <a:lnTo>
                    <a:pt x="96" y="30"/>
                  </a:lnTo>
                  <a:lnTo>
                    <a:pt x="78" y="38"/>
                  </a:lnTo>
                  <a:lnTo>
                    <a:pt x="59" y="49"/>
                  </a:lnTo>
                  <a:lnTo>
                    <a:pt x="64" y="13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5" name="Freeform 15"/>
            <p:cNvSpPr>
              <a:spLocks/>
            </p:cNvSpPr>
            <p:nvPr userDrawn="1"/>
          </p:nvSpPr>
          <p:spPr bwMode="auto">
            <a:xfrm>
              <a:off x="4394" y="192"/>
              <a:ext cx="153" cy="235"/>
            </a:xfrm>
            <a:custGeom>
              <a:avLst/>
              <a:gdLst>
                <a:gd name="T0" fmla="*/ 95 w 457"/>
                <a:gd name="T1" fmla="*/ 0 h 707"/>
                <a:gd name="T2" fmla="*/ 98 w 457"/>
                <a:gd name="T3" fmla="*/ 264 h 707"/>
                <a:gd name="T4" fmla="*/ 105 w 457"/>
                <a:gd name="T5" fmla="*/ 254 h 707"/>
                <a:gd name="T6" fmla="*/ 120 w 457"/>
                <a:gd name="T7" fmla="*/ 236 h 707"/>
                <a:gd name="T8" fmla="*/ 137 w 457"/>
                <a:gd name="T9" fmla="*/ 220 h 707"/>
                <a:gd name="T10" fmla="*/ 157 w 457"/>
                <a:gd name="T11" fmla="*/ 206 h 707"/>
                <a:gd name="T12" fmla="*/ 178 w 457"/>
                <a:gd name="T13" fmla="*/ 195 h 707"/>
                <a:gd name="T14" fmla="*/ 200 w 457"/>
                <a:gd name="T15" fmla="*/ 188 h 707"/>
                <a:gd name="T16" fmla="*/ 225 w 457"/>
                <a:gd name="T17" fmla="*/ 182 h 707"/>
                <a:gd name="T18" fmla="*/ 251 w 457"/>
                <a:gd name="T19" fmla="*/ 179 h 707"/>
                <a:gd name="T20" fmla="*/ 265 w 457"/>
                <a:gd name="T21" fmla="*/ 178 h 707"/>
                <a:gd name="T22" fmla="*/ 310 w 457"/>
                <a:gd name="T23" fmla="*/ 183 h 707"/>
                <a:gd name="T24" fmla="*/ 351 w 457"/>
                <a:gd name="T25" fmla="*/ 194 h 707"/>
                <a:gd name="T26" fmla="*/ 384 w 457"/>
                <a:gd name="T27" fmla="*/ 212 h 707"/>
                <a:gd name="T28" fmla="*/ 410 w 457"/>
                <a:gd name="T29" fmla="*/ 237 h 707"/>
                <a:gd name="T30" fmla="*/ 431 w 457"/>
                <a:gd name="T31" fmla="*/ 269 h 707"/>
                <a:gd name="T32" fmla="*/ 446 w 457"/>
                <a:gd name="T33" fmla="*/ 308 h 707"/>
                <a:gd name="T34" fmla="*/ 455 w 457"/>
                <a:gd name="T35" fmla="*/ 351 h 707"/>
                <a:gd name="T36" fmla="*/ 457 w 457"/>
                <a:gd name="T37" fmla="*/ 400 h 707"/>
                <a:gd name="T38" fmla="*/ 362 w 457"/>
                <a:gd name="T39" fmla="*/ 707 h 707"/>
                <a:gd name="T40" fmla="*/ 362 w 457"/>
                <a:gd name="T41" fmla="*/ 440 h 707"/>
                <a:gd name="T42" fmla="*/ 360 w 457"/>
                <a:gd name="T43" fmla="*/ 378 h 707"/>
                <a:gd name="T44" fmla="*/ 353 w 457"/>
                <a:gd name="T45" fmla="*/ 345 h 707"/>
                <a:gd name="T46" fmla="*/ 345 w 457"/>
                <a:gd name="T47" fmla="*/ 316 h 707"/>
                <a:gd name="T48" fmla="*/ 331 w 457"/>
                <a:gd name="T49" fmla="*/ 294 h 707"/>
                <a:gd name="T50" fmla="*/ 315 w 457"/>
                <a:gd name="T51" fmla="*/ 277 h 707"/>
                <a:gd name="T52" fmla="*/ 294 w 457"/>
                <a:gd name="T53" fmla="*/ 264 h 707"/>
                <a:gd name="T54" fmla="*/ 268 w 457"/>
                <a:gd name="T55" fmla="*/ 257 h 707"/>
                <a:gd name="T56" fmla="*/ 253 w 457"/>
                <a:gd name="T57" fmla="*/ 256 h 707"/>
                <a:gd name="T58" fmla="*/ 215 w 457"/>
                <a:gd name="T59" fmla="*/ 259 h 707"/>
                <a:gd name="T60" fmla="*/ 183 w 457"/>
                <a:gd name="T61" fmla="*/ 270 h 707"/>
                <a:gd name="T62" fmla="*/ 156 w 457"/>
                <a:gd name="T63" fmla="*/ 290 h 707"/>
                <a:gd name="T64" fmla="*/ 134 w 457"/>
                <a:gd name="T65" fmla="*/ 315 h 707"/>
                <a:gd name="T66" fmla="*/ 118 w 457"/>
                <a:gd name="T67" fmla="*/ 346 h 707"/>
                <a:gd name="T68" fmla="*/ 105 w 457"/>
                <a:gd name="T69" fmla="*/ 382 h 707"/>
                <a:gd name="T70" fmla="*/ 98 w 457"/>
                <a:gd name="T71" fmla="*/ 422 h 707"/>
                <a:gd name="T72" fmla="*/ 95 w 457"/>
                <a:gd name="T73" fmla="*/ 468 h 707"/>
                <a:gd name="T74" fmla="*/ 0 w 457"/>
                <a:gd name="T75" fmla="*/ 707 h 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57" h="707">
                  <a:moveTo>
                    <a:pt x="0" y="0"/>
                  </a:moveTo>
                  <a:lnTo>
                    <a:pt x="95" y="0"/>
                  </a:lnTo>
                  <a:lnTo>
                    <a:pt x="95" y="264"/>
                  </a:lnTo>
                  <a:lnTo>
                    <a:pt x="98" y="264"/>
                  </a:lnTo>
                  <a:lnTo>
                    <a:pt x="98" y="264"/>
                  </a:lnTo>
                  <a:lnTo>
                    <a:pt x="105" y="254"/>
                  </a:lnTo>
                  <a:lnTo>
                    <a:pt x="111" y="245"/>
                  </a:lnTo>
                  <a:lnTo>
                    <a:pt x="120" y="236"/>
                  </a:lnTo>
                  <a:lnTo>
                    <a:pt x="129" y="229"/>
                  </a:lnTo>
                  <a:lnTo>
                    <a:pt x="137" y="220"/>
                  </a:lnTo>
                  <a:lnTo>
                    <a:pt x="147" y="214"/>
                  </a:lnTo>
                  <a:lnTo>
                    <a:pt x="157" y="206"/>
                  </a:lnTo>
                  <a:lnTo>
                    <a:pt x="167" y="201"/>
                  </a:lnTo>
                  <a:lnTo>
                    <a:pt x="178" y="195"/>
                  </a:lnTo>
                  <a:lnTo>
                    <a:pt x="189" y="191"/>
                  </a:lnTo>
                  <a:lnTo>
                    <a:pt x="200" y="188"/>
                  </a:lnTo>
                  <a:lnTo>
                    <a:pt x="213" y="184"/>
                  </a:lnTo>
                  <a:lnTo>
                    <a:pt x="225" y="182"/>
                  </a:lnTo>
                  <a:lnTo>
                    <a:pt x="237" y="180"/>
                  </a:lnTo>
                  <a:lnTo>
                    <a:pt x="251" y="179"/>
                  </a:lnTo>
                  <a:lnTo>
                    <a:pt x="265" y="178"/>
                  </a:lnTo>
                  <a:lnTo>
                    <a:pt x="265" y="178"/>
                  </a:lnTo>
                  <a:lnTo>
                    <a:pt x="288" y="179"/>
                  </a:lnTo>
                  <a:lnTo>
                    <a:pt x="310" y="183"/>
                  </a:lnTo>
                  <a:lnTo>
                    <a:pt x="331" y="187"/>
                  </a:lnTo>
                  <a:lnTo>
                    <a:pt x="351" y="194"/>
                  </a:lnTo>
                  <a:lnTo>
                    <a:pt x="368" y="201"/>
                  </a:lnTo>
                  <a:lnTo>
                    <a:pt x="384" y="212"/>
                  </a:lnTo>
                  <a:lnTo>
                    <a:pt x="398" y="224"/>
                  </a:lnTo>
                  <a:lnTo>
                    <a:pt x="410" y="237"/>
                  </a:lnTo>
                  <a:lnTo>
                    <a:pt x="421" y="252"/>
                  </a:lnTo>
                  <a:lnTo>
                    <a:pt x="431" y="269"/>
                  </a:lnTo>
                  <a:lnTo>
                    <a:pt x="440" y="288"/>
                  </a:lnTo>
                  <a:lnTo>
                    <a:pt x="446" y="308"/>
                  </a:lnTo>
                  <a:lnTo>
                    <a:pt x="451" y="328"/>
                  </a:lnTo>
                  <a:lnTo>
                    <a:pt x="455" y="351"/>
                  </a:lnTo>
                  <a:lnTo>
                    <a:pt x="456" y="374"/>
                  </a:lnTo>
                  <a:lnTo>
                    <a:pt x="457" y="400"/>
                  </a:lnTo>
                  <a:lnTo>
                    <a:pt x="457" y="707"/>
                  </a:lnTo>
                  <a:lnTo>
                    <a:pt x="362" y="707"/>
                  </a:lnTo>
                  <a:lnTo>
                    <a:pt x="362" y="440"/>
                  </a:lnTo>
                  <a:lnTo>
                    <a:pt x="362" y="440"/>
                  </a:lnTo>
                  <a:lnTo>
                    <a:pt x="361" y="398"/>
                  </a:lnTo>
                  <a:lnTo>
                    <a:pt x="360" y="378"/>
                  </a:lnTo>
                  <a:lnTo>
                    <a:pt x="357" y="361"/>
                  </a:lnTo>
                  <a:lnTo>
                    <a:pt x="353" y="345"/>
                  </a:lnTo>
                  <a:lnTo>
                    <a:pt x="350" y="330"/>
                  </a:lnTo>
                  <a:lnTo>
                    <a:pt x="345" y="316"/>
                  </a:lnTo>
                  <a:lnTo>
                    <a:pt x="339" y="304"/>
                  </a:lnTo>
                  <a:lnTo>
                    <a:pt x="331" y="294"/>
                  </a:lnTo>
                  <a:lnTo>
                    <a:pt x="324" y="284"/>
                  </a:lnTo>
                  <a:lnTo>
                    <a:pt x="315" y="277"/>
                  </a:lnTo>
                  <a:lnTo>
                    <a:pt x="305" y="269"/>
                  </a:lnTo>
                  <a:lnTo>
                    <a:pt x="294" y="264"/>
                  </a:lnTo>
                  <a:lnTo>
                    <a:pt x="282" y="259"/>
                  </a:lnTo>
                  <a:lnTo>
                    <a:pt x="268" y="257"/>
                  </a:lnTo>
                  <a:lnTo>
                    <a:pt x="253" y="256"/>
                  </a:lnTo>
                  <a:lnTo>
                    <a:pt x="253" y="256"/>
                  </a:lnTo>
                  <a:lnTo>
                    <a:pt x="234" y="257"/>
                  </a:lnTo>
                  <a:lnTo>
                    <a:pt x="215" y="259"/>
                  </a:lnTo>
                  <a:lnTo>
                    <a:pt x="198" y="264"/>
                  </a:lnTo>
                  <a:lnTo>
                    <a:pt x="183" y="270"/>
                  </a:lnTo>
                  <a:lnTo>
                    <a:pt x="168" y="279"/>
                  </a:lnTo>
                  <a:lnTo>
                    <a:pt x="156" y="290"/>
                  </a:lnTo>
                  <a:lnTo>
                    <a:pt x="144" y="301"/>
                  </a:lnTo>
                  <a:lnTo>
                    <a:pt x="134" y="315"/>
                  </a:lnTo>
                  <a:lnTo>
                    <a:pt x="125" y="330"/>
                  </a:lnTo>
                  <a:lnTo>
                    <a:pt x="118" y="346"/>
                  </a:lnTo>
                  <a:lnTo>
                    <a:pt x="110" y="363"/>
                  </a:lnTo>
                  <a:lnTo>
                    <a:pt x="105" y="382"/>
                  </a:lnTo>
                  <a:lnTo>
                    <a:pt x="102" y="401"/>
                  </a:lnTo>
                  <a:lnTo>
                    <a:pt x="98" y="422"/>
                  </a:lnTo>
                  <a:lnTo>
                    <a:pt x="97" y="445"/>
                  </a:lnTo>
                  <a:lnTo>
                    <a:pt x="95" y="468"/>
                  </a:lnTo>
                  <a:lnTo>
                    <a:pt x="95" y="707"/>
                  </a:lnTo>
                  <a:lnTo>
                    <a:pt x="0" y="70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6" name="Freeform 16"/>
            <p:cNvSpPr>
              <a:spLocks noEditPoints="1"/>
            </p:cNvSpPr>
            <p:nvPr userDrawn="1"/>
          </p:nvSpPr>
          <p:spPr bwMode="auto">
            <a:xfrm>
              <a:off x="4592" y="191"/>
              <a:ext cx="35" cy="236"/>
            </a:xfrm>
            <a:custGeom>
              <a:avLst/>
              <a:gdLst>
                <a:gd name="T0" fmla="*/ 6 w 107"/>
                <a:gd name="T1" fmla="*/ 191 h 708"/>
                <a:gd name="T2" fmla="*/ 101 w 107"/>
                <a:gd name="T3" fmla="*/ 191 h 708"/>
                <a:gd name="T4" fmla="*/ 101 w 107"/>
                <a:gd name="T5" fmla="*/ 708 h 708"/>
                <a:gd name="T6" fmla="*/ 6 w 107"/>
                <a:gd name="T7" fmla="*/ 708 h 708"/>
                <a:gd name="T8" fmla="*/ 6 w 107"/>
                <a:gd name="T9" fmla="*/ 191 h 708"/>
                <a:gd name="T10" fmla="*/ 107 w 107"/>
                <a:gd name="T11" fmla="*/ 107 h 708"/>
                <a:gd name="T12" fmla="*/ 0 w 107"/>
                <a:gd name="T13" fmla="*/ 107 h 708"/>
                <a:gd name="T14" fmla="*/ 0 w 107"/>
                <a:gd name="T15" fmla="*/ 0 h 708"/>
                <a:gd name="T16" fmla="*/ 107 w 107"/>
                <a:gd name="T17" fmla="*/ 0 h 708"/>
                <a:gd name="T18" fmla="*/ 107 w 107"/>
                <a:gd name="T19" fmla="*/ 10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708">
                  <a:moveTo>
                    <a:pt x="6" y="191"/>
                  </a:moveTo>
                  <a:lnTo>
                    <a:pt x="101" y="191"/>
                  </a:lnTo>
                  <a:lnTo>
                    <a:pt x="101" y="708"/>
                  </a:lnTo>
                  <a:lnTo>
                    <a:pt x="6" y="708"/>
                  </a:lnTo>
                  <a:lnTo>
                    <a:pt x="6" y="191"/>
                  </a:lnTo>
                  <a:close/>
                  <a:moveTo>
                    <a:pt x="107" y="107"/>
                  </a:moveTo>
                  <a:lnTo>
                    <a:pt x="0" y="107"/>
                  </a:lnTo>
                  <a:lnTo>
                    <a:pt x="0" y="0"/>
                  </a:lnTo>
                  <a:lnTo>
                    <a:pt x="107" y="0"/>
                  </a:lnTo>
                  <a:lnTo>
                    <a:pt x="107" y="10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Tree>
    <p:extLst>
      <p:ext uri="{BB962C8B-B14F-4D97-AF65-F5344CB8AC3E}">
        <p14:creationId xmlns:p14="http://schemas.microsoft.com/office/powerpoint/2010/main" val="3126728784"/>
      </p:ext>
    </p:extLst>
  </p:cSld>
  <p:clrMap bg1="lt1" tx1="dk1" bg2="lt2" tx2="dk2" accent1="accent1" accent2="accent2" accent3="accent3" accent4="accent4" accent5="accent5" accent6="accent6" hlink="hlink" folHlink="folHlink"/>
  <p:sldLayoutIdLst>
    <p:sldLayoutId id="2147483655" r:id="rId1"/>
  </p:sldLayoutIdLst>
  <p:txStyles>
    <p:titleStyle>
      <a:lvl1pPr algn="ctr" defTabSz="914400" rtl="0" eaLnBrk="1" latinLnBrk="0" hangingPunct="1">
        <a:spcBef>
          <a:spcPct val="0"/>
        </a:spcBef>
        <a:buNone/>
        <a:defRPr kumimoji="1" sz="4400" kern="1200">
          <a:solidFill>
            <a:srgbClr val="005BAC"/>
          </a:solidFill>
          <a:latin typeface="Noto Sans CJK JP Bold" pitchFamily="34" charset="-128"/>
          <a:ea typeface="Noto Sans CJK JP Bold" pitchFamily="34" charset="-128"/>
          <a:cs typeface="+mj-cs"/>
        </a:defRPr>
      </a:lvl1pPr>
    </p:titleStyle>
    <p:bodyStyle>
      <a:lvl1pPr marL="342900" indent="-342900" algn="ctr" defTabSz="914400" rtl="0" eaLnBrk="1" latinLnBrk="0" hangingPunct="1">
        <a:spcBef>
          <a:spcPct val="20000"/>
        </a:spcBef>
        <a:buFont typeface="Arial" panose="020B0604020202020204" pitchFamily="34" charset="0"/>
        <a:buChar char="•"/>
        <a:defRPr kumimoji="1" sz="2800" kern="1200">
          <a:solidFill>
            <a:schemeClr val="tx1">
              <a:lumMod val="65000"/>
              <a:lumOff val="35000"/>
            </a:schemeClr>
          </a:solidFill>
          <a:latin typeface="+mn-lt"/>
          <a:ea typeface="+mn-ea"/>
          <a:cs typeface="+mn-cs"/>
        </a:defRPr>
      </a:lvl1pPr>
      <a:lvl2pPr marL="742950" indent="-285750" algn="ctr" defTabSz="914400" rtl="0" eaLnBrk="1" latinLnBrk="0" hangingPunct="1">
        <a:spcBef>
          <a:spcPct val="20000"/>
        </a:spcBef>
        <a:buFont typeface="Arial" panose="020B0604020202020204" pitchFamily="34" charset="0"/>
        <a:buChar char="–"/>
        <a:defRPr kumimoji="1" sz="2800" kern="1200">
          <a:solidFill>
            <a:schemeClr val="tx1">
              <a:lumMod val="65000"/>
              <a:lumOff val="35000"/>
            </a:schemeClr>
          </a:solidFill>
          <a:latin typeface="+mn-lt"/>
          <a:ea typeface="+mn-ea"/>
          <a:cs typeface="+mn-cs"/>
        </a:defRPr>
      </a:lvl2pPr>
      <a:lvl3pPr marL="1143000" indent="-228600" algn="ctr" defTabSz="914400" rtl="0" eaLnBrk="1" latinLnBrk="0" hangingPunct="1">
        <a:spcBef>
          <a:spcPct val="20000"/>
        </a:spcBef>
        <a:buFont typeface="Arial" panose="020B0604020202020204" pitchFamily="34" charset="0"/>
        <a:buChar char="•"/>
        <a:defRPr kumimoji="1" sz="2800" kern="1200">
          <a:solidFill>
            <a:schemeClr val="tx1">
              <a:lumMod val="65000"/>
              <a:lumOff val="35000"/>
            </a:schemeClr>
          </a:solidFill>
          <a:latin typeface="+mn-lt"/>
          <a:ea typeface="+mn-ea"/>
          <a:cs typeface="+mn-cs"/>
        </a:defRPr>
      </a:lvl3pPr>
      <a:lvl4pPr marL="1600200" indent="-228600" algn="ctr" defTabSz="914400" rtl="0" eaLnBrk="1" latinLnBrk="0" hangingPunct="1">
        <a:spcBef>
          <a:spcPct val="20000"/>
        </a:spcBef>
        <a:buFont typeface="Arial" panose="020B0604020202020204" pitchFamily="34" charset="0"/>
        <a:buChar char="–"/>
        <a:defRPr kumimoji="1" sz="2800" kern="1200">
          <a:solidFill>
            <a:schemeClr val="tx1">
              <a:lumMod val="65000"/>
              <a:lumOff val="35000"/>
            </a:schemeClr>
          </a:solidFill>
          <a:latin typeface="+mn-lt"/>
          <a:ea typeface="+mn-ea"/>
          <a:cs typeface="+mn-cs"/>
        </a:defRPr>
      </a:lvl4pPr>
      <a:lvl5pPr marL="2057400" indent="-228600" algn="ctr" defTabSz="914400" rtl="0" eaLnBrk="1" latinLnBrk="0" hangingPunct="1">
        <a:spcBef>
          <a:spcPct val="20000"/>
        </a:spcBef>
        <a:buFont typeface="Arial" panose="020B0604020202020204" pitchFamily="34" charset="0"/>
        <a:buChar char="»"/>
        <a:defRPr kumimoji="1" sz="2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スライド番号プレースホルダー 5"/>
          <p:cNvSpPr>
            <a:spLocks noGrp="1"/>
          </p:cNvSpPr>
          <p:nvPr>
            <p:ph type="sldNum" sz="quarter" idx="4"/>
          </p:nvPr>
        </p:nvSpPr>
        <p:spPr>
          <a:xfrm>
            <a:off x="8707747" y="6488152"/>
            <a:ext cx="442392" cy="365125"/>
          </a:xfrm>
          <a:prstGeom prst="rect">
            <a:avLst/>
          </a:prstGeom>
        </p:spPr>
        <p:txBody>
          <a:bodyPr/>
          <a:lstStyle>
            <a:lvl1pPr>
              <a:defRPr sz="1200">
                <a:solidFill>
                  <a:schemeClr val="accent3"/>
                </a:solidFill>
              </a:defRPr>
            </a:lvl1pPr>
          </a:lstStyle>
          <a:p>
            <a:fld id="{461F51F4-1C76-456F-8A20-F574FAF349DF}" type="slidenum">
              <a:rPr lang="ja-JP" altLang="en-US" smtClean="0"/>
              <a:pPr/>
              <a:t>‹#›</a:t>
            </a:fld>
            <a:endParaRPr lang="ja-JP" altLang="en-US" dirty="0"/>
          </a:p>
        </p:txBody>
      </p:sp>
      <p:grpSp>
        <p:nvGrpSpPr>
          <p:cNvPr id="3" name="Group 4"/>
          <p:cNvGrpSpPr>
            <a:grpSpLocks noChangeAspect="1"/>
          </p:cNvGrpSpPr>
          <p:nvPr userDrawn="1"/>
        </p:nvGrpSpPr>
        <p:grpSpPr bwMode="auto">
          <a:xfrm>
            <a:off x="0" y="0"/>
            <a:ext cx="9144000" cy="6858000"/>
            <a:chOff x="0" y="0"/>
            <a:chExt cx="5760" cy="4320"/>
          </a:xfrm>
        </p:grpSpPr>
        <p:sp>
          <p:nvSpPr>
            <p:cNvPr id="4" name="AutoShape 3"/>
            <p:cNvSpPr>
              <a:spLocks noChangeAspect="1" noChangeArrowheads="1" noTextEdit="1"/>
            </p:cNvSpPr>
            <p:nvPr userDrawn="1"/>
          </p:nvSpPr>
          <p:spPr bwMode="auto">
            <a:xfrm>
              <a:off x="0" y="0"/>
              <a:ext cx="576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 name="Rectangle 5"/>
            <p:cNvSpPr>
              <a:spLocks noChangeArrowheads="1"/>
            </p:cNvSpPr>
            <p:nvPr userDrawn="1"/>
          </p:nvSpPr>
          <p:spPr bwMode="auto">
            <a:xfrm>
              <a:off x="0" y="0"/>
              <a:ext cx="5760" cy="43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6" name="Rectangle 6"/>
            <p:cNvSpPr>
              <a:spLocks noChangeArrowheads="1"/>
            </p:cNvSpPr>
            <p:nvPr userDrawn="1"/>
          </p:nvSpPr>
          <p:spPr bwMode="auto">
            <a:xfrm>
              <a:off x="257" y="1944"/>
              <a:ext cx="563" cy="562"/>
            </a:xfrm>
            <a:prstGeom prst="rect">
              <a:avLst/>
            </a:prstGeom>
            <a:solidFill>
              <a:srgbClr val="9DB1B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7" name="Rectangle 7"/>
            <p:cNvSpPr>
              <a:spLocks noChangeArrowheads="1"/>
            </p:cNvSpPr>
            <p:nvPr userDrawn="1"/>
          </p:nvSpPr>
          <p:spPr bwMode="auto">
            <a:xfrm>
              <a:off x="461" y="1634"/>
              <a:ext cx="672" cy="672"/>
            </a:xfrm>
            <a:prstGeom prst="rect">
              <a:avLst/>
            </a:prstGeom>
            <a:solidFill>
              <a:srgbClr val="005B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8" name="Freeform 8"/>
            <p:cNvSpPr>
              <a:spLocks/>
            </p:cNvSpPr>
            <p:nvPr userDrawn="1"/>
          </p:nvSpPr>
          <p:spPr bwMode="auto">
            <a:xfrm>
              <a:off x="5230" y="76"/>
              <a:ext cx="107" cy="116"/>
            </a:xfrm>
            <a:custGeom>
              <a:avLst/>
              <a:gdLst>
                <a:gd name="T0" fmla="*/ 0 w 321"/>
                <a:gd name="T1" fmla="*/ 0 h 348"/>
                <a:gd name="T2" fmla="*/ 93 w 321"/>
                <a:gd name="T3" fmla="*/ 0 h 348"/>
                <a:gd name="T4" fmla="*/ 93 w 321"/>
                <a:gd name="T5" fmla="*/ 142 h 348"/>
                <a:gd name="T6" fmla="*/ 94 w 321"/>
                <a:gd name="T7" fmla="*/ 142 h 348"/>
                <a:gd name="T8" fmla="*/ 199 w 321"/>
                <a:gd name="T9" fmla="*/ 0 h 348"/>
                <a:gd name="T10" fmla="*/ 311 w 321"/>
                <a:gd name="T11" fmla="*/ 0 h 348"/>
                <a:gd name="T12" fmla="*/ 181 w 321"/>
                <a:gd name="T13" fmla="*/ 162 h 348"/>
                <a:gd name="T14" fmla="*/ 321 w 321"/>
                <a:gd name="T15" fmla="*/ 348 h 348"/>
                <a:gd name="T16" fmla="*/ 202 w 321"/>
                <a:gd name="T17" fmla="*/ 348 h 348"/>
                <a:gd name="T18" fmla="*/ 94 w 321"/>
                <a:gd name="T19" fmla="*/ 190 h 348"/>
                <a:gd name="T20" fmla="*/ 93 w 321"/>
                <a:gd name="T21" fmla="*/ 190 h 348"/>
                <a:gd name="T22" fmla="*/ 93 w 321"/>
                <a:gd name="T23" fmla="*/ 348 h 348"/>
                <a:gd name="T24" fmla="*/ 0 w 321"/>
                <a:gd name="T25" fmla="*/ 348 h 348"/>
                <a:gd name="T26" fmla="*/ 0 w 321"/>
                <a:gd name="T27"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1" h="348">
                  <a:moveTo>
                    <a:pt x="0" y="0"/>
                  </a:moveTo>
                  <a:lnTo>
                    <a:pt x="93" y="0"/>
                  </a:lnTo>
                  <a:lnTo>
                    <a:pt x="93" y="142"/>
                  </a:lnTo>
                  <a:lnTo>
                    <a:pt x="94" y="142"/>
                  </a:lnTo>
                  <a:lnTo>
                    <a:pt x="199" y="0"/>
                  </a:lnTo>
                  <a:lnTo>
                    <a:pt x="311" y="0"/>
                  </a:lnTo>
                  <a:lnTo>
                    <a:pt x="181" y="162"/>
                  </a:lnTo>
                  <a:lnTo>
                    <a:pt x="321" y="348"/>
                  </a:lnTo>
                  <a:lnTo>
                    <a:pt x="202" y="348"/>
                  </a:lnTo>
                  <a:lnTo>
                    <a:pt x="94" y="190"/>
                  </a:lnTo>
                  <a:lnTo>
                    <a:pt x="93" y="190"/>
                  </a:lnTo>
                  <a:lnTo>
                    <a:pt x="93" y="348"/>
                  </a:lnTo>
                  <a:lnTo>
                    <a:pt x="0" y="348"/>
                  </a:lnTo>
                  <a:lnTo>
                    <a:pt x="0" y="0"/>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9" name="Freeform 9"/>
            <p:cNvSpPr>
              <a:spLocks noEditPoints="1"/>
            </p:cNvSpPr>
            <p:nvPr userDrawn="1"/>
          </p:nvSpPr>
          <p:spPr bwMode="auto">
            <a:xfrm>
              <a:off x="5326" y="76"/>
              <a:ext cx="127" cy="116"/>
            </a:xfrm>
            <a:custGeom>
              <a:avLst/>
              <a:gdLst>
                <a:gd name="T0" fmla="*/ 231 w 381"/>
                <a:gd name="T1" fmla="*/ 209 h 348"/>
                <a:gd name="T2" fmla="*/ 143 w 381"/>
                <a:gd name="T3" fmla="*/ 209 h 348"/>
                <a:gd name="T4" fmla="*/ 189 w 381"/>
                <a:gd name="T5" fmla="*/ 72 h 348"/>
                <a:gd name="T6" fmla="*/ 190 w 381"/>
                <a:gd name="T7" fmla="*/ 72 h 348"/>
                <a:gd name="T8" fmla="*/ 231 w 381"/>
                <a:gd name="T9" fmla="*/ 209 h 348"/>
                <a:gd name="T10" fmla="*/ 0 w 381"/>
                <a:gd name="T11" fmla="*/ 348 h 348"/>
                <a:gd name="T12" fmla="*/ 95 w 381"/>
                <a:gd name="T13" fmla="*/ 348 h 348"/>
                <a:gd name="T14" fmla="*/ 122 w 381"/>
                <a:gd name="T15" fmla="*/ 274 h 348"/>
                <a:gd name="T16" fmla="*/ 253 w 381"/>
                <a:gd name="T17" fmla="*/ 274 h 348"/>
                <a:gd name="T18" fmla="*/ 279 w 381"/>
                <a:gd name="T19" fmla="*/ 348 h 348"/>
                <a:gd name="T20" fmla="*/ 381 w 381"/>
                <a:gd name="T21" fmla="*/ 348 h 348"/>
                <a:gd name="T22" fmla="*/ 247 w 381"/>
                <a:gd name="T23" fmla="*/ 0 h 348"/>
                <a:gd name="T24" fmla="*/ 133 w 381"/>
                <a:gd name="T25" fmla="*/ 0 h 348"/>
                <a:gd name="T26" fmla="*/ 0 w 381"/>
                <a:gd name="T27" fmla="*/ 34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348">
                  <a:moveTo>
                    <a:pt x="231" y="209"/>
                  </a:moveTo>
                  <a:lnTo>
                    <a:pt x="143" y="209"/>
                  </a:lnTo>
                  <a:lnTo>
                    <a:pt x="189" y="72"/>
                  </a:lnTo>
                  <a:lnTo>
                    <a:pt x="190" y="72"/>
                  </a:lnTo>
                  <a:lnTo>
                    <a:pt x="231" y="209"/>
                  </a:lnTo>
                  <a:close/>
                  <a:moveTo>
                    <a:pt x="0" y="348"/>
                  </a:moveTo>
                  <a:lnTo>
                    <a:pt x="95" y="348"/>
                  </a:lnTo>
                  <a:lnTo>
                    <a:pt x="122" y="274"/>
                  </a:lnTo>
                  <a:lnTo>
                    <a:pt x="253" y="274"/>
                  </a:lnTo>
                  <a:lnTo>
                    <a:pt x="279" y="348"/>
                  </a:lnTo>
                  <a:lnTo>
                    <a:pt x="381" y="348"/>
                  </a:lnTo>
                  <a:lnTo>
                    <a:pt x="247" y="0"/>
                  </a:lnTo>
                  <a:lnTo>
                    <a:pt x="133" y="0"/>
                  </a:lnTo>
                  <a:lnTo>
                    <a:pt x="0" y="348"/>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 name="Freeform 10"/>
            <p:cNvSpPr>
              <a:spLocks/>
            </p:cNvSpPr>
            <p:nvPr userDrawn="1"/>
          </p:nvSpPr>
          <p:spPr bwMode="auto">
            <a:xfrm>
              <a:off x="5454" y="74"/>
              <a:ext cx="87" cy="120"/>
            </a:xfrm>
            <a:custGeom>
              <a:avLst/>
              <a:gdLst>
                <a:gd name="T0" fmla="*/ 11 w 260"/>
                <a:gd name="T1" fmla="*/ 269 h 360"/>
                <a:gd name="T2" fmla="*/ 42 w 260"/>
                <a:gd name="T3" fmla="*/ 281 h 360"/>
                <a:gd name="T4" fmla="*/ 66 w 260"/>
                <a:gd name="T5" fmla="*/ 288 h 360"/>
                <a:gd name="T6" fmla="*/ 92 w 260"/>
                <a:gd name="T7" fmla="*/ 291 h 360"/>
                <a:gd name="T8" fmla="*/ 107 w 260"/>
                <a:gd name="T9" fmla="*/ 291 h 360"/>
                <a:gd name="T10" fmla="*/ 128 w 260"/>
                <a:gd name="T11" fmla="*/ 290 h 360"/>
                <a:gd name="T12" fmla="*/ 147 w 260"/>
                <a:gd name="T13" fmla="*/ 285 h 360"/>
                <a:gd name="T14" fmla="*/ 159 w 260"/>
                <a:gd name="T15" fmla="*/ 275 h 360"/>
                <a:gd name="T16" fmla="*/ 164 w 260"/>
                <a:gd name="T17" fmla="*/ 258 h 360"/>
                <a:gd name="T18" fmla="*/ 164 w 260"/>
                <a:gd name="T19" fmla="*/ 252 h 360"/>
                <a:gd name="T20" fmla="*/ 160 w 260"/>
                <a:gd name="T21" fmla="*/ 242 h 360"/>
                <a:gd name="T22" fmla="*/ 154 w 260"/>
                <a:gd name="T23" fmla="*/ 234 h 360"/>
                <a:gd name="T24" fmla="*/ 139 w 260"/>
                <a:gd name="T25" fmla="*/ 225 h 360"/>
                <a:gd name="T26" fmla="*/ 112 w 260"/>
                <a:gd name="T27" fmla="*/ 215 h 360"/>
                <a:gd name="T28" fmla="*/ 66 w 260"/>
                <a:gd name="T29" fmla="*/ 200 h 360"/>
                <a:gd name="T30" fmla="*/ 38 w 260"/>
                <a:gd name="T31" fmla="*/ 185 h 360"/>
                <a:gd name="T32" fmla="*/ 19 w 260"/>
                <a:gd name="T33" fmla="*/ 169 h 360"/>
                <a:gd name="T34" fmla="*/ 11 w 260"/>
                <a:gd name="T35" fmla="*/ 155 h 360"/>
                <a:gd name="T36" fmla="*/ 3 w 260"/>
                <a:gd name="T37" fmla="*/ 138 h 360"/>
                <a:gd name="T38" fmla="*/ 0 w 260"/>
                <a:gd name="T39" fmla="*/ 118 h 360"/>
                <a:gd name="T40" fmla="*/ 0 w 260"/>
                <a:gd name="T41" fmla="*/ 107 h 360"/>
                <a:gd name="T42" fmla="*/ 3 w 260"/>
                <a:gd name="T43" fmla="*/ 78 h 360"/>
                <a:gd name="T44" fmla="*/ 13 w 260"/>
                <a:gd name="T45" fmla="*/ 55 h 360"/>
                <a:gd name="T46" fmla="*/ 29 w 260"/>
                <a:gd name="T47" fmla="*/ 36 h 360"/>
                <a:gd name="T48" fmla="*/ 49 w 260"/>
                <a:gd name="T49" fmla="*/ 22 h 360"/>
                <a:gd name="T50" fmla="*/ 73 w 260"/>
                <a:gd name="T51" fmla="*/ 12 h 360"/>
                <a:gd name="T52" fmla="*/ 98 w 260"/>
                <a:gd name="T53" fmla="*/ 5 h 360"/>
                <a:gd name="T54" fmla="*/ 124 w 260"/>
                <a:gd name="T55" fmla="*/ 1 h 360"/>
                <a:gd name="T56" fmla="*/ 152 w 260"/>
                <a:gd name="T57" fmla="*/ 0 h 360"/>
                <a:gd name="T58" fmla="*/ 200 w 260"/>
                <a:gd name="T59" fmla="*/ 4 h 360"/>
                <a:gd name="T60" fmla="*/ 242 w 260"/>
                <a:gd name="T61" fmla="*/ 14 h 360"/>
                <a:gd name="T62" fmla="*/ 235 w 260"/>
                <a:gd name="T63" fmla="*/ 85 h 360"/>
                <a:gd name="T64" fmla="*/ 197 w 260"/>
                <a:gd name="T65" fmla="*/ 73 h 360"/>
                <a:gd name="T66" fmla="*/ 158 w 260"/>
                <a:gd name="T67" fmla="*/ 69 h 360"/>
                <a:gd name="T68" fmla="*/ 138 w 260"/>
                <a:gd name="T69" fmla="*/ 70 h 360"/>
                <a:gd name="T70" fmla="*/ 118 w 260"/>
                <a:gd name="T71" fmla="*/ 74 h 360"/>
                <a:gd name="T72" fmla="*/ 102 w 260"/>
                <a:gd name="T73" fmla="*/ 84 h 360"/>
                <a:gd name="T74" fmla="*/ 97 w 260"/>
                <a:gd name="T75" fmla="*/ 91 h 360"/>
                <a:gd name="T76" fmla="*/ 96 w 260"/>
                <a:gd name="T77" fmla="*/ 101 h 360"/>
                <a:gd name="T78" fmla="*/ 96 w 260"/>
                <a:gd name="T79" fmla="*/ 106 h 360"/>
                <a:gd name="T80" fmla="*/ 100 w 260"/>
                <a:gd name="T81" fmla="*/ 115 h 360"/>
                <a:gd name="T82" fmla="*/ 111 w 260"/>
                <a:gd name="T83" fmla="*/ 125 h 360"/>
                <a:gd name="T84" fmla="*/ 134 w 260"/>
                <a:gd name="T85" fmla="*/ 134 h 360"/>
                <a:gd name="T86" fmla="*/ 177 w 260"/>
                <a:gd name="T87" fmla="*/ 148 h 360"/>
                <a:gd name="T88" fmla="*/ 208 w 260"/>
                <a:gd name="T89" fmla="*/ 159 h 360"/>
                <a:gd name="T90" fmla="*/ 234 w 260"/>
                <a:gd name="T91" fmla="*/ 178 h 360"/>
                <a:gd name="T92" fmla="*/ 245 w 260"/>
                <a:gd name="T93" fmla="*/ 190 h 360"/>
                <a:gd name="T94" fmla="*/ 253 w 260"/>
                <a:gd name="T95" fmla="*/ 206 h 360"/>
                <a:gd name="T96" fmla="*/ 258 w 260"/>
                <a:gd name="T97" fmla="*/ 225 h 360"/>
                <a:gd name="T98" fmla="*/ 260 w 260"/>
                <a:gd name="T99" fmla="*/ 246 h 360"/>
                <a:gd name="T100" fmla="*/ 259 w 260"/>
                <a:gd name="T101" fmla="*/ 262 h 360"/>
                <a:gd name="T102" fmla="*/ 253 w 260"/>
                <a:gd name="T103" fmla="*/ 290 h 360"/>
                <a:gd name="T104" fmla="*/ 240 w 260"/>
                <a:gd name="T105" fmla="*/ 312 h 360"/>
                <a:gd name="T106" fmla="*/ 223 w 260"/>
                <a:gd name="T107" fmla="*/ 329 h 360"/>
                <a:gd name="T108" fmla="*/ 201 w 260"/>
                <a:gd name="T109" fmla="*/ 343 h 360"/>
                <a:gd name="T110" fmla="*/ 176 w 260"/>
                <a:gd name="T111" fmla="*/ 352 h 360"/>
                <a:gd name="T112" fmla="*/ 150 w 260"/>
                <a:gd name="T113" fmla="*/ 358 h 360"/>
                <a:gd name="T114" fmla="*/ 107 w 260"/>
                <a:gd name="T115" fmla="*/ 360 h 360"/>
                <a:gd name="T116" fmla="*/ 81 w 260"/>
                <a:gd name="T117" fmla="*/ 359 h 360"/>
                <a:gd name="T118" fmla="*/ 28 w 260"/>
                <a:gd name="T119" fmla="*/ 352 h 360"/>
                <a:gd name="T120" fmla="*/ 11 w 260"/>
                <a:gd name="T121" fmla="*/ 269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0" h="360">
                  <a:moveTo>
                    <a:pt x="11" y="269"/>
                  </a:moveTo>
                  <a:lnTo>
                    <a:pt x="11" y="269"/>
                  </a:lnTo>
                  <a:lnTo>
                    <a:pt x="31" y="278"/>
                  </a:lnTo>
                  <a:lnTo>
                    <a:pt x="42" y="281"/>
                  </a:lnTo>
                  <a:lnTo>
                    <a:pt x="54" y="285"/>
                  </a:lnTo>
                  <a:lnTo>
                    <a:pt x="66" y="288"/>
                  </a:lnTo>
                  <a:lnTo>
                    <a:pt x="79" y="290"/>
                  </a:lnTo>
                  <a:lnTo>
                    <a:pt x="92" y="291"/>
                  </a:lnTo>
                  <a:lnTo>
                    <a:pt x="107" y="291"/>
                  </a:lnTo>
                  <a:lnTo>
                    <a:pt x="107" y="291"/>
                  </a:lnTo>
                  <a:lnTo>
                    <a:pt x="118" y="291"/>
                  </a:lnTo>
                  <a:lnTo>
                    <a:pt x="128" y="290"/>
                  </a:lnTo>
                  <a:lnTo>
                    <a:pt x="138" y="289"/>
                  </a:lnTo>
                  <a:lnTo>
                    <a:pt x="147" y="285"/>
                  </a:lnTo>
                  <a:lnTo>
                    <a:pt x="154" y="281"/>
                  </a:lnTo>
                  <a:lnTo>
                    <a:pt x="159" y="275"/>
                  </a:lnTo>
                  <a:lnTo>
                    <a:pt x="163" y="268"/>
                  </a:lnTo>
                  <a:lnTo>
                    <a:pt x="164" y="258"/>
                  </a:lnTo>
                  <a:lnTo>
                    <a:pt x="164" y="258"/>
                  </a:lnTo>
                  <a:lnTo>
                    <a:pt x="164" y="252"/>
                  </a:lnTo>
                  <a:lnTo>
                    <a:pt x="163" y="247"/>
                  </a:lnTo>
                  <a:lnTo>
                    <a:pt x="160" y="242"/>
                  </a:lnTo>
                  <a:lnTo>
                    <a:pt x="158" y="238"/>
                  </a:lnTo>
                  <a:lnTo>
                    <a:pt x="154" y="234"/>
                  </a:lnTo>
                  <a:lnTo>
                    <a:pt x="149" y="231"/>
                  </a:lnTo>
                  <a:lnTo>
                    <a:pt x="139" y="225"/>
                  </a:lnTo>
                  <a:lnTo>
                    <a:pt x="126" y="220"/>
                  </a:lnTo>
                  <a:lnTo>
                    <a:pt x="112" y="215"/>
                  </a:lnTo>
                  <a:lnTo>
                    <a:pt x="82" y="206"/>
                  </a:lnTo>
                  <a:lnTo>
                    <a:pt x="66" y="200"/>
                  </a:lnTo>
                  <a:lnTo>
                    <a:pt x="52" y="194"/>
                  </a:lnTo>
                  <a:lnTo>
                    <a:pt x="38" y="185"/>
                  </a:lnTo>
                  <a:lnTo>
                    <a:pt x="26" y="175"/>
                  </a:lnTo>
                  <a:lnTo>
                    <a:pt x="19" y="169"/>
                  </a:lnTo>
                  <a:lnTo>
                    <a:pt x="15" y="163"/>
                  </a:lnTo>
                  <a:lnTo>
                    <a:pt x="11" y="155"/>
                  </a:lnTo>
                  <a:lnTo>
                    <a:pt x="7" y="147"/>
                  </a:lnTo>
                  <a:lnTo>
                    <a:pt x="3" y="138"/>
                  </a:lnTo>
                  <a:lnTo>
                    <a:pt x="1" y="128"/>
                  </a:lnTo>
                  <a:lnTo>
                    <a:pt x="0" y="118"/>
                  </a:lnTo>
                  <a:lnTo>
                    <a:pt x="0" y="107"/>
                  </a:lnTo>
                  <a:lnTo>
                    <a:pt x="0" y="107"/>
                  </a:lnTo>
                  <a:lnTo>
                    <a:pt x="1" y="93"/>
                  </a:lnTo>
                  <a:lnTo>
                    <a:pt x="3" y="78"/>
                  </a:lnTo>
                  <a:lnTo>
                    <a:pt x="7" y="67"/>
                  </a:lnTo>
                  <a:lnTo>
                    <a:pt x="13" y="55"/>
                  </a:lnTo>
                  <a:lnTo>
                    <a:pt x="21" y="46"/>
                  </a:lnTo>
                  <a:lnTo>
                    <a:pt x="29" y="36"/>
                  </a:lnTo>
                  <a:lnTo>
                    <a:pt x="39" y="28"/>
                  </a:lnTo>
                  <a:lnTo>
                    <a:pt x="49" y="22"/>
                  </a:lnTo>
                  <a:lnTo>
                    <a:pt x="60" y="16"/>
                  </a:lnTo>
                  <a:lnTo>
                    <a:pt x="73" y="12"/>
                  </a:lnTo>
                  <a:lnTo>
                    <a:pt x="85" y="9"/>
                  </a:lnTo>
                  <a:lnTo>
                    <a:pt x="98" y="5"/>
                  </a:lnTo>
                  <a:lnTo>
                    <a:pt x="111" y="2"/>
                  </a:lnTo>
                  <a:lnTo>
                    <a:pt x="124" y="1"/>
                  </a:lnTo>
                  <a:lnTo>
                    <a:pt x="152" y="0"/>
                  </a:lnTo>
                  <a:lnTo>
                    <a:pt x="152" y="0"/>
                  </a:lnTo>
                  <a:lnTo>
                    <a:pt x="176" y="1"/>
                  </a:lnTo>
                  <a:lnTo>
                    <a:pt x="200" y="4"/>
                  </a:lnTo>
                  <a:lnTo>
                    <a:pt x="222" y="7"/>
                  </a:lnTo>
                  <a:lnTo>
                    <a:pt x="242" y="14"/>
                  </a:lnTo>
                  <a:lnTo>
                    <a:pt x="235" y="85"/>
                  </a:lnTo>
                  <a:lnTo>
                    <a:pt x="235" y="85"/>
                  </a:lnTo>
                  <a:lnTo>
                    <a:pt x="217" y="78"/>
                  </a:lnTo>
                  <a:lnTo>
                    <a:pt x="197" y="73"/>
                  </a:lnTo>
                  <a:lnTo>
                    <a:pt x="177" y="70"/>
                  </a:lnTo>
                  <a:lnTo>
                    <a:pt x="158" y="69"/>
                  </a:lnTo>
                  <a:lnTo>
                    <a:pt x="158" y="69"/>
                  </a:lnTo>
                  <a:lnTo>
                    <a:pt x="138" y="70"/>
                  </a:lnTo>
                  <a:lnTo>
                    <a:pt x="128" y="72"/>
                  </a:lnTo>
                  <a:lnTo>
                    <a:pt x="118" y="74"/>
                  </a:lnTo>
                  <a:lnTo>
                    <a:pt x="110" y="78"/>
                  </a:lnTo>
                  <a:lnTo>
                    <a:pt x="102" y="84"/>
                  </a:lnTo>
                  <a:lnTo>
                    <a:pt x="100" y="88"/>
                  </a:lnTo>
                  <a:lnTo>
                    <a:pt x="97" y="91"/>
                  </a:lnTo>
                  <a:lnTo>
                    <a:pt x="96" y="96"/>
                  </a:lnTo>
                  <a:lnTo>
                    <a:pt x="96" y="101"/>
                  </a:lnTo>
                  <a:lnTo>
                    <a:pt x="96" y="101"/>
                  </a:lnTo>
                  <a:lnTo>
                    <a:pt x="96" y="106"/>
                  </a:lnTo>
                  <a:lnTo>
                    <a:pt x="97" y="111"/>
                  </a:lnTo>
                  <a:lnTo>
                    <a:pt x="100" y="115"/>
                  </a:lnTo>
                  <a:lnTo>
                    <a:pt x="102" y="118"/>
                  </a:lnTo>
                  <a:lnTo>
                    <a:pt x="111" y="125"/>
                  </a:lnTo>
                  <a:lnTo>
                    <a:pt x="121" y="130"/>
                  </a:lnTo>
                  <a:lnTo>
                    <a:pt x="134" y="134"/>
                  </a:lnTo>
                  <a:lnTo>
                    <a:pt x="148" y="138"/>
                  </a:lnTo>
                  <a:lnTo>
                    <a:pt x="177" y="148"/>
                  </a:lnTo>
                  <a:lnTo>
                    <a:pt x="193" y="153"/>
                  </a:lnTo>
                  <a:lnTo>
                    <a:pt x="208" y="159"/>
                  </a:lnTo>
                  <a:lnTo>
                    <a:pt x="222" y="168"/>
                  </a:lnTo>
                  <a:lnTo>
                    <a:pt x="234" y="178"/>
                  </a:lnTo>
                  <a:lnTo>
                    <a:pt x="240" y="184"/>
                  </a:lnTo>
                  <a:lnTo>
                    <a:pt x="245" y="190"/>
                  </a:lnTo>
                  <a:lnTo>
                    <a:pt x="249" y="197"/>
                  </a:lnTo>
                  <a:lnTo>
                    <a:pt x="253" y="206"/>
                  </a:lnTo>
                  <a:lnTo>
                    <a:pt x="256" y="215"/>
                  </a:lnTo>
                  <a:lnTo>
                    <a:pt x="258" y="225"/>
                  </a:lnTo>
                  <a:lnTo>
                    <a:pt x="260" y="234"/>
                  </a:lnTo>
                  <a:lnTo>
                    <a:pt x="260" y="246"/>
                  </a:lnTo>
                  <a:lnTo>
                    <a:pt x="260" y="246"/>
                  </a:lnTo>
                  <a:lnTo>
                    <a:pt x="259" y="262"/>
                  </a:lnTo>
                  <a:lnTo>
                    <a:pt x="256" y="276"/>
                  </a:lnTo>
                  <a:lnTo>
                    <a:pt x="253" y="290"/>
                  </a:lnTo>
                  <a:lnTo>
                    <a:pt x="247" y="302"/>
                  </a:lnTo>
                  <a:lnTo>
                    <a:pt x="240" y="312"/>
                  </a:lnTo>
                  <a:lnTo>
                    <a:pt x="232" y="322"/>
                  </a:lnTo>
                  <a:lnTo>
                    <a:pt x="223" y="329"/>
                  </a:lnTo>
                  <a:lnTo>
                    <a:pt x="212" y="337"/>
                  </a:lnTo>
                  <a:lnTo>
                    <a:pt x="201" y="343"/>
                  </a:lnTo>
                  <a:lnTo>
                    <a:pt x="190" y="348"/>
                  </a:lnTo>
                  <a:lnTo>
                    <a:pt x="176" y="352"/>
                  </a:lnTo>
                  <a:lnTo>
                    <a:pt x="164" y="355"/>
                  </a:lnTo>
                  <a:lnTo>
                    <a:pt x="150" y="358"/>
                  </a:lnTo>
                  <a:lnTo>
                    <a:pt x="135" y="359"/>
                  </a:lnTo>
                  <a:lnTo>
                    <a:pt x="107" y="360"/>
                  </a:lnTo>
                  <a:lnTo>
                    <a:pt x="107" y="360"/>
                  </a:lnTo>
                  <a:lnTo>
                    <a:pt x="81" y="359"/>
                  </a:lnTo>
                  <a:lnTo>
                    <a:pt x="54" y="357"/>
                  </a:lnTo>
                  <a:lnTo>
                    <a:pt x="28" y="352"/>
                  </a:lnTo>
                  <a:lnTo>
                    <a:pt x="3" y="346"/>
                  </a:lnTo>
                  <a:lnTo>
                    <a:pt x="11" y="269"/>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 name="Freeform 11"/>
            <p:cNvSpPr>
              <a:spLocks/>
            </p:cNvSpPr>
            <p:nvPr userDrawn="1"/>
          </p:nvSpPr>
          <p:spPr bwMode="auto">
            <a:xfrm>
              <a:off x="5554" y="76"/>
              <a:ext cx="83" cy="116"/>
            </a:xfrm>
            <a:custGeom>
              <a:avLst/>
              <a:gdLst>
                <a:gd name="T0" fmla="*/ 0 w 250"/>
                <a:gd name="T1" fmla="*/ 0 h 348"/>
                <a:gd name="T2" fmla="*/ 245 w 250"/>
                <a:gd name="T3" fmla="*/ 0 h 348"/>
                <a:gd name="T4" fmla="*/ 245 w 250"/>
                <a:gd name="T5" fmla="*/ 66 h 348"/>
                <a:gd name="T6" fmla="*/ 92 w 250"/>
                <a:gd name="T7" fmla="*/ 66 h 348"/>
                <a:gd name="T8" fmla="*/ 92 w 250"/>
                <a:gd name="T9" fmla="*/ 138 h 348"/>
                <a:gd name="T10" fmla="*/ 237 w 250"/>
                <a:gd name="T11" fmla="*/ 138 h 348"/>
                <a:gd name="T12" fmla="*/ 237 w 250"/>
                <a:gd name="T13" fmla="*/ 204 h 348"/>
                <a:gd name="T14" fmla="*/ 92 w 250"/>
                <a:gd name="T15" fmla="*/ 204 h 348"/>
                <a:gd name="T16" fmla="*/ 92 w 250"/>
                <a:gd name="T17" fmla="*/ 283 h 348"/>
                <a:gd name="T18" fmla="*/ 250 w 250"/>
                <a:gd name="T19" fmla="*/ 283 h 348"/>
                <a:gd name="T20" fmla="*/ 250 w 250"/>
                <a:gd name="T21" fmla="*/ 348 h 348"/>
                <a:gd name="T22" fmla="*/ 0 w 250"/>
                <a:gd name="T23" fmla="*/ 348 h 348"/>
                <a:gd name="T24" fmla="*/ 0 w 250"/>
                <a:gd name="T25"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0" h="348">
                  <a:moveTo>
                    <a:pt x="0" y="0"/>
                  </a:moveTo>
                  <a:lnTo>
                    <a:pt x="245" y="0"/>
                  </a:lnTo>
                  <a:lnTo>
                    <a:pt x="245" y="66"/>
                  </a:lnTo>
                  <a:lnTo>
                    <a:pt x="92" y="66"/>
                  </a:lnTo>
                  <a:lnTo>
                    <a:pt x="92" y="138"/>
                  </a:lnTo>
                  <a:lnTo>
                    <a:pt x="237" y="138"/>
                  </a:lnTo>
                  <a:lnTo>
                    <a:pt x="237" y="204"/>
                  </a:lnTo>
                  <a:lnTo>
                    <a:pt x="92" y="204"/>
                  </a:lnTo>
                  <a:lnTo>
                    <a:pt x="92" y="283"/>
                  </a:lnTo>
                  <a:lnTo>
                    <a:pt x="250" y="283"/>
                  </a:lnTo>
                  <a:lnTo>
                    <a:pt x="250" y="348"/>
                  </a:lnTo>
                  <a:lnTo>
                    <a:pt x="0" y="348"/>
                  </a:lnTo>
                  <a:lnTo>
                    <a:pt x="0" y="0"/>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 name="Rectangle 12"/>
            <p:cNvSpPr>
              <a:spLocks noChangeArrowheads="1"/>
            </p:cNvSpPr>
            <p:nvPr userDrawn="1"/>
          </p:nvSpPr>
          <p:spPr bwMode="auto">
            <a:xfrm>
              <a:off x="5653" y="76"/>
              <a:ext cx="31" cy="116"/>
            </a:xfrm>
            <a:prstGeom prst="rect">
              <a:avLst/>
            </a:prstGeom>
            <a:solidFill>
              <a:srgbClr val="005B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 name="Freeform 13"/>
            <p:cNvSpPr>
              <a:spLocks noEditPoints="1"/>
            </p:cNvSpPr>
            <p:nvPr userDrawn="1"/>
          </p:nvSpPr>
          <p:spPr bwMode="auto">
            <a:xfrm>
              <a:off x="4800" y="76"/>
              <a:ext cx="116" cy="116"/>
            </a:xfrm>
            <a:custGeom>
              <a:avLst/>
              <a:gdLst>
                <a:gd name="T0" fmla="*/ 243 w 348"/>
                <a:gd name="T1" fmla="*/ 220 h 348"/>
                <a:gd name="T2" fmla="*/ 104 w 348"/>
                <a:gd name="T3" fmla="*/ 220 h 348"/>
                <a:gd name="T4" fmla="*/ 173 w 348"/>
                <a:gd name="T5" fmla="*/ 47 h 348"/>
                <a:gd name="T6" fmla="*/ 243 w 348"/>
                <a:gd name="T7" fmla="*/ 220 h 348"/>
                <a:gd name="T8" fmla="*/ 0 w 348"/>
                <a:gd name="T9" fmla="*/ 348 h 348"/>
                <a:gd name="T10" fmla="*/ 52 w 348"/>
                <a:gd name="T11" fmla="*/ 348 h 348"/>
                <a:gd name="T12" fmla="*/ 88 w 348"/>
                <a:gd name="T13" fmla="*/ 261 h 348"/>
                <a:gd name="T14" fmla="*/ 258 w 348"/>
                <a:gd name="T15" fmla="*/ 261 h 348"/>
                <a:gd name="T16" fmla="*/ 294 w 348"/>
                <a:gd name="T17" fmla="*/ 348 h 348"/>
                <a:gd name="T18" fmla="*/ 348 w 348"/>
                <a:gd name="T19" fmla="*/ 348 h 348"/>
                <a:gd name="T20" fmla="*/ 201 w 348"/>
                <a:gd name="T21" fmla="*/ 0 h 348"/>
                <a:gd name="T22" fmla="*/ 150 w 348"/>
                <a:gd name="T23" fmla="*/ 0 h 348"/>
                <a:gd name="T24" fmla="*/ 0 w 348"/>
                <a:gd name="T25" fmla="*/ 34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8" h="348">
                  <a:moveTo>
                    <a:pt x="243" y="220"/>
                  </a:moveTo>
                  <a:lnTo>
                    <a:pt x="104" y="220"/>
                  </a:lnTo>
                  <a:lnTo>
                    <a:pt x="173" y="47"/>
                  </a:lnTo>
                  <a:lnTo>
                    <a:pt x="243" y="220"/>
                  </a:lnTo>
                  <a:close/>
                  <a:moveTo>
                    <a:pt x="0" y="348"/>
                  </a:moveTo>
                  <a:lnTo>
                    <a:pt x="52" y="348"/>
                  </a:lnTo>
                  <a:lnTo>
                    <a:pt x="88" y="261"/>
                  </a:lnTo>
                  <a:lnTo>
                    <a:pt x="258" y="261"/>
                  </a:lnTo>
                  <a:lnTo>
                    <a:pt x="294" y="348"/>
                  </a:lnTo>
                  <a:lnTo>
                    <a:pt x="348" y="348"/>
                  </a:lnTo>
                  <a:lnTo>
                    <a:pt x="201" y="0"/>
                  </a:lnTo>
                  <a:lnTo>
                    <a:pt x="150" y="0"/>
                  </a:lnTo>
                  <a:lnTo>
                    <a:pt x="0" y="348"/>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5" name="Freeform 14"/>
            <p:cNvSpPr>
              <a:spLocks/>
            </p:cNvSpPr>
            <p:nvPr userDrawn="1"/>
          </p:nvSpPr>
          <p:spPr bwMode="auto">
            <a:xfrm>
              <a:off x="4924" y="105"/>
              <a:ext cx="53" cy="89"/>
            </a:xfrm>
            <a:custGeom>
              <a:avLst/>
              <a:gdLst>
                <a:gd name="T0" fmla="*/ 3 w 160"/>
                <a:gd name="T1" fmla="*/ 211 h 266"/>
                <a:gd name="T2" fmla="*/ 18 w 160"/>
                <a:gd name="T3" fmla="*/ 218 h 266"/>
                <a:gd name="T4" fmla="*/ 50 w 160"/>
                <a:gd name="T5" fmla="*/ 228 h 266"/>
                <a:gd name="T6" fmla="*/ 61 w 160"/>
                <a:gd name="T7" fmla="*/ 228 h 266"/>
                <a:gd name="T8" fmla="*/ 79 w 160"/>
                <a:gd name="T9" fmla="*/ 227 h 266"/>
                <a:gd name="T10" fmla="*/ 94 w 160"/>
                <a:gd name="T11" fmla="*/ 221 h 266"/>
                <a:gd name="T12" fmla="*/ 106 w 160"/>
                <a:gd name="T13" fmla="*/ 210 h 266"/>
                <a:gd name="T14" fmla="*/ 110 w 160"/>
                <a:gd name="T15" fmla="*/ 192 h 266"/>
                <a:gd name="T16" fmla="*/ 108 w 160"/>
                <a:gd name="T17" fmla="*/ 184 h 266"/>
                <a:gd name="T18" fmla="*/ 100 w 160"/>
                <a:gd name="T19" fmla="*/ 170 h 266"/>
                <a:gd name="T20" fmla="*/ 85 w 160"/>
                <a:gd name="T21" fmla="*/ 159 h 266"/>
                <a:gd name="T22" fmla="*/ 55 w 160"/>
                <a:gd name="T23" fmla="*/ 144 h 266"/>
                <a:gd name="T24" fmla="*/ 26 w 160"/>
                <a:gd name="T25" fmla="*/ 127 h 266"/>
                <a:gd name="T26" fmla="*/ 10 w 160"/>
                <a:gd name="T27" fmla="*/ 111 h 266"/>
                <a:gd name="T28" fmla="*/ 1 w 160"/>
                <a:gd name="T29" fmla="*/ 91 h 266"/>
                <a:gd name="T30" fmla="*/ 0 w 160"/>
                <a:gd name="T31" fmla="*/ 79 h 266"/>
                <a:gd name="T32" fmla="*/ 1 w 160"/>
                <a:gd name="T33" fmla="*/ 60 h 266"/>
                <a:gd name="T34" fmla="*/ 7 w 160"/>
                <a:gd name="T35" fmla="*/ 44 h 266"/>
                <a:gd name="T36" fmla="*/ 15 w 160"/>
                <a:gd name="T37" fmla="*/ 31 h 266"/>
                <a:gd name="T38" fmla="*/ 26 w 160"/>
                <a:gd name="T39" fmla="*/ 19 h 266"/>
                <a:gd name="T40" fmla="*/ 39 w 160"/>
                <a:gd name="T41" fmla="*/ 11 h 266"/>
                <a:gd name="T42" fmla="*/ 54 w 160"/>
                <a:gd name="T43" fmla="*/ 5 h 266"/>
                <a:gd name="T44" fmla="*/ 90 w 160"/>
                <a:gd name="T45" fmla="*/ 0 h 266"/>
                <a:gd name="T46" fmla="*/ 105 w 160"/>
                <a:gd name="T47" fmla="*/ 1 h 266"/>
                <a:gd name="T48" fmla="*/ 134 w 160"/>
                <a:gd name="T49" fmla="*/ 6 h 266"/>
                <a:gd name="T50" fmla="*/ 144 w 160"/>
                <a:gd name="T51" fmla="*/ 50 h 266"/>
                <a:gd name="T52" fmla="*/ 133 w 160"/>
                <a:gd name="T53" fmla="*/ 47 h 266"/>
                <a:gd name="T54" fmla="*/ 106 w 160"/>
                <a:gd name="T55" fmla="*/ 39 h 266"/>
                <a:gd name="T56" fmla="*/ 95 w 160"/>
                <a:gd name="T57" fmla="*/ 38 h 266"/>
                <a:gd name="T58" fmla="*/ 77 w 160"/>
                <a:gd name="T59" fmla="*/ 40 h 266"/>
                <a:gd name="T60" fmla="*/ 63 w 160"/>
                <a:gd name="T61" fmla="*/ 45 h 266"/>
                <a:gd name="T62" fmla="*/ 53 w 160"/>
                <a:gd name="T63" fmla="*/ 55 h 266"/>
                <a:gd name="T64" fmla="*/ 49 w 160"/>
                <a:gd name="T65" fmla="*/ 69 h 266"/>
                <a:gd name="T66" fmla="*/ 50 w 160"/>
                <a:gd name="T67" fmla="*/ 78 h 266"/>
                <a:gd name="T68" fmla="*/ 60 w 160"/>
                <a:gd name="T69" fmla="*/ 92 h 266"/>
                <a:gd name="T70" fmla="*/ 75 w 160"/>
                <a:gd name="T71" fmla="*/ 103 h 266"/>
                <a:gd name="T72" fmla="*/ 105 w 160"/>
                <a:gd name="T73" fmla="*/ 117 h 266"/>
                <a:gd name="T74" fmla="*/ 124 w 160"/>
                <a:gd name="T75" fmla="*/ 128 h 266"/>
                <a:gd name="T76" fmla="*/ 143 w 160"/>
                <a:gd name="T77" fmla="*/ 142 h 266"/>
                <a:gd name="T78" fmla="*/ 155 w 160"/>
                <a:gd name="T79" fmla="*/ 161 h 266"/>
                <a:gd name="T80" fmla="*/ 160 w 160"/>
                <a:gd name="T81" fmla="*/ 187 h 266"/>
                <a:gd name="T82" fmla="*/ 159 w 160"/>
                <a:gd name="T83" fmla="*/ 197 h 266"/>
                <a:gd name="T84" fmla="*/ 155 w 160"/>
                <a:gd name="T85" fmla="*/ 215 h 266"/>
                <a:gd name="T86" fmla="*/ 148 w 160"/>
                <a:gd name="T87" fmla="*/ 229 h 266"/>
                <a:gd name="T88" fmla="*/ 138 w 160"/>
                <a:gd name="T89" fmla="*/ 242 h 266"/>
                <a:gd name="T90" fmla="*/ 126 w 160"/>
                <a:gd name="T91" fmla="*/ 252 h 266"/>
                <a:gd name="T92" fmla="*/ 105 w 160"/>
                <a:gd name="T93" fmla="*/ 261 h 266"/>
                <a:gd name="T94" fmla="*/ 71 w 160"/>
                <a:gd name="T95" fmla="*/ 266 h 266"/>
                <a:gd name="T96" fmla="*/ 53 w 160"/>
                <a:gd name="T97" fmla="*/ 266 h 266"/>
                <a:gd name="T98" fmla="*/ 18 w 160"/>
                <a:gd name="T99" fmla="*/ 260 h 266"/>
                <a:gd name="T100" fmla="*/ 1 w 160"/>
                <a:gd name="T101" fmla="*/ 253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0" h="266">
                  <a:moveTo>
                    <a:pt x="3" y="211"/>
                  </a:moveTo>
                  <a:lnTo>
                    <a:pt x="3" y="211"/>
                  </a:lnTo>
                  <a:lnTo>
                    <a:pt x="11" y="215"/>
                  </a:lnTo>
                  <a:lnTo>
                    <a:pt x="18" y="218"/>
                  </a:lnTo>
                  <a:lnTo>
                    <a:pt x="34" y="224"/>
                  </a:lnTo>
                  <a:lnTo>
                    <a:pt x="50" y="228"/>
                  </a:lnTo>
                  <a:lnTo>
                    <a:pt x="61" y="228"/>
                  </a:lnTo>
                  <a:lnTo>
                    <a:pt x="61" y="228"/>
                  </a:lnTo>
                  <a:lnTo>
                    <a:pt x="70" y="228"/>
                  </a:lnTo>
                  <a:lnTo>
                    <a:pt x="79" y="227"/>
                  </a:lnTo>
                  <a:lnTo>
                    <a:pt x="86" y="224"/>
                  </a:lnTo>
                  <a:lnTo>
                    <a:pt x="94" y="221"/>
                  </a:lnTo>
                  <a:lnTo>
                    <a:pt x="101" y="216"/>
                  </a:lnTo>
                  <a:lnTo>
                    <a:pt x="106" y="210"/>
                  </a:lnTo>
                  <a:lnTo>
                    <a:pt x="108" y="202"/>
                  </a:lnTo>
                  <a:lnTo>
                    <a:pt x="110" y="192"/>
                  </a:lnTo>
                  <a:lnTo>
                    <a:pt x="110" y="192"/>
                  </a:lnTo>
                  <a:lnTo>
                    <a:pt x="108" y="184"/>
                  </a:lnTo>
                  <a:lnTo>
                    <a:pt x="105" y="177"/>
                  </a:lnTo>
                  <a:lnTo>
                    <a:pt x="100" y="170"/>
                  </a:lnTo>
                  <a:lnTo>
                    <a:pt x="92" y="165"/>
                  </a:lnTo>
                  <a:lnTo>
                    <a:pt x="85" y="159"/>
                  </a:lnTo>
                  <a:lnTo>
                    <a:pt x="75" y="154"/>
                  </a:lnTo>
                  <a:lnTo>
                    <a:pt x="55" y="144"/>
                  </a:lnTo>
                  <a:lnTo>
                    <a:pt x="34" y="133"/>
                  </a:lnTo>
                  <a:lnTo>
                    <a:pt x="26" y="127"/>
                  </a:lnTo>
                  <a:lnTo>
                    <a:pt x="17" y="119"/>
                  </a:lnTo>
                  <a:lnTo>
                    <a:pt x="10" y="111"/>
                  </a:lnTo>
                  <a:lnTo>
                    <a:pt x="5" y="102"/>
                  </a:lnTo>
                  <a:lnTo>
                    <a:pt x="1" y="91"/>
                  </a:lnTo>
                  <a:lnTo>
                    <a:pt x="0" y="79"/>
                  </a:lnTo>
                  <a:lnTo>
                    <a:pt x="0" y="79"/>
                  </a:lnTo>
                  <a:lnTo>
                    <a:pt x="0" y="69"/>
                  </a:lnTo>
                  <a:lnTo>
                    <a:pt x="1" y="60"/>
                  </a:lnTo>
                  <a:lnTo>
                    <a:pt x="3" y="52"/>
                  </a:lnTo>
                  <a:lnTo>
                    <a:pt x="7" y="44"/>
                  </a:lnTo>
                  <a:lnTo>
                    <a:pt x="11" y="37"/>
                  </a:lnTo>
                  <a:lnTo>
                    <a:pt x="15" y="31"/>
                  </a:lnTo>
                  <a:lnTo>
                    <a:pt x="19" y="24"/>
                  </a:lnTo>
                  <a:lnTo>
                    <a:pt x="26" y="19"/>
                  </a:lnTo>
                  <a:lnTo>
                    <a:pt x="32" y="15"/>
                  </a:lnTo>
                  <a:lnTo>
                    <a:pt x="39" y="11"/>
                  </a:lnTo>
                  <a:lnTo>
                    <a:pt x="47" y="7"/>
                  </a:lnTo>
                  <a:lnTo>
                    <a:pt x="54" y="5"/>
                  </a:lnTo>
                  <a:lnTo>
                    <a:pt x="71" y="1"/>
                  </a:lnTo>
                  <a:lnTo>
                    <a:pt x="90" y="0"/>
                  </a:lnTo>
                  <a:lnTo>
                    <a:pt x="90" y="0"/>
                  </a:lnTo>
                  <a:lnTo>
                    <a:pt x="105" y="1"/>
                  </a:lnTo>
                  <a:lnTo>
                    <a:pt x="119" y="3"/>
                  </a:lnTo>
                  <a:lnTo>
                    <a:pt x="134" y="6"/>
                  </a:lnTo>
                  <a:lnTo>
                    <a:pt x="148" y="10"/>
                  </a:lnTo>
                  <a:lnTo>
                    <a:pt x="144" y="50"/>
                  </a:lnTo>
                  <a:lnTo>
                    <a:pt x="144" y="50"/>
                  </a:lnTo>
                  <a:lnTo>
                    <a:pt x="133" y="47"/>
                  </a:lnTo>
                  <a:lnTo>
                    <a:pt x="119" y="42"/>
                  </a:lnTo>
                  <a:lnTo>
                    <a:pt x="106" y="39"/>
                  </a:lnTo>
                  <a:lnTo>
                    <a:pt x="95" y="38"/>
                  </a:lnTo>
                  <a:lnTo>
                    <a:pt x="95" y="38"/>
                  </a:lnTo>
                  <a:lnTo>
                    <a:pt x="86" y="38"/>
                  </a:lnTo>
                  <a:lnTo>
                    <a:pt x="77" y="40"/>
                  </a:lnTo>
                  <a:lnTo>
                    <a:pt x="70" y="42"/>
                  </a:lnTo>
                  <a:lnTo>
                    <a:pt x="63" y="45"/>
                  </a:lnTo>
                  <a:lnTo>
                    <a:pt x="58" y="50"/>
                  </a:lnTo>
                  <a:lnTo>
                    <a:pt x="53" y="55"/>
                  </a:lnTo>
                  <a:lnTo>
                    <a:pt x="50" y="61"/>
                  </a:lnTo>
                  <a:lnTo>
                    <a:pt x="49" y="69"/>
                  </a:lnTo>
                  <a:lnTo>
                    <a:pt x="49" y="69"/>
                  </a:lnTo>
                  <a:lnTo>
                    <a:pt x="50" y="78"/>
                  </a:lnTo>
                  <a:lnTo>
                    <a:pt x="54" y="86"/>
                  </a:lnTo>
                  <a:lnTo>
                    <a:pt x="60" y="92"/>
                  </a:lnTo>
                  <a:lnTo>
                    <a:pt x="66" y="97"/>
                  </a:lnTo>
                  <a:lnTo>
                    <a:pt x="75" y="103"/>
                  </a:lnTo>
                  <a:lnTo>
                    <a:pt x="85" y="107"/>
                  </a:lnTo>
                  <a:lnTo>
                    <a:pt x="105" y="117"/>
                  </a:lnTo>
                  <a:lnTo>
                    <a:pt x="114" y="122"/>
                  </a:lnTo>
                  <a:lnTo>
                    <a:pt x="124" y="128"/>
                  </a:lnTo>
                  <a:lnTo>
                    <a:pt x="134" y="134"/>
                  </a:lnTo>
                  <a:lnTo>
                    <a:pt x="143" y="142"/>
                  </a:lnTo>
                  <a:lnTo>
                    <a:pt x="149" y="150"/>
                  </a:lnTo>
                  <a:lnTo>
                    <a:pt x="155" y="161"/>
                  </a:lnTo>
                  <a:lnTo>
                    <a:pt x="159" y="173"/>
                  </a:lnTo>
                  <a:lnTo>
                    <a:pt x="160" y="187"/>
                  </a:lnTo>
                  <a:lnTo>
                    <a:pt x="160" y="187"/>
                  </a:lnTo>
                  <a:lnTo>
                    <a:pt x="159" y="197"/>
                  </a:lnTo>
                  <a:lnTo>
                    <a:pt x="158" y="206"/>
                  </a:lnTo>
                  <a:lnTo>
                    <a:pt x="155" y="215"/>
                  </a:lnTo>
                  <a:lnTo>
                    <a:pt x="153" y="222"/>
                  </a:lnTo>
                  <a:lnTo>
                    <a:pt x="148" y="229"/>
                  </a:lnTo>
                  <a:lnTo>
                    <a:pt x="144" y="237"/>
                  </a:lnTo>
                  <a:lnTo>
                    <a:pt x="138" y="242"/>
                  </a:lnTo>
                  <a:lnTo>
                    <a:pt x="133" y="248"/>
                  </a:lnTo>
                  <a:lnTo>
                    <a:pt x="126" y="252"/>
                  </a:lnTo>
                  <a:lnTo>
                    <a:pt x="119" y="255"/>
                  </a:lnTo>
                  <a:lnTo>
                    <a:pt x="105" y="261"/>
                  </a:lnTo>
                  <a:lnTo>
                    <a:pt x="87" y="265"/>
                  </a:lnTo>
                  <a:lnTo>
                    <a:pt x="71" y="266"/>
                  </a:lnTo>
                  <a:lnTo>
                    <a:pt x="71" y="266"/>
                  </a:lnTo>
                  <a:lnTo>
                    <a:pt x="53" y="266"/>
                  </a:lnTo>
                  <a:lnTo>
                    <a:pt x="35" y="264"/>
                  </a:lnTo>
                  <a:lnTo>
                    <a:pt x="18" y="260"/>
                  </a:lnTo>
                  <a:lnTo>
                    <a:pt x="10" y="256"/>
                  </a:lnTo>
                  <a:lnTo>
                    <a:pt x="1" y="253"/>
                  </a:lnTo>
                  <a:lnTo>
                    <a:pt x="3" y="211"/>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6" name="Freeform 15"/>
            <p:cNvSpPr>
              <a:spLocks noEditPoints="1"/>
            </p:cNvSpPr>
            <p:nvPr userDrawn="1"/>
          </p:nvSpPr>
          <p:spPr bwMode="auto">
            <a:xfrm>
              <a:off x="4990" y="105"/>
              <a:ext cx="73" cy="89"/>
            </a:xfrm>
            <a:custGeom>
              <a:avLst/>
              <a:gdLst>
                <a:gd name="T0" fmla="*/ 166 w 217"/>
                <a:gd name="T1" fmla="*/ 175 h 266"/>
                <a:gd name="T2" fmla="*/ 150 w 217"/>
                <a:gd name="T3" fmla="*/ 210 h 266"/>
                <a:gd name="T4" fmla="*/ 113 w 217"/>
                <a:gd name="T5" fmla="*/ 227 h 266"/>
                <a:gd name="T6" fmla="*/ 89 w 217"/>
                <a:gd name="T7" fmla="*/ 228 h 266"/>
                <a:gd name="T8" fmla="*/ 65 w 217"/>
                <a:gd name="T9" fmla="*/ 218 h 266"/>
                <a:gd name="T10" fmla="*/ 50 w 217"/>
                <a:gd name="T11" fmla="*/ 197 h 266"/>
                <a:gd name="T12" fmla="*/ 50 w 217"/>
                <a:gd name="T13" fmla="*/ 179 h 266"/>
                <a:gd name="T14" fmla="*/ 60 w 217"/>
                <a:gd name="T15" fmla="*/ 160 h 266"/>
                <a:gd name="T16" fmla="*/ 77 w 217"/>
                <a:gd name="T17" fmla="*/ 149 h 266"/>
                <a:gd name="T18" fmla="*/ 113 w 217"/>
                <a:gd name="T19" fmla="*/ 139 h 266"/>
                <a:gd name="T20" fmla="*/ 138 w 217"/>
                <a:gd name="T21" fmla="*/ 138 h 266"/>
                <a:gd name="T22" fmla="*/ 32 w 217"/>
                <a:gd name="T23" fmla="*/ 64 h 266"/>
                <a:gd name="T24" fmla="*/ 47 w 217"/>
                <a:gd name="T25" fmla="*/ 53 h 266"/>
                <a:gd name="T26" fmla="*/ 75 w 217"/>
                <a:gd name="T27" fmla="*/ 42 h 266"/>
                <a:gd name="T28" fmla="*/ 105 w 217"/>
                <a:gd name="T29" fmla="*/ 38 h 266"/>
                <a:gd name="T30" fmla="*/ 134 w 217"/>
                <a:gd name="T31" fmla="*/ 42 h 266"/>
                <a:gd name="T32" fmla="*/ 154 w 217"/>
                <a:gd name="T33" fmla="*/ 55 h 266"/>
                <a:gd name="T34" fmla="*/ 168 w 217"/>
                <a:gd name="T35" fmla="*/ 89 h 266"/>
                <a:gd name="T36" fmla="*/ 143 w 217"/>
                <a:gd name="T37" fmla="*/ 103 h 266"/>
                <a:gd name="T38" fmla="*/ 100 w 217"/>
                <a:gd name="T39" fmla="*/ 105 h 266"/>
                <a:gd name="T40" fmla="*/ 50 w 217"/>
                <a:gd name="T41" fmla="*/ 117 h 266"/>
                <a:gd name="T42" fmla="*/ 24 w 217"/>
                <a:gd name="T43" fmla="*/ 133 h 266"/>
                <a:gd name="T44" fmla="*/ 7 w 217"/>
                <a:gd name="T45" fmla="*/ 155 h 266"/>
                <a:gd name="T46" fmla="*/ 0 w 217"/>
                <a:gd name="T47" fmla="*/ 187 h 266"/>
                <a:gd name="T48" fmla="*/ 1 w 217"/>
                <a:gd name="T49" fmla="*/ 206 h 266"/>
                <a:gd name="T50" fmla="*/ 11 w 217"/>
                <a:gd name="T51" fmla="*/ 231 h 266"/>
                <a:gd name="T52" fmla="*/ 26 w 217"/>
                <a:gd name="T53" fmla="*/ 248 h 266"/>
                <a:gd name="T54" fmla="*/ 47 w 217"/>
                <a:gd name="T55" fmla="*/ 259 h 266"/>
                <a:gd name="T56" fmla="*/ 93 w 217"/>
                <a:gd name="T57" fmla="*/ 266 h 266"/>
                <a:gd name="T58" fmla="*/ 122 w 217"/>
                <a:gd name="T59" fmla="*/ 263 h 266"/>
                <a:gd name="T60" fmla="*/ 154 w 217"/>
                <a:gd name="T61" fmla="*/ 247 h 266"/>
                <a:gd name="T62" fmla="*/ 172 w 217"/>
                <a:gd name="T63" fmla="*/ 228 h 266"/>
                <a:gd name="T64" fmla="*/ 217 w 217"/>
                <a:gd name="T65" fmla="*/ 260 h 266"/>
                <a:gd name="T66" fmla="*/ 214 w 217"/>
                <a:gd name="T67" fmla="*/ 211 h 266"/>
                <a:gd name="T68" fmla="*/ 214 w 217"/>
                <a:gd name="T69" fmla="*/ 92 h 266"/>
                <a:gd name="T70" fmla="*/ 209 w 217"/>
                <a:gd name="T71" fmla="*/ 59 h 266"/>
                <a:gd name="T72" fmla="*/ 197 w 217"/>
                <a:gd name="T73" fmla="*/ 33 h 266"/>
                <a:gd name="T74" fmla="*/ 177 w 217"/>
                <a:gd name="T75" fmla="*/ 15 h 266"/>
                <a:gd name="T76" fmla="*/ 149 w 217"/>
                <a:gd name="T77" fmla="*/ 3 h 266"/>
                <a:gd name="T78" fmla="*/ 112 w 217"/>
                <a:gd name="T79" fmla="*/ 0 h 266"/>
                <a:gd name="T80" fmla="*/ 89 w 217"/>
                <a:gd name="T81" fmla="*/ 2 h 266"/>
                <a:gd name="T82" fmla="*/ 47 w 217"/>
                <a:gd name="T83" fmla="*/ 15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7" h="266">
                  <a:moveTo>
                    <a:pt x="168" y="161"/>
                  </a:moveTo>
                  <a:lnTo>
                    <a:pt x="168" y="161"/>
                  </a:lnTo>
                  <a:lnTo>
                    <a:pt x="166" y="175"/>
                  </a:lnTo>
                  <a:lnTo>
                    <a:pt x="164" y="189"/>
                  </a:lnTo>
                  <a:lnTo>
                    <a:pt x="158" y="200"/>
                  </a:lnTo>
                  <a:lnTo>
                    <a:pt x="150" y="210"/>
                  </a:lnTo>
                  <a:lnTo>
                    <a:pt x="140" y="217"/>
                  </a:lnTo>
                  <a:lnTo>
                    <a:pt x="128" y="223"/>
                  </a:lnTo>
                  <a:lnTo>
                    <a:pt x="113" y="227"/>
                  </a:lnTo>
                  <a:lnTo>
                    <a:pt x="97" y="228"/>
                  </a:lnTo>
                  <a:lnTo>
                    <a:pt x="97" y="228"/>
                  </a:lnTo>
                  <a:lnTo>
                    <a:pt x="89" y="228"/>
                  </a:lnTo>
                  <a:lnTo>
                    <a:pt x="81" y="226"/>
                  </a:lnTo>
                  <a:lnTo>
                    <a:pt x="72" y="223"/>
                  </a:lnTo>
                  <a:lnTo>
                    <a:pt x="65" y="218"/>
                  </a:lnTo>
                  <a:lnTo>
                    <a:pt x="59" y="212"/>
                  </a:lnTo>
                  <a:lnTo>
                    <a:pt x="54" y="205"/>
                  </a:lnTo>
                  <a:lnTo>
                    <a:pt x="50" y="197"/>
                  </a:lnTo>
                  <a:lnTo>
                    <a:pt x="50" y="187"/>
                  </a:lnTo>
                  <a:lnTo>
                    <a:pt x="50" y="187"/>
                  </a:lnTo>
                  <a:lnTo>
                    <a:pt x="50" y="179"/>
                  </a:lnTo>
                  <a:lnTo>
                    <a:pt x="53" y="173"/>
                  </a:lnTo>
                  <a:lnTo>
                    <a:pt x="55" y="166"/>
                  </a:lnTo>
                  <a:lnTo>
                    <a:pt x="60" y="160"/>
                  </a:lnTo>
                  <a:lnTo>
                    <a:pt x="65" y="156"/>
                  </a:lnTo>
                  <a:lnTo>
                    <a:pt x="71" y="152"/>
                  </a:lnTo>
                  <a:lnTo>
                    <a:pt x="77" y="149"/>
                  </a:lnTo>
                  <a:lnTo>
                    <a:pt x="85" y="145"/>
                  </a:lnTo>
                  <a:lnTo>
                    <a:pt x="98" y="142"/>
                  </a:lnTo>
                  <a:lnTo>
                    <a:pt x="113" y="139"/>
                  </a:lnTo>
                  <a:lnTo>
                    <a:pt x="127" y="138"/>
                  </a:lnTo>
                  <a:lnTo>
                    <a:pt x="138" y="138"/>
                  </a:lnTo>
                  <a:lnTo>
                    <a:pt x="138" y="138"/>
                  </a:lnTo>
                  <a:lnTo>
                    <a:pt x="168" y="139"/>
                  </a:lnTo>
                  <a:lnTo>
                    <a:pt x="168" y="161"/>
                  </a:lnTo>
                  <a:close/>
                  <a:moveTo>
                    <a:pt x="32" y="64"/>
                  </a:moveTo>
                  <a:lnTo>
                    <a:pt x="32" y="64"/>
                  </a:lnTo>
                  <a:lnTo>
                    <a:pt x="39" y="58"/>
                  </a:lnTo>
                  <a:lnTo>
                    <a:pt x="47" y="53"/>
                  </a:lnTo>
                  <a:lnTo>
                    <a:pt x="56" y="49"/>
                  </a:lnTo>
                  <a:lnTo>
                    <a:pt x="65" y="45"/>
                  </a:lnTo>
                  <a:lnTo>
                    <a:pt x="75" y="42"/>
                  </a:lnTo>
                  <a:lnTo>
                    <a:pt x="85" y="39"/>
                  </a:lnTo>
                  <a:lnTo>
                    <a:pt x="95" y="38"/>
                  </a:lnTo>
                  <a:lnTo>
                    <a:pt x="105" y="38"/>
                  </a:lnTo>
                  <a:lnTo>
                    <a:pt x="105" y="38"/>
                  </a:lnTo>
                  <a:lnTo>
                    <a:pt x="121" y="39"/>
                  </a:lnTo>
                  <a:lnTo>
                    <a:pt x="134" y="42"/>
                  </a:lnTo>
                  <a:lnTo>
                    <a:pt x="145" y="48"/>
                  </a:lnTo>
                  <a:lnTo>
                    <a:pt x="150" y="50"/>
                  </a:lnTo>
                  <a:lnTo>
                    <a:pt x="154" y="55"/>
                  </a:lnTo>
                  <a:lnTo>
                    <a:pt x="160" y="64"/>
                  </a:lnTo>
                  <a:lnTo>
                    <a:pt x="165" y="75"/>
                  </a:lnTo>
                  <a:lnTo>
                    <a:pt x="168" y="89"/>
                  </a:lnTo>
                  <a:lnTo>
                    <a:pt x="168" y="105"/>
                  </a:lnTo>
                  <a:lnTo>
                    <a:pt x="168" y="105"/>
                  </a:lnTo>
                  <a:lnTo>
                    <a:pt x="143" y="103"/>
                  </a:lnTo>
                  <a:lnTo>
                    <a:pt x="118" y="103"/>
                  </a:lnTo>
                  <a:lnTo>
                    <a:pt x="118" y="103"/>
                  </a:lnTo>
                  <a:lnTo>
                    <a:pt x="100" y="105"/>
                  </a:lnTo>
                  <a:lnTo>
                    <a:pt x="79" y="107"/>
                  </a:lnTo>
                  <a:lnTo>
                    <a:pt x="59" y="113"/>
                  </a:lnTo>
                  <a:lnTo>
                    <a:pt x="50" y="117"/>
                  </a:lnTo>
                  <a:lnTo>
                    <a:pt x="40" y="121"/>
                  </a:lnTo>
                  <a:lnTo>
                    <a:pt x="32" y="127"/>
                  </a:lnTo>
                  <a:lnTo>
                    <a:pt x="24" y="133"/>
                  </a:lnTo>
                  <a:lnTo>
                    <a:pt x="17" y="139"/>
                  </a:lnTo>
                  <a:lnTo>
                    <a:pt x="12" y="147"/>
                  </a:lnTo>
                  <a:lnTo>
                    <a:pt x="7" y="155"/>
                  </a:lnTo>
                  <a:lnTo>
                    <a:pt x="3" y="165"/>
                  </a:lnTo>
                  <a:lnTo>
                    <a:pt x="1" y="176"/>
                  </a:lnTo>
                  <a:lnTo>
                    <a:pt x="0" y="187"/>
                  </a:lnTo>
                  <a:lnTo>
                    <a:pt x="0" y="187"/>
                  </a:lnTo>
                  <a:lnTo>
                    <a:pt x="0" y="197"/>
                  </a:lnTo>
                  <a:lnTo>
                    <a:pt x="1" y="206"/>
                  </a:lnTo>
                  <a:lnTo>
                    <a:pt x="3" y="215"/>
                  </a:lnTo>
                  <a:lnTo>
                    <a:pt x="7" y="223"/>
                  </a:lnTo>
                  <a:lnTo>
                    <a:pt x="11" y="231"/>
                  </a:lnTo>
                  <a:lnTo>
                    <a:pt x="14" y="237"/>
                  </a:lnTo>
                  <a:lnTo>
                    <a:pt x="19" y="243"/>
                  </a:lnTo>
                  <a:lnTo>
                    <a:pt x="26" y="248"/>
                  </a:lnTo>
                  <a:lnTo>
                    <a:pt x="32" y="252"/>
                  </a:lnTo>
                  <a:lnTo>
                    <a:pt x="39" y="256"/>
                  </a:lnTo>
                  <a:lnTo>
                    <a:pt x="47" y="259"/>
                  </a:lnTo>
                  <a:lnTo>
                    <a:pt x="55" y="261"/>
                  </a:lnTo>
                  <a:lnTo>
                    <a:pt x="74" y="265"/>
                  </a:lnTo>
                  <a:lnTo>
                    <a:pt x="93" y="266"/>
                  </a:lnTo>
                  <a:lnTo>
                    <a:pt x="93" y="266"/>
                  </a:lnTo>
                  <a:lnTo>
                    <a:pt x="108" y="265"/>
                  </a:lnTo>
                  <a:lnTo>
                    <a:pt x="122" y="263"/>
                  </a:lnTo>
                  <a:lnTo>
                    <a:pt x="134" y="258"/>
                  </a:lnTo>
                  <a:lnTo>
                    <a:pt x="144" y="253"/>
                  </a:lnTo>
                  <a:lnTo>
                    <a:pt x="154" y="247"/>
                  </a:lnTo>
                  <a:lnTo>
                    <a:pt x="161" y="240"/>
                  </a:lnTo>
                  <a:lnTo>
                    <a:pt x="168" y="234"/>
                  </a:lnTo>
                  <a:lnTo>
                    <a:pt x="172" y="228"/>
                  </a:lnTo>
                  <a:lnTo>
                    <a:pt x="172" y="228"/>
                  </a:lnTo>
                  <a:lnTo>
                    <a:pt x="172" y="260"/>
                  </a:lnTo>
                  <a:lnTo>
                    <a:pt x="217" y="260"/>
                  </a:lnTo>
                  <a:lnTo>
                    <a:pt x="217" y="260"/>
                  </a:lnTo>
                  <a:lnTo>
                    <a:pt x="216" y="244"/>
                  </a:lnTo>
                  <a:lnTo>
                    <a:pt x="214" y="211"/>
                  </a:lnTo>
                  <a:lnTo>
                    <a:pt x="214" y="106"/>
                  </a:lnTo>
                  <a:lnTo>
                    <a:pt x="214" y="106"/>
                  </a:lnTo>
                  <a:lnTo>
                    <a:pt x="214" y="92"/>
                  </a:lnTo>
                  <a:lnTo>
                    <a:pt x="213" y="81"/>
                  </a:lnTo>
                  <a:lnTo>
                    <a:pt x="212" y="70"/>
                  </a:lnTo>
                  <a:lnTo>
                    <a:pt x="209" y="59"/>
                  </a:lnTo>
                  <a:lnTo>
                    <a:pt x="206" y="50"/>
                  </a:lnTo>
                  <a:lnTo>
                    <a:pt x="202" y="42"/>
                  </a:lnTo>
                  <a:lnTo>
                    <a:pt x="197" y="33"/>
                  </a:lnTo>
                  <a:lnTo>
                    <a:pt x="191" y="27"/>
                  </a:lnTo>
                  <a:lnTo>
                    <a:pt x="185" y="21"/>
                  </a:lnTo>
                  <a:lnTo>
                    <a:pt x="177" y="15"/>
                  </a:lnTo>
                  <a:lnTo>
                    <a:pt x="169" y="11"/>
                  </a:lnTo>
                  <a:lnTo>
                    <a:pt x="159" y="7"/>
                  </a:lnTo>
                  <a:lnTo>
                    <a:pt x="149" y="3"/>
                  </a:lnTo>
                  <a:lnTo>
                    <a:pt x="138" y="2"/>
                  </a:lnTo>
                  <a:lnTo>
                    <a:pt x="126" y="1"/>
                  </a:lnTo>
                  <a:lnTo>
                    <a:pt x="112" y="0"/>
                  </a:lnTo>
                  <a:lnTo>
                    <a:pt x="112" y="0"/>
                  </a:lnTo>
                  <a:lnTo>
                    <a:pt x="101" y="1"/>
                  </a:lnTo>
                  <a:lnTo>
                    <a:pt x="89" y="2"/>
                  </a:lnTo>
                  <a:lnTo>
                    <a:pt x="77" y="3"/>
                  </a:lnTo>
                  <a:lnTo>
                    <a:pt x="68" y="7"/>
                  </a:lnTo>
                  <a:lnTo>
                    <a:pt x="47" y="15"/>
                  </a:lnTo>
                  <a:lnTo>
                    <a:pt x="29" y="24"/>
                  </a:lnTo>
                  <a:lnTo>
                    <a:pt x="32" y="64"/>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7" name="Freeform 16"/>
            <p:cNvSpPr>
              <a:spLocks/>
            </p:cNvSpPr>
            <p:nvPr userDrawn="1"/>
          </p:nvSpPr>
          <p:spPr bwMode="auto">
            <a:xfrm>
              <a:off x="5085" y="76"/>
              <a:ext cx="75" cy="116"/>
            </a:xfrm>
            <a:custGeom>
              <a:avLst/>
              <a:gdLst>
                <a:gd name="T0" fmla="*/ 0 w 225"/>
                <a:gd name="T1" fmla="*/ 0 h 348"/>
                <a:gd name="T2" fmla="*/ 46 w 225"/>
                <a:gd name="T3" fmla="*/ 0 h 348"/>
                <a:gd name="T4" fmla="*/ 46 w 225"/>
                <a:gd name="T5" fmla="*/ 131 h 348"/>
                <a:gd name="T6" fmla="*/ 48 w 225"/>
                <a:gd name="T7" fmla="*/ 131 h 348"/>
                <a:gd name="T8" fmla="*/ 48 w 225"/>
                <a:gd name="T9" fmla="*/ 131 h 348"/>
                <a:gd name="T10" fmla="*/ 55 w 225"/>
                <a:gd name="T11" fmla="*/ 121 h 348"/>
                <a:gd name="T12" fmla="*/ 62 w 225"/>
                <a:gd name="T13" fmla="*/ 112 h 348"/>
                <a:gd name="T14" fmla="*/ 72 w 225"/>
                <a:gd name="T15" fmla="*/ 105 h 348"/>
                <a:gd name="T16" fmla="*/ 82 w 225"/>
                <a:gd name="T17" fmla="*/ 99 h 348"/>
                <a:gd name="T18" fmla="*/ 93 w 225"/>
                <a:gd name="T19" fmla="*/ 94 h 348"/>
                <a:gd name="T20" fmla="*/ 104 w 225"/>
                <a:gd name="T21" fmla="*/ 91 h 348"/>
                <a:gd name="T22" fmla="*/ 117 w 225"/>
                <a:gd name="T23" fmla="*/ 89 h 348"/>
                <a:gd name="T24" fmla="*/ 129 w 225"/>
                <a:gd name="T25" fmla="*/ 88 h 348"/>
                <a:gd name="T26" fmla="*/ 129 w 225"/>
                <a:gd name="T27" fmla="*/ 88 h 348"/>
                <a:gd name="T28" fmla="*/ 141 w 225"/>
                <a:gd name="T29" fmla="*/ 89 h 348"/>
                <a:gd name="T30" fmla="*/ 153 w 225"/>
                <a:gd name="T31" fmla="*/ 90 h 348"/>
                <a:gd name="T32" fmla="*/ 162 w 225"/>
                <a:gd name="T33" fmla="*/ 93 h 348"/>
                <a:gd name="T34" fmla="*/ 172 w 225"/>
                <a:gd name="T35" fmla="*/ 95 h 348"/>
                <a:gd name="T36" fmla="*/ 181 w 225"/>
                <a:gd name="T37" fmla="*/ 100 h 348"/>
                <a:gd name="T38" fmla="*/ 188 w 225"/>
                <a:gd name="T39" fmla="*/ 105 h 348"/>
                <a:gd name="T40" fmla="*/ 196 w 225"/>
                <a:gd name="T41" fmla="*/ 110 h 348"/>
                <a:gd name="T42" fmla="*/ 202 w 225"/>
                <a:gd name="T43" fmla="*/ 117 h 348"/>
                <a:gd name="T44" fmla="*/ 208 w 225"/>
                <a:gd name="T45" fmla="*/ 125 h 348"/>
                <a:gd name="T46" fmla="*/ 212 w 225"/>
                <a:gd name="T47" fmla="*/ 132 h 348"/>
                <a:gd name="T48" fmla="*/ 217 w 225"/>
                <a:gd name="T49" fmla="*/ 142 h 348"/>
                <a:gd name="T50" fmla="*/ 219 w 225"/>
                <a:gd name="T51" fmla="*/ 152 h 348"/>
                <a:gd name="T52" fmla="*/ 222 w 225"/>
                <a:gd name="T53" fmla="*/ 162 h 348"/>
                <a:gd name="T54" fmla="*/ 224 w 225"/>
                <a:gd name="T55" fmla="*/ 173 h 348"/>
                <a:gd name="T56" fmla="*/ 225 w 225"/>
                <a:gd name="T57" fmla="*/ 198 h 348"/>
                <a:gd name="T58" fmla="*/ 225 w 225"/>
                <a:gd name="T59" fmla="*/ 348 h 348"/>
                <a:gd name="T60" fmla="*/ 179 w 225"/>
                <a:gd name="T61" fmla="*/ 348 h 348"/>
                <a:gd name="T62" fmla="*/ 179 w 225"/>
                <a:gd name="T63" fmla="*/ 217 h 348"/>
                <a:gd name="T64" fmla="*/ 179 w 225"/>
                <a:gd name="T65" fmla="*/ 217 h 348"/>
                <a:gd name="T66" fmla="*/ 177 w 225"/>
                <a:gd name="T67" fmla="*/ 196 h 348"/>
                <a:gd name="T68" fmla="*/ 176 w 225"/>
                <a:gd name="T69" fmla="*/ 178 h 348"/>
                <a:gd name="T70" fmla="*/ 172 w 225"/>
                <a:gd name="T71" fmla="*/ 163 h 348"/>
                <a:gd name="T72" fmla="*/ 166 w 225"/>
                <a:gd name="T73" fmla="*/ 149 h 348"/>
                <a:gd name="T74" fmla="*/ 164 w 225"/>
                <a:gd name="T75" fmla="*/ 145 h 348"/>
                <a:gd name="T76" fmla="*/ 159 w 225"/>
                <a:gd name="T77" fmla="*/ 140 h 348"/>
                <a:gd name="T78" fmla="*/ 155 w 225"/>
                <a:gd name="T79" fmla="*/ 136 h 348"/>
                <a:gd name="T80" fmla="*/ 150 w 225"/>
                <a:gd name="T81" fmla="*/ 133 h 348"/>
                <a:gd name="T82" fmla="*/ 144 w 225"/>
                <a:gd name="T83" fmla="*/ 130 h 348"/>
                <a:gd name="T84" fmla="*/ 138 w 225"/>
                <a:gd name="T85" fmla="*/ 128 h 348"/>
                <a:gd name="T86" fmla="*/ 124 w 225"/>
                <a:gd name="T87" fmla="*/ 126 h 348"/>
                <a:gd name="T88" fmla="*/ 124 w 225"/>
                <a:gd name="T89" fmla="*/ 126 h 348"/>
                <a:gd name="T90" fmla="*/ 114 w 225"/>
                <a:gd name="T91" fmla="*/ 126 h 348"/>
                <a:gd name="T92" fmla="*/ 106 w 225"/>
                <a:gd name="T93" fmla="*/ 128 h 348"/>
                <a:gd name="T94" fmla="*/ 97 w 225"/>
                <a:gd name="T95" fmla="*/ 131 h 348"/>
                <a:gd name="T96" fmla="*/ 90 w 225"/>
                <a:gd name="T97" fmla="*/ 133 h 348"/>
                <a:gd name="T98" fmla="*/ 82 w 225"/>
                <a:gd name="T99" fmla="*/ 138 h 348"/>
                <a:gd name="T100" fmla="*/ 76 w 225"/>
                <a:gd name="T101" fmla="*/ 143 h 348"/>
                <a:gd name="T102" fmla="*/ 71 w 225"/>
                <a:gd name="T103" fmla="*/ 148 h 348"/>
                <a:gd name="T104" fmla="*/ 65 w 225"/>
                <a:gd name="T105" fmla="*/ 156 h 348"/>
                <a:gd name="T106" fmla="*/ 61 w 225"/>
                <a:gd name="T107" fmla="*/ 163 h 348"/>
                <a:gd name="T108" fmla="*/ 58 w 225"/>
                <a:gd name="T109" fmla="*/ 170 h 348"/>
                <a:gd name="T110" fmla="*/ 54 w 225"/>
                <a:gd name="T111" fmla="*/ 179 h 348"/>
                <a:gd name="T112" fmla="*/ 51 w 225"/>
                <a:gd name="T113" fmla="*/ 188 h 348"/>
                <a:gd name="T114" fmla="*/ 48 w 225"/>
                <a:gd name="T115" fmla="*/ 209 h 348"/>
                <a:gd name="T116" fmla="*/ 46 w 225"/>
                <a:gd name="T117" fmla="*/ 231 h 348"/>
                <a:gd name="T118" fmla="*/ 46 w 225"/>
                <a:gd name="T119" fmla="*/ 348 h 348"/>
                <a:gd name="T120" fmla="*/ 0 w 225"/>
                <a:gd name="T121" fmla="*/ 348 h 348"/>
                <a:gd name="T122" fmla="*/ 0 w 225"/>
                <a:gd name="T123"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5" h="348">
                  <a:moveTo>
                    <a:pt x="0" y="0"/>
                  </a:moveTo>
                  <a:lnTo>
                    <a:pt x="46" y="0"/>
                  </a:lnTo>
                  <a:lnTo>
                    <a:pt x="46" y="131"/>
                  </a:lnTo>
                  <a:lnTo>
                    <a:pt x="48" y="131"/>
                  </a:lnTo>
                  <a:lnTo>
                    <a:pt x="48" y="131"/>
                  </a:lnTo>
                  <a:lnTo>
                    <a:pt x="55" y="121"/>
                  </a:lnTo>
                  <a:lnTo>
                    <a:pt x="62" y="112"/>
                  </a:lnTo>
                  <a:lnTo>
                    <a:pt x="72" y="105"/>
                  </a:lnTo>
                  <a:lnTo>
                    <a:pt x="82" y="99"/>
                  </a:lnTo>
                  <a:lnTo>
                    <a:pt x="93" y="94"/>
                  </a:lnTo>
                  <a:lnTo>
                    <a:pt x="104" y="91"/>
                  </a:lnTo>
                  <a:lnTo>
                    <a:pt x="117" y="89"/>
                  </a:lnTo>
                  <a:lnTo>
                    <a:pt x="129" y="88"/>
                  </a:lnTo>
                  <a:lnTo>
                    <a:pt x="129" y="88"/>
                  </a:lnTo>
                  <a:lnTo>
                    <a:pt x="141" y="89"/>
                  </a:lnTo>
                  <a:lnTo>
                    <a:pt x="153" y="90"/>
                  </a:lnTo>
                  <a:lnTo>
                    <a:pt x="162" y="93"/>
                  </a:lnTo>
                  <a:lnTo>
                    <a:pt x="172" y="95"/>
                  </a:lnTo>
                  <a:lnTo>
                    <a:pt x="181" y="100"/>
                  </a:lnTo>
                  <a:lnTo>
                    <a:pt x="188" y="105"/>
                  </a:lnTo>
                  <a:lnTo>
                    <a:pt x="196" y="110"/>
                  </a:lnTo>
                  <a:lnTo>
                    <a:pt x="202" y="117"/>
                  </a:lnTo>
                  <a:lnTo>
                    <a:pt x="208" y="125"/>
                  </a:lnTo>
                  <a:lnTo>
                    <a:pt x="212" y="132"/>
                  </a:lnTo>
                  <a:lnTo>
                    <a:pt x="217" y="142"/>
                  </a:lnTo>
                  <a:lnTo>
                    <a:pt x="219" y="152"/>
                  </a:lnTo>
                  <a:lnTo>
                    <a:pt x="222" y="162"/>
                  </a:lnTo>
                  <a:lnTo>
                    <a:pt x="224" y="173"/>
                  </a:lnTo>
                  <a:lnTo>
                    <a:pt x="225" y="198"/>
                  </a:lnTo>
                  <a:lnTo>
                    <a:pt x="225" y="348"/>
                  </a:lnTo>
                  <a:lnTo>
                    <a:pt x="179" y="348"/>
                  </a:lnTo>
                  <a:lnTo>
                    <a:pt x="179" y="217"/>
                  </a:lnTo>
                  <a:lnTo>
                    <a:pt x="179" y="217"/>
                  </a:lnTo>
                  <a:lnTo>
                    <a:pt x="177" y="196"/>
                  </a:lnTo>
                  <a:lnTo>
                    <a:pt x="176" y="178"/>
                  </a:lnTo>
                  <a:lnTo>
                    <a:pt x="172" y="163"/>
                  </a:lnTo>
                  <a:lnTo>
                    <a:pt x="166" y="149"/>
                  </a:lnTo>
                  <a:lnTo>
                    <a:pt x="164" y="145"/>
                  </a:lnTo>
                  <a:lnTo>
                    <a:pt x="159" y="140"/>
                  </a:lnTo>
                  <a:lnTo>
                    <a:pt x="155" y="136"/>
                  </a:lnTo>
                  <a:lnTo>
                    <a:pt x="150" y="133"/>
                  </a:lnTo>
                  <a:lnTo>
                    <a:pt x="144" y="130"/>
                  </a:lnTo>
                  <a:lnTo>
                    <a:pt x="138" y="128"/>
                  </a:lnTo>
                  <a:lnTo>
                    <a:pt x="124" y="126"/>
                  </a:lnTo>
                  <a:lnTo>
                    <a:pt x="124" y="126"/>
                  </a:lnTo>
                  <a:lnTo>
                    <a:pt x="114" y="126"/>
                  </a:lnTo>
                  <a:lnTo>
                    <a:pt x="106" y="128"/>
                  </a:lnTo>
                  <a:lnTo>
                    <a:pt x="97" y="131"/>
                  </a:lnTo>
                  <a:lnTo>
                    <a:pt x="90" y="133"/>
                  </a:lnTo>
                  <a:lnTo>
                    <a:pt x="82" y="138"/>
                  </a:lnTo>
                  <a:lnTo>
                    <a:pt x="76" y="143"/>
                  </a:lnTo>
                  <a:lnTo>
                    <a:pt x="71" y="148"/>
                  </a:lnTo>
                  <a:lnTo>
                    <a:pt x="65" y="156"/>
                  </a:lnTo>
                  <a:lnTo>
                    <a:pt x="61" y="163"/>
                  </a:lnTo>
                  <a:lnTo>
                    <a:pt x="58" y="170"/>
                  </a:lnTo>
                  <a:lnTo>
                    <a:pt x="54" y="179"/>
                  </a:lnTo>
                  <a:lnTo>
                    <a:pt x="51" y="188"/>
                  </a:lnTo>
                  <a:lnTo>
                    <a:pt x="48" y="209"/>
                  </a:lnTo>
                  <a:lnTo>
                    <a:pt x="46" y="231"/>
                  </a:lnTo>
                  <a:lnTo>
                    <a:pt x="46" y="348"/>
                  </a:lnTo>
                  <a:lnTo>
                    <a:pt x="0" y="348"/>
                  </a:lnTo>
                  <a:lnTo>
                    <a:pt x="0" y="0"/>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8" name="Freeform 17"/>
            <p:cNvSpPr>
              <a:spLocks noEditPoints="1"/>
            </p:cNvSpPr>
            <p:nvPr userDrawn="1"/>
          </p:nvSpPr>
          <p:spPr bwMode="auto">
            <a:xfrm>
              <a:off x="5182" y="76"/>
              <a:ext cx="18" cy="116"/>
            </a:xfrm>
            <a:custGeom>
              <a:avLst/>
              <a:gdLst>
                <a:gd name="T0" fmla="*/ 4 w 53"/>
                <a:gd name="T1" fmla="*/ 94 h 348"/>
                <a:gd name="T2" fmla="*/ 50 w 53"/>
                <a:gd name="T3" fmla="*/ 94 h 348"/>
                <a:gd name="T4" fmla="*/ 50 w 53"/>
                <a:gd name="T5" fmla="*/ 348 h 348"/>
                <a:gd name="T6" fmla="*/ 4 w 53"/>
                <a:gd name="T7" fmla="*/ 348 h 348"/>
                <a:gd name="T8" fmla="*/ 4 w 53"/>
                <a:gd name="T9" fmla="*/ 94 h 348"/>
                <a:gd name="T10" fmla="*/ 53 w 53"/>
                <a:gd name="T11" fmla="*/ 52 h 348"/>
                <a:gd name="T12" fmla="*/ 0 w 53"/>
                <a:gd name="T13" fmla="*/ 52 h 348"/>
                <a:gd name="T14" fmla="*/ 0 w 53"/>
                <a:gd name="T15" fmla="*/ 0 h 348"/>
                <a:gd name="T16" fmla="*/ 53 w 53"/>
                <a:gd name="T17" fmla="*/ 0 h 348"/>
                <a:gd name="T18" fmla="*/ 53 w 53"/>
                <a:gd name="T19" fmla="*/ 52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348">
                  <a:moveTo>
                    <a:pt x="4" y="94"/>
                  </a:moveTo>
                  <a:lnTo>
                    <a:pt x="50" y="94"/>
                  </a:lnTo>
                  <a:lnTo>
                    <a:pt x="50" y="348"/>
                  </a:lnTo>
                  <a:lnTo>
                    <a:pt x="4" y="348"/>
                  </a:lnTo>
                  <a:lnTo>
                    <a:pt x="4" y="94"/>
                  </a:lnTo>
                  <a:close/>
                  <a:moveTo>
                    <a:pt x="53" y="52"/>
                  </a:moveTo>
                  <a:lnTo>
                    <a:pt x="0" y="52"/>
                  </a:lnTo>
                  <a:lnTo>
                    <a:pt x="0" y="0"/>
                  </a:lnTo>
                  <a:lnTo>
                    <a:pt x="53" y="0"/>
                  </a:lnTo>
                  <a:lnTo>
                    <a:pt x="53" y="52"/>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2" name="テキスト ボックス 1">
            <a:extLst>
              <a:ext uri="{FF2B5EF4-FFF2-40B4-BE49-F238E27FC236}">
                <a16:creationId xmlns:a16="http://schemas.microsoft.com/office/drawing/2014/main" id="{5055A22F-1434-4514-B2E3-8575266BC889}"/>
              </a:ext>
            </a:extLst>
          </p:cNvPr>
          <p:cNvSpPr txBox="1"/>
          <p:nvPr userDrawn="1"/>
        </p:nvSpPr>
        <p:spPr>
          <a:xfrm>
            <a:off x="8072438" y="6522621"/>
            <a:ext cx="1063906" cy="338554"/>
          </a:xfrm>
          <a:prstGeom prst="rect">
            <a:avLst/>
          </a:prstGeom>
          <a:noFill/>
        </p:spPr>
        <p:txBody>
          <a:bodyPr wrap="square" rtlCol="0">
            <a:spAutoFit/>
          </a:bodyPr>
          <a:lstStyle/>
          <a:p>
            <a:pPr algn="r"/>
            <a:fld id="{A98BB4F5-BA4D-42A8-A5EF-9AF36BCACCB0}" type="slidenum">
              <a:rPr kumimoji="1" lang="ja-JP" altLang="en-US" sz="1600" smtClean="0">
                <a:solidFill>
                  <a:schemeClr val="accent3"/>
                </a:solidFill>
              </a:rPr>
              <a:pPr algn="r"/>
              <a:t>‹#›</a:t>
            </a:fld>
            <a:endParaRPr kumimoji="1" lang="ja-JP" altLang="en-US" sz="1600" dirty="0">
              <a:solidFill>
                <a:schemeClr val="accent3"/>
              </a:solidFill>
            </a:endParaRPr>
          </a:p>
        </p:txBody>
      </p:sp>
    </p:spTree>
    <p:extLst>
      <p:ext uri="{BB962C8B-B14F-4D97-AF65-F5344CB8AC3E}">
        <p14:creationId xmlns:p14="http://schemas.microsoft.com/office/powerpoint/2010/main" val="623063624"/>
      </p:ext>
    </p:extLst>
  </p:cSld>
  <p:clrMap bg1="lt1" tx1="dk1" bg2="lt2" tx2="dk2" accent1="accent1" accent2="accent2" accent3="accent3" accent4="accent4" accent5="accent5" accent6="accent6" hlink="hlink" folHlink="folHlink"/>
  <p:sldLayoutIdLst>
    <p:sldLayoutId id="2147483651" r:id="rId1"/>
  </p:sldLayoutIdLst>
  <p:hf hdr="0" ftr="0" dt="0"/>
  <p:txStyles>
    <p:titleStyle>
      <a:lvl1pPr algn="l" defTabSz="914400" rtl="0" eaLnBrk="1" latinLnBrk="0" hangingPunct="1">
        <a:spcBef>
          <a:spcPct val="0"/>
        </a:spcBef>
        <a:buNone/>
        <a:defRPr kumimoji="1" sz="3600" kern="1200">
          <a:solidFill>
            <a:srgbClr val="005BAC"/>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スライド番号プレースホルダー 5"/>
          <p:cNvSpPr txBox="1">
            <a:spLocks/>
          </p:cNvSpPr>
          <p:nvPr userDrawn="1"/>
        </p:nvSpPr>
        <p:spPr>
          <a:xfrm>
            <a:off x="8707747" y="6488152"/>
            <a:ext cx="442392" cy="365125"/>
          </a:xfrm>
          <a:prstGeom prst="rect">
            <a:avLst/>
          </a:prstGeom>
        </p:spPr>
        <p:txBody>
          <a:bodyPr/>
          <a:lstStyle>
            <a:defPPr>
              <a:defRPr lang="ja-JP"/>
            </a:defPPr>
            <a:lvl1pPr marL="0" algn="l" defTabSz="914400" rtl="0" eaLnBrk="1" latinLnBrk="0" hangingPunct="1">
              <a:defRPr kumimoji="1" sz="1200" kern="1200">
                <a:solidFill>
                  <a:srgbClr val="005BAC"/>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61F51F4-1C76-456F-8A20-F574FAF349DF}" type="slidenum">
              <a:rPr lang="ja-JP" altLang="en-US" smtClean="0"/>
              <a:pPr/>
              <a:t>‹#›</a:t>
            </a:fld>
            <a:endParaRPr lang="ja-JP" altLang="en-US" dirty="0"/>
          </a:p>
        </p:txBody>
      </p:sp>
      <p:sp>
        <p:nvSpPr>
          <p:cNvPr id="5" name="スライド番号プレースホルダー 5"/>
          <p:cNvSpPr txBox="1">
            <a:spLocks/>
          </p:cNvSpPr>
          <p:nvPr userDrawn="1"/>
        </p:nvSpPr>
        <p:spPr>
          <a:xfrm>
            <a:off x="8701608" y="6488151"/>
            <a:ext cx="442392" cy="365125"/>
          </a:xfrm>
          <a:prstGeom prst="rect">
            <a:avLst/>
          </a:prstGeom>
        </p:spPr>
        <p:txBody>
          <a:bodyPr/>
          <a:lstStyle>
            <a:defPPr>
              <a:defRPr lang="ja-JP"/>
            </a:defPPr>
            <a:lvl1pPr marL="0" algn="l" defTabSz="914400" rtl="0" eaLnBrk="1" latinLnBrk="0" hangingPunct="1">
              <a:defRPr kumimoji="1" sz="1200" kern="1200">
                <a:solidFill>
                  <a:srgbClr val="005BAC"/>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61F51F4-1C76-456F-8A20-F574FAF349DF}" type="slidenum">
              <a:rPr lang="ja-JP" altLang="en-US" smtClean="0"/>
              <a:pPr/>
              <a:t>‹#›</a:t>
            </a:fld>
            <a:endParaRPr lang="ja-JP" altLang="en-US" dirty="0"/>
          </a:p>
        </p:txBody>
      </p:sp>
      <p:grpSp>
        <p:nvGrpSpPr>
          <p:cNvPr id="3" name="Group 4"/>
          <p:cNvGrpSpPr>
            <a:grpSpLocks noChangeAspect="1"/>
          </p:cNvGrpSpPr>
          <p:nvPr userDrawn="1"/>
        </p:nvGrpSpPr>
        <p:grpSpPr bwMode="auto">
          <a:xfrm>
            <a:off x="0" y="0"/>
            <a:ext cx="9144000" cy="6858000"/>
            <a:chOff x="0" y="0"/>
            <a:chExt cx="5760" cy="4320"/>
          </a:xfrm>
        </p:grpSpPr>
        <p:sp>
          <p:nvSpPr>
            <p:cNvPr id="4" name="AutoShape 3"/>
            <p:cNvSpPr>
              <a:spLocks noChangeAspect="1" noChangeArrowheads="1" noTextEdit="1"/>
            </p:cNvSpPr>
            <p:nvPr userDrawn="1"/>
          </p:nvSpPr>
          <p:spPr bwMode="auto">
            <a:xfrm>
              <a:off x="0" y="0"/>
              <a:ext cx="576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6" name="Rectangle 5"/>
            <p:cNvSpPr>
              <a:spLocks noChangeArrowheads="1"/>
            </p:cNvSpPr>
            <p:nvPr userDrawn="1"/>
          </p:nvSpPr>
          <p:spPr bwMode="auto">
            <a:xfrm>
              <a:off x="0" y="0"/>
              <a:ext cx="5760" cy="43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7" name="Freeform 6"/>
            <p:cNvSpPr>
              <a:spLocks/>
            </p:cNvSpPr>
            <p:nvPr userDrawn="1"/>
          </p:nvSpPr>
          <p:spPr bwMode="auto">
            <a:xfrm>
              <a:off x="5230" y="76"/>
              <a:ext cx="107" cy="116"/>
            </a:xfrm>
            <a:custGeom>
              <a:avLst/>
              <a:gdLst>
                <a:gd name="T0" fmla="*/ 0 w 321"/>
                <a:gd name="T1" fmla="*/ 0 h 348"/>
                <a:gd name="T2" fmla="*/ 93 w 321"/>
                <a:gd name="T3" fmla="*/ 0 h 348"/>
                <a:gd name="T4" fmla="*/ 93 w 321"/>
                <a:gd name="T5" fmla="*/ 142 h 348"/>
                <a:gd name="T6" fmla="*/ 94 w 321"/>
                <a:gd name="T7" fmla="*/ 142 h 348"/>
                <a:gd name="T8" fmla="*/ 199 w 321"/>
                <a:gd name="T9" fmla="*/ 0 h 348"/>
                <a:gd name="T10" fmla="*/ 311 w 321"/>
                <a:gd name="T11" fmla="*/ 0 h 348"/>
                <a:gd name="T12" fmla="*/ 181 w 321"/>
                <a:gd name="T13" fmla="*/ 162 h 348"/>
                <a:gd name="T14" fmla="*/ 321 w 321"/>
                <a:gd name="T15" fmla="*/ 348 h 348"/>
                <a:gd name="T16" fmla="*/ 202 w 321"/>
                <a:gd name="T17" fmla="*/ 348 h 348"/>
                <a:gd name="T18" fmla="*/ 94 w 321"/>
                <a:gd name="T19" fmla="*/ 190 h 348"/>
                <a:gd name="T20" fmla="*/ 93 w 321"/>
                <a:gd name="T21" fmla="*/ 190 h 348"/>
                <a:gd name="T22" fmla="*/ 93 w 321"/>
                <a:gd name="T23" fmla="*/ 348 h 348"/>
                <a:gd name="T24" fmla="*/ 0 w 321"/>
                <a:gd name="T25" fmla="*/ 348 h 348"/>
                <a:gd name="T26" fmla="*/ 0 w 321"/>
                <a:gd name="T27"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1" h="348">
                  <a:moveTo>
                    <a:pt x="0" y="0"/>
                  </a:moveTo>
                  <a:lnTo>
                    <a:pt x="93" y="0"/>
                  </a:lnTo>
                  <a:lnTo>
                    <a:pt x="93" y="142"/>
                  </a:lnTo>
                  <a:lnTo>
                    <a:pt x="94" y="142"/>
                  </a:lnTo>
                  <a:lnTo>
                    <a:pt x="199" y="0"/>
                  </a:lnTo>
                  <a:lnTo>
                    <a:pt x="311" y="0"/>
                  </a:lnTo>
                  <a:lnTo>
                    <a:pt x="181" y="162"/>
                  </a:lnTo>
                  <a:lnTo>
                    <a:pt x="321" y="348"/>
                  </a:lnTo>
                  <a:lnTo>
                    <a:pt x="202" y="348"/>
                  </a:lnTo>
                  <a:lnTo>
                    <a:pt x="94" y="190"/>
                  </a:lnTo>
                  <a:lnTo>
                    <a:pt x="93" y="190"/>
                  </a:lnTo>
                  <a:lnTo>
                    <a:pt x="93" y="348"/>
                  </a:lnTo>
                  <a:lnTo>
                    <a:pt x="0" y="348"/>
                  </a:lnTo>
                  <a:lnTo>
                    <a:pt x="0" y="0"/>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8" name="Freeform 7"/>
            <p:cNvSpPr>
              <a:spLocks noEditPoints="1"/>
            </p:cNvSpPr>
            <p:nvPr userDrawn="1"/>
          </p:nvSpPr>
          <p:spPr bwMode="auto">
            <a:xfrm>
              <a:off x="5326" y="76"/>
              <a:ext cx="127" cy="116"/>
            </a:xfrm>
            <a:custGeom>
              <a:avLst/>
              <a:gdLst>
                <a:gd name="T0" fmla="*/ 231 w 381"/>
                <a:gd name="T1" fmla="*/ 209 h 348"/>
                <a:gd name="T2" fmla="*/ 143 w 381"/>
                <a:gd name="T3" fmla="*/ 209 h 348"/>
                <a:gd name="T4" fmla="*/ 189 w 381"/>
                <a:gd name="T5" fmla="*/ 72 h 348"/>
                <a:gd name="T6" fmla="*/ 190 w 381"/>
                <a:gd name="T7" fmla="*/ 72 h 348"/>
                <a:gd name="T8" fmla="*/ 231 w 381"/>
                <a:gd name="T9" fmla="*/ 209 h 348"/>
                <a:gd name="T10" fmla="*/ 0 w 381"/>
                <a:gd name="T11" fmla="*/ 348 h 348"/>
                <a:gd name="T12" fmla="*/ 95 w 381"/>
                <a:gd name="T13" fmla="*/ 348 h 348"/>
                <a:gd name="T14" fmla="*/ 122 w 381"/>
                <a:gd name="T15" fmla="*/ 274 h 348"/>
                <a:gd name="T16" fmla="*/ 253 w 381"/>
                <a:gd name="T17" fmla="*/ 274 h 348"/>
                <a:gd name="T18" fmla="*/ 279 w 381"/>
                <a:gd name="T19" fmla="*/ 348 h 348"/>
                <a:gd name="T20" fmla="*/ 381 w 381"/>
                <a:gd name="T21" fmla="*/ 348 h 348"/>
                <a:gd name="T22" fmla="*/ 247 w 381"/>
                <a:gd name="T23" fmla="*/ 0 h 348"/>
                <a:gd name="T24" fmla="*/ 133 w 381"/>
                <a:gd name="T25" fmla="*/ 0 h 348"/>
                <a:gd name="T26" fmla="*/ 0 w 381"/>
                <a:gd name="T27" fmla="*/ 34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81" h="348">
                  <a:moveTo>
                    <a:pt x="231" y="209"/>
                  </a:moveTo>
                  <a:lnTo>
                    <a:pt x="143" y="209"/>
                  </a:lnTo>
                  <a:lnTo>
                    <a:pt x="189" y="72"/>
                  </a:lnTo>
                  <a:lnTo>
                    <a:pt x="190" y="72"/>
                  </a:lnTo>
                  <a:lnTo>
                    <a:pt x="231" y="209"/>
                  </a:lnTo>
                  <a:close/>
                  <a:moveTo>
                    <a:pt x="0" y="348"/>
                  </a:moveTo>
                  <a:lnTo>
                    <a:pt x="95" y="348"/>
                  </a:lnTo>
                  <a:lnTo>
                    <a:pt x="122" y="274"/>
                  </a:lnTo>
                  <a:lnTo>
                    <a:pt x="253" y="274"/>
                  </a:lnTo>
                  <a:lnTo>
                    <a:pt x="279" y="348"/>
                  </a:lnTo>
                  <a:lnTo>
                    <a:pt x="381" y="348"/>
                  </a:lnTo>
                  <a:lnTo>
                    <a:pt x="247" y="0"/>
                  </a:lnTo>
                  <a:lnTo>
                    <a:pt x="133" y="0"/>
                  </a:lnTo>
                  <a:lnTo>
                    <a:pt x="0" y="348"/>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 name="Freeform 8"/>
            <p:cNvSpPr>
              <a:spLocks/>
            </p:cNvSpPr>
            <p:nvPr userDrawn="1"/>
          </p:nvSpPr>
          <p:spPr bwMode="auto">
            <a:xfrm>
              <a:off x="5454" y="74"/>
              <a:ext cx="87" cy="120"/>
            </a:xfrm>
            <a:custGeom>
              <a:avLst/>
              <a:gdLst>
                <a:gd name="T0" fmla="*/ 11 w 260"/>
                <a:gd name="T1" fmla="*/ 269 h 360"/>
                <a:gd name="T2" fmla="*/ 42 w 260"/>
                <a:gd name="T3" fmla="*/ 281 h 360"/>
                <a:gd name="T4" fmla="*/ 66 w 260"/>
                <a:gd name="T5" fmla="*/ 288 h 360"/>
                <a:gd name="T6" fmla="*/ 92 w 260"/>
                <a:gd name="T7" fmla="*/ 291 h 360"/>
                <a:gd name="T8" fmla="*/ 107 w 260"/>
                <a:gd name="T9" fmla="*/ 291 h 360"/>
                <a:gd name="T10" fmla="*/ 128 w 260"/>
                <a:gd name="T11" fmla="*/ 290 h 360"/>
                <a:gd name="T12" fmla="*/ 147 w 260"/>
                <a:gd name="T13" fmla="*/ 285 h 360"/>
                <a:gd name="T14" fmla="*/ 159 w 260"/>
                <a:gd name="T15" fmla="*/ 275 h 360"/>
                <a:gd name="T16" fmla="*/ 164 w 260"/>
                <a:gd name="T17" fmla="*/ 258 h 360"/>
                <a:gd name="T18" fmla="*/ 164 w 260"/>
                <a:gd name="T19" fmla="*/ 252 h 360"/>
                <a:gd name="T20" fmla="*/ 160 w 260"/>
                <a:gd name="T21" fmla="*/ 242 h 360"/>
                <a:gd name="T22" fmla="*/ 154 w 260"/>
                <a:gd name="T23" fmla="*/ 234 h 360"/>
                <a:gd name="T24" fmla="*/ 139 w 260"/>
                <a:gd name="T25" fmla="*/ 225 h 360"/>
                <a:gd name="T26" fmla="*/ 112 w 260"/>
                <a:gd name="T27" fmla="*/ 215 h 360"/>
                <a:gd name="T28" fmla="*/ 66 w 260"/>
                <a:gd name="T29" fmla="*/ 200 h 360"/>
                <a:gd name="T30" fmla="*/ 38 w 260"/>
                <a:gd name="T31" fmla="*/ 185 h 360"/>
                <a:gd name="T32" fmla="*/ 19 w 260"/>
                <a:gd name="T33" fmla="*/ 169 h 360"/>
                <a:gd name="T34" fmla="*/ 11 w 260"/>
                <a:gd name="T35" fmla="*/ 155 h 360"/>
                <a:gd name="T36" fmla="*/ 3 w 260"/>
                <a:gd name="T37" fmla="*/ 138 h 360"/>
                <a:gd name="T38" fmla="*/ 0 w 260"/>
                <a:gd name="T39" fmla="*/ 118 h 360"/>
                <a:gd name="T40" fmla="*/ 0 w 260"/>
                <a:gd name="T41" fmla="*/ 107 h 360"/>
                <a:gd name="T42" fmla="*/ 3 w 260"/>
                <a:gd name="T43" fmla="*/ 78 h 360"/>
                <a:gd name="T44" fmla="*/ 13 w 260"/>
                <a:gd name="T45" fmla="*/ 55 h 360"/>
                <a:gd name="T46" fmla="*/ 29 w 260"/>
                <a:gd name="T47" fmla="*/ 36 h 360"/>
                <a:gd name="T48" fmla="*/ 49 w 260"/>
                <a:gd name="T49" fmla="*/ 22 h 360"/>
                <a:gd name="T50" fmla="*/ 73 w 260"/>
                <a:gd name="T51" fmla="*/ 12 h 360"/>
                <a:gd name="T52" fmla="*/ 98 w 260"/>
                <a:gd name="T53" fmla="*/ 5 h 360"/>
                <a:gd name="T54" fmla="*/ 124 w 260"/>
                <a:gd name="T55" fmla="*/ 1 h 360"/>
                <a:gd name="T56" fmla="*/ 152 w 260"/>
                <a:gd name="T57" fmla="*/ 0 h 360"/>
                <a:gd name="T58" fmla="*/ 200 w 260"/>
                <a:gd name="T59" fmla="*/ 4 h 360"/>
                <a:gd name="T60" fmla="*/ 242 w 260"/>
                <a:gd name="T61" fmla="*/ 14 h 360"/>
                <a:gd name="T62" fmla="*/ 235 w 260"/>
                <a:gd name="T63" fmla="*/ 85 h 360"/>
                <a:gd name="T64" fmla="*/ 197 w 260"/>
                <a:gd name="T65" fmla="*/ 73 h 360"/>
                <a:gd name="T66" fmla="*/ 158 w 260"/>
                <a:gd name="T67" fmla="*/ 69 h 360"/>
                <a:gd name="T68" fmla="*/ 138 w 260"/>
                <a:gd name="T69" fmla="*/ 70 h 360"/>
                <a:gd name="T70" fmla="*/ 118 w 260"/>
                <a:gd name="T71" fmla="*/ 74 h 360"/>
                <a:gd name="T72" fmla="*/ 102 w 260"/>
                <a:gd name="T73" fmla="*/ 84 h 360"/>
                <a:gd name="T74" fmla="*/ 97 w 260"/>
                <a:gd name="T75" fmla="*/ 91 h 360"/>
                <a:gd name="T76" fmla="*/ 96 w 260"/>
                <a:gd name="T77" fmla="*/ 101 h 360"/>
                <a:gd name="T78" fmla="*/ 96 w 260"/>
                <a:gd name="T79" fmla="*/ 106 h 360"/>
                <a:gd name="T80" fmla="*/ 100 w 260"/>
                <a:gd name="T81" fmla="*/ 115 h 360"/>
                <a:gd name="T82" fmla="*/ 111 w 260"/>
                <a:gd name="T83" fmla="*/ 125 h 360"/>
                <a:gd name="T84" fmla="*/ 134 w 260"/>
                <a:gd name="T85" fmla="*/ 134 h 360"/>
                <a:gd name="T86" fmla="*/ 177 w 260"/>
                <a:gd name="T87" fmla="*/ 148 h 360"/>
                <a:gd name="T88" fmla="*/ 208 w 260"/>
                <a:gd name="T89" fmla="*/ 159 h 360"/>
                <a:gd name="T90" fmla="*/ 234 w 260"/>
                <a:gd name="T91" fmla="*/ 178 h 360"/>
                <a:gd name="T92" fmla="*/ 245 w 260"/>
                <a:gd name="T93" fmla="*/ 190 h 360"/>
                <a:gd name="T94" fmla="*/ 253 w 260"/>
                <a:gd name="T95" fmla="*/ 206 h 360"/>
                <a:gd name="T96" fmla="*/ 258 w 260"/>
                <a:gd name="T97" fmla="*/ 225 h 360"/>
                <a:gd name="T98" fmla="*/ 260 w 260"/>
                <a:gd name="T99" fmla="*/ 246 h 360"/>
                <a:gd name="T100" fmla="*/ 259 w 260"/>
                <a:gd name="T101" fmla="*/ 262 h 360"/>
                <a:gd name="T102" fmla="*/ 253 w 260"/>
                <a:gd name="T103" fmla="*/ 290 h 360"/>
                <a:gd name="T104" fmla="*/ 240 w 260"/>
                <a:gd name="T105" fmla="*/ 312 h 360"/>
                <a:gd name="T106" fmla="*/ 223 w 260"/>
                <a:gd name="T107" fmla="*/ 329 h 360"/>
                <a:gd name="T108" fmla="*/ 201 w 260"/>
                <a:gd name="T109" fmla="*/ 343 h 360"/>
                <a:gd name="T110" fmla="*/ 176 w 260"/>
                <a:gd name="T111" fmla="*/ 352 h 360"/>
                <a:gd name="T112" fmla="*/ 150 w 260"/>
                <a:gd name="T113" fmla="*/ 358 h 360"/>
                <a:gd name="T114" fmla="*/ 107 w 260"/>
                <a:gd name="T115" fmla="*/ 360 h 360"/>
                <a:gd name="T116" fmla="*/ 81 w 260"/>
                <a:gd name="T117" fmla="*/ 359 h 360"/>
                <a:gd name="T118" fmla="*/ 28 w 260"/>
                <a:gd name="T119" fmla="*/ 352 h 360"/>
                <a:gd name="T120" fmla="*/ 11 w 260"/>
                <a:gd name="T121" fmla="*/ 269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60" h="360">
                  <a:moveTo>
                    <a:pt x="11" y="269"/>
                  </a:moveTo>
                  <a:lnTo>
                    <a:pt x="11" y="269"/>
                  </a:lnTo>
                  <a:lnTo>
                    <a:pt x="31" y="278"/>
                  </a:lnTo>
                  <a:lnTo>
                    <a:pt x="42" y="281"/>
                  </a:lnTo>
                  <a:lnTo>
                    <a:pt x="54" y="285"/>
                  </a:lnTo>
                  <a:lnTo>
                    <a:pt x="66" y="288"/>
                  </a:lnTo>
                  <a:lnTo>
                    <a:pt x="79" y="290"/>
                  </a:lnTo>
                  <a:lnTo>
                    <a:pt x="92" y="291"/>
                  </a:lnTo>
                  <a:lnTo>
                    <a:pt x="107" y="291"/>
                  </a:lnTo>
                  <a:lnTo>
                    <a:pt x="107" y="291"/>
                  </a:lnTo>
                  <a:lnTo>
                    <a:pt x="118" y="291"/>
                  </a:lnTo>
                  <a:lnTo>
                    <a:pt x="128" y="290"/>
                  </a:lnTo>
                  <a:lnTo>
                    <a:pt x="138" y="289"/>
                  </a:lnTo>
                  <a:lnTo>
                    <a:pt x="147" y="285"/>
                  </a:lnTo>
                  <a:lnTo>
                    <a:pt x="154" y="281"/>
                  </a:lnTo>
                  <a:lnTo>
                    <a:pt x="159" y="275"/>
                  </a:lnTo>
                  <a:lnTo>
                    <a:pt x="163" y="268"/>
                  </a:lnTo>
                  <a:lnTo>
                    <a:pt x="164" y="258"/>
                  </a:lnTo>
                  <a:lnTo>
                    <a:pt x="164" y="258"/>
                  </a:lnTo>
                  <a:lnTo>
                    <a:pt x="164" y="252"/>
                  </a:lnTo>
                  <a:lnTo>
                    <a:pt x="163" y="247"/>
                  </a:lnTo>
                  <a:lnTo>
                    <a:pt x="160" y="242"/>
                  </a:lnTo>
                  <a:lnTo>
                    <a:pt x="158" y="238"/>
                  </a:lnTo>
                  <a:lnTo>
                    <a:pt x="154" y="234"/>
                  </a:lnTo>
                  <a:lnTo>
                    <a:pt x="149" y="231"/>
                  </a:lnTo>
                  <a:lnTo>
                    <a:pt x="139" y="225"/>
                  </a:lnTo>
                  <a:lnTo>
                    <a:pt x="126" y="220"/>
                  </a:lnTo>
                  <a:lnTo>
                    <a:pt x="112" y="215"/>
                  </a:lnTo>
                  <a:lnTo>
                    <a:pt x="82" y="206"/>
                  </a:lnTo>
                  <a:lnTo>
                    <a:pt x="66" y="200"/>
                  </a:lnTo>
                  <a:lnTo>
                    <a:pt x="52" y="194"/>
                  </a:lnTo>
                  <a:lnTo>
                    <a:pt x="38" y="185"/>
                  </a:lnTo>
                  <a:lnTo>
                    <a:pt x="26" y="175"/>
                  </a:lnTo>
                  <a:lnTo>
                    <a:pt x="19" y="169"/>
                  </a:lnTo>
                  <a:lnTo>
                    <a:pt x="15" y="163"/>
                  </a:lnTo>
                  <a:lnTo>
                    <a:pt x="11" y="155"/>
                  </a:lnTo>
                  <a:lnTo>
                    <a:pt x="7" y="147"/>
                  </a:lnTo>
                  <a:lnTo>
                    <a:pt x="3" y="138"/>
                  </a:lnTo>
                  <a:lnTo>
                    <a:pt x="1" y="128"/>
                  </a:lnTo>
                  <a:lnTo>
                    <a:pt x="0" y="118"/>
                  </a:lnTo>
                  <a:lnTo>
                    <a:pt x="0" y="107"/>
                  </a:lnTo>
                  <a:lnTo>
                    <a:pt x="0" y="107"/>
                  </a:lnTo>
                  <a:lnTo>
                    <a:pt x="1" y="93"/>
                  </a:lnTo>
                  <a:lnTo>
                    <a:pt x="3" y="78"/>
                  </a:lnTo>
                  <a:lnTo>
                    <a:pt x="7" y="67"/>
                  </a:lnTo>
                  <a:lnTo>
                    <a:pt x="13" y="55"/>
                  </a:lnTo>
                  <a:lnTo>
                    <a:pt x="21" y="46"/>
                  </a:lnTo>
                  <a:lnTo>
                    <a:pt x="29" y="36"/>
                  </a:lnTo>
                  <a:lnTo>
                    <a:pt x="39" y="28"/>
                  </a:lnTo>
                  <a:lnTo>
                    <a:pt x="49" y="22"/>
                  </a:lnTo>
                  <a:lnTo>
                    <a:pt x="60" y="16"/>
                  </a:lnTo>
                  <a:lnTo>
                    <a:pt x="73" y="12"/>
                  </a:lnTo>
                  <a:lnTo>
                    <a:pt x="85" y="9"/>
                  </a:lnTo>
                  <a:lnTo>
                    <a:pt x="98" y="5"/>
                  </a:lnTo>
                  <a:lnTo>
                    <a:pt x="111" y="2"/>
                  </a:lnTo>
                  <a:lnTo>
                    <a:pt x="124" y="1"/>
                  </a:lnTo>
                  <a:lnTo>
                    <a:pt x="152" y="0"/>
                  </a:lnTo>
                  <a:lnTo>
                    <a:pt x="152" y="0"/>
                  </a:lnTo>
                  <a:lnTo>
                    <a:pt x="176" y="1"/>
                  </a:lnTo>
                  <a:lnTo>
                    <a:pt x="200" y="4"/>
                  </a:lnTo>
                  <a:lnTo>
                    <a:pt x="222" y="7"/>
                  </a:lnTo>
                  <a:lnTo>
                    <a:pt x="242" y="14"/>
                  </a:lnTo>
                  <a:lnTo>
                    <a:pt x="235" y="85"/>
                  </a:lnTo>
                  <a:lnTo>
                    <a:pt x="235" y="85"/>
                  </a:lnTo>
                  <a:lnTo>
                    <a:pt x="217" y="78"/>
                  </a:lnTo>
                  <a:lnTo>
                    <a:pt x="197" y="73"/>
                  </a:lnTo>
                  <a:lnTo>
                    <a:pt x="177" y="70"/>
                  </a:lnTo>
                  <a:lnTo>
                    <a:pt x="158" y="69"/>
                  </a:lnTo>
                  <a:lnTo>
                    <a:pt x="158" y="69"/>
                  </a:lnTo>
                  <a:lnTo>
                    <a:pt x="138" y="70"/>
                  </a:lnTo>
                  <a:lnTo>
                    <a:pt x="128" y="72"/>
                  </a:lnTo>
                  <a:lnTo>
                    <a:pt x="118" y="74"/>
                  </a:lnTo>
                  <a:lnTo>
                    <a:pt x="110" y="78"/>
                  </a:lnTo>
                  <a:lnTo>
                    <a:pt x="102" y="84"/>
                  </a:lnTo>
                  <a:lnTo>
                    <a:pt x="100" y="88"/>
                  </a:lnTo>
                  <a:lnTo>
                    <a:pt x="97" y="91"/>
                  </a:lnTo>
                  <a:lnTo>
                    <a:pt x="96" y="96"/>
                  </a:lnTo>
                  <a:lnTo>
                    <a:pt x="96" y="101"/>
                  </a:lnTo>
                  <a:lnTo>
                    <a:pt x="96" y="101"/>
                  </a:lnTo>
                  <a:lnTo>
                    <a:pt x="96" y="106"/>
                  </a:lnTo>
                  <a:lnTo>
                    <a:pt x="97" y="111"/>
                  </a:lnTo>
                  <a:lnTo>
                    <a:pt x="100" y="115"/>
                  </a:lnTo>
                  <a:lnTo>
                    <a:pt x="102" y="118"/>
                  </a:lnTo>
                  <a:lnTo>
                    <a:pt x="111" y="125"/>
                  </a:lnTo>
                  <a:lnTo>
                    <a:pt x="121" y="130"/>
                  </a:lnTo>
                  <a:lnTo>
                    <a:pt x="134" y="134"/>
                  </a:lnTo>
                  <a:lnTo>
                    <a:pt x="148" y="138"/>
                  </a:lnTo>
                  <a:lnTo>
                    <a:pt x="177" y="148"/>
                  </a:lnTo>
                  <a:lnTo>
                    <a:pt x="193" y="153"/>
                  </a:lnTo>
                  <a:lnTo>
                    <a:pt x="208" y="159"/>
                  </a:lnTo>
                  <a:lnTo>
                    <a:pt x="222" y="168"/>
                  </a:lnTo>
                  <a:lnTo>
                    <a:pt x="234" y="178"/>
                  </a:lnTo>
                  <a:lnTo>
                    <a:pt x="240" y="184"/>
                  </a:lnTo>
                  <a:lnTo>
                    <a:pt x="245" y="190"/>
                  </a:lnTo>
                  <a:lnTo>
                    <a:pt x="249" y="197"/>
                  </a:lnTo>
                  <a:lnTo>
                    <a:pt x="253" y="206"/>
                  </a:lnTo>
                  <a:lnTo>
                    <a:pt x="256" y="215"/>
                  </a:lnTo>
                  <a:lnTo>
                    <a:pt x="258" y="225"/>
                  </a:lnTo>
                  <a:lnTo>
                    <a:pt x="260" y="234"/>
                  </a:lnTo>
                  <a:lnTo>
                    <a:pt x="260" y="246"/>
                  </a:lnTo>
                  <a:lnTo>
                    <a:pt x="260" y="246"/>
                  </a:lnTo>
                  <a:lnTo>
                    <a:pt x="259" y="262"/>
                  </a:lnTo>
                  <a:lnTo>
                    <a:pt x="256" y="276"/>
                  </a:lnTo>
                  <a:lnTo>
                    <a:pt x="253" y="290"/>
                  </a:lnTo>
                  <a:lnTo>
                    <a:pt x="247" y="302"/>
                  </a:lnTo>
                  <a:lnTo>
                    <a:pt x="240" y="312"/>
                  </a:lnTo>
                  <a:lnTo>
                    <a:pt x="232" y="322"/>
                  </a:lnTo>
                  <a:lnTo>
                    <a:pt x="223" y="329"/>
                  </a:lnTo>
                  <a:lnTo>
                    <a:pt x="212" y="337"/>
                  </a:lnTo>
                  <a:lnTo>
                    <a:pt x="201" y="343"/>
                  </a:lnTo>
                  <a:lnTo>
                    <a:pt x="190" y="348"/>
                  </a:lnTo>
                  <a:lnTo>
                    <a:pt x="176" y="352"/>
                  </a:lnTo>
                  <a:lnTo>
                    <a:pt x="164" y="355"/>
                  </a:lnTo>
                  <a:lnTo>
                    <a:pt x="150" y="358"/>
                  </a:lnTo>
                  <a:lnTo>
                    <a:pt x="135" y="359"/>
                  </a:lnTo>
                  <a:lnTo>
                    <a:pt x="107" y="360"/>
                  </a:lnTo>
                  <a:lnTo>
                    <a:pt x="107" y="360"/>
                  </a:lnTo>
                  <a:lnTo>
                    <a:pt x="81" y="359"/>
                  </a:lnTo>
                  <a:lnTo>
                    <a:pt x="54" y="357"/>
                  </a:lnTo>
                  <a:lnTo>
                    <a:pt x="28" y="352"/>
                  </a:lnTo>
                  <a:lnTo>
                    <a:pt x="3" y="346"/>
                  </a:lnTo>
                  <a:lnTo>
                    <a:pt x="11" y="269"/>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 name="Freeform 9"/>
            <p:cNvSpPr>
              <a:spLocks/>
            </p:cNvSpPr>
            <p:nvPr userDrawn="1"/>
          </p:nvSpPr>
          <p:spPr bwMode="auto">
            <a:xfrm>
              <a:off x="5554" y="76"/>
              <a:ext cx="83" cy="116"/>
            </a:xfrm>
            <a:custGeom>
              <a:avLst/>
              <a:gdLst>
                <a:gd name="T0" fmla="*/ 0 w 250"/>
                <a:gd name="T1" fmla="*/ 0 h 348"/>
                <a:gd name="T2" fmla="*/ 245 w 250"/>
                <a:gd name="T3" fmla="*/ 0 h 348"/>
                <a:gd name="T4" fmla="*/ 245 w 250"/>
                <a:gd name="T5" fmla="*/ 66 h 348"/>
                <a:gd name="T6" fmla="*/ 92 w 250"/>
                <a:gd name="T7" fmla="*/ 66 h 348"/>
                <a:gd name="T8" fmla="*/ 92 w 250"/>
                <a:gd name="T9" fmla="*/ 138 h 348"/>
                <a:gd name="T10" fmla="*/ 237 w 250"/>
                <a:gd name="T11" fmla="*/ 138 h 348"/>
                <a:gd name="T12" fmla="*/ 237 w 250"/>
                <a:gd name="T13" fmla="*/ 204 h 348"/>
                <a:gd name="T14" fmla="*/ 92 w 250"/>
                <a:gd name="T15" fmla="*/ 204 h 348"/>
                <a:gd name="T16" fmla="*/ 92 w 250"/>
                <a:gd name="T17" fmla="*/ 283 h 348"/>
                <a:gd name="T18" fmla="*/ 250 w 250"/>
                <a:gd name="T19" fmla="*/ 283 h 348"/>
                <a:gd name="T20" fmla="*/ 250 w 250"/>
                <a:gd name="T21" fmla="*/ 348 h 348"/>
                <a:gd name="T22" fmla="*/ 0 w 250"/>
                <a:gd name="T23" fmla="*/ 348 h 348"/>
                <a:gd name="T24" fmla="*/ 0 w 250"/>
                <a:gd name="T25"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0" h="348">
                  <a:moveTo>
                    <a:pt x="0" y="0"/>
                  </a:moveTo>
                  <a:lnTo>
                    <a:pt x="245" y="0"/>
                  </a:lnTo>
                  <a:lnTo>
                    <a:pt x="245" y="66"/>
                  </a:lnTo>
                  <a:lnTo>
                    <a:pt x="92" y="66"/>
                  </a:lnTo>
                  <a:lnTo>
                    <a:pt x="92" y="138"/>
                  </a:lnTo>
                  <a:lnTo>
                    <a:pt x="237" y="138"/>
                  </a:lnTo>
                  <a:lnTo>
                    <a:pt x="237" y="204"/>
                  </a:lnTo>
                  <a:lnTo>
                    <a:pt x="92" y="204"/>
                  </a:lnTo>
                  <a:lnTo>
                    <a:pt x="92" y="283"/>
                  </a:lnTo>
                  <a:lnTo>
                    <a:pt x="250" y="283"/>
                  </a:lnTo>
                  <a:lnTo>
                    <a:pt x="250" y="348"/>
                  </a:lnTo>
                  <a:lnTo>
                    <a:pt x="0" y="348"/>
                  </a:lnTo>
                  <a:lnTo>
                    <a:pt x="0" y="0"/>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 name="Rectangle 10"/>
            <p:cNvSpPr>
              <a:spLocks noChangeArrowheads="1"/>
            </p:cNvSpPr>
            <p:nvPr userDrawn="1"/>
          </p:nvSpPr>
          <p:spPr bwMode="auto">
            <a:xfrm>
              <a:off x="5653" y="76"/>
              <a:ext cx="31" cy="116"/>
            </a:xfrm>
            <a:prstGeom prst="rect">
              <a:avLst/>
            </a:prstGeom>
            <a:solidFill>
              <a:srgbClr val="005B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 name="Freeform 11"/>
            <p:cNvSpPr>
              <a:spLocks noEditPoints="1"/>
            </p:cNvSpPr>
            <p:nvPr userDrawn="1"/>
          </p:nvSpPr>
          <p:spPr bwMode="auto">
            <a:xfrm>
              <a:off x="4800" y="76"/>
              <a:ext cx="116" cy="116"/>
            </a:xfrm>
            <a:custGeom>
              <a:avLst/>
              <a:gdLst>
                <a:gd name="T0" fmla="*/ 243 w 348"/>
                <a:gd name="T1" fmla="*/ 220 h 348"/>
                <a:gd name="T2" fmla="*/ 104 w 348"/>
                <a:gd name="T3" fmla="*/ 220 h 348"/>
                <a:gd name="T4" fmla="*/ 173 w 348"/>
                <a:gd name="T5" fmla="*/ 47 h 348"/>
                <a:gd name="T6" fmla="*/ 243 w 348"/>
                <a:gd name="T7" fmla="*/ 220 h 348"/>
                <a:gd name="T8" fmla="*/ 0 w 348"/>
                <a:gd name="T9" fmla="*/ 348 h 348"/>
                <a:gd name="T10" fmla="*/ 52 w 348"/>
                <a:gd name="T11" fmla="*/ 348 h 348"/>
                <a:gd name="T12" fmla="*/ 88 w 348"/>
                <a:gd name="T13" fmla="*/ 261 h 348"/>
                <a:gd name="T14" fmla="*/ 258 w 348"/>
                <a:gd name="T15" fmla="*/ 261 h 348"/>
                <a:gd name="T16" fmla="*/ 294 w 348"/>
                <a:gd name="T17" fmla="*/ 348 h 348"/>
                <a:gd name="T18" fmla="*/ 348 w 348"/>
                <a:gd name="T19" fmla="*/ 348 h 348"/>
                <a:gd name="T20" fmla="*/ 201 w 348"/>
                <a:gd name="T21" fmla="*/ 0 h 348"/>
                <a:gd name="T22" fmla="*/ 150 w 348"/>
                <a:gd name="T23" fmla="*/ 0 h 348"/>
                <a:gd name="T24" fmla="*/ 0 w 348"/>
                <a:gd name="T25" fmla="*/ 34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8" h="348">
                  <a:moveTo>
                    <a:pt x="243" y="220"/>
                  </a:moveTo>
                  <a:lnTo>
                    <a:pt x="104" y="220"/>
                  </a:lnTo>
                  <a:lnTo>
                    <a:pt x="173" y="47"/>
                  </a:lnTo>
                  <a:lnTo>
                    <a:pt x="243" y="220"/>
                  </a:lnTo>
                  <a:close/>
                  <a:moveTo>
                    <a:pt x="0" y="348"/>
                  </a:moveTo>
                  <a:lnTo>
                    <a:pt x="52" y="348"/>
                  </a:lnTo>
                  <a:lnTo>
                    <a:pt x="88" y="261"/>
                  </a:lnTo>
                  <a:lnTo>
                    <a:pt x="258" y="261"/>
                  </a:lnTo>
                  <a:lnTo>
                    <a:pt x="294" y="348"/>
                  </a:lnTo>
                  <a:lnTo>
                    <a:pt x="348" y="348"/>
                  </a:lnTo>
                  <a:lnTo>
                    <a:pt x="201" y="0"/>
                  </a:lnTo>
                  <a:lnTo>
                    <a:pt x="150" y="0"/>
                  </a:lnTo>
                  <a:lnTo>
                    <a:pt x="0" y="348"/>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 name="Freeform 12"/>
            <p:cNvSpPr>
              <a:spLocks/>
            </p:cNvSpPr>
            <p:nvPr userDrawn="1"/>
          </p:nvSpPr>
          <p:spPr bwMode="auto">
            <a:xfrm>
              <a:off x="4924" y="105"/>
              <a:ext cx="53" cy="89"/>
            </a:xfrm>
            <a:custGeom>
              <a:avLst/>
              <a:gdLst>
                <a:gd name="T0" fmla="*/ 3 w 160"/>
                <a:gd name="T1" fmla="*/ 211 h 266"/>
                <a:gd name="T2" fmla="*/ 18 w 160"/>
                <a:gd name="T3" fmla="*/ 218 h 266"/>
                <a:gd name="T4" fmla="*/ 50 w 160"/>
                <a:gd name="T5" fmla="*/ 228 h 266"/>
                <a:gd name="T6" fmla="*/ 61 w 160"/>
                <a:gd name="T7" fmla="*/ 228 h 266"/>
                <a:gd name="T8" fmla="*/ 79 w 160"/>
                <a:gd name="T9" fmla="*/ 227 h 266"/>
                <a:gd name="T10" fmla="*/ 94 w 160"/>
                <a:gd name="T11" fmla="*/ 221 h 266"/>
                <a:gd name="T12" fmla="*/ 106 w 160"/>
                <a:gd name="T13" fmla="*/ 210 h 266"/>
                <a:gd name="T14" fmla="*/ 110 w 160"/>
                <a:gd name="T15" fmla="*/ 192 h 266"/>
                <a:gd name="T16" fmla="*/ 108 w 160"/>
                <a:gd name="T17" fmla="*/ 184 h 266"/>
                <a:gd name="T18" fmla="*/ 100 w 160"/>
                <a:gd name="T19" fmla="*/ 170 h 266"/>
                <a:gd name="T20" fmla="*/ 85 w 160"/>
                <a:gd name="T21" fmla="*/ 159 h 266"/>
                <a:gd name="T22" fmla="*/ 55 w 160"/>
                <a:gd name="T23" fmla="*/ 144 h 266"/>
                <a:gd name="T24" fmla="*/ 26 w 160"/>
                <a:gd name="T25" fmla="*/ 127 h 266"/>
                <a:gd name="T26" fmla="*/ 10 w 160"/>
                <a:gd name="T27" fmla="*/ 111 h 266"/>
                <a:gd name="T28" fmla="*/ 1 w 160"/>
                <a:gd name="T29" fmla="*/ 91 h 266"/>
                <a:gd name="T30" fmla="*/ 0 w 160"/>
                <a:gd name="T31" fmla="*/ 79 h 266"/>
                <a:gd name="T32" fmla="*/ 1 w 160"/>
                <a:gd name="T33" fmla="*/ 60 h 266"/>
                <a:gd name="T34" fmla="*/ 7 w 160"/>
                <a:gd name="T35" fmla="*/ 44 h 266"/>
                <a:gd name="T36" fmla="*/ 15 w 160"/>
                <a:gd name="T37" fmla="*/ 31 h 266"/>
                <a:gd name="T38" fmla="*/ 26 w 160"/>
                <a:gd name="T39" fmla="*/ 19 h 266"/>
                <a:gd name="T40" fmla="*/ 39 w 160"/>
                <a:gd name="T41" fmla="*/ 11 h 266"/>
                <a:gd name="T42" fmla="*/ 54 w 160"/>
                <a:gd name="T43" fmla="*/ 5 h 266"/>
                <a:gd name="T44" fmla="*/ 90 w 160"/>
                <a:gd name="T45" fmla="*/ 0 h 266"/>
                <a:gd name="T46" fmla="*/ 105 w 160"/>
                <a:gd name="T47" fmla="*/ 1 h 266"/>
                <a:gd name="T48" fmla="*/ 134 w 160"/>
                <a:gd name="T49" fmla="*/ 6 h 266"/>
                <a:gd name="T50" fmla="*/ 144 w 160"/>
                <a:gd name="T51" fmla="*/ 50 h 266"/>
                <a:gd name="T52" fmla="*/ 133 w 160"/>
                <a:gd name="T53" fmla="*/ 47 h 266"/>
                <a:gd name="T54" fmla="*/ 106 w 160"/>
                <a:gd name="T55" fmla="*/ 39 h 266"/>
                <a:gd name="T56" fmla="*/ 95 w 160"/>
                <a:gd name="T57" fmla="*/ 38 h 266"/>
                <a:gd name="T58" fmla="*/ 77 w 160"/>
                <a:gd name="T59" fmla="*/ 40 h 266"/>
                <a:gd name="T60" fmla="*/ 63 w 160"/>
                <a:gd name="T61" fmla="*/ 45 h 266"/>
                <a:gd name="T62" fmla="*/ 53 w 160"/>
                <a:gd name="T63" fmla="*/ 55 h 266"/>
                <a:gd name="T64" fmla="*/ 49 w 160"/>
                <a:gd name="T65" fmla="*/ 69 h 266"/>
                <a:gd name="T66" fmla="*/ 50 w 160"/>
                <a:gd name="T67" fmla="*/ 78 h 266"/>
                <a:gd name="T68" fmla="*/ 60 w 160"/>
                <a:gd name="T69" fmla="*/ 92 h 266"/>
                <a:gd name="T70" fmla="*/ 75 w 160"/>
                <a:gd name="T71" fmla="*/ 103 h 266"/>
                <a:gd name="T72" fmla="*/ 105 w 160"/>
                <a:gd name="T73" fmla="*/ 117 h 266"/>
                <a:gd name="T74" fmla="*/ 124 w 160"/>
                <a:gd name="T75" fmla="*/ 128 h 266"/>
                <a:gd name="T76" fmla="*/ 143 w 160"/>
                <a:gd name="T77" fmla="*/ 142 h 266"/>
                <a:gd name="T78" fmla="*/ 155 w 160"/>
                <a:gd name="T79" fmla="*/ 161 h 266"/>
                <a:gd name="T80" fmla="*/ 160 w 160"/>
                <a:gd name="T81" fmla="*/ 187 h 266"/>
                <a:gd name="T82" fmla="*/ 159 w 160"/>
                <a:gd name="T83" fmla="*/ 197 h 266"/>
                <a:gd name="T84" fmla="*/ 155 w 160"/>
                <a:gd name="T85" fmla="*/ 215 h 266"/>
                <a:gd name="T86" fmla="*/ 148 w 160"/>
                <a:gd name="T87" fmla="*/ 229 h 266"/>
                <a:gd name="T88" fmla="*/ 138 w 160"/>
                <a:gd name="T89" fmla="*/ 242 h 266"/>
                <a:gd name="T90" fmla="*/ 126 w 160"/>
                <a:gd name="T91" fmla="*/ 252 h 266"/>
                <a:gd name="T92" fmla="*/ 105 w 160"/>
                <a:gd name="T93" fmla="*/ 261 h 266"/>
                <a:gd name="T94" fmla="*/ 71 w 160"/>
                <a:gd name="T95" fmla="*/ 266 h 266"/>
                <a:gd name="T96" fmla="*/ 53 w 160"/>
                <a:gd name="T97" fmla="*/ 266 h 266"/>
                <a:gd name="T98" fmla="*/ 18 w 160"/>
                <a:gd name="T99" fmla="*/ 260 h 266"/>
                <a:gd name="T100" fmla="*/ 1 w 160"/>
                <a:gd name="T101" fmla="*/ 253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0" h="266">
                  <a:moveTo>
                    <a:pt x="3" y="211"/>
                  </a:moveTo>
                  <a:lnTo>
                    <a:pt x="3" y="211"/>
                  </a:lnTo>
                  <a:lnTo>
                    <a:pt x="11" y="215"/>
                  </a:lnTo>
                  <a:lnTo>
                    <a:pt x="18" y="218"/>
                  </a:lnTo>
                  <a:lnTo>
                    <a:pt x="34" y="224"/>
                  </a:lnTo>
                  <a:lnTo>
                    <a:pt x="50" y="228"/>
                  </a:lnTo>
                  <a:lnTo>
                    <a:pt x="61" y="228"/>
                  </a:lnTo>
                  <a:lnTo>
                    <a:pt x="61" y="228"/>
                  </a:lnTo>
                  <a:lnTo>
                    <a:pt x="70" y="228"/>
                  </a:lnTo>
                  <a:lnTo>
                    <a:pt x="79" y="227"/>
                  </a:lnTo>
                  <a:lnTo>
                    <a:pt x="86" y="224"/>
                  </a:lnTo>
                  <a:lnTo>
                    <a:pt x="94" y="221"/>
                  </a:lnTo>
                  <a:lnTo>
                    <a:pt x="101" y="216"/>
                  </a:lnTo>
                  <a:lnTo>
                    <a:pt x="106" y="210"/>
                  </a:lnTo>
                  <a:lnTo>
                    <a:pt x="108" y="202"/>
                  </a:lnTo>
                  <a:lnTo>
                    <a:pt x="110" y="192"/>
                  </a:lnTo>
                  <a:lnTo>
                    <a:pt x="110" y="192"/>
                  </a:lnTo>
                  <a:lnTo>
                    <a:pt x="108" y="184"/>
                  </a:lnTo>
                  <a:lnTo>
                    <a:pt x="105" y="177"/>
                  </a:lnTo>
                  <a:lnTo>
                    <a:pt x="100" y="170"/>
                  </a:lnTo>
                  <a:lnTo>
                    <a:pt x="92" y="165"/>
                  </a:lnTo>
                  <a:lnTo>
                    <a:pt x="85" y="159"/>
                  </a:lnTo>
                  <a:lnTo>
                    <a:pt x="75" y="154"/>
                  </a:lnTo>
                  <a:lnTo>
                    <a:pt x="55" y="144"/>
                  </a:lnTo>
                  <a:lnTo>
                    <a:pt x="34" y="133"/>
                  </a:lnTo>
                  <a:lnTo>
                    <a:pt x="26" y="127"/>
                  </a:lnTo>
                  <a:lnTo>
                    <a:pt x="17" y="119"/>
                  </a:lnTo>
                  <a:lnTo>
                    <a:pt x="10" y="111"/>
                  </a:lnTo>
                  <a:lnTo>
                    <a:pt x="5" y="102"/>
                  </a:lnTo>
                  <a:lnTo>
                    <a:pt x="1" y="91"/>
                  </a:lnTo>
                  <a:lnTo>
                    <a:pt x="0" y="79"/>
                  </a:lnTo>
                  <a:lnTo>
                    <a:pt x="0" y="79"/>
                  </a:lnTo>
                  <a:lnTo>
                    <a:pt x="0" y="69"/>
                  </a:lnTo>
                  <a:lnTo>
                    <a:pt x="1" y="60"/>
                  </a:lnTo>
                  <a:lnTo>
                    <a:pt x="3" y="52"/>
                  </a:lnTo>
                  <a:lnTo>
                    <a:pt x="7" y="44"/>
                  </a:lnTo>
                  <a:lnTo>
                    <a:pt x="11" y="37"/>
                  </a:lnTo>
                  <a:lnTo>
                    <a:pt x="15" y="31"/>
                  </a:lnTo>
                  <a:lnTo>
                    <a:pt x="19" y="24"/>
                  </a:lnTo>
                  <a:lnTo>
                    <a:pt x="26" y="19"/>
                  </a:lnTo>
                  <a:lnTo>
                    <a:pt x="32" y="15"/>
                  </a:lnTo>
                  <a:lnTo>
                    <a:pt x="39" y="11"/>
                  </a:lnTo>
                  <a:lnTo>
                    <a:pt x="47" y="7"/>
                  </a:lnTo>
                  <a:lnTo>
                    <a:pt x="54" y="5"/>
                  </a:lnTo>
                  <a:lnTo>
                    <a:pt x="71" y="1"/>
                  </a:lnTo>
                  <a:lnTo>
                    <a:pt x="90" y="0"/>
                  </a:lnTo>
                  <a:lnTo>
                    <a:pt x="90" y="0"/>
                  </a:lnTo>
                  <a:lnTo>
                    <a:pt x="105" y="1"/>
                  </a:lnTo>
                  <a:lnTo>
                    <a:pt x="119" y="3"/>
                  </a:lnTo>
                  <a:lnTo>
                    <a:pt x="134" y="6"/>
                  </a:lnTo>
                  <a:lnTo>
                    <a:pt x="148" y="10"/>
                  </a:lnTo>
                  <a:lnTo>
                    <a:pt x="144" y="50"/>
                  </a:lnTo>
                  <a:lnTo>
                    <a:pt x="144" y="50"/>
                  </a:lnTo>
                  <a:lnTo>
                    <a:pt x="133" y="47"/>
                  </a:lnTo>
                  <a:lnTo>
                    <a:pt x="119" y="42"/>
                  </a:lnTo>
                  <a:lnTo>
                    <a:pt x="106" y="39"/>
                  </a:lnTo>
                  <a:lnTo>
                    <a:pt x="95" y="38"/>
                  </a:lnTo>
                  <a:lnTo>
                    <a:pt x="95" y="38"/>
                  </a:lnTo>
                  <a:lnTo>
                    <a:pt x="86" y="38"/>
                  </a:lnTo>
                  <a:lnTo>
                    <a:pt x="77" y="40"/>
                  </a:lnTo>
                  <a:lnTo>
                    <a:pt x="70" y="42"/>
                  </a:lnTo>
                  <a:lnTo>
                    <a:pt x="63" y="45"/>
                  </a:lnTo>
                  <a:lnTo>
                    <a:pt x="58" y="50"/>
                  </a:lnTo>
                  <a:lnTo>
                    <a:pt x="53" y="55"/>
                  </a:lnTo>
                  <a:lnTo>
                    <a:pt x="50" y="61"/>
                  </a:lnTo>
                  <a:lnTo>
                    <a:pt x="49" y="69"/>
                  </a:lnTo>
                  <a:lnTo>
                    <a:pt x="49" y="69"/>
                  </a:lnTo>
                  <a:lnTo>
                    <a:pt x="50" y="78"/>
                  </a:lnTo>
                  <a:lnTo>
                    <a:pt x="54" y="86"/>
                  </a:lnTo>
                  <a:lnTo>
                    <a:pt x="60" y="92"/>
                  </a:lnTo>
                  <a:lnTo>
                    <a:pt x="66" y="97"/>
                  </a:lnTo>
                  <a:lnTo>
                    <a:pt x="75" y="103"/>
                  </a:lnTo>
                  <a:lnTo>
                    <a:pt x="85" y="107"/>
                  </a:lnTo>
                  <a:lnTo>
                    <a:pt x="105" y="117"/>
                  </a:lnTo>
                  <a:lnTo>
                    <a:pt x="114" y="122"/>
                  </a:lnTo>
                  <a:lnTo>
                    <a:pt x="124" y="128"/>
                  </a:lnTo>
                  <a:lnTo>
                    <a:pt x="134" y="134"/>
                  </a:lnTo>
                  <a:lnTo>
                    <a:pt x="143" y="142"/>
                  </a:lnTo>
                  <a:lnTo>
                    <a:pt x="149" y="150"/>
                  </a:lnTo>
                  <a:lnTo>
                    <a:pt x="155" y="161"/>
                  </a:lnTo>
                  <a:lnTo>
                    <a:pt x="159" y="173"/>
                  </a:lnTo>
                  <a:lnTo>
                    <a:pt x="160" y="187"/>
                  </a:lnTo>
                  <a:lnTo>
                    <a:pt x="160" y="187"/>
                  </a:lnTo>
                  <a:lnTo>
                    <a:pt x="159" y="197"/>
                  </a:lnTo>
                  <a:lnTo>
                    <a:pt x="158" y="206"/>
                  </a:lnTo>
                  <a:lnTo>
                    <a:pt x="155" y="215"/>
                  </a:lnTo>
                  <a:lnTo>
                    <a:pt x="153" y="222"/>
                  </a:lnTo>
                  <a:lnTo>
                    <a:pt x="148" y="229"/>
                  </a:lnTo>
                  <a:lnTo>
                    <a:pt x="144" y="237"/>
                  </a:lnTo>
                  <a:lnTo>
                    <a:pt x="138" y="242"/>
                  </a:lnTo>
                  <a:lnTo>
                    <a:pt x="133" y="248"/>
                  </a:lnTo>
                  <a:lnTo>
                    <a:pt x="126" y="252"/>
                  </a:lnTo>
                  <a:lnTo>
                    <a:pt x="119" y="255"/>
                  </a:lnTo>
                  <a:lnTo>
                    <a:pt x="105" y="261"/>
                  </a:lnTo>
                  <a:lnTo>
                    <a:pt x="87" y="265"/>
                  </a:lnTo>
                  <a:lnTo>
                    <a:pt x="71" y="266"/>
                  </a:lnTo>
                  <a:lnTo>
                    <a:pt x="71" y="266"/>
                  </a:lnTo>
                  <a:lnTo>
                    <a:pt x="53" y="266"/>
                  </a:lnTo>
                  <a:lnTo>
                    <a:pt x="35" y="264"/>
                  </a:lnTo>
                  <a:lnTo>
                    <a:pt x="18" y="260"/>
                  </a:lnTo>
                  <a:lnTo>
                    <a:pt x="10" y="256"/>
                  </a:lnTo>
                  <a:lnTo>
                    <a:pt x="1" y="253"/>
                  </a:lnTo>
                  <a:lnTo>
                    <a:pt x="3" y="211"/>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5" name="Freeform 13"/>
            <p:cNvSpPr>
              <a:spLocks noEditPoints="1"/>
            </p:cNvSpPr>
            <p:nvPr userDrawn="1"/>
          </p:nvSpPr>
          <p:spPr bwMode="auto">
            <a:xfrm>
              <a:off x="4990" y="105"/>
              <a:ext cx="73" cy="89"/>
            </a:xfrm>
            <a:custGeom>
              <a:avLst/>
              <a:gdLst>
                <a:gd name="T0" fmla="*/ 166 w 217"/>
                <a:gd name="T1" fmla="*/ 175 h 266"/>
                <a:gd name="T2" fmla="*/ 150 w 217"/>
                <a:gd name="T3" fmla="*/ 210 h 266"/>
                <a:gd name="T4" fmla="*/ 113 w 217"/>
                <a:gd name="T5" fmla="*/ 227 h 266"/>
                <a:gd name="T6" fmla="*/ 89 w 217"/>
                <a:gd name="T7" fmla="*/ 228 h 266"/>
                <a:gd name="T8" fmla="*/ 65 w 217"/>
                <a:gd name="T9" fmla="*/ 218 h 266"/>
                <a:gd name="T10" fmla="*/ 50 w 217"/>
                <a:gd name="T11" fmla="*/ 197 h 266"/>
                <a:gd name="T12" fmla="*/ 50 w 217"/>
                <a:gd name="T13" fmla="*/ 179 h 266"/>
                <a:gd name="T14" fmla="*/ 60 w 217"/>
                <a:gd name="T15" fmla="*/ 160 h 266"/>
                <a:gd name="T16" fmla="*/ 77 w 217"/>
                <a:gd name="T17" fmla="*/ 149 h 266"/>
                <a:gd name="T18" fmla="*/ 113 w 217"/>
                <a:gd name="T19" fmla="*/ 139 h 266"/>
                <a:gd name="T20" fmla="*/ 138 w 217"/>
                <a:gd name="T21" fmla="*/ 138 h 266"/>
                <a:gd name="T22" fmla="*/ 32 w 217"/>
                <a:gd name="T23" fmla="*/ 64 h 266"/>
                <a:gd name="T24" fmla="*/ 47 w 217"/>
                <a:gd name="T25" fmla="*/ 53 h 266"/>
                <a:gd name="T26" fmla="*/ 75 w 217"/>
                <a:gd name="T27" fmla="*/ 42 h 266"/>
                <a:gd name="T28" fmla="*/ 105 w 217"/>
                <a:gd name="T29" fmla="*/ 38 h 266"/>
                <a:gd name="T30" fmla="*/ 134 w 217"/>
                <a:gd name="T31" fmla="*/ 42 h 266"/>
                <a:gd name="T32" fmla="*/ 154 w 217"/>
                <a:gd name="T33" fmla="*/ 55 h 266"/>
                <a:gd name="T34" fmla="*/ 168 w 217"/>
                <a:gd name="T35" fmla="*/ 89 h 266"/>
                <a:gd name="T36" fmla="*/ 143 w 217"/>
                <a:gd name="T37" fmla="*/ 103 h 266"/>
                <a:gd name="T38" fmla="*/ 100 w 217"/>
                <a:gd name="T39" fmla="*/ 105 h 266"/>
                <a:gd name="T40" fmla="*/ 50 w 217"/>
                <a:gd name="T41" fmla="*/ 117 h 266"/>
                <a:gd name="T42" fmla="*/ 24 w 217"/>
                <a:gd name="T43" fmla="*/ 133 h 266"/>
                <a:gd name="T44" fmla="*/ 7 w 217"/>
                <a:gd name="T45" fmla="*/ 155 h 266"/>
                <a:gd name="T46" fmla="*/ 0 w 217"/>
                <a:gd name="T47" fmla="*/ 187 h 266"/>
                <a:gd name="T48" fmla="*/ 1 w 217"/>
                <a:gd name="T49" fmla="*/ 206 h 266"/>
                <a:gd name="T50" fmla="*/ 11 w 217"/>
                <a:gd name="T51" fmla="*/ 231 h 266"/>
                <a:gd name="T52" fmla="*/ 26 w 217"/>
                <a:gd name="T53" fmla="*/ 248 h 266"/>
                <a:gd name="T54" fmla="*/ 47 w 217"/>
                <a:gd name="T55" fmla="*/ 259 h 266"/>
                <a:gd name="T56" fmla="*/ 93 w 217"/>
                <a:gd name="T57" fmla="*/ 266 h 266"/>
                <a:gd name="T58" fmla="*/ 122 w 217"/>
                <a:gd name="T59" fmla="*/ 263 h 266"/>
                <a:gd name="T60" fmla="*/ 154 w 217"/>
                <a:gd name="T61" fmla="*/ 247 h 266"/>
                <a:gd name="T62" fmla="*/ 172 w 217"/>
                <a:gd name="T63" fmla="*/ 228 h 266"/>
                <a:gd name="T64" fmla="*/ 217 w 217"/>
                <a:gd name="T65" fmla="*/ 260 h 266"/>
                <a:gd name="T66" fmla="*/ 214 w 217"/>
                <a:gd name="T67" fmla="*/ 211 h 266"/>
                <a:gd name="T68" fmla="*/ 214 w 217"/>
                <a:gd name="T69" fmla="*/ 92 h 266"/>
                <a:gd name="T70" fmla="*/ 209 w 217"/>
                <a:gd name="T71" fmla="*/ 59 h 266"/>
                <a:gd name="T72" fmla="*/ 197 w 217"/>
                <a:gd name="T73" fmla="*/ 33 h 266"/>
                <a:gd name="T74" fmla="*/ 177 w 217"/>
                <a:gd name="T75" fmla="*/ 15 h 266"/>
                <a:gd name="T76" fmla="*/ 149 w 217"/>
                <a:gd name="T77" fmla="*/ 3 h 266"/>
                <a:gd name="T78" fmla="*/ 112 w 217"/>
                <a:gd name="T79" fmla="*/ 0 h 266"/>
                <a:gd name="T80" fmla="*/ 89 w 217"/>
                <a:gd name="T81" fmla="*/ 2 h 266"/>
                <a:gd name="T82" fmla="*/ 47 w 217"/>
                <a:gd name="T83" fmla="*/ 15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7" h="266">
                  <a:moveTo>
                    <a:pt x="168" y="161"/>
                  </a:moveTo>
                  <a:lnTo>
                    <a:pt x="168" y="161"/>
                  </a:lnTo>
                  <a:lnTo>
                    <a:pt x="166" y="175"/>
                  </a:lnTo>
                  <a:lnTo>
                    <a:pt x="164" y="189"/>
                  </a:lnTo>
                  <a:lnTo>
                    <a:pt x="158" y="200"/>
                  </a:lnTo>
                  <a:lnTo>
                    <a:pt x="150" y="210"/>
                  </a:lnTo>
                  <a:lnTo>
                    <a:pt x="140" y="217"/>
                  </a:lnTo>
                  <a:lnTo>
                    <a:pt x="128" y="223"/>
                  </a:lnTo>
                  <a:lnTo>
                    <a:pt x="113" y="227"/>
                  </a:lnTo>
                  <a:lnTo>
                    <a:pt x="97" y="228"/>
                  </a:lnTo>
                  <a:lnTo>
                    <a:pt x="97" y="228"/>
                  </a:lnTo>
                  <a:lnTo>
                    <a:pt x="89" y="228"/>
                  </a:lnTo>
                  <a:lnTo>
                    <a:pt x="81" y="226"/>
                  </a:lnTo>
                  <a:lnTo>
                    <a:pt x="72" y="223"/>
                  </a:lnTo>
                  <a:lnTo>
                    <a:pt x="65" y="218"/>
                  </a:lnTo>
                  <a:lnTo>
                    <a:pt x="59" y="212"/>
                  </a:lnTo>
                  <a:lnTo>
                    <a:pt x="54" y="205"/>
                  </a:lnTo>
                  <a:lnTo>
                    <a:pt x="50" y="197"/>
                  </a:lnTo>
                  <a:lnTo>
                    <a:pt x="50" y="187"/>
                  </a:lnTo>
                  <a:lnTo>
                    <a:pt x="50" y="187"/>
                  </a:lnTo>
                  <a:lnTo>
                    <a:pt x="50" y="179"/>
                  </a:lnTo>
                  <a:lnTo>
                    <a:pt x="53" y="173"/>
                  </a:lnTo>
                  <a:lnTo>
                    <a:pt x="55" y="166"/>
                  </a:lnTo>
                  <a:lnTo>
                    <a:pt x="60" y="160"/>
                  </a:lnTo>
                  <a:lnTo>
                    <a:pt x="65" y="156"/>
                  </a:lnTo>
                  <a:lnTo>
                    <a:pt x="71" y="152"/>
                  </a:lnTo>
                  <a:lnTo>
                    <a:pt x="77" y="149"/>
                  </a:lnTo>
                  <a:lnTo>
                    <a:pt x="85" y="145"/>
                  </a:lnTo>
                  <a:lnTo>
                    <a:pt x="98" y="142"/>
                  </a:lnTo>
                  <a:lnTo>
                    <a:pt x="113" y="139"/>
                  </a:lnTo>
                  <a:lnTo>
                    <a:pt x="127" y="138"/>
                  </a:lnTo>
                  <a:lnTo>
                    <a:pt x="138" y="138"/>
                  </a:lnTo>
                  <a:lnTo>
                    <a:pt x="138" y="138"/>
                  </a:lnTo>
                  <a:lnTo>
                    <a:pt x="168" y="139"/>
                  </a:lnTo>
                  <a:lnTo>
                    <a:pt x="168" y="161"/>
                  </a:lnTo>
                  <a:close/>
                  <a:moveTo>
                    <a:pt x="32" y="64"/>
                  </a:moveTo>
                  <a:lnTo>
                    <a:pt x="32" y="64"/>
                  </a:lnTo>
                  <a:lnTo>
                    <a:pt x="39" y="58"/>
                  </a:lnTo>
                  <a:lnTo>
                    <a:pt x="47" y="53"/>
                  </a:lnTo>
                  <a:lnTo>
                    <a:pt x="56" y="49"/>
                  </a:lnTo>
                  <a:lnTo>
                    <a:pt x="65" y="45"/>
                  </a:lnTo>
                  <a:lnTo>
                    <a:pt x="75" y="42"/>
                  </a:lnTo>
                  <a:lnTo>
                    <a:pt x="85" y="39"/>
                  </a:lnTo>
                  <a:lnTo>
                    <a:pt x="95" y="38"/>
                  </a:lnTo>
                  <a:lnTo>
                    <a:pt x="105" y="38"/>
                  </a:lnTo>
                  <a:lnTo>
                    <a:pt x="105" y="38"/>
                  </a:lnTo>
                  <a:lnTo>
                    <a:pt x="121" y="39"/>
                  </a:lnTo>
                  <a:lnTo>
                    <a:pt x="134" y="42"/>
                  </a:lnTo>
                  <a:lnTo>
                    <a:pt x="145" y="48"/>
                  </a:lnTo>
                  <a:lnTo>
                    <a:pt x="150" y="50"/>
                  </a:lnTo>
                  <a:lnTo>
                    <a:pt x="154" y="55"/>
                  </a:lnTo>
                  <a:lnTo>
                    <a:pt x="160" y="64"/>
                  </a:lnTo>
                  <a:lnTo>
                    <a:pt x="165" y="75"/>
                  </a:lnTo>
                  <a:lnTo>
                    <a:pt x="168" y="89"/>
                  </a:lnTo>
                  <a:lnTo>
                    <a:pt x="168" y="105"/>
                  </a:lnTo>
                  <a:lnTo>
                    <a:pt x="168" y="105"/>
                  </a:lnTo>
                  <a:lnTo>
                    <a:pt x="143" y="103"/>
                  </a:lnTo>
                  <a:lnTo>
                    <a:pt x="118" y="103"/>
                  </a:lnTo>
                  <a:lnTo>
                    <a:pt x="118" y="103"/>
                  </a:lnTo>
                  <a:lnTo>
                    <a:pt x="100" y="105"/>
                  </a:lnTo>
                  <a:lnTo>
                    <a:pt x="79" y="107"/>
                  </a:lnTo>
                  <a:lnTo>
                    <a:pt x="59" y="113"/>
                  </a:lnTo>
                  <a:lnTo>
                    <a:pt x="50" y="117"/>
                  </a:lnTo>
                  <a:lnTo>
                    <a:pt x="40" y="121"/>
                  </a:lnTo>
                  <a:lnTo>
                    <a:pt x="32" y="127"/>
                  </a:lnTo>
                  <a:lnTo>
                    <a:pt x="24" y="133"/>
                  </a:lnTo>
                  <a:lnTo>
                    <a:pt x="17" y="139"/>
                  </a:lnTo>
                  <a:lnTo>
                    <a:pt x="12" y="147"/>
                  </a:lnTo>
                  <a:lnTo>
                    <a:pt x="7" y="155"/>
                  </a:lnTo>
                  <a:lnTo>
                    <a:pt x="3" y="165"/>
                  </a:lnTo>
                  <a:lnTo>
                    <a:pt x="1" y="176"/>
                  </a:lnTo>
                  <a:lnTo>
                    <a:pt x="0" y="187"/>
                  </a:lnTo>
                  <a:lnTo>
                    <a:pt x="0" y="187"/>
                  </a:lnTo>
                  <a:lnTo>
                    <a:pt x="0" y="197"/>
                  </a:lnTo>
                  <a:lnTo>
                    <a:pt x="1" y="206"/>
                  </a:lnTo>
                  <a:lnTo>
                    <a:pt x="3" y="215"/>
                  </a:lnTo>
                  <a:lnTo>
                    <a:pt x="7" y="223"/>
                  </a:lnTo>
                  <a:lnTo>
                    <a:pt x="11" y="231"/>
                  </a:lnTo>
                  <a:lnTo>
                    <a:pt x="14" y="237"/>
                  </a:lnTo>
                  <a:lnTo>
                    <a:pt x="19" y="243"/>
                  </a:lnTo>
                  <a:lnTo>
                    <a:pt x="26" y="248"/>
                  </a:lnTo>
                  <a:lnTo>
                    <a:pt x="32" y="252"/>
                  </a:lnTo>
                  <a:lnTo>
                    <a:pt x="39" y="256"/>
                  </a:lnTo>
                  <a:lnTo>
                    <a:pt x="47" y="259"/>
                  </a:lnTo>
                  <a:lnTo>
                    <a:pt x="55" y="261"/>
                  </a:lnTo>
                  <a:lnTo>
                    <a:pt x="74" y="265"/>
                  </a:lnTo>
                  <a:lnTo>
                    <a:pt x="93" y="266"/>
                  </a:lnTo>
                  <a:lnTo>
                    <a:pt x="93" y="266"/>
                  </a:lnTo>
                  <a:lnTo>
                    <a:pt x="108" y="265"/>
                  </a:lnTo>
                  <a:lnTo>
                    <a:pt x="122" y="263"/>
                  </a:lnTo>
                  <a:lnTo>
                    <a:pt x="134" y="258"/>
                  </a:lnTo>
                  <a:lnTo>
                    <a:pt x="144" y="253"/>
                  </a:lnTo>
                  <a:lnTo>
                    <a:pt x="154" y="247"/>
                  </a:lnTo>
                  <a:lnTo>
                    <a:pt x="161" y="240"/>
                  </a:lnTo>
                  <a:lnTo>
                    <a:pt x="168" y="234"/>
                  </a:lnTo>
                  <a:lnTo>
                    <a:pt x="172" y="228"/>
                  </a:lnTo>
                  <a:lnTo>
                    <a:pt x="172" y="228"/>
                  </a:lnTo>
                  <a:lnTo>
                    <a:pt x="172" y="260"/>
                  </a:lnTo>
                  <a:lnTo>
                    <a:pt x="217" y="260"/>
                  </a:lnTo>
                  <a:lnTo>
                    <a:pt x="217" y="260"/>
                  </a:lnTo>
                  <a:lnTo>
                    <a:pt x="216" y="244"/>
                  </a:lnTo>
                  <a:lnTo>
                    <a:pt x="214" y="211"/>
                  </a:lnTo>
                  <a:lnTo>
                    <a:pt x="214" y="106"/>
                  </a:lnTo>
                  <a:lnTo>
                    <a:pt x="214" y="106"/>
                  </a:lnTo>
                  <a:lnTo>
                    <a:pt x="214" y="92"/>
                  </a:lnTo>
                  <a:lnTo>
                    <a:pt x="213" y="81"/>
                  </a:lnTo>
                  <a:lnTo>
                    <a:pt x="212" y="70"/>
                  </a:lnTo>
                  <a:lnTo>
                    <a:pt x="209" y="59"/>
                  </a:lnTo>
                  <a:lnTo>
                    <a:pt x="206" y="50"/>
                  </a:lnTo>
                  <a:lnTo>
                    <a:pt x="202" y="42"/>
                  </a:lnTo>
                  <a:lnTo>
                    <a:pt x="197" y="33"/>
                  </a:lnTo>
                  <a:lnTo>
                    <a:pt x="191" y="27"/>
                  </a:lnTo>
                  <a:lnTo>
                    <a:pt x="185" y="21"/>
                  </a:lnTo>
                  <a:lnTo>
                    <a:pt x="177" y="15"/>
                  </a:lnTo>
                  <a:lnTo>
                    <a:pt x="169" y="11"/>
                  </a:lnTo>
                  <a:lnTo>
                    <a:pt x="159" y="7"/>
                  </a:lnTo>
                  <a:lnTo>
                    <a:pt x="149" y="3"/>
                  </a:lnTo>
                  <a:lnTo>
                    <a:pt x="138" y="2"/>
                  </a:lnTo>
                  <a:lnTo>
                    <a:pt x="126" y="1"/>
                  </a:lnTo>
                  <a:lnTo>
                    <a:pt x="112" y="0"/>
                  </a:lnTo>
                  <a:lnTo>
                    <a:pt x="112" y="0"/>
                  </a:lnTo>
                  <a:lnTo>
                    <a:pt x="101" y="1"/>
                  </a:lnTo>
                  <a:lnTo>
                    <a:pt x="89" y="2"/>
                  </a:lnTo>
                  <a:lnTo>
                    <a:pt x="77" y="3"/>
                  </a:lnTo>
                  <a:lnTo>
                    <a:pt x="68" y="7"/>
                  </a:lnTo>
                  <a:lnTo>
                    <a:pt x="47" y="15"/>
                  </a:lnTo>
                  <a:lnTo>
                    <a:pt x="29" y="24"/>
                  </a:lnTo>
                  <a:lnTo>
                    <a:pt x="32" y="64"/>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6" name="Freeform 14"/>
            <p:cNvSpPr>
              <a:spLocks/>
            </p:cNvSpPr>
            <p:nvPr userDrawn="1"/>
          </p:nvSpPr>
          <p:spPr bwMode="auto">
            <a:xfrm>
              <a:off x="5085" y="76"/>
              <a:ext cx="75" cy="116"/>
            </a:xfrm>
            <a:custGeom>
              <a:avLst/>
              <a:gdLst>
                <a:gd name="T0" fmla="*/ 0 w 225"/>
                <a:gd name="T1" fmla="*/ 0 h 348"/>
                <a:gd name="T2" fmla="*/ 46 w 225"/>
                <a:gd name="T3" fmla="*/ 0 h 348"/>
                <a:gd name="T4" fmla="*/ 46 w 225"/>
                <a:gd name="T5" fmla="*/ 131 h 348"/>
                <a:gd name="T6" fmla="*/ 48 w 225"/>
                <a:gd name="T7" fmla="*/ 131 h 348"/>
                <a:gd name="T8" fmla="*/ 48 w 225"/>
                <a:gd name="T9" fmla="*/ 131 h 348"/>
                <a:gd name="T10" fmla="*/ 55 w 225"/>
                <a:gd name="T11" fmla="*/ 121 h 348"/>
                <a:gd name="T12" fmla="*/ 62 w 225"/>
                <a:gd name="T13" fmla="*/ 112 h 348"/>
                <a:gd name="T14" fmla="*/ 72 w 225"/>
                <a:gd name="T15" fmla="*/ 105 h 348"/>
                <a:gd name="T16" fmla="*/ 82 w 225"/>
                <a:gd name="T17" fmla="*/ 99 h 348"/>
                <a:gd name="T18" fmla="*/ 93 w 225"/>
                <a:gd name="T19" fmla="*/ 94 h 348"/>
                <a:gd name="T20" fmla="*/ 104 w 225"/>
                <a:gd name="T21" fmla="*/ 91 h 348"/>
                <a:gd name="T22" fmla="*/ 117 w 225"/>
                <a:gd name="T23" fmla="*/ 89 h 348"/>
                <a:gd name="T24" fmla="*/ 129 w 225"/>
                <a:gd name="T25" fmla="*/ 88 h 348"/>
                <a:gd name="T26" fmla="*/ 129 w 225"/>
                <a:gd name="T27" fmla="*/ 88 h 348"/>
                <a:gd name="T28" fmla="*/ 141 w 225"/>
                <a:gd name="T29" fmla="*/ 89 h 348"/>
                <a:gd name="T30" fmla="*/ 153 w 225"/>
                <a:gd name="T31" fmla="*/ 90 h 348"/>
                <a:gd name="T32" fmla="*/ 162 w 225"/>
                <a:gd name="T33" fmla="*/ 93 h 348"/>
                <a:gd name="T34" fmla="*/ 172 w 225"/>
                <a:gd name="T35" fmla="*/ 95 h 348"/>
                <a:gd name="T36" fmla="*/ 181 w 225"/>
                <a:gd name="T37" fmla="*/ 100 h 348"/>
                <a:gd name="T38" fmla="*/ 188 w 225"/>
                <a:gd name="T39" fmla="*/ 105 h 348"/>
                <a:gd name="T40" fmla="*/ 196 w 225"/>
                <a:gd name="T41" fmla="*/ 110 h 348"/>
                <a:gd name="T42" fmla="*/ 202 w 225"/>
                <a:gd name="T43" fmla="*/ 117 h 348"/>
                <a:gd name="T44" fmla="*/ 208 w 225"/>
                <a:gd name="T45" fmla="*/ 125 h 348"/>
                <a:gd name="T46" fmla="*/ 212 w 225"/>
                <a:gd name="T47" fmla="*/ 132 h 348"/>
                <a:gd name="T48" fmla="*/ 217 w 225"/>
                <a:gd name="T49" fmla="*/ 142 h 348"/>
                <a:gd name="T50" fmla="*/ 219 w 225"/>
                <a:gd name="T51" fmla="*/ 152 h 348"/>
                <a:gd name="T52" fmla="*/ 222 w 225"/>
                <a:gd name="T53" fmla="*/ 162 h 348"/>
                <a:gd name="T54" fmla="*/ 224 w 225"/>
                <a:gd name="T55" fmla="*/ 173 h 348"/>
                <a:gd name="T56" fmla="*/ 225 w 225"/>
                <a:gd name="T57" fmla="*/ 198 h 348"/>
                <a:gd name="T58" fmla="*/ 225 w 225"/>
                <a:gd name="T59" fmla="*/ 348 h 348"/>
                <a:gd name="T60" fmla="*/ 179 w 225"/>
                <a:gd name="T61" fmla="*/ 348 h 348"/>
                <a:gd name="T62" fmla="*/ 179 w 225"/>
                <a:gd name="T63" fmla="*/ 217 h 348"/>
                <a:gd name="T64" fmla="*/ 179 w 225"/>
                <a:gd name="T65" fmla="*/ 217 h 348"/>
                <a:gd name="T66" fmla="*/ 177 w 225"/>
                <a:gd name="T67" fmla="*/ 196 h 348"/>
                <a:gd name="T68" fmla="*/ 176 w 225"/>
                <a:gd name="T69" fmla="*/ 178 h 348"/>
                <a:gd name="T70" fmla="*/ 172 w 225"/>
                <a:gd name="T71" fmla="*/ 163 h 348"/>
                <a:gd name="T72" fmla="*/ 166 w 225"/>
                <a:gd name="T73" fmla="*/ 149 h 348"/>
                <a:gd name="T74" fmla="*/ 164 w 225"/>
                <a:gd name="T75" fmla="*/ 145 h 348"/>
                <a:gd name="T76" fmla="*/ 159 w 225"/>
                <a:gd name="T77" fmla="*/ 140 h 348"/>
                <a:gd name="T78" fmla="*/ 155 w 225"/>
                <a:gd name="T79" fmla="*/ 136 h 348"/>
                <a:gd name="T80" fmla="*/ 150 w 225"/>
                <a:gd name="T81" fmla="*/ 133 h 348"/>
                <a:gd name="T82" fmla="*/ 144 w 225"/>
                <a:gd name="T83" fmla="*/ 130 h 348"/>
                <a:gd name="T84" fmla="*/ 138 w 225"/>
                <a:gd name="T85" fmla="*/ 128 h 348"/>
                <a:gd name="T86" fmla="*/ 124 w 225"/>
                <a:gd name="T87" fmla="*/ 126 h 348"/>
                <a:gd name="T88" fmla="*/ 124 w 225"/>
                <a:gd name="T89" fmla="*/ 126 h 348"/>
                <a:gd name="T90" fmla="*/ 114 w 225"/>
                <a:gd name="T91" fmla="*/ 126 h 348"/>
                <a:gd name="T92" fmla="*/ 106 w 225"/>
                <a:gd name="T93" fmla="*/ 128 h 348"/>
                <a:gd name="T94" fmla="*/ 97 w 225"/>
                <a:gd name="T95" fmla="*/ 131 h 348"/>
                <a:gd name="T96" fmla="*/ 90 w 225"/>
                <a:gd name="T97" fmla="*/ 133 h 348"/>
                <a:gd name="T98" fmla="*/ 82 w 225"/>
                <a:gd name="T99" fmla="*/ 138 h 348"/>
                <a:gd name="T100" fmla="*/ 76 w 225"/>
                <a:gd name="T101" fmla="*/ 143 h 348"/>
                <a:gd name="T102" fmla="*/ 71 w 225"/>
                <a:gd name="T103" fmla="*/ 148 h 348"/>
                <a:gd name="T104" fmla="*/ 65 w 225"/>
                <a:gd name="T105" fmla="*/ 156 h 348"/>
                <a:gd name="T106" fmla="*/ 61 w 225"/>
                <a:gd name="T107" fmla="*/ 163 h 348"/>
                <a:gd name="T108" fmla="*/ 58 w 225"/>
                <a:gd name="T109" fmla="*/ 170 h 348"/>
                <a:gd name="T110" fmla="*/ 54 w 225"/>
                <a:gd name="T111" fmla="*/ 179 h 348"/>
                <a:gd name="T112" fmla="*/ 51 w 225"/>
                <a:gd name="T113" fmla="*/ 188 h 348"/>
                <a:gd name="T114" fmla="*/ 48 w 225"/>
                <a:gd name="T115" fmla="*/ 209 h 348"/>
                <a:gd name="T116" fmla="*/ 46 w 225"/>
                <a:gd name="T117" fmla="*/ 231 h 348"/>
                <a:gd name="T118" fmla="*/ 46 w 225"/>
                <a:gd name="T119" fmla="*/ 348 h 348"/>
                <a:gd name="T120" fmla="*/ 0 w 225"/>
                <a:gd name="T121" fmla="*/ 348 h 348"/>
                <a:gd name="T122" fmla="*/ 0 w 225"/>
                <a:gd name="T123" fmla="*/ 0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5" h="348">
                  <a:moveTo>
                    <a:pt x="0" y="0"/>
                  </a:moveTo>
                  <a:lnTo>
                    <a:pt x="46" y="0"/>
                  </a:lnTo>
                  <a:lnTo>
                    <a:pt x="46" y="131"/>
                  </a:lnTo>
                  <a:lnTo>
                    <a:pt x="48" y="131"/>
                  </a:lnTo>
                  <a:lnTo>
                    <a:pt x="48" y="131"/>
                  </a:lnTo>
                  <a:lnTo>
                    <a:pt x="55" y="121"/>
                  </a:lnTo>
                  <a:lnTo>
                    <a:pt x="62" y="112"/>
                  </a:lnTo>
                  <a:lnTo>
                    <a:pt x="72" y="105"/>
                  </a:lnTo>
                  <a:lnTo>
                    <a:pt x="82" y="99"/>
                  </a:lnTo>
                  <a:lnTo>
                    <a:pt x="93" y="94"/>
                  </a:lnTo>
                  <a:lnTo>
                    <a:pt x="104" y="91"/>
                  </a:lnTo>
                  <a:lnTo>
                    <a:pt x="117" y="89"/>
                  </a:lnTo>
                  <a:lnTo>
                    <a:pt x="129" y="88"/>
                  </a:lnTo>
                  <a:lnTo>
                    <a:pt x="129" y="88"/>
                  </a:lnTo>
                  <a:lnTo>
                    <a:pt x="141" y="89"/>
                  </a:lnTo>
                  <a:lnTo>
                    <a:pt x="153" y="90"/>
                  </a:lnTo>
                  <a:lnTo>
                    <a:pt x="162" y="93"/>
                  </a:lnTo>
                  <a:lnTo>
                    <a:pt x="172" y="95"/>
                  </a:lnTo>
                  <a:lnTo>
                    <a:pt x="181" y="100"/>
                  </a:lnTo>
                  <a:lnTo>
                    <a:pt x="188" y="105"/>
                  </a:lnTo>
                  <a:lnTo>
                    <a:pt x="196" y="110"/>
                  </a:lnTo>
                  <a:lnTo>
                    <a:pt x="202" y="117"/>
                  </a:lnTo>
                  <a:lnTo>
                    <a:pt x="208" y="125"/>
                  </a:lnTo>
                  <a:lnTo>
                    <a:pt x="212" y="132"/>
                  </a:lnTo>
                  <a:lnTo>
                    <a:pt x="217" y="142"/>
                  </a:lnTo>
                  <a:lnTo>
                    <a:pt x="219" y="152"/>
                  </a:lnTo>
                  <a:lnTo>
                    <a:pt x="222" y="162"/>
                  </a:lnTo>
                  <a:lnTo>
                    <a:pt x="224" y="173"/>
                  </a:lnTo>
                  <a:lnTo>
                    <a:pt x="225" y="198"/>
                  </a:lnTo>
                  <a:lnTo>
                    <a:pt x="225" y="348"/>
                  </a:lnTo>
                  <a:lnTo>
                    <a:pt x="179" y="348"/>
                  </a:lnTo>
                  <a:lnTo>
                    <a:pt x="179" y="217"/>
                  </a:lnTo>
                  <a:lnTo>
                    <a:pt x="179" y="217"/>
                  </a:lnTo>
                  <a:lnTo>
                    <a:pt x="177" y="196"/>
                  </a:lnTo>
                  <a:lnTo>
                    <a:pt x="176" y="178"/>
                  </a:lnTo>
                  <a:lnTo>
                    <a:pt x="172" y="163"/>
                  </a:lnTo>
                  <a:lnTo>
                    <a:pt x="166" y="149"/>
                  </a:lnTo>
                  <a:lnTo>
                    <a:pt x="164" y="145"/>
                  </a:lnTo>
                  <a:lnTo>
                    <a:pt x="159" y="140"/>
                  </a:lnTo>
                  <a:lnTo>
                    <a:pt x="155" y="136"/>
                  </a:lnTo>
                  <a:lnTo>
                    <a:pt x="150" y="133"/>
                  </a:lnTo>
                  <a:lnTo>
                    <a:pt x="144" y="130"/>
                  </a:lnTo>
                  <a:lnTo>
                    <a:pt x="138" y="128"/>
                  </a:lnTo>
                  <a:lnTo>
                    <a:pt x="124" y="126"/>
                  </a:lnTo>
                  <a:lnTo>
                    <a:pt x="124" y="126"/>
                  </a:lnTo>
                  <a:lnTo>
                    <a:pt x="114" y="126"/>
                  </a:lnTo>
                  <a:lnTo>
                    <a:pt x="106" y="128"/>
                  </a:lnTo>
                  <a:lnTo>
                    <a:pt x="97" y="131"/>
                  </a:lnTo>
                  <a:lnTo>
                    <a:pt x="90" y="133"/>
                  </a:lnTo>
                  <a:lnTo>
                    <a:pt x="82" y="138"/>
                  </a:lnTo>
                  <a:lnTo>
                    <a:pt x="76" y="143"/>
                  </a:lnTo>
                  <a:lnTo>
                    <a:pt x="71" y="148"/>
                  </a:lnTo>
                  <a:lnTo>
                    <a:pt x="65" y="156"/>
                  </a:lnTo>
                  <a:lnTo>
                    <a:pt x="61" y="163"/>
                  </a:lnTo>
                  <a:lnTo>
                    <a:pt x="58" y="170"/>
                  </a:lnTo>
                  <a:lnTo>
                    <a:pt x="54" y="179"/>
                  </a:lnTo>
                  <a:lnTo>
                    <a:pt x="51" y="188"/>
                  </a:lnTo>
                  <a:lnTo>
                    <a:pt x="48" y="209"/>
                  </a:lnTo>
                  <a:lnTo>
                    <a:pt x="46" y="231"/>
                  </a:lnTo>
                  <a:lnTo>
                    <a:pt x="46" y="348"/>
                  </a:lnTo>
                  <a:lnTo>
                    <a:pt x="0" y="348"/>
                  </a:lnTo>
                  <a:lnTo>
                    <a:pt x="0" y="0"/>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7" name="Freeform 15"/>
            <p:cNvSpPr>
              <a:spLocks noEditPoints="1"/>
            </p:cNvSpPr>
            <p:nvPr userDrawn="1"/>
          </p:nvSpPr>
          <p:spPr bwMode="auto">
            <a:xfrm>
              <a:off x="5182" y="76"/>
              <a:ext cx="18" cy="116"/>
            </a:xfrm>
            <a:custGeom>
              <a:avLst/>
              <a:gdLst>
                <a:gd name="T0" fmla="*/ 4 w 53"/>
                <a:gd name="T1" fmla="*/ 94 h 348"/>
                <a:gd name="T2" fmla="*/ 50 w 53"/>
                <a:gd name="T3" fmla="*/ 94 h 348"/>
                <a:gd name="T4" fmla="*/ 50 w 53"/>
                <a:gd name="T5" fmla="*/ 348 h 348"/>
                <a:gd name="T6" fmla="*/ 4 w 53"/>
                <a:gd name="T7" fmla="*/ 348 h 348"/>
                <a:gd name="T8" fmla="*/ 4 w 53"/>
                <a:gd name="T9" fmla="*/ 94 h 348"/>
                <a:gd name="T10" fmla="*/ 53 w 53"/>
                <a:gd name="T11" fmla="*/ 52 h 348"/>
                <a:gd name="T12" fmla="*/ 0 w 53"/>
                <a:gd name="T13" fmla="*/ 52 h 348"/>
                <a:gd name="T14" fmla="*/ 0 w 53"/>
                <a:gd name="T15" fmla="*/ 0 h 348"/>
                <a:gd name="T16" fmla="*/ 53 w 53"/>
                <a:gd name="T17" fmla="*/ 0 h 348"/>
                <a:gd name="T18" fmla="*/ 53 w 53"/>
                <a:gd name="T19" fmla="*/ 52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 h="348">
                  <a:moveTo>
                    <a:pt x="4" y="94"/>
                  </a:moveTo>
                  <a:lnTo>
                    <a:pt x="50" y="94"/>
                  </a:lnTo>
                  <a:lnTo>
                    <a:pt x="50" y="348"/>
                  </a:lnTo>
                  <a:lnTo>
                    <a:pt x="4" y="348"/>
                  </a:lnTo>
                  <a:lnTo>
                    <a:pt x="4" y="94"/>
                  </a:lnTo>
                  <a:close/>
                  <a:moveTo>
                    <a:pt x="53" y="52"/>
                  </a:moveTo>
                  <a:lnTo>
                    <a:pt x="0" y="52"/>
                  </a:lnTo>
                  <a:lnTo>
                    <a:pt x="0" y="0"/>
                  </a:lnTo>
                  <a:lnTo>
                    <a:pt x="53" y="0"/>
                  </a:lnTo>
                  <a:lnTo>
                    <a:pt x="53" y="52"/>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8" name="Rectangle 16"/>
            <p:cNvSpPr>
              <a:spLocks noChangeArrowheads="1"/>
            </p:cNvSpPr>
            <p:nvPr userDrawn="1"/>
          </p:nvSpPr>
          <p:spPr bwMode="auto">
            <a:xfrm>
              <a:off x="0" y="0"/>
              <a:ext cx="266" cy="608"/>
            </a:xfrm>
            <a:prstGeom prst="rect">
              <a:avLst/>
            </a:prstGeom>
            <a:solidFill>
              <a:srgbClr val="005B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19" name="テキスト ボックス 18">
            <a:extLst>
              <a:ext uri="{FF2B5EF4-FFF2-40B4-BE49-F238E27FC236}">
                <a16:creationId xmlns:a16="http://schemas.microsoft.com/office/drawing/2014/main" id="{C8B4B958-BCBD-4EFE-9F09-BA7D406C14E1}"/>
              </a:ext>
            </a:extLst>
          </p:cNvPr>
          <p:cNvSpPr txBox="1"/>
          <p:nvPr userDrawn="1"/>
        </p:nvSpPr>
        <p:spPr>
          <a:xfrm>
            <a:off x="8072438" y="6522621"/>
            <a:ext cx="1063906" cy="338554"/>
          </a:xfrm>
          <a:prstGeom prst="rect">
            <a:avLst/>
          </a:prstGeom>
          <a:noFill/>
        </p:spPr>
        <p:txBody>
          <a:bodyPr wrap="square" rtlCol="0">
            <a:spAutoFit/>
          </a:bodyPr>
          <a:lstStyle/>
          <a:p>
            <a:pPr algn="r"/>
            <a:fld id="{A98BB4F5-BA4D-42A8-A5EF-9AF36BCACCB0}" type="slidenum">
              <a:rPr kumimoji="1" lang="ja-JP" altLang="en-US" sz="1600" smtClean="0">
                <a:solidFill>
                  <a:schemeClr val="accent3"/>
                </a:solidFill>
              </a:rPr>
              <a:pPr algn="r"/>
              <a:t>‹#›</a:t>
            </a:fld>
            <a:endParaRPr kumimoji="1" lang="ja-JP" altLang="en-US" sz="1600" dirty="0">
              <a:solidFill>
                <a:schemeClr val="accent3"/>
              </a:solidFill>
            </a:endParaRPr>
          </a:p>
        </p:txBody>
      </p:sp>
    </p:spTree>
    <p:extLst>
      <p:ext uri="{BB962C8B-B14F-4D97-AF65-F5344CB8AC3E}">
        <p14:creationId xmlns:p14="http://schemas.microsoft.com/office/powerpoint/2010/main" val="1273533573"/>
      </p:ext>
    </p:extLst>
  </p:cSld>
  <p:clrMap bg1="lt1" tx1="dk1" bg2="lt2" tx2="dk2" accent1="accent1" accent2="accent2" accent3="accent3" accent4="accent4" accent5="accent5" accent6="accent6" hlink="hlink" folHlink="folHlink"/>
  <p:sldLayoutIdLst>
    <p:sldLayoutId id="2147483662" r:id="rId1"/>
    <p:sldLayoutId id="2147483653" r:id="rId2"/>
    <p:sldLayoutId id="2147483663" r:id="rId3"/>
  </p:sldLayoutIdLst>
  <p:txStyles>
    <p:titleStyle>
      <a:lvl1pPr algn="l" defTabSz="914400" rtl="0" eaLnBrk="1" latinLnBrk="0" hangingPunct="1">
        <a:spcBef>
          <a:spcPct val="0"/>
        </a:spcBef>
        <a:buNone/>
        <a:defRPr kumimoji="1" sz="3600" kern="1200">
          <a:solidFill>
            <a:srgbClr val="005BAC"/>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 name="Group 4"/>
          <p:cNvGrpSpPr>
            <a:grpSpLocks noChangeAspect="1"/>
          </p:cNvGrpSpPr>
          <p:nvPr userDrawn="1"/>
        </p:nvGrpSpPr>
        <p:grpSpPr bwMode="auto">
          <a:xfrm>
            <a:off x="0" y="1588"/>
            <a:ext cx="9144000" cy="6854825"/>
            <a:chOff x="0" y="1"/>
            <a:chExt cx="5760" cy="4318"/>
          </a:xfrm>
        </p:grpSpPr>
        <p:sp>
          <p:nvSpPr>
            <p:cNvPr id="4" name="AutoShape 3"/>
            <p:cNvSpPr>
              <a:spLocks noChangeAspect="1" noChangeArrowheads="1" noTextEdit="1"/>
            </p:cNvSpPr>
            <p:nvPr userDrawn="1"/>
          </p:nvSpPr>
          <p:spPr bwMode="auto">
            <a:xfrm>
              <a:off x="0" y="1"/>
              <a:ext cx="5760" cy="4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 name="Freeform 5"/>
            <p:cNvSpPr>
              <a:spLocks/>
            </p:cNvSpPr>
            <p:nvPr userDrawn="1"/>
          </p:nvSpPr>
          <p:spPr bwMode="auto">
            <a:xfrm>
              <a:off x="0" y="1"/>
              <a:ext cx="5760" cy="4318"/>
            </a:xfrm>
            <a:custGeom>
              <a:avLst/>
              <a:gdLst>
                <a:gd name="T0" fmla="*/ 0 w 5760"/>
                <a:gd name="T1" fmla="*/ 0 h 4318"/>
                <a:gd name="T2" fmla="*/ 0 w 5760"/>
                <a:gd name="T3" fmla="*/ 4318 h 4318"/>
                <a:gd name="T4" fmla="*/ 5760 w 5760"/>
                <a:gd name="T5" fmla="*/ 4318 h 4318"/>
                <a:gd name="T6" fmla="*/ 5760 w 5760"/>
                <a:gd name="T7" fmla="*/ 0 h 4318"/>
                <a:gd name="T8" fmla="*/ 0 w 5760"/>
                <a:gd name="T9" fmla="*/ 0 h 4318"/>
                <a:gd name="T10" fmla="*/ 0 w 5760"/>
                <a:gd name="T11" fmla="*/ 0 h 4318"/>
              </a:gdLst>
              <a:ahLst/>
              <a:cxnLst>
                <a:cxn ang="0">
                  <a:pos x="T0" y="T1"/>
                </a:cxn>
                <a:cxn ang="0">
                  <a:pos x="T2" y="T3"/>
                </a:cxn>
                <a:cxn ang="0">
                  <a:pos x="T4" y="T5"/>
                </a:cxn>
                <a:cxn ang="0">
                  <a:pos x="T6" y="T7"/>
                </a:cxn>
                <a:cxn ang="0">
                  <a:pos x="T8" y="T9"/>
                </a:cxn>
                <a:cxn ang="0">
                  <a:pos x="T10" y="T11"/>
                </a:cxn>
              </a:cxnLst>
              <a:rect l="0" t="0" r="r" b="b"/>
              <a:pathLst>
                <a:path w="5760" h="4318">
                  <a:moveTo>
                    <a:pt x="0" y="0"/>
                  </a:moveTo>
                  <a:lnTo>
                    <a:pt x="0" y="4318"/>
                  </a:lnTo>
                  <a:lnTo>
                    <a:pt x="5760" y="4318"/>
                  </a:lnTo>
                  <a:lnTo>
                    <a:pt x="576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6" name="Freeform 6"/>
            <p:cNvSpPr>
              <a:spLocks/>
            </p:cNvSpPr>
            <p:nvPr userDrawn="1"/>
          </p:nvSpPr>
          <p:spPr bwMode="auto">
            <a:xfrm>
              <a:off x="0" y="1"/>
              <a:ext cx="5760" cy="2072"/>
            </a:xfrm>
            <a:custGeom>
              <a:avLst/>
              <a:gdLst>
                <a:gd name="T0" fmla="*/ 0 w 5760"/>
                <a:gd name="T1" fmla="*/ 0 h 2072"/>
                <a:gd name="T2" fmla="*/ 0 w 5760"/>
                <a:gd name="T3" fmla="*/ 2072 h 2072"/>
                <a:gd name="T4" fmla="*/ 5760 w 5760"/>
                <a:gd name="T5" fmla="*/ 2072 h 2072"/>
                <a:gd name="T6" fmla="*/ 5760 w 5760"/>
                <a:gd name="T7" fmla="*/ 0 h 2072"/>
                <a:gd name="T8" fmla="*/ 0 w 5760"/>
                <a:gd name="T9" fmla="*/ 0 h 2072"/>
                <a:gd name="T10" fmla="*/ 0 w 5760"/>
                <a:gd name="T11" fmla="*/ 0 h 2072"/>
              </a:gdLst>
              <a:ahLst/>
              <a:cxnLst>
                <a:cxn ang="0">
                  <a:pos x="T0" y="T1"/>
                </a:cxn>
                <a:cxn ang="0">
                  <a:pos x="T2" y="T3"/>
                </a:cxn>
                <a:cxn ang="0">
                  <a:pos x="T4" y="T5"/>
                </a:cxn>
                <a:cxn ang="0">
                  <a:pos x="T6" y="T7"/>
                </a:cxn>
                <a:cxn ang="0">
                  <a:pos x="T8" y="T9"/>
                </a:cxn>
                <a:cxn ang="0">
                  <a:pos x="T10" y="T11"/>
                </a:cxn>
              </a:cxnLst>
              <a:rect l="0" t="0" r="r" b="b"/>
              <a:pathLst>
                <a:path w="5760" h="2072">
                  <a:moveTo>
                    <a:pt x="0" y="0"/>
                  </a:moveTo>
                  <a:lnTo>
                    <a:pt x="0" y="2072"/>
                  </a:lnTo>
                  <a:lnTo>
                    <a:pt x="5760" y="2072"/>
                  </a:lnTo>
                  <a:lnTo>
                    <a:pt x="5760" y="0"/>
                  </a:lnTo>
                  <a:lnTo>
                    <a:pt x="0" y="0"/>
                  </a:lnTo>
                  <a:lnTo>
                    <a:pt x="0" y="0"/>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8" name="Freeform 7"/>
            <p:cNvSpPr>
              <a:spLocks/>
            </p:cNvSpPr>
            <p:nvPr userDrawn="1"/>
          </p:nvSpPr>
          <p:spPr bwMode="auto">
            <a:xfrm>
              <a:off x="2860" y="3985"/>
              <a:ext cx="178" cy="194"/>
            </a:xfrm>
            <a:custGeom>
              <a:avLst/>
              <a:gdLst>
                <a:gd name="T0" fmla="*/ 0 w 178"/>
                <a:gd name="T1" fmla="*/ 0 h 194"/>
                <a:gd name="T2" fmla="*/ 52 w 178"/>
                <a:gd name="T3" fmla="*/ 0 h 194"/>
                <a:gd name="T4" fmla="*/ 52 w 178"/>
                <a:gd name="T5" fmla="*/ 80 h 194"/>
                <a:gd name="T6" fmla="*/ 52 w 178"/>
                <a:gd name="T7" fmla="*/ 80 h 194"/>
                <a:gd name="T8" fmla="*/ 110 w 178"/>
                <a:gd name="T9" fmla="*/ 0 h 194"/>
                <a:gd name="T10" fmla="*/ 172 w 178"/>
                <a:gd name="T11" fmla="*/ 0 h 194"/>
                <a:gd name="T12" fmla="*/ 100 w 178"/>
                <a:gd name="T13" fmla="*/ 90 h 194"/>
                <a:gd name="T14" fmla="*/ 178 w 178"/>
                <a:gd name="T15" fmla="*/ 194 h 194"/>
                <a:gd name="T16" fmla="*/ 112 w 178"/>
                <a:gd name="T17" fmla="*/ 194 h 194"/>
                <a:gd name="T18" fmla="*/ 52 w 178"/>
                <a:gd name="T19" fmla="*/ 106 h 194"/>
                <a:gd name="T20" fmla="*/ 52 w 178"/>
                <a:gd name="T21" fmla="*/ 106 h 194"/>
                <a:gd name="T22" fmla="*/ 52 w 178"/>
                <a:gd name="T23" fmla="*/ 194 h 194"/>
                <a:gd name="T24" fmla="*/ 0 w 178"/>
                <a:gd name="T25" fmla="*/ 194 h 194"/>
                <a:gd name="T26" fmla="*/ 0 w 178"/>
                <a:gd name="T27"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 h="194">
                  <a:moveTo>
                    <a:pt x="0" y="0"/>
                  </a:moveTo>
                  <a:lnTo>
                    <a:pt x="52" y="0"/>
                  </a:lnTo>
                  <a:lnTo>
                    <a:pt x="52" y="80"/>
                  </a:lnTo>
                  <a:lnTo>
                    <a:pt x="52" y="80"/>
                  </a:lnTo>
                  <a:lnTo>
                    <a:pt x="110" y="0"/>
                  </a:lnTo>
                  <a:lnTo>
                    <a:pt x="172" y="0"/>
                  </a:lnTo>
                  <a:lnTo>
                    <a:pt x="100" y="90"/>
                  </a:lnTo>
                  <a:lnTo>
                    <a:pt x="178" y="194"/>
                  </a:lnTo>
                  <a:lnTo>
                    <a:pt x="112" y="194"/>
                  </a:lnTo>
                  <a:lnTo>
                    <a:pt x="52" y="106"/>
                  </a:lnTo>
                  <a:lnTo>
                    <a:pt x="52" y="106"/>
                  </a:lnTo>
                  <a:lnTo>
                    <a:pt x="52" y="194"/>
                  </a:lnTo>
                  <a:lnTo>
                    <a:pt x="0" y="194"/>
                  </a:lnTo>
                  <a:lnTo>
                    <a:pt x="0" y="0"/>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9" name="Freeform 8"/>
            <p:cNvSpPr>
              <a:spLocks noEditPoints="1"/>
            </p:cNvSpPr>
            <p:nvPr userDrawn="1"/>
          </p:nvSpPr>
          <p:spPr bwMode="auto">
            <a:xfrm>
              <a:off x="3022" y="3985"/>
              <a:ext cx="212" cy="194"/>
            </a:xfrm>
            <a:custGeom>
              <a:avLst/>
              <a:gdLst>
                <a:gd name="T0" fmla="*/ 128 w 212"/>
                <a:gd name="T1" fmla="*/ 116 h 194"/>
                <a:gd name="T2" fmla="*/ 80 w 212"/>
                <a:gd name="T3" fmla="*/ 116 h 194"/>
                <a:gd name="T4" fmla="*/ 104 w 212"/>
                <a:gd name="T5" fmla="*/ 40 h 194"/>
                <a:gd name="T6" fmla="*/ 106 w 212"/>
                <a:gd name="T7" fmla="*/ 40 h 194"/>
                <a:gd name="T8" fmla="*/ 128 w 212"/>
                <a:gd name="T9" fmla="*/ 116 h 194"/>
                <a:gd name="T10" fmla="*/ 128 w 212"/>
                <a:gd name="T11" fmla="*/ 116 h 194"/>
                <a:gd name="T12" fmla="*/ 0 w 212"/>
                <a:gd name="T13" fmla="*/ 194 h 194"/>
                <a:gd name="T14" fmla="*/ 52 w 212"/>
                <a:gd name="T15" fmla="*/ 194 h 194"/>
                <a:gd name="T16" fmla="*/ 68 w 212"/>
                <a:gd name="T17" fmla="*/ 154 h 194"/>
                <a:gd name="T18" fmla="*/ 140 w 212"/>
                <a:gd name="T19" fmla="*/ 154 h 194"/>
                <a:gd name="T20" fmla="*/ 156 w 212"/>
                <a:gd name="T21" fmla="*/ 194 h 194"/>
                <a:gd name="T22" fmla="*/ 212 w 212"/>
                <a:gd name="T23" fmla="*/ 194 h 194"/>
                <a:gd name="T24" fmla="*/ 136 w 212"/>
                <a:gd name="T25" fmla="*/ 0 h 194"/>
                <a:gd name="T26" fmla="*/ 74 w 212"/>
                <a:gd name="T27" fmla="*/ 0 h 194"/>
                <a:gd name="T28" fmla="*/ 0 w 212"/>
                <a:gd name="T29" fmla="*/ 194 h 194"/>
                <a:gd name="T30" fmla="*/ 0 w 212"/>
                <a:gd name="T31"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2" h="194">
                  <a:moveTo>
                    <a:pt x="128" y="116"/>
                  </a:moveTo>
                  <a:lnTo>
                    <a:pt x="80" y="116"/>
                  </a:lnTo>
                  <a:lnTo>
                    <a:pt x="104" y="40"/>
                  </a:lnTo>
                  <a:lnTo>
                    <a:pt x="106" y="40"/>
                  </a:lnTo>
                  <a:lnTo>
                    <a:pt x="128" y="116"/>
                  </a:lnTo>
                  <a:lnTo>
                    <a:pt x="128" y="116"/>
                  </a:lnTo>
                  <a:close/>
                  <a:moveTo>
                    <a:pt x="0" y="194"/>
                  </a:moveTo>
                  <a:lnTo>
                    <a:pt x="52" y="194"/>
                  </a:lnTo>
                  <a:lnTo>
                    <a:pt x="68" y="154"/>
                  </a:lnTo>
                  <a:lnTo>
                    <a:pt x="140" y="154"/>
                  </a:lnTo>
                  <a:lnTo>
                    <a:pt x="156" y="194"/>
                  </a:lnTo>
                  <a:lnTo>
                    <a:pt x="212" y="194"/>
                  </a:lnTo>
                  <a:lnTo>
                    <a:pt x="136" y="0"/>
                  </a:lnTo>
                  <a:lnTo>
                    <a:pt x="74" y="0"/>
                  </a:lnTo>
                  <a:lnTo>
                    <a:pt x="0" y="194"/>
                  </a:lnTo>
                  <a:lnTo>
                    <a:pt x="0" y="194"/>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 name="Freeform 9"/>
            <p:cNvSpPr>
              <a:spLocks/>
            </p:cNvSpPr>
            <p:nvPr userDrawn="1"/>
          </p:nvSpPr>
          <p:spPr bwMode="auto">
            <a:xfrm>
              <a:off x="3234" y="3981"/>
              <a:ext cx="146" cy="202"/>
            </a:xfrm>
            <a:custGeom>
              <a:avLst/>
              <a:gdLst>
                <a:gd name="T0" fmla="*/ 12 w 146"/>
                <a:gd name="T1" fmla="*/ 154 h 202"/>
                <a:gd name="T2" fmla="*/ 32 w 146"/>
                <a:gd name="T3" fmla="*/ 160 h 202"/>
                <a:gd name="T4" fmla="*/ 52 w 146"/>
                <a:gd name="T5" fmla="*/ 164 h 202"/>
                <a:gd name="T6" fmla="*/ 66 w 146"/>
                <a:gd name="T7" fmla="*/ 164 h 202"/>
                <a:gd name="T8" fmla="*/ 84 w 146"/>
                <a:gd name="T9" fmla="*/ 160 h 202"/>
                <a:gd name="T10" fmla="*/ 88 w 146"/>
                <a:gd name="T11" fmla="*/ 156 h 202"/>
                <a:gd name="T12" fmla="*/ 92 w 146"/>
                <a:gd name="T13" fmla="*/ 150 h 202"/>
                <a:gd name="T14" fmla="*/ 92 w 146"/>
                <a:gd name="T15" fmla="*/ 144 h 202"/>
                <a:gd name="T16" fmla="*/ 90 w 146"/>
                <a:gd name="T17" fmla="*/ 136 h 202"/>
                <a:gd name="T18" fmla="*/ 84 w 146"/>
                <a:gd name="T19" fmla="*/ 130 h 202"/>
                <a:gd name="T20" fmla="*/ 72 w 146"/>
                <a:gd name="T21" fmla="*/ 122 h 202"/>
                <a:gd name="T22" fmla="*/ 38 w 146"/>
                <a:gd name="T23" fmla="*/ 112 h 202"/>
                <a:gd name="T24" fmla="*/ 22 w 146"/>
                <a:gd name="T25" fmla="*/ 104 h 202"/>
                <a:gd name="T26" fmla="*/ 12 w 146"/>
                <a:gd name="T27" fmla="*/ 94 h 202"/>
                <a:gd name="T28" fmla="*/ 4 w 146"/>
                <a:gd name="T29" fmla="*/ 82 h 202"/>
                <a:gd name="T30" fmla="*/ 0 w 146"/>
                <a:gd name="T31" fmla="*/ 66 h 202"/>
                <a:gd name="T32" fmla="*/ 0 w 146"/>
                <a:gd name="T33" fmla="*/ 56 h 202"/>
                <a:gd name="T34" fmla="*/ 2 w 146"/>
                <a:gd name="T35" fmla="*/ 44 h 202"/>
                <a:gd name="T36" fmla="*/ 6 w 146"/>
                <a:gd name="T37" fmla="*/ 34 h 202"/>
                <a:gd name="T38" fmla="*/ 12 w 146"/>
                <a:gd name="T39" fmla="*/ 24 h 202"/>
                <a:gd name="T40" fmla="*/ 28 w 146"/>
                <a:gd name="T41" fmla="*/ 12 h 202"/>
                <a:gd name="T42" fmla="*/ 48 w 146"/>
                <a:gd name="T43" fmla="*/ 4 h 202"/>
                <a:gd name="T44" fmla="*/ 70 w 146"/>
                <a:gd name="T45" fmla="*/ 0 h 202"/>
                <a:gd name="T46" fmla="*/ 86 w 146"/>
                <a:gd name="T47" fmla="*/ 0 h 202"/>
                <a:gd name="T48" fmla="*/ 106 w 146"/>
                <a:gd name="T49" fmla="*/ 2 h 202"/>
                <a:gd name="T50" fmla="*/ 124 w 146"/>
                <a:gd name="T51" fmla="*/ 4 h 202"/>
                <a:gd name="T52" fmla="*/ 132 w 146"/>
                <a:gd name="T53" fmla="*/ 48 h 202"/>
                <a:gd name="T54" fmla="*/ 122 w 146"/>
                <a:gd name="T55" fmla="*/ 44 h 202"/>
                <a:gd name="T56" fmla="*/ 106 w 146"/>
                <a:gd name="T57" fmla="*/ 40 h 202"/>
                <a:gd name="T58" fmla="*/ 88 w 146"/>
                <a:gd name="T59" fmla="*/ 40 h 202"/>
                <a:gd name="T60" fmla="*/ 78 w 146"/>
                <a:gd name="T61" fmla="*/ 40 h 202"/>
                <a:gd name="T62" fmla="*/ 64 w 146"/>
                <a:gd name="T63" fmla="*/ 44 h 202"/>
                <a:gd name="T64" fmla="*/ 58 w 146"/>
                <a:gd name="T65" fmla="*/ 46 h 202"/>
                <a:gd name="T66" fmla="*/ 54 w 146"/>
                <a:gd name="T67" fmla="*/ 54 h 202"/>
                <a:gd name="T68" fmla="*/ 54 w 146"/>
                <a:gd name="T69" fmla="*/ 60 h 202"/>
                <a:gd name="T70" fmla="*/ 58 w 146"/>
                <a:gd name="T71" fmla="*/ 68 h 202"/>
                <a:gd name="T72" fmla="*/ 66 w 146"/>
                <a:gd name="T73" fmla="*/ 72 h 202"/>
                <a:gd name="T74" fmla="*/ 84 w 146"/>
                <a:gd name="T75" fmla="*/ 78 h 202"/>
                <a:gd name="T76" fmla="*/ 110 w 146"/>
                <a:gd name="T77" fmla="*/ 86 h 202"/>
                <a:gd name="T78" fmla="*/ 124 w 146"/>
                <a:gd name="T79" fmla="*/ 94 h 202"/>
                <a:gd name="T80" fmla="*/ 136 w 146"/>
                <a:gd name="T81" fmla="*/ 104 h 202"/>
                <a:gd name="T82" fmla="*/ 142 w 146"/>
                <a:gd name="T83" fmla="*/ 116 h 202"/>
                <a:gd name="T84" fmla="*/ 146 w 146"/>
                <a:gd name="T85" fmla="*/ 132 h 202"/>
                <a:gd name="T86" fmla="*/ 146 w 146"/>
                <a:gd name="T87" fmla="*/ 142 h 202"/>
                <a:gd name="T88" fmla="*/ 144 w 146"/>
                <a:gd name="T89" fmla="*/ 156 h 202"/>
                <a:gd name="T90" fmla="*/ 140 w 146"/>
                <a:gd name="T91" fmla="*/ 166 h 202"/>
                <a:gd name="T92" fmla="*/ 136 w 146"/>
                <a:gd name="T93" fmla="*/ 176 h 202"/>
                <a:gd name="T94" fmla="*/ 120 w 146"/>
                <a:gd name="T95" fmla="*/ 188 h 202"/>
                <a:gd name="T96" fmla="*/ 100 w 146"/>
                <a:gd name="T97" fmla="*/ 198 h 202"/>
                <a:gd name="T98" fmla="*/ 76 w 146"/>
                <a:gd name="T99" fmla="*/ 202 h 202"/>
                <a:gd name="T100" fmla="*/ 62 w 146"/>
                <a:gd name="T101" fmla="*/ 202 h 202"/>
                <a:gd name="T102" fmla="*/ 40 w 146"/>
                <a:gd name="T103" fmla="*/ 200 h 202"/>
                <a:gd name="T104" fmla="*/ 16 w 146"/>
                <a:gd name="T105" fmla="*/ 198 h 202"/>
                <a:gd name="T106" fmla="*/ 8 w 146"/>
                <a:gd name="T107" fmla="*/ 15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6" h="202">
                  <a:moveTo>
                    <a:pt x="8" y="150"/>
                  </a:moveTo>
                  <a:lnTo>
                    <a:pt x="8" y="150"/>
                  </a:lnTo>
                  <a:lnTo>
                    <a:pt x="12" y="154"/>
                  </a:lnTo>
                  <a:lnTo>
                    <a:pt x="18" y="156"/>
                  </a:lnTo>
                  <a:lnTo>
                    <a:pt x="24" y="158"/>
                  </a:lnTo>
                  <a:lnTo>
                    <a:pt x="32" y="160"/>
                  </a:lnTo>
                  <a:lnTo>
                    <a:pt x="38" y="162"/>
                  </a:lnTo>
                  <a:lnTo>
                    <a:pt x="44" y="162"/>
                  </a:lnTo>
                  <a:lnTo>
                    <a:pt x="52" y="164"/>
                  </a:lnTo>
                  <a:lnTo>
                    <a:pt x="62" y="164"/>
                  </a:lnTo>
                  <a:lnTo>
                    <a:pt x="62" y="164"/>
                  </a:lnTo>
                  <a:lnTo>
                    <a:pt x="66" y="164"/>
                  </a:lnTo>
                  <a:lnTo>
                    <a:pt x="72" y="164"/>
                  </a:lnTo>
                  <a:lnTo>
                    <a:pt x="78" y="162"/>
                  </a:lnTo>
                  <a:lnTo>
                    <a:pt x="84" y="160"/>
                  </a:lnTo>
                  <a:lnTo>
                    <a:pt x="86" y="158"/>
                  </a:lnTo>
                  <a:lnTo>
                    <a:pt x="88" y="158"/>
                  </a:lnTo>
                  <a:lnTo>
                    <a:pt x="88" y="156"/>
                  </a:lnTo>
                  <a:lnTo>
                    <a:pt x="90" y="154"/>
                  </a:lnTo>
                  <a:lnTo>
                    <a:pt x="90" y="152"/>
                  </a:lnTo>
                  <a:lnTo>
                    <a:pt x="92" y="150"/>
                  </a:lnTo>
                  <a:lnTo>
                    <a:pt x="92" y="148"/>
                  </a:lnTo>
                  <a:lnTo>
                    <a:pt x="92" y="144"/>
                  </a:lnTo>
                  <a:lnTo>
                    <a:pt x="92" y="144"/>
                  </a:lnTo>
                  <a:lnTo>
                    <a:pt x="92" y="140"/>
                  </a:lnTo>
                  <a:lnTo>
                    <a:pt x="92" y="138"/>
                  </a:lnTo>
                  <a:lnTo>
                    <a:pt x="90" y="136"/>
                  </a:lnTo>
                  <a:lnTo>
                    <a:pt x="88" y="134"/>
                  </a:lnTo>
                  <a:lnTo>
                    <a:pt x="88" y="132"/>
                  </a:lnTo>
                  <a:lnTo>
                    <a:pt x="84" y="130"/>
                  </a:lnTo>
                  <a:lnTo>
                    <a:pt x="82" y="128"/>
                  </a:lnTo>
                  <a:lnTo>
                    <a:pt x="78" y="126"/>
                  </a:lnTo>
                  <a:lnTo>
                    <a:pt x="72" y="122"/>
                  </a:lnTo>
                  <a:lnTo>
                    <a:pt x="64" y="120"/>
                  </a:lnTo>
                  <a:lnTo>
                    <a:pt x="46" y="116"/>
                  </a:lnTo>
                  <a:lnTo>
                    <a:pt x="38" y="112"/>
                  </a:lnTo>
                  <a:lnTo>
                    <a:pt x="30" y="108"/>
                  </a:lnTo>
                  <a:lnTo>
                    <a:pt x="26" y="106"/>
                  </a:lnTo>
                  <a:lnTo>
                    <a:pt x="22" y="104"/>
                  </a:lnTo>
                  <a:lnTo>
                    <a:pt x="18" y="100"/>
                  </a:lnTo>
                  <a:lnTo>
                    <a:pt x="16" y="98"/>
                  </a:lnTo>
                  <a:lnTo>
                    <a:pt x="12" y="94"/>
                  </a:lnTo>
                  <a:lnTo>
                    <a:pt x="10" y="92"/>
                  </a:lnTo>
                  <a:lnTo>
                    <a:pt x="6" y="88"/>
                  </a:lnTo>
                  <a:lnTo>
                    <a:pt x="4" y="82"/>
                  </a:lnTo>
                  <a:lnTo>
                    <a:pt x="2" y="78"/>
                  </a:lnTo>
                  <a:lnTo>
                    <a:pt x="2" y="72"/>
                  </a:lnTo>
                  <a:lnTo>
                    <a:pt x="0" y="66"/>
                  </a:lnTo>
                  <a:lnTo>
                    <a:pt x="0" y="60"/>
                  </a:lnTo>
                  <a:lnTo>
                    <a:pt x="0" y="60"/>
                  </a:lnTo>
                  <a:lnTo>
                    <a:pt x="0" y="56"/>
                  </a:lnTo>
                  <a:lnTo>
                    <a:pt x="2" y="52"/>
                  </a:lnTo>
                  <a:lnTo>
                    <a:pt x="2" y="48"/>
                  </a:lnTo>
                  <a:lnTo>
                    <a:pt x="2" y="44"/>
                  </a:lnTo>
                  <a:lnTo>
                    <a:pt x="4" y="40"/>
                  </a:lnTo>
                  <a:lnTo>
                    <a:pt x="6" y="38"/>
                  </a:lnTo>
                  <a:lnTo>
                    <a:pt x="6" y="34"/>
                  </a:lnTo>
                  <a:lnTo>
                    <a:pt x="8" y="32"/>
                  </a:lnTo>
                  <a:lnTo>
                    <a:pt x="10" y="28"/>
                  </a:lnTo>
                  <a:lnTo>
                    <a:pt x="12" y="24"/>
                  </a:lnTo>
                  <a:lnTo>
                    <a:pt x="16" y="20"/>
                  </a:lnTo>
                  <a:lnTo>
                    <a:pt x="22" y="16"/>
                  </a:lnTo>
                  <a:lnTo>
                    <a:pt x="28" y="12"/>
                  </a:lnTo>
                  <a:lnTo>
                    <a:pt x="34" y="10"/>
                  </a:lnTo>
                  <a:lnTo>
                    <a:pt x="40" y="6"/>
                  </a:lnTo>
                  <a:lnTo>
                    <a:pt x="48" y="4"/>
                  </a:lnTo>
                  <a:lnTo>
                    <a:pt x="56" y="2"/>
                  </a:lnTo>
                  <a:lnTo>
                    <a:pt x="64" y="2"/>
                  </a:lnTo>
                  <a:lnTo>
                    <a:pt x="70" y="0"/>
                  </a:lnTo>
                  <a:lnTo>
                    <a:pt x="78" y="0"/>
                  </a:lnTo>
                  <a:lnTo>
                    <a:pt x="86" y="0"/>
                  </a:lnTo>
                  <a:lnTo>
                    <a:pt x="86" y="0"/>
                  </a:lnTo>
                  <a:lnTo>
                    <a:pt x="92" y="0"/>
                  </a:lnTo>
                  <a:lnTo>
                    <a:pt x="100" y="0"/>
                  </a:lnTo>
                  <a:lnTo>
                    <a:pt x="106" y="2"/>
                  </a:lnTo>
                  <a:lnTo>
                    <a:pt x="112" y="2"/>
                  </a:lnTo>
                  <a:lnTo>
                    <a:pt x="118" y="4"/>
                  </a:lnTo>
                  <a:lnTo>
                    <a:pt x="124" y="4"/>
                  </a:lnTo>
                  <a:lnTo>
                    <a:pt x="130" y="6"/>
                  </a:lnTo>
                  <a:lnTo>
                    <a:pt x="136" y="8"/>
                  </a:lnTo>
                  <a:lnTo>
                    <a:pt x="132" y="48"/>
                  </a:lnTo>
                  <a:lnTo>
                    <a:pt x="132" y="48"/>
                  </a:lnTo>
                  <a:lnTo>
                    <a:pt x="128" y="46"/>
                  </a:lnTo>
                  <a:lnTo>
                    <a:pt x="122" y="44"/>
                  </a:lnTo>
                  <a:lnTo>
                    <a:pt x="116" y="42"/>
                  </a:lnTo>
                  <a:lnTo>
                    <a:pt x="112" y="42"/>
                  </a:lnTo>
                  <a:lnTo>
                    <a:pt x="106" y="40"/>
                  </a:lnTo>
                  <a:lnTo>
                    <a:pt x="100" y="40"/>
                  </a:lnTo>
                  <a:lnTo>
                    <a:pt x="94" y="40"/>
                  </a:lnTo>
                  <a:lnTo>
                    <a:pt x="88" y="40"/>
                  </a:lnTo>
                  <a:lnTo>
                    <a:pt x="88" y="40"/>
                  </a:lnTo>
                  <a:lnTo>
                    <a:pt x="84" y="40"/>
                  </a:lnTo>
                  <a:lnTo>
                    <a:pt x="78" y="40"/>
                  </a:lnTo>
                  <a:lnTo>
                    <a:pt x="72" y="40"/>
                  </a:lnTo>
                  <a:lnTo>
                    <a:pt x="66" y="42"/>
                  </a:lnTo>
                  <a:lnTo>
                    <a:pt x="64" y="44"/>
                  </a:lnTo>
                  <a:lnTo>
                    <a:pt x="62" y="44"/>
                  </a:lnTo>
                  <a:lnTo>
                    <a:pt x="60" y="46"/>
                  </a:lnTo>
                  <a:lnTo>
                    <a:pt x="58" y="46"/>
                  </a:lnTo>
                  <a:lnTo>
                    <a:pt x="56" y="48"/>
                  </a:lnTo>
                  <a:lnTo>
                    <a:pt x="56" y="52"/>
                  </a:lnTo>
                  <a:lnTo>
                    <a:pt x="54" y="54"/>
                  </a:lnTo>
                  <a:lnTo>
                    <a:pt x="54" y="58"/>
                  </a:lnTo>
                  <a:lnTo>
                    <a:pt x="54" y="58"/>
                  </a:lnTo>
                  <a:lnTo>
                    <a:pt x="54" y="60"/>
                  </a:lnTo>
                  <a:lnTo>
                    <a:pt x="56" y="62"/>
                  </a:lnTo>
                  <a:lnTo>
                    <a:pt x="56" y="66"/>
                  </a:lnTo>
                  <a:lnTo>
                    <a:pt x="58" y="68"/>
                  </a:lnTo>
                  <a:lnTo>
                    <a:pt x="60" y="68"/>
                  </a:lnTo>
                  <a:lnTo>
                    <a:pt x="64" y="70"/>
                  </a:lnTo>
                  <a:lnTo>
                    <a:pt x="66" y="72"/>
                  </a:lnTo>
                  <a:lnTo>
                    <a:pt x="68" y="72"/>
                  </a:lnTo>
                  <a:lnTo>
                    <a:pt x="76" y="76"/>
                  </a:lnTo>
                  <a:lnTo>
                    <a:pt x="84" y="78"/>
                  </a:lnTo>
                  <a:lnTo>
                    <a:pt x="92" y="80"/>
                  </a:lnTo>
                  <a:lnTo>
                    <a:pt x="100" y="84"/>
                  </a:lnTo>
                  <a:lnTo>
                    <a:pt x="110" y="86"/>
                  </a:lnTo>
                  <a:lnTo>
                    <a:pt x="116" y="90"/>
                  </a:lnTo>
                  <a:lnTo>
                    <a:pt x="120" y="92"/>
                  </a:lnTo>
                  <a:lnTo>
                    <a:pt x="124" y="94"/>
                  </a:lnTo>
                  <a:lnTo>
                    <a:pt x="128" y="96"/>
                  </a:lnTo>
                  <a:lnTo>
                    <a:pt x="132" y="100"/>
                  </a:lnTo>
                  <a:lnTo>
                    <a:pt x="136" y="104"/>
                  </a:lnTo>
                  <a:lnTo>
                    <a:pt x="138" y="106"/>
                  </a:lnTo>
                  <a:lnTo>
                    <a:pt x="140" y="112"/>
                  </a:lnTo>
                  <a:lnTo>
                    <a:pt x="142" y="116"/>
                  </a:lnTo>
                  <a:lnTo>
                    <a:pt x="144" y="120"/>
                  </a:lnTo>
                  <a:lnTo>
                    <a:pt x="146" y="126"/>
                  </a:lnTo>
                  <a:lnTo>
                    <a:pt x="146" y="132"/>
                  </a:lnTo>
                  <a:lnTo>
                    <a:pt x="146" y="138"/>
                  </a:lnTo>
                  <a:lnTo>
                    <a:pt x="146" y="138"/>
                  </a:lnTo>
                  <a:lnTo>
                    <a:pt x="146" y="142"/>
                  </a:lnTo>
                  <a:lnTo>
                    <a:pt x="146" y="146"/>
                  </a:lnTo>
                  <a:lnTo>
                    <a:pt x="146" y="150"/>
                  </a:lnTo>
                  <a:lnTo>
                    <a:pt x="144" y="156"/>
                  </a:lnTo>
                  <a:lnTo>
                    <a:pt x="144" y="158"/>
                  </a:lnTo>
                  <a:lnTo>
                    <a:pt x="142" y="162"/>
                  </a:lnTo>
                  <a:lnTo>
                    <a:pt x="140" y="166"/>
                  </a:lnTo>
                  <a:lnTo>
                    <a:pt x="138" y="168"/>
                  </a:lnTo>
                  <a:lnTo>
                    <a:pt x="136" y="172"/>
                  </a:lnTo>
                  <a:lnTo>
                    <a:pt x="136" y="176"/>
                  </a:lnTo>
                  <a:lnTo>
                    <a:pt x="130" y="180"/>
                  </a:lnTo>
                  <a:lnTo>
                    <a:pt x="126" y="184"/>
                  </a:lnTo>
                  <a:lnTo>
                    <a:pt x="120" y="188"/>
                  </a:lnTo>
                  <a:lnTo>
                    <a:pt x="112" y="192"/>
                  </a:lnTo>
                  <a:lnTo>
                    <a:pt x="106" y="194"/>
                  </a:lnTo>
                  <a:lnTo>
                    <a:pt x="100" y="198"/>
                  </a:lnTo>
                  <a:lnTo>
                    <a:pt x="92" y="198"/>
                  </a:lnTo>
                  <a:lnTo>
                    <a:pt x="84" y="200"/>
                  </a:lnTo>
                  <a:lnTo>
                    <a:pt x="76" y="202"/>
                  </a:lnTo>
                  <a:lnTo>
                    <a:pt x="68" y="202"/>
                  </a:lnTo>
                  <a:lnTo>
                    <a:pt x="62" y="202"/>
                  </a:lnTo>
                  <a:lnTo>
                    <a:pt x="62" y="202"/>
                  </a:lnTo>
                  <a:lnTo>
                    <a:pt x="54" y="202"/>
                  </a:lnTo>
                  <a:lnTo>
                    <a:pt x="46" y="202"/>
                  </a:lnTo>
                  <a:lnTo>
                    <a:pt x="40" y="200"/>
                  </a:lnTo>
                  <a:lnTo>
                    <a:pt x="32" y="200"/>
                  </a:lnTo>
                  <a:lnTo>
                    <a:pt x="24" y="198"/>
                  </a:lnTo>
                  <a:lnTo>
                    <a:pt x="16" y="198"/>
                  </a:lnTo>
                  <a:lnTo>
                    <a:pt x="10" y="196"/>
                  </a:lnTo>
                  <a:lnTo>
                    <a:pt x="2" y="194"/>
                  </a:lnTo>
                  <a:lnTo>
                    <a:pt x="8" y="150"/>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 name="Freeform 10"/>
            <p:cNvSpPr>
              <a:spLocks/>
            </p:cNvSpPr>
            <p:nvPr userDrawn="1"/>
          </p:nvSpPr>
          <p:spPr bwMode="auto">
            <a:xfrm>
              <a:off x="3402" y="3985"/>
              <a:ext cx="140" cy="194"/>
            </a:xfrm>
            <a:custGeom>
              <a:avLst/>
              <a:gdLst>
                <a:gd name="T0" fmla="*/ 0 w 140"/>
                <a:gd name="T1" fmla="*/ 0 h 194"/>
                <a:gd name="T2" fmla="*/ 138 w 140"/>
                <a:gd name="T3" fmla="*/ 0 h 194"/>
                <a:gd name="T4" fmla="*/ 138 w 140"/>
                <a:gd name="T5" fmla="*/ 36 h 194"/>
                <a:gd name="T6" fmla="*/ 52 w 140"/>
                <a:gd name="T7" fmla="*/ 36 h 194"/>
                <a:gd name="T8" fmla="*/ 52 w 140"/>
                <a:gd name="T9" fmla="*/ 76 h 194"/>
                <a:gd name="T10" fmla="*/ 134 w 140"/>
                <a:gd name="T11" fmla="*/ 76 h 194"/>
                <a:gd name="T12" fmla="*/ 134 w 140"/>
                <a:gd name="T13" fmla="*/ 114 h 194"/>
                <a:gd name="T14" fmla="*/ 52 w 140"/>
                <a:gd name="T15" fmla="*/ 114 h 194"/>
                <a:gd name="T16" fmla="*/ 52 w 140"/>
                <a:gd name="T17" fmla="*/ 158 h 194"/>
                <a:gd name="T18" fmla="*/ 140 w 140"/>
                <a:gd name="T19" fmla="*/ 158 h 194"/>
                <a:gd name="T20" fmla="*/ 140 w 140"/>
                <a:gd name="T21" fmla="*/ 194 h 194"/>
                <a:gd name="T22" fmla="*/ 0 w 140"/>
                <a:gd name="T23" fmla="*/ 194 h 194"/>
                <a:gd name="T24" fmla="*/ 0 w 140"/>
                <a:gd name="T2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0" h="194">
                  <a:moveTo>
                    <a:pt x="0" y="0"/>
                  </a:moveTo>
                  <a:lnTo>
                    <a:pt x="138" y="0"/>
                  </a:lnTo>
                  <a:lnTo>
                    <a:pt x="138" y="36"/>
                  </a:lnTo>
                  <a:lnTo>
                    <a:pt x="52" y="36"/>
                  </a:lnTo>
                  <a:lnTo>
                    <a:pt x="52" y="76"/>
                  </a:lnTo>
                  <a:lnTo>
                    <a:pt x="134" y="76"/>
                  </a:lnTo>
                  <a:lnTo>
                    <a:pt x="134" y="114"/>
                  </a:lnTo>
                  <a:lnTo>
                    <a:pt x="52" y="114"/>
                  </a:lnTo>
                  <a:lnTo>
                    <a:pt x="52" y="158"/>
                  </a:lnTo>
                  <a:lnTo>
                    <a:pt x="140" y="158"/>
                  </a:lnTo>
                  <a:lnTo>
                    <a:pt x="140" y="194"/>
                  </a:lnTo>
                  <a:lnTo>
                    <a:pt x="0" y="194"/>
                  </a:lnTo>
                  <a:lnTo>
                    <a:pt x="0" y="0"/>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 name="Freeform 11"/>
            <p:cNvSpPr>
              <a:spLocks/>
            </p:cNvSpPr>
            <p:nvPr userDrawn="1"/>
          </p:nvSpPr>
          <p:spPr bwMode="auto">
            <a:xfrm>
              <a:off x="3568" y="3985"/>
              <a:ext cx="52" cy="194"/>
            </a:xfrm>
            <a:custGeom>
              <a:avLst/>
              <a:gdLst>
                <a:gd name="T0" fmla="*/ 0 w 52"/>
                <a:gd name="T1" fmla="*/ 0 h 194"/>
                <a:gd name="T2" fmla="*/ 0 w 52"/>
                <a:gd name="T3" fmla="*/ 194 h 194"/>
                <a:gd name="T4" fmla="*/ 52 w 52"/>
                <a:gd name="T5" fmla="*/ 194 h 194"/>
                <a:gd name="T6" fmla="*/ 52 w 52"/>
                <a:gd name="T7" fmla="*/ 0 h 194"/>
                <a:gd name="T8" fmla="*/ 0 w 52"/>
                <a:gd name="T9" fmla="*/ 0 h 194"/>
                <a:gd name="T10" fmla="*/ 0 w 52"/>
                <a:gd name="T11" fmla="*/ 0 h 194"/>
              </a:gdLst>
              <a:ahLst/>
              <a:cxnLst>
                <a:cxn ang="0">
                  <a:pos x="T0" y="T1"/>
                </a:cxn>
                <a:cxn ang="0">
                  <a:pos x="T2" y="T3"/>
                </a:cxn>
                <a:cxn ang="0">
                  <a:pos x="T4" y="T5"/>
                </a:cxn>
                <a:cxn ang="0">
                  <a:pos x="T6" y="T7"/>
                </a:cxn>
                <a:cxn ang="0">
                  <a:pos x="T8" y="T9"/>
                </a:cxn>
                <a:cxn ang="0">
                  <a:pos x="T10" y="T11"/>
                </a:cxn>
              </a:cxnLst>
              <a:rect l="0" t="0" r="r" b="b"/>
              <a:pathLst>
                <a:path w="52" h="194">
                  <a:moveTo>
                    <a:pt x="0" y="0"/>
                  </a:moveTo>
                  <a:lnTo>
                    <a:pt x="0" y="194"/>
                  </a:lnTo>
                  <a:lnTo>
                    <a:pt x="52" y="194"/>
                  </a:lnTo>
                  <a:lnTo>
                    <a:pt x="52" y="0"/>
                  </a:lnTo>
                  <a:lnTo>
                    <a:pt x="0" y="0"/>
                  </a:lnTo>
                  <a:lnTo>
                    <a:pt x="0" y="0"/>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 name="Freeform 12"/>
            <p:cNvSpPr>
              <a:spLocks noEditPoints="1"/>
            </p:cNvSpPr>
            <p:nvPr userDrawn="1"/>
          </p:nvSpPr>
          <p:spPr bwMode="auto">
            <a:xfrm>
              <a:off x="2138" y="3985"/>
              <a:ext cx="194" cy="194"/>
            </a:xfrm>
            <a:custGeom>
              <a:avLst/>
              <a:gdLst>
                <a:gd name="T0" fmla="*/ 136 w 194"/>
                <a:gd name="T1" fmla="*/ 122 h 194"/>
                <a:gd name="T2" fmla="*/ 58 w 194"/>
                <a:gd name="T3" fmla="*/ 122 h 194"/>
                <a:gd name="T4" fmla="*/ 98 w 194"/>
                <a:gd name="T5" fmla="*/ 26 h 194"/>
                <a:gd name="T6" fmla="*/ 136 w 194"/>
                <a:gd name="T7" fmla="*/ 122 h 194"/>
                <a:gd name="T8" fmla="*/ 136 w 194"/>
                <a:gd name="T9" fmla="*/ 122 h 194"/>
                <a:gd name="T10" fmla="*/ 0 w 194"/>
                <a:gd name="T11" fmla="*/ 194 h 194"/>
                <a:gd name="T12" fmla="*/ 30 w 194"/>
                <a:gd name="T13" fmla="*/ 194 h 194"/>
                <a:gd name="T14" fmla="*/ 50 w 194"/>
                <a:gd name="T15" fmla="*/ 146 h 194"/>
                <a:gd name="T16" fmla="*/ 144 w 194"/>
                <a:gd name="T17" fmla="*/ 146 h 194"/>
                <a:gd name="T18" fmla="*/ 164 w 194"/>
                <a:gd name="T19" fmla="*/ 194 h 194"/>
                <a:gd name="T20" fmla="*/ 194 w 194"/>
                <a:gd name="T21" fmla="*/ 194 h 194"/>
                <a:gd name="T22" fmla="*/ 112 w 194"/>
                <a:gd name="T23" fmla="*/ 0 h 194"/>
                <a:gd name="T24" fmla="*/ 84 w 194"/>
                <a:gd name="T25" fmla="*/ 0 h 194"/>
                <a:gd name="T26" fmla="*/ 0 w 194"/>
                <a:gd name="T27" fmla="*/ 194 h 194"/>
                <a:gd name="T28" fmla="*/ 0 w 194"/>
                <a:gd name="T29"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4" h="194">
                  <a:moveTo>
                    <a:pt x="136" y="122"/>
                  </a:moveTo>
                  <a:lnTo>
                    <a:pt x="58" y="122"/>
                  </a:lnTo>
                  <a:lnTo>
                    <a:pt x="98" y="26"/>
                  </a:lnTo>
                  <a:lnTo>
                    <a:pt x="136" y="122"/>
                  </a:lnTo>
                  <a:lnTo>
                    <a:pt x="136" y="122"/>
                  </a:lnTo>
                  <a:close/>
                  <a:moveTo>
                    <a:pt x="0" y="194"/>
                  </a:moveTo>
                  <a:lnTo>
                    <a:pt x="30" y="194"/>
                  </a:lnTo>
                  <a:lnTo>
                    <a:pt x="50" y="146"/>
                  </a:lnTo>
                  <a:lnTo>
                    <a:pt x="144" y="146"/>
                  </a:lnTo>
                  <a:lnTo>
                    <a:pt x="164" y="194"/>
                  </a:lnTo>
                  <a:lnTo>
                    <a:pt x="194" y="194"/>
                  </a:lnTo>
                  <a:lnTo>
                    <a:pt x="112" y="0"/>
                  </a:lnTo>
                  <a:lnTo>
                    <a:pt x="84" y="0"/>
                  </a:lnTo>
                  <a:lnTo>
                    <a:pt x="0" y="194"/>
                  </a:lnTo>
                  <a:lnTo>
                    <a:pt x="0" y="194"/>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 name="Freeform 13"/>
            <p:cNvSpPr>
              <a:spLocks/>
            </p:cNvSpPr>
            <p:nvPr userDrawn="1"/>
          </p:nvSpPr>
          <p:spPr bwMode="auto">
            <a:xfrm>
              <a:off x="2346" y="4033"/>
              <a:ext cx="90" cy="150"/>
            </a:xfrm>
            <a:custGeom>
              <a:avLst/>
              <a:gdLst>
                <a:gd name="T0" fmla="*/ 6 w 90"/>
                <a:gd name="T1" fmla="*/ 120 h 150"/>
                <a:gd name="T2" fmla="*/ 20 w 90"/>
                <a:gd name="T3" fmla="*/ 126 h 150"/>
                <a:gd name="T4" fmla="*/ 32 w 90"/>
                <a:gd name="T5" fmla="*/ 128 h 150"/>
                <a:gd name="T6" fmla="*/ 40 w 90"/>
                <a:gd name="T7" fmla="*/ 128 h 150"/>
                <a:gd name="T8" fmla="*/ 52 w 90"/>
                <a:gd name="T9" fmla="*/ 124 h 150"/>
                <a:gd name="T10" fmla="*/ 58 w 90"/>
                <a:gd name="T11" fmla="*/ 120 h 150"/>
                <a:gd name="T12" fmla="*/ 60 w 90"/>
                <a:gd name="T13" fmla="*/ 114 h 150"/>
                <a:gd name="T14" fmla="*/ 62 w 90"/>
                <a:gd name="T15" fmla="*/ 108 h 150"/>
                <a:gd name="T16" fmla="*/ 60 w 90"/>
                <a:gd name="T17" fmla="*/ 102 h 150"/>
                <a:gd name="T18" fmla="*/ 56 w 90"/>
                <a:gd name="T19" fmla="*/ 96 h 150"/>
                <a:gd name="T20" fmla="*/ 42 w 90"/>
                <a:gd name="T21" fmla="*/ 88 h 150"/>
                <a:gd name="T22" fmla="*/ 20 w 90"/>
                <a:gd name="T23" fmla="*/ 76 h 150"/>
                <a:gd name="T24" fmla="*/ 8 w 90"/>
                <a:gd name="T25" fmla="*/ 66 h 150"/>
                <a:gd name="T26" fmla="*/ 2 w 90"/>
                <a:gd name="T27" fmla="*/ 58 h 150"/>
                <a:gd name="T28" fmla="*/ 0 w 90"/>
                <a:gd name="T29" fmla="*/ 48 h 150"/>
                <a:gd name="T30" fmla="*/ 0 w 90"/>
                <a:gd name="T31" fmla="*/ 40 h 150"/>
                <a:gd name="T32" fmla="*/ 4 w 90"/>
                <a:gd name="T33" fmla="*/ 26 h 150"/>
                <a:gd name="T34" fmla="*/ 12 w 90"/>
                <a:gd name="T35" fmla="*/ 14 h 150"/>
                <a:gd name="T36" fmla="*/ 22 w 90"/>
                <a:gd name="T37" fmla="*/ 8 h 150"/>
                <a:gd name="T38" fmla="*/ 34 w 90"/>
                <a:gd name="T39" fmla="*/ 2 h 150"/>
                <a:gd name="T40" fmla="*/ 50 w 90"/>
                <a:gd name="T41" fmla="*/ 0 h 150"/>
                <a:gd name="T42" fmla="*/ 68 w 90"/>
                <a:gd name="T43" fmla="*/ 2 h 150"/>
                <a:gd name="T44" fmla="*/ 80 w 90"/>
                <a:gd name="T45" fmla="*/ 30 h 150"/>
                <a:gd name="T46" fmla="*/ 74 w 90"/>
                <a:gd name="T47" fmla="*/ 26 h 150"/>
                <a:gd name="T48" fmla="*/ 52 w 90"/>
                <a:gd name="T49" fmla="*/ 22 h 150"/>
                <a:gd name="T50" fmla="*/ 44 w 90"/>
                <a:gd name="T51" fmla="*/ 22 h 150"/>
                <a:gd name="T52" fmla="*/ 32 w 90"/>
                <a:gd name="T53" fmla="*/ 28 h 150"/>
                <a:gd name="T54" fmla="*/ 28 w 90"/>
                <a:gd name="T55" fmla="*/ 34 h 150"/>
                <a:gd name="T56" fmla="*/ 28 w 90"/>
                <a:gd name="T57" fmla="*/ 40 h 150"/>
                <a:gd name="T58" fmla="*/ 28 w 90"/>
                <a:gd name="T59" fmla="*/ 44 h 150"/>
                <a:gd name="T60" fmla="*/ 32 w 90"/>
                <a:gd name="T61" fmla="*/ 50 h 150"/>
                <a:gd name="T62" fmla="*/ 42 w 90"/>
                <a:gd name="T63" fmla="*/ 58 h 150"/>
                <a:gd name="T64" fmla="*/ 64 w 90"/>
                <a:gd name="T65" fmla="*/ 68 h 150"/>
                <a:gd name="T66" fmla="*/ 80 w 90"/>
                <a:gd name="T67" fmla="*/ 80 h 150"/>
                <a:gd name="T68" fmla="*/ 86 w 90"/>
                <a:gd name="T69" fmla="*/ 88 h 150"/>
                <a:gd name="T70" fmla="*/ 88 w 90"/>
                <a:gd name="T71" fmla="*/ 98 h 150"/>
                <a:gd name="T72" fmla="*/ 90 w 90"/>
                <a:gd name="T73" fmla="*/ 106 h 150"/>
                <a:gd name="T74" fmla="*/ 88 w 90"/>
                <a:gd name="T75" fmla="*/ 120 h 150"/>
                <a:gd name="T76" fmla="*/ 80 w 90"/>
                <a:gd name="T77" fmla="*/ 134 h 150"/>
                <a:gd name="T78" fmla="*/ 70 w 90"/>
                <a:gd name="T79" fmla="*/ 142 h 150"/>
                <a:gd name="T80" fmla="*/ 58 w 90"/>
                <a:gd name="T81" fmla="*/ 148 h 150"/>
                <a:gd name="T82" fmla="*/ 44 w 90"/>
                <a:gd name="T83" fmla="*/ 150 h 150"/>
                <a:gd name="T84" fmla="*/ 30 w 90"/>
                <a:gd name="T85" fmla="*/ 150 h 150"/>
                <a:gd name="T86" fmla="*/ 14 w 90"/>
                <a:gd name="T87" fmla="*/ 148 h 150"/>
                <a:gd name="T88" fmla="*/ 0 w 90"/>
                <a:gd name="T89" fmla="*/ 14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0" h="150">
                  <a:moveTo>
                    <a:pt x="2" y="118"/>
                  </a:moveTo>
                  <a:lnTo>
                    <a:pt x="2" y="118"/>
                  </a:lnTo>
                  <a:lnTo>
                    <a:pt x="6" y="120"/>
                  </a:lnTo>
                  <a:lnTo>
                    <a:pt x="10" y="124"/>
                  </a:lnTo>
                  <a:lnTo>
                    <a:pt x="16" y="124"/>
                  </a:lnTo>
                  <a:lnTo>
                    <a:pt x="20" y="126"/>
                  </a:lnTo>
                  <a:lnTo>
                    <a:pt x="24" y="128"/>
                  </a:lnTo>
                  <a:lnTo>
                    <a:pt x="28" y="128"/>
                  </a:lnTo>
                  <a:lnTo>
                    <a:pt x="32" y="128"/>
                  </a:lnTo>
                  <a:lnTo>
                    <a:pt x="34" y="130"/>
                  </a:lnTo>
                  <a:lnTo>
                    <a:pt x="34" y="130"/>
                  </a:lnTo>
                  <a:lnTo>
                    <a:pt x="40" y="128"/>
                  </a:lnTo>
                  <a:lnTo>
                    <a:pt x="44" y="128"/>
                  </a:lnTo>
                  <a:lnTo>
                    <a:pt x="48" y="126"/>
                  </a:lnTo>
                  <a:lnTo>
                    <a:pt x="52" y="124"/>
                  </a:lnTo>
                  <a:lnTo>
                    <a:pt x="54" y="124"/>
                  </a:lnTo>
                  <a:lnTo>
                    <a:pt x="56" y="122"/>
                  </a:lnTo>
                  <a:lnTo>
                    <a:pt x="58" y="120"/>
                  </a:lnTo>
                  <a:lnTo>
                    <a:pt x="60" y="118"/>
                  </a:lnTo>
                  <a:lnTo>
                    <a:pt x="60" y="116"/>
                  </a:lnTo>
                  <a:lnTo>
                    <a:pt x="60" y="114"/>
                  </a:lnTo>
                  <a:lnTo>
                    <a:pt x="62" y="112"/>
                  </a:lnTo>
                  <a:lnTo>
                    <a:pt x="62" y="108"/>
                  </a:lnTo>
                  <a:lnTo>
                    <a:pt x="62" y="108"/>
                  </a:lnTo>
                  <a:lnTo>
                    <a:pt x="62" y="106"/>
                  </a:lnTo>
                  <a:lnTo>
                    <a:pt x="60" y="104"/>
                  </a:lnTo>
                  <a:lnTo>
                    <a:pt x="60" y="102"/>
                  </a:lnTo>
                  <a:lnTo>
                    <a:pt x="58" y="100"/>
                  </a:lnTo>
                  <a:lnTo>
                    <a:pt x="58" y="98"/>
                  </a:lnTo>
                  <a:lnTo>
                    <a:pt x="56" y="96"/>
                  </a:lnTo>
                  <a:lnTo>
                    <a:pt x="52" y="92"/>
                  </a:lnTo>
                  <a:lnTo>
                    <a:pt x="46" y="90"/>
                  </a:lnTo>
                  <a:lnTo>
                    <a:pt x="42" y="88"/>
                  </a:lnTo>
                  <a:lnTo>
                    <a:pt x="30" y="82"/>
                  </a:lnTo>
                  <a:lnTo>
                    <a:pt x="24" y="78"/>
                  </a:lnTo>
                  <a:lnTo>
                    <a:pt x="20" y="76"/>
                  </a:lnTo>
                  <a:lnTo>
                    <a:pt x="14" y="72"/>
                  </a:lnTo>
                  <a:lnTo>
                    <a:pt x="10" y="68"/>
                  </a:lnTo>
                  <a:lnTo>
                    <a:pt x="8" y="66"/>
                  </a:lnTo>
                  <a:lnTo>
                    <a:pt x="6" y="64"/>
                  </a:lnTo>
                  <a:lnTo>
                    <a:pt x="4" y="60"/>
                  </a:lnTo>
                  <a:lnTo>
                    <a:pt x="2" y="58"/>
                  </a:lnTo>
                  <a:lnTo>
                    <a:pt x="0" y="54"/>
                  </a:lnTo>
                  <a:lnTo>
                    <a:pt x="0" y="52"/>
                  </a:lnTo>
                  <a:lnTo>
                    <a:pt x="0" y="48"/>
                  </a:lnTo>
                  <a:lnTo>
                    <a:pt x="0" y="44"/>
                  </a:lnTo>
                  <a:lnTo>
                    <a:pt x="0" y="44"/>
                  </a:lnTo>
                  <a:lnTo>
                    <a:pt x="0" y="40"/>
                  </a:lnTo>
                  <a:lnTo>
                    <a:pt x="0" y="34"/>
                  </a:lnTo>
                  <a:lnTo>
                    <a:pt x="2" y="30"/>
                  </a:lnTo>
                  <a:lnTo>
                    <a:pt x="4" y="26"/>
                  </a:lnTo>
                  <a:lnTo>
                    <a:pt x="6" y="22"/>
                  </a:lnTo>
                  <a:lnTo>
                    <a:pt x="8" y="18"/>
                  </a:lnTo>
                  <a:lnTo>
                    <a:pt x="12" y="14"/>
                  </a:lnTo>
                  <a:lnTo>
                    <a:pt x="14" y="12"/>
                  </a:lnTo>
                  <a:lnTo>
                    <a:pt x="18" y="10"/>
                  </a:lnTo>
                  <a:lnTo>
                    <a:pt x="22" y="8"/>
                  </a:lnTo>
                  <a:lnTo>
                    <a:pt x="26" y="6"/>
                  </a:lnTo>
                  <a:lnTo>
                    <a:pt x="30" y="4"/>
                  </a:lnTo>
                  <a:lnTo>
                    <a:pt x="34" y="2"/>
                  </a:lnTo>
                  <a:lnTo>
                    <a:pt x="40" y="2"/>
                  </a:lnTo>
                  <a:lnTo>
                    <a:pt x="44" y="0"/>
                  </a:lnTo>
                  <a:lnTo>
                    <a:pt x="50" y="0"/>
                  </a:lnTo>
                  <a:lnTo>
                    <a:pt x="50" y="0"/>
                  </a:lnTo>
                  <a:lnTo>
                    <a:pt x="60" y="2"/>
                  </a:lnTo>
                  <a:lnTo>
                    <a:pt x="68" y="2"/>
                  </a:lnTo>
                  <a:lnTo>
                    <a:pt x="74" y="4"/>
                  </a:lnTo>
                  <a:lnTo>
                    <a:pt x="82" y="6"/>
                  </a:lnTo>
                  <a:lnTo>
                    <a:pt x="80" y="30"/>
                  </a:lnTo>
                  <a:lnTo>
                    <a:pt x="80" y="30"/>
                  </a:lnTo>
                  <a:lnTo>
                    <a:pt x="78" y="28"/>
                  </a:lnTo>
                  <a:lnTo>
                    <a:pt x="74" y="26"/>
                  </a:lnTo>
                  <a:lnTo>
                    <a:pt x="68" y="24"/>
                  </a:lnTo>
                  <a:lnTo>
                    <a:pt x="60" y="22"/>
                  </a:lnTo>
                  <a:lnTo>
                    <a:pt x="52" y="22"/>
                  </a:lnTo>
                  <a:lnTo>
                    <a:pt x="52" y="22"/>
                  </a:lnTo>
                  <a:lnTo>
                    <a:pt x="48" y="22"/>
                  </a:lnTo>
                  <a:lnTo>
                    <a:pt x="44" y="22"/>
                  </a:lnTo>
                  <a:lnTo>
                    <a:pt x="40" y="24"/>
                  </a:lnTo>
                  <a:lnTo>
                    <a:pt x="36" y="26"/>
                  </a:lnTo>
                  <a:lnTo>
                    <a:pt x="32" y="28"/>
                  </a:lnTo>
                  <a:lnTo>
                    <a:pt x="30" y="30"/>
                  </a:lnTo>
                  <a:lnTo>
                    <a:pt x="30" y="32"/>
                  </a:lnTo>
                  <a:lnTo>
                    <a:pt x="28" y="34"/>
                  </a:lnTo>
                  <a:lnTo>
                    <a:pt x="28" y="36"/>
                  </a:lnTo>
                  <a:lnTo>
                    <a:pt x="28" y="38"/>
                  </a:lnTo>
                  <a:lnTo>
                    <a:pt x="28" y="40"/>
                  </a:lnTo>
                  <a:lnTo>
                    <a:pt x="28" y="40"/>
                  </a:lnTo>
                  <a:lnTo>
                    <a:pt x="28" y="42"/>
                  </a:lnTo>
                  <a:lnTo>
                    <a:pt x="28" y="44"/>
                  </a:lnTo>
                  <a:lnTo>
                    <a:pt x="30" y="46"/>
                  </a:lnTo>
                  <a:lnTo>
                    <a:pt x="30" y="48"/>
                  </a:lnTo>
                  <a:lnTo>
                    <a:pt x="32" y="50"/>
                  </a:lnTo>
                  <a:lnTo>
                    <a:pt x="34" y="52"/>
                  </a:lnTo>
                  <a:lnTo>
                    <a:pt x="38" y="56"/>
                  </a:lnTo>
                  <a:lnTo>
                    <a:pt x="42" y="58"/>
                  </a:lnTo>
                  <a:lnTo>
                    <a:pt x="46" y="62"/>
                  </a:lnTo>
                  <a:lnTo>
                    <a:pt x="58" y="66"/>
                  </a:lnTo>
                  <a:lnTo>
                    <a:pt x="64" y="68"/>
                  </a:lnTo>
                  <a:lnTo>
                    <a:pt x="70" y="72"/>
                  </a:lnTo>
                  <a:lnTo>
                    <a:pt x="74" y="76"/>
                  </a:lnTo>
                  <a:lnTo>
                    <a:pt x="80" y="80"/>
                  </a:lnTo>
                  <a:lnTo>
                    <a:pt x="82" y="82"/>
                  </a:lnTo>
                  <a:lnTo>
                    <a:pt x="84" y="86"/>
                  </a:lnTo>
                  <a:lnTo>
                    <a:pt x="86" y="88"/>
                  </a:lnTo>
                  <a:lnTo>
                    <a:pt x="86" y="90"/>
                  </a:lnTo>
                  <a:lnTo>
                    <a:pt x="88" y="94"/>
                  </a:lnTo>
                  <a:lnTo>
                    <a:pt x="88" y="98"/>
                  </a:lnTo>
                  <a:lnTo>
                    <a:pt x="90" y="102"/>
                  </a:lnTo>
                  <a:lnTo>
                    <a:pt x="90" y="106"/>
                  </a:lnTo>
                  <a:lnTo>
                    <a:pt x="90" y="106"/>
                  </a:lnTo>
                  <a:lnTo>
                    <a:pt x="90" y="112"/>
                  </a:lnTo>
                  <a:lnTo>
                    <a:pt x="88" y="116"/>
                  </a:lnTo>
                  <a:lnTo>
                    <a:pt x="88" y="120"/>
                  </a:lnTo>
                  <a:lnTo>
                    <a:pt x="86" y="126"/>
                  </a:lnTo>
                  <a:lnTo>
                    <a:pt x="82" y="130"/>
                  </a:lnTo>
                  <a:lnTo>
                    <a:pt x="80" y="134"/>
                  </a:lnTo>
                  <a:lnTo>
                    <a:pt x="78" y="136"/>
                  </a:lnTo>
                  <a:lnTo>
                    <a:pt x="74" y="138"/>
                  </a:lnTo>
                  <a:lnTo>
                    <a:pt x="70" y="142"/>
                  </a:lnTo>
                  <a:lnTo>
                    <a:pt x="66" y="144"/>
                  </a:lnTo>
                  <a:lnTo>
                    <a:pt x="62" y="146"/>
                  </a:lnTo>
                  <a:lnTo>
                    <a:pt x="58" y="148"/>
                  </a:lnTo>
                  <a:lnTo>
                    <a:pt x="54" y="148"/>
                  </a:lnTo>
                  <a:lnTo>
                    <a:pt x="48" y="150"/>
                  </a:lnTo>
                  <a:lnTo>
                    <a:pt x="44" y="150"/>
                  </a:lnTo>
                  <a:lnTo>
                    <a:pt x="40" y="150"/>
                  </a:lnTo>
                  <a:lnTo>
                    <a:pt x="40" y="150"/>
                  </a:lnTo>
                  <a:lnTo>
                    <a:pt x="30" y="150"/>
                  </a:lnTo>
                  <a:lnTo>
                    <a:pt x="24" y="150"/>
                  </a:lnTo>
                  <a:lnTo>
                    <a:pt x="20" y="148"/>
                  </a:lnTo>
                  <a:lnTo>
                    <a:pt x="14" y="148"/>
                  </a:lnTo>
                  <a:lnTo>
                    <a:pt x="10" y="146"/>
                  </a:lnTo>
                  <a:lnTo>
                    <a:pt x="4" y="144"/>
                  </a:lnTo>
                  <a:lnTo>
                    <a:pt x="0" y="142"/>
                  </a:lnTo>
                  <a:lnTo>
                    <a:pt x="2" y="118"/>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5" name="Freeform 14"/>
            <p:cNvSpPr>
              <a:spLocks noEditPoints="1"/>
            </p:cNvSpPr>
            <p:nvPr userDrawn="1"/>
          </p:nvSpPr>
          <p:spPr bwMode="auto">
            <a:xfrm>
              <a:off x="2458" y="4033"/>
              <a:ext cx="122" cy="150"/>
            </a:xfrm>
            <a:custGeom>
              <a:avLst/>
              <a:gdLst>
                <a:gd name="T0" fmla="*/ 94 w 122"/>
                <a:gd name="T1" fmla="*/ 96 h 150"/>
                <a:gd name="T2" fmla="*/ 92 w 122"/>
                <a:gd name="T3" fmla="*/ 106 h 150"/>
                <a:gd name="T4" fmla="*/ 86 w 122"/>
                <a:gd name="T5" fmla="*/ 114 h 150"/>
                <a:gd name="T6" fmla="*/ 78 w 122"/>
                <a:gd name="T7" fmla="*/ 122 h 150"/>
                <a:gd name="T8" fmla="*/ 68 w 122"/>
                <a:gd name="T9" fmla="*/ 128 h 150"/>
                <a:gd name="T10" fmla="*/ 54 w 122"/>
                <a:gd name="T11" fmla="*/ 130 h 150"/>
                <a:gd name="T12" fmla="*/ 46 w 122"/>
                <a:gd name="T13" fmla="*/ 128 h 150"/>
                <a:gd name="T14" fmla="*/ 32 w 122"/>
                <a:gd name="T15" fmla="*/ 120 h 150"/>
                <a:gd name="T16" fmla="*/ 28 w 122"/>
                <a:gd name="T17" fmla="*/ 112 h 150"/>
                <a:gd name="T18" fmla="*/ 28 w 122"/>
                <a:gd name="T19" fmla="*/ 106 h 150"/>
                <a:gd name="T20" fmla="*/ 28 w 122"/>
                <a:gd name="T21" fmla="*/ 98 h 150"/>
                <a:gd name="T22" fmla="*/ 36 w 122"/>
                <a:gd name="T23" fmla="*/ 88 h 150"/>
                <a:gd name="T24" fmla="*/ 48 w 122"/>
                <a:gd name="T25" fmla="*/ 82 h 150"/>
                <a:gd name="T26" fmla="*/ 62 w 122"/>
                <a:gd name="T27" fmla="*/ 80 h 150"/>
                <a:gd name="T28" fmla="*/ 76 w 122"/>
                <a:gd name="T29" fmla="*/ 78 h 150"/>
                <a:gd name="T30" fmla="*/ 94 w 122"/>
                <a:gd name="T31" fmla="*/ 92 h 150"/>
                <a:gd name="T32" fmla="*/ 18 w 122"/>
                <a:gd name="T33" fmla="*/ 38 h 150"/>
                <a:gd name="T34" fmla="*/ 30 w 122"/>
                <a:gd name="T35" fmla="*/ 28 h 150"/>
                <a:gd name="T36" fmla="*/ 48 w 122"/>
                <a:gd name="T37" fmla="*/ 22 h 150"/>
                <a:gd name="T38" fmla="*/ 58 w 122"/>
                <a:gd name="T39" fmla="*/ 22 h 150"/>
                <a:gd name="T40" fmla="*/ 72 w 122"/>
                <a:gd name="T41" fmla="*/ 24 h 150"/>
                <a:gd name="T42" fmla="*/ 80 w 122"/>
                <a:gd name="T43" fmla="*/ 28 h 150"/>
                <a:gd name="T44" fmla="*/ 88 w 122"/>
                <a:gd name="T45" fmla="*/ 34 h 150"/>
                <a:gd name="T46" fmla="*/ 92 w 122"/>
                <a:gd name="T47" fmla="*/ 42 h 150"/>
                <a:gd name="T48" fmla="*/ 94 w 122"/>
                <a:gd name="T49" fmla="*/ 60 h 150"/>
                <a:gd name="T50" fmla="*/ 66 w 122"/>
                <a:gd name="T51" fmla="*/ 58 h 150"/>
                <a:gd name="T52" fmla="*/ 54 w 122"/>
                <a:gd name="T53" fmla="*/ 60 h 150"/>
                <a:gd name="T54" fmla="*/ 38 w 122"/>
                <a:gd name="T55" fmla="*/ 62 h 150"/>
                <a:gd name="T56" fmla="*/ 22 w 122"/>
                <a:gd name="T57" fmla="*/ 68 h 150"/>
                <a:gd name="T58" fmla="*/ 10 w 122"/>
                <a:gd name="T59" fmla="*/ 78 h 150"/>
                <a:gd name="T60" fmla="*/ 2 w 122"/>
                <a:gd name="T61" fmla="*/ 92 h 150"/>
                <a:gd name="T62" fmla="*/ 0 w 122"/>
                <a:gd name="T63" fmla="*/ 106 h 150"/>
                <a:gd name="T64" fmla="*/ 2 w 122"/>
                <a:gd name="T65" fmla="*/ 120 h 150"/>
                <a:gd name="T66" fmla="*/ 8 w 122"/>
                <a:gd name="T67" fmla="*/ 134 h 150"/>
                <a:gd name="T68" fmla="*/ 18 w 122"/>
                <a:gd name="T69" fmla="*/ 142 h 150"/>
                <a:gd name="T70" fmla="*/ 30 w 122"/>
                <a:gd name="T71" fmla="*/ 148 h 150"/>
                <a:gd name="T72" fmla="*/ 46 w 122"/>
                <a:gd name="T73" fmla="*/ 150 h 150"/>
                <a:gd name="T74" fmla="*/ 56 w 122"/>
                <a:gd name="T75" fmla="*/ 150 h 150"/>
                <a:gd name="T76" fmla="*/ 68 w 122"/>
                <a:gd name="T77" fmla="*/ 148 h 150"/>
                <a:gd name="T78" fmla="*/ 80 w 122"/>
                <a:gd name="T79" fmla="*/ 142 h 150"/>
                <a:gd name="T80" fmla="*/ 94 w 122"/>
                <a:gd name="T81" fmla="*/ 132 h 150"/>
                <a:gd name="T82" fmla="*/ 96 w 122"/>
                <a:gd name="T83" fmla="*/ 146 h 150"/>
                <a:gd name="T84" fmla="*/ 120 w 122"/>
                <a:gd name="T85" fmla="*/ 142 h 150"/>
                <a:gd name="T86" fmla="*/ 120 w 122"/>
                <a:gd name="T87" fmla="*/ 118 h 150"/>
                <a:gd name="T88" fmla="*/ 120 w 122"/>
                <a:gd name="T89" fmla="*/ 52 h 150"/>
                <a:gd name="T90" fmla="*/ 116 w 122"/>
                <a:gd name="T91" fmla="*/ 34 h 150"/>
                <a:gd name="T92" fmla="*/ 110 w 122"/>
                <a:gd name="T93" fmla="*/ 20 h 150"/>
                <a:gd name="T94" fmla="*/ 100 w 122"/>
                <a:gd name="T95" fmla="*/ 10 h 150"/>
                <a:gd name="T96" fmla="*/ 82 w 122"/>
                <a:gd name="T97" fmla="*/ 2 h 150"/>
                <a:gd name="T98" fmla="*/ 62 w 122"/>
                <a:gd name="T99" fmla="*/ 0 h 150"/>
                <a:gd name="T100" fmla="*/ 50 w 122"/>
                <a:gd name="T101" fmla="*/ 2 h 150"/>
                <a:gd name="T102" fmla="*/ 32 w 122"/>
                <a:gd name="T103" fmla="*/ 6 h 150"/>
                <a:gd name="T104" fmla="*/ 16 w 122"/>
                <a:gd name="T105" fmla="*/ 14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2" h="150">
                  <a:moveTo>
                    <a:pt x="94" y="92"/>
                  </a:moveTo>
                  <a:lnTo>
                    <a:pt x="94" y="92"/>
                  </a:lnTo>
                  <a:lnTo>
                    <a:pt x="94" y="96"/>
                  </a:lnTo>
                  <a:lnTo>
                    <a:pt x="94" y="98"/>
                  </a:lnTo>
                  <a:lnTo>
                    <a:pt x="92" y="102"/>
                  </a:lnTo>
                  <a:lnTo>
                    <a:pt x="92" y="106"/>
                  </a:lnTo>
                  <a:lnTo>
                    <a:pt x="90" y="110"/>
                  </a:lnTo>
                  <a:lnTo>
                    <a:pt x="88" y="112"/>
                  </a:lnTo>
                  <a:lnTo>
                    <a:pt x="86" y="114"/>
                  </a:lnTo>
                  <a:lnTo>
                    <a:pt x="84" y="118"/>
                  </a:lnTo>
                  <a:lnTo>
                    <a:pt x="80" y="120"/>
                  </a:lnTo>
                  <a:lnTo>
                    <a:pt x="78" y="122"/>
                  </a:lnTo>
                  <a:lnTo>
                    <a:pt x="76" y="124"/>
                  </a:lnTo>
                  <a:lnTo>
                    <a:pt x="72" y="126"/>
                  </a:lnTo>
                  <a:lnTo>
                    <a:pt x="68" y="128"/>
                  </a:lnTo>
                  <a:lnTo>
                    <a:pt x="64" y="128"/>
                  </a:lnTo>
                  <a:lnTo>
                    <a:pt x="58" y="128"/>
                  </a:lnTo>
                  <a:lnTo>
                    <a:pt x="54" y="130"/>
                  </a:lnTo>
                  <a:lnTo>
                    <a:pt x="54" y="130"/>
                  </a:lnTo>
                  <a:lnTo>
                    <a:pt x="50" y="128"/>
                  </a:lnTo>
                  <a:lnTo>
                    <a:pt x="46" y="128"/>
                  </a:lnTo>
                  <a:lnTo>
                    <a:pt x="40" y="126"/>
                  </a:lnTo>
                  <a:lnTo>
                    <a:pt x="36" y="122"/>
                  </a:lnTo>
                  <a:lnTo>
                    <a:pt x="32" y="120"/>
                  </a:lnTo>
                  <a:lnTo>
                    <a:pt x="30" y="118"/>
                  </a:lnTo>
                  <a:lnTo>
                    <a:pt x="30" y="114"/>
                  </a:lnTo>
                  <a:lnTo>
                    <a:pt x="28" y="112"/>
                  </a:lnTo>
                  <a:lnTo>
                    <a:pt x="28" y="112"/>
                  </a:lnTo>
                  <a:lnTo>
                    <a:pt x="28" y="108"/>
                  </a:lnTo>
                  <a:lnTo>
                    <a:pt x="28" y="106"/>
                  </a:lnTo>
                  <a:lnTo>
                    <a:pt x="28" y="106"/>
                  </a:lnTo>
                  <a:lnTo>
                    <a:pt x="28" y="100"/>
                  </a:lnTo>
                  <a:lnTo>
                    <a:pt x="28" y="98"/>
                  </a:lnTo>
                  <a:lnTo>
                    <a:pt x="30" y="94"/>
                  </a:lnTo>
                  <a:lnTo>
                    <a:pt x="34" y="90"/>
                  </a:lnTo>
                  <a:lnTo>
                    <a:pt x="36" y="88"/>
                  </a:lnTo>
                  <a:lnTo>
                    <a:pt x="40" y="86"/>
                  </a:lnTo>
                  <a:lnTo>
                    <a:pt x="42" y="84"/>
                  </a:lnTo>
                  <a:lnTo>
                    <a:pt x="48" y="82"/>
                  </a:lnTo>
                  <a:lnTo>
                    <a:pt x="52" y="82"/>
                  </a:lnTo>
                  <a:lnTo>
                    <a:pt x="54" y="80"/>
                  </a:lnTo>
                  <a:lnTo>
                    <a:pt x="62" y="80"/>
                  </a:lnTo>
                  <a:lnTo>
                    <a:pt x="70" y="78"/>
                  </a:lnTo>
                  <a:lnTo>
                    <a:pt x="76" y="78"/>
                  </a:lnTo>
                  <a:lnTo>
                    <a:pt x="76" y="78"/>
                  </a:lnTo>
                  <a:lnTo>
                    <a:pt x="84" y="78"/>
                  </a:lnTo>
                  <a:lnTo>
                    <a:pt x="94" y="78"/>
                  </a:lnTo>
                  <a:lnTo>
                    <a:pt x="94" y="92"/>
                  </a:lnTo>
                  <a:lnTo>
                    <a:pt x="94" y="92"/>
                  </a:lnTo>
                  <a:close/>
                  <a:moveTo>
                    <a:pt x="18" y="38"/>
                  </a:moveTo>
                  <a:lnTo>
                    <a:pt x="18" y="38"/>
                  </a:lnTo>
                  <a:lnTo>
                    <a:pt x="22" y="34"/>
                  </a:lnTo>
                  <a:lnTo>
                    <a:pt x="26" y="30"/>
                  </a:lnTo>
                  <a:lnTo>
                    <a:pt x="30" y="28"/>
                  </a:lnTo>
                  <a:lnTo>
                    <a:pt x="36" y="26"/>
                  </a:lnTo>
                  <a:lnTo>
                    <a:pt x="42" y="24"/>
                  </a:lnTo>
                  <a:lnTo>
                    <a:pt x="48" y="22"/>
                  </a:lnTo>
                  <a:lnTo>
                    <a:pt x="52" y="22"/>
                  </a:lnTo>
                  <a:lnTo>
                    <a:pt x="58" y="22"/>
                  </a:lnTo>
                  <a:lnTo>
                    <a:pt x="58" y="22"/>
                  </a:lnTo>
                  <a:lnTo>
                    <a:pt x="64" y="22"/>
                  </a:lnTo>
                  <a:lnTo>
                    <a:pt x="68" y="22"/>
                  </a:lnTo>
                  <a:lnTo>
                    <a:pt x="72" y="24"/>
                  </a:lnTo>
                  <a:lnTo>
                    <a:pt x="76" y="24"/>
                  </a:lnTo>
                  <a:lnTo>
                    <a:pt x="78" y="26"/>
                  </a:lnTo>
                  <a:lnTo>
                    <a:pt x="80" y="28"/>
                  </a:lnTo>
                  <a:lnTo>
                    <a:pt x="84" y="30"/>
                  </a:lnTo>
                  <a:lnTo>
                    <a:pt x="86" y="32"/>
                  </a:lnTo>
                  <a:lnTo>
                    <a:pt x="88" y="34"/>
                  </a:lnTo>
                  <a:lnTo>
                    <a:pt x="90" y="38"/>
                  </a:lnTo>
                  <a:lnTo>
                    <a:pt x="92" y="40"/>
                  </a:lnTo>
                  <a:lnTo>
                    <a:pt x="92" y="42"/>
                  </a:lnTo>
                  <a:lnTo>
                    <a:pt x="92" y="46"/>
                  </a:lnTo>
                  <a:lnTo>
                    <a:pt x="94" y="50"/>
                  </a:lnTo>
                  <a:lnTo>
                    <a:pt x="94" y="60"/>
                  </a:lnTo>
                  <a:lnTo>
                    <a:pt x="94" y="60"/>
                  </a:lnTo>
                  <a:lnTo>
                    <a:pt x="80" y="58"/>
                  </a:lnTo>
                  <a:lnTo>
                    <a:pt x="66" y="58"/>
                  </a:lnTo>
                  <a:lnTo>
                    <a:pt x="66" y="58"/>
                  </a:lnTo>
                  <a:lnTo>
                    <a:pt x="60" y="60"/>
                  </a:lnTo>
                  <a:lnTo>
                    <a:pt x="54" y="60"/>
                  </a:lnTo>
                  <a:lnTo>
                    <a:pt x="50" y="60"/>
                  </a:lnTo>
                  <a:lnTo>
                    <a:pt x="44" y="62"/>
                  </a:lnTo>
                  <a:lnTo>
                    <a:pt x="38" y="62"/>
                  </a:lnTo>
                  <a:lnTo>
                    <a:pt x="32" y="64"/>
                  </a:lnTo>
                  <a:lnTo>
                    <a:pt x="28" y="66"/>
                  </a:lnTo>
                  <a:lnTo>
                    <a:pt x="22" y="68"/>
                  </a:lnTo>
                  <a:lnTo>
                    <a:pt x="18" y="72"/>
                  </a:lnTo>
                  <a:lnTo>
                    <a:pt x="14" y="74"/>
                  </a:lnTo>
                  <a:lnTo>
                    <a:pt x="10" y="78"/>
                  </a:lnTo>
                  <a:lnTo>
                    <a:pt x="6" y="84"/>
                  </a:lnTo>
                  <a:lnTo>
                    <a:pt x="4" y="88"/>
                  </a:lnTo>
                  <a:lnTo>
                    <a:pt x="2" y="92"/>
                  </a:lnTo>
                  <a:lnTo>
                    <a:pt x="0" y="100"/>
                  </a:lnTo>
                  <a:lnTo>
                    <a:pt x="0" y="106"/>
                  </a:lnTo>
                  <a:lnTo>
                    <a:pt x="0" y="106"/>
                  </a:lnTo>
                  <a:lnTo>
                    <a:pt x="0" y="112"/>
                  </a:lnTo>
                  <a:lnTo>
                    <a:pt x="0" y="116"/>
                  </a:lnTo>
                  <a:lnTo>
                    <a:pt x="2" y="120"/>
                  </a:lnTo>
                  <a:lnTo>
                    <a:pt x="4" y="126"/>
                  </a:lnTo>
                  <a:lnTo>
                    <a:pt x="4" y="130"/>
                  </a:lnTo>
                  <a:lnTo>
                    <a:pt x="8" y="134"/>
                  </a:lnTo>
                  <a:lnTo>
                    <a:pt x="10" y="136"/>
                  </a:lnTo>
                  <a:lnTo>
                    <a:pt x="14" y="138"/>
                  </a:lnTo>
                  <a:lnTo>
                    <a:pt x="18" y="142"/>
                  </a:lnTo>
                  <a:lnTo>
                    <a:pt x="22" y="144"/>
                  </a:lnTo>
                  <a:lnTo>
                    <a:pt x="26" y="146"/>
                  </a:lnTo>
                  <a:lnTo>
                    <a:pt x="30" y="148"/>
                  </a:lnTo>
                  <a:lnTo>
                    <a:pt x="36" y="148"/>
                  </a:lnTo>
                  <a:lnTo>
                    <a:pt x="40" y="150"/>
                  </a:lnTo>
                  <a:lnTo>
                    <a:pt x="46" y="150"/>
                  </a:lnTo>
                  <a:lnTo>
                    <a:pt x="52" y="150"/>
                  </a:lnTo>
                  <a:lnTo>
                    <a:pt x="52" y="150"/>
                  </a:lnTo>
                  <a:lnTo>
                    <a:pt x="56" y="150"/>
                  </a:lnTo>
                  <a:lnTo>
                    <a:pt x="60" y="150"/>
                  </a:lnTo>
                  <a:lnTo>
                    <a:pt x="64" y="148"/>
                  </a:lnTo>
                  <a:lnTo>
                    <a:pt x="68" y="148"/>
                  </a:lnTo>
                  <a:lnTo>
                    <a:pt x="72" y="146"/>
                  </a:lnTo>
                  <a:lnTo>
                    <a:pt x="74" y="146"/>
                  </a:lnTo>
                  <a:lnTo>
                    <a:pt x="80" y="142"/>
                  </a:lnTo>
                  <a:lnTo>
                    <a:pt x="86" y="138"/>
                  </a:lnTo>
                  <a:lnTo>
                    <a:pt x="90" y="136"/>
                  </a:lnTo>
                  <a:lnTo>
                    <a:pt x="94" y="132"/>
                  </a:lnTo>
                  <a:lnTo>
                    <a:pt x="96" y="128"/>
                  </a:lnTo>
                  <a:lnTo>
                    <a:pt x="96" y="128"/>
                  </a:lnTo>
                  <a:lnTo>
                    <a:pt x="96" y="146"/>
                  </a:lnTo>
                  <a:lnTo>
                    <a:pt x="122" y="146"/>
                  </a:lnTo>
                  <a:lnTo>
                    <a:pt x="122" y="146"/>
                  </a:lnTo>
                  <a:lnTo>
                    <a:pt x="120" y="142"/>
                  </a:lnTo>
                  <a:lnTo>
                    <a:pt x="120" y="136"/>
                  </a:lnTo>
                  <a:lnTo>
                    <a:pt x="120" y="130"/>
                  </a:lnTo>
                  <a:lnTo>
                    <a:pt x="120" y="118"/>
                  </a:lnTo>
                  <a:lnTo>
                    <a:pt x="120" y="60"/>
                  </a:lnTo>
                  <a:lnTo>
                    <a:pt x="120" y="60"/>
                  </a:lnTo>
                  <a:lnTo>
                    <a:pt x="120" y="52"/>
                  </a:lnTo>
                  <a:lnTo>
                    <a:pt x="120" y="46"/>
                  </a:lnTo>
                  <a:lnTo>
                    <a:pt x="118" y="40"/>
                  </a:lnTo>
                  <a:lnTo>
                    <a:pt x="116" y="34"/>
                  </a:lnTo>
                  <a:lnTo>
                    <a:pt x="114" y="28"/>
                  </a:lnTo>
                  <a:lnTo>
                    <a:pt x="112" y="24"/>
                  </a:lnTo>
                  <a:lnTo>
                    <a:pt x="110" y="20"/>
                  </a:lnTo>
                  <a:lnTo>
                    <a:pt x="106" y="16"/>
                  </a:lnTo>
                  <a:lnTo>
                    <a:pt x="102" y="12"/>
                  </a:lnTo>
                  <a:lnTo>
                    <a:pt x="100" y="10"/>
                  </a:lnTo>
                  <a:lnTo>
                    <a:pt x="94" y="6"/>
                  </a:lnTo>
                  <a:lnTo>
                    <a:pt x="88" y="4"/>
                  </a:lnTo>
                  <a:lnTo>
                    <a:pt x="82" y="2"/>
                  </a:lnTo>
                  <a:lnTo>
                    <a:pt x="76" y="2"/>
                  </a:lnTo>
                  <a:lnTo>
                    <a:pt x="70" y="2"/>
                  </a:lnTo>
                  <a:lnTo>
                    <a:pt x="62" y="0"/>
                  </a:lnTo>
                  <a:lnTo>
                    <a:pt x="62" y="0"/>
                  </a:lnTo>
                  <a:lnTo>
                    <a:pt x="56" y="2"/>
                  </a:lnTo>
                  <a:lnTo>
                    <a:pt x="50" y="2"/>
                  </a:lnTo>
                  <a:lnTo>
                    <a:pt x="44" y="2"/>
                  </a:lnTo>
                  <a:lnTo>
                    <a:pt x="38" y="4"/>
                  </a:lnTo>
                  <a:lnTo>
                    <a:pt x="32" y="6"/>
                  </a:lnTo>
                  <a:lnTo>
                    <a:pt x="26" y="8"/>
                  </a:lnTo>
                  <a:lnTo>
                    <a:pt x="22" y="12"/>
                  </a:lnTo>
                  <a:lnTo>
                    <a:pt x="16" y="14"/>
                  </a:lnTo>
                  <a:lnTo>
                    <a:pt x="18" y="38"/>
                  </a:lnTo>
                  <a:lnTo>
                    <a:pt x="18" y="38"/>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6" name="Freeform 15"/>
            <p:cNvSpPr>
              <a:spLocks/>
            </p:cNvSpPr>
            <p:nvPr userDrawn="1"/>
          </p:nvSpPr>
          <p:spPr bwMode="auto">
            <a:xfrm>
              <a:off x="2616" y="3985"/>
              <a:ext cx="126" cy="194"/>
            </a:xfrm>
            <a:custGeom>
              <a:avLst/>
              <a:gdLst>
                <a:gd name="T0" fmla="*/ 26 w 126"/>
                <a:gd name="T1" fmla="*/ 0 h 194"/>
                <a:gd name="T2" fmla="*/ 28 w 126"/>
                <a:gd name="T3" fmla="*/ 72 h 194"/>
                <a:gd name="T4" fmla="*/ 32 w 126"/>
                <a:gd name="T5" fmla="*/ 66 h 194"/>
                <a:gd name="T6" fmla="*/ 40 w 126"/>
                <a:gd name="T7" fmla="*/ 58 h 194"/>
                <a:gd name="T8" fmla="*/ 52 w 126"/>
                <a:gd name="T9" fmla="*/ 52 h 194"/>
                <a:gd name="T10" fmla="*/ 66 w 126"/>
                <a:gd name="T11" fmla="*/ 50 h 194"/>
                <a:gd name="T12" fmla="*/ 72 w 126"/>
                <a:gd name="T13" fmla="*/ 48 h 194"/>
                <a:gd name="T14" fmla="*/ 86 w 126"/>
                <a:gd name="T15" fmla="*/ 50 h 194"/>
                <a:gd name="T16" fmla="*/ 96 w 126"/>
                <a:gd name="T17" fmla="*/ 54 h 194"/>
                <a:gd name="T18" fmla="*/ 106 w 126"/>
                <a:gd name="T19" fmla="*/ 58 h 194"/>
                <a:gd name="T20" fmla="*/ 114 w 126"/>
                <a:gd name="T21" fmla="*/ 64 h 194"/>
                <a:gd name="T22" fmla="*/ 118 w 126"/>
                <a:gd name="T23" fmla="*/ 74 h 194"/>
                <a:gd name="T24" fmla="*/ 122 w 126"/>
                <a:gd name="T25" fmla="*/ 84 h 194"/>
                <a:gd name="T26" fmla="*/ 126 w 126"/>
                <a:gd name="T27" fmla="*/ 96 h 194"/>
                <a:gd name="T28" fmla="*/ 126 w 126"/>
                <a:gd name="T29" fmla="*/ 110 h 194"/>
                <a:gd name="T30" fmla="*/ 100 w 126"/>
                <a:gd name="T31" fmla="*/ 194 h 194"/>
                <a:gd name="T32" fmla="*/ 100 w 126"/>
                <a:gd name="T33" fmla="*/ 120 h 194"/>
                <a:gd name="T34" fmla="*/ 100 w 126"/>
                <a:gd name="T35" fmla="*/ 104 h 194"/>
                <a:gd name="T36" fmla="*/ 98 w 126"/>
                <a:gd name="T37" fmla="*/ 94 h 194"/>
                <a:gd name="T38" fmla="*/ 94 w 126"/>
                <a:gd name="T39" fmla="*/ 88 h 194"/>
                <a:gd name="T40" fmla="*/ 92 w 126"/>
                <a:gd name="T41" fmla="*/ 80 h 194"/>
                <a:gd name="T42" fmla="*/ 86 w 126"/>
                <a:gd name="T43" fmla="*/ 76 h 194"/>
                <a:gd name="T44" fmla="*/ 82 w 126"/>
                <a:gd name="T45" fmla="*/ 72 h 194"/>
                <a:gd name="T46" fmla="*/ 74 w 126"/>
                <a:gd name="T47" fmla="*/ 70 h 194"/>
                <a:gd name="T48" fmla="*/ 70 w 126"/>
                <a:gd name="T49" fmla="*/ 70 h 194"/>
                <a:gd name="T50" fmla="*/ 60 w 126"/>
                <a:gd name="T51" fmla="*/ 70 h 194"/>
                <a:gd name="T52" fmla="*/ 50 w 126"/>
                <a:gd name="T53" fmla="*/ 74 h 194"/>
                <a:gd name="T54" fmla="*/ 42 w 126"/>
                <a:gd name="T55" fmla="*/ 80 h 194"/>
                <a:gd name="T56" fmla="*/ 36 w 126"/>
                <a:gd name="T57" fmla="*/ 86 h 194"/>
                <a:gd name="T58" fmla="*/ 32 w 126"/>
                <a:gd name="T59" fmla="*/ 94 h 194"/>
                <a:gd name="T60" fmla="*/ 30 w 126"/>
                <a:gd name="T61" fmla="*/ 104 h 194"/>
                <a:gd name="T62" fmla="*/ 28 w 126"/>
                <a:gd name="T63" fmla="*/ 116 h 194"/>
                <a:gd name="T64" fmla="*/ 26 w 126"/>
                <a:gd name="T65" fmla="*/ 128 h 194"/>
                <a:gd name="T66" fmla="*/ 0 w 126"/>
                <a:gd name="T67"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6" h="194">
                  <a:moveTo>
                    <a:pt x="0" y="0"/>
                  </a:moveTo>
                  <a:lnTo>
                    <a:pt x="26" y="0"/>
                  </a:lnTo>
                  <a:lnTo>
                    <a:pt x="26" y="72"/>
                  </a:lnTo>
                  <a:lnTo>
                    <a:pt x="28" y="72"/>
                  </a:lnTo>
                  <a:lnTo>
                    <a:pt x="28" y="72"/>
                  </a:lnTo>
                  <a:lnTo>
                    <a:pt x="32" y="66"/>
                  </a:lnTo>
                  <a:lnTo>
                    <a:pt x="36" y="62"/>
                  </a:lnTo>
                  <a:lnTo>
                    <a:pt x="40" y="58"/>
                  </a:lnTo>
                  <a:lnTo>
                    <a:pt x="46" y="56"/>
                  </a:lnTo>
                  <a:lnTo>
                    <a:pt x="52" y="52"/>
                  </a:lnTo>
                  <a:lnTo>
                    <a:pt x="60" y="50"/>
                  </a:lnTo>
                  <a:lnTo>
                    <a:pt x="66" y="50"/>
                  </a:lnTo>
                  <a:lnTo>
                    <a:pt x="72" y="48"/>
                  </a:lnTo>
                  <a:lnTo>
                    <a:pt x="72" y="48"/>
                  </a:lnTo>
                  <a:lnTo>
                    <a:pt x="80" y="50"/>
                  </a:lnTo>
                  <a:lnTo>
                    <a:pt x="86" y="50"/>
                  </a:lnTo>
                  <a:lnTo>
                    <a:pt x="92" y="52"/>
                  </a:lnTo>
                  <a:lnTo>
                    <a:pt x="96" y="54"/>
                  </a:lnTo>
                  <a:lnTo>
                    <a:pt x="102" y="56"/>
                  </a:lnTo>
                  <a:lnTo>
                    <a:pt x="106" y="58"/>
                  </a:lnTo>
                  <a:lnTo>
                    <a:pt x="110" y="62"/>
                  </a:lnTo>
                  <a:lnTo>
                    <a:pt x="114" y="64"/>
                  </a:lnTo>
                  <a:lnTo>
                    <a:pt x="116" y="68"/>
                  </a:lnTo>
                  <a:lnTo>
                    <a:pt x="118" y="74"/>
                  </a:lnTo>
                  <a:lnTo>
                    <a:pt x="122" y="80"/>
                  </a:lnTo>
                  <a:lnTo>
                    <a:pt x="122" y="84"/>
                  </a:lnTo>
                  <a:lnTo>
                    <a:pt x="124" y="90"/>
                  </a:lnTo>
                  <a:lnTo>
                    <a:pt x="126" y="96"/>
                  </a:lnTo>
                  <a:lnTo>
                    <a:pt x="126" y="102"/>
                  </a:lnTo>
                  <a:lnTo>
                    <a:pt x="126" y="110"/>
                  </a:lnTo>
                  <a:lnTo>
                    <a:pt x="126" y="194"/>
                  </a:lnTo>
                  <a:lnTo>
                    <a:pt x="100" y="194"/>
                  </a:lnTo>
                  <a:lnTo>
                    <a:pt x="100" y="120"/>
                  </a:lnTo>
                  <a:lnTo>
                    <a:pt x="100" y="120"/>
                  </a:lnTo>
                  <a:lnTo>
                    <a:pt x="100" y="110"/>
                  </a:lnTo>
                  <a:lnTo>
                    <a:pt x="100" y="104"/>
                  </a:lnTo>
                  <a:lnTo>
                    <a:pt x="98" y="100"/>
                  </a:lnTo>
                  <a:lnTo>
                    <a:pt x="98" y="94"/>
                  </a:lnTo>
                  <a:lnTo>
                    <a:pt x="96" y="90"/>
                  </a:lnTo>
                  <a:lnTo>
                    <a:pt x="94" y="88"/>
                  </a:lnTo>
                  <a:lnTo>
                    <a:pt x="94" y="84"/>
                  </a:lnTo>
                  <a:lnTo>
                    <a:pt x="92" y="80"/>
                  </a:lnTo>
                  <a:lnTo>
                    <a:pt x="88" y="78"/>
                  </a:lnTo>
                  <a:lnTo>
                    <a:pt x="86" y="76"/>
                  </a:lnTo>
                  <a:lnTo>
                    <a:pt x="84" y="74"/>
                  </a:lnTo>
                  <a:lnTo>
                    <a:pt x="82" y="72"/>
                  </a:lnTo>
                  <a:lnTo>
                    <a:pt x="78" y="70"/>
                  </a:lnTo>
                  <a:lnTo>
                    <a:pt x="74" y="70"/>
                  </a:lnTo>
                  <a:lnTo>
                    <a:pt x="70" y="70"/>
                  </a:lnTo>
                  <a:lnTo>
                    <a:pt x="70" y="70"/>
                  </a:lnTo>
                  <a:lnTo>
                    <a:pt x="64" y="70"/>
                  </a:lnTo>
                  <a:lnTo>
                    <a:pt x="60" y="70"/>
                  </a:lnTo>
                  <a:lnTo>
                    <a:pt x="54" y="72"/>
                  </a:lnTo>
                  <a:lnTo>
                    <a:pt x="50" y="74"/>
                  </a:lnTo>
                  <a:lnTo>
                    <a:pt x="46" y="76"/>
                  </a:lnTo>
                  <a:lnTo>
                    <a:pt x="42" y="80"/>
                  </a:lnTo>
                  <a:lnTo>
                    <a:pt x="40" y="82"/>
                  </a:lnTo>
                  <a:lnTo>
                    <a:pt x="36" y="86"/>
                  </a:lnTo>
                  <a:lnTo>
                    <a:pt x="34" y="90"/>
                  </a:lnTo>
                  <a:lnTo>
                    <a:pt x="32" y="94"/>
                  </a:lnTo>
                  <a:lnTo>
                    <a:pt x="30" y="100"/>
                  </a:lnTo>
                  <a:lnTo>
                    <a:pt x="30" y="104"/>
                  </a:lnTo>
                  <a:lnTo>
                    <a:pt x="28" y="112"/>
                  </a:lnTo>
                  <a:lnTo>
                    <a:pt x="28" y="116"/>
                  </a:lnTo>
                  <a:lnTo>
                    <a:pt x="26" y="122"/>
                  </a:lnTo>
                  <a:lnTo>
                    <a:pt x="26" y="128"/>
                  </a:lnTo>
                  <a:lnTo>
                    <a:pt x="26" y="194"/>
                  </a:lnTo>
                  <a:lnTo>
                    <a:pt x="0" y="194"/>
                  </a:lnTo>
                  <a:lnTo>
                    <a:pt x="0" y="0"/>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7" name="Freeform 16"/>
            <p:cNvSpPr>
              <a:spLocks noEditPoints="1"/>
            </p:cNvSpPr>
            <p:nvPr userDrawn="1"/>
          </p:nvSpPr>
          <p:spPr bwMode="auto">
            <a:xfrm>
              <a:off x="2778" y="3985"/>
              <a:ext cx="30" cy="194"/>
            </a:xfrm>
            <a:custGeom>
              <a:avLst/>
              <a:gdLst>
                <a:gd name="T0" fmla="*/ 2 w 30"/>
                <a:gd name="T1" fmla="*/ 52 h 194"/>
                <a:gd name="T2" fmla="*/ 30 w 30"/>
                <a:gd name="T3" fmla="*/ 52 h 194"/>
                <a:gd name="T4" fmla="*/ 30 w 30"/>
                <a:gd name="T5" fmla="*/ 194 h 194"/>
                <a:gd name="T6" fmla="*/ 2 w 30"/>
                <a:gd name="T7" fmla="*/ 194 h 194"/>
                <a:gd name="T8" fmla="*/ 2 w 30"/>
                <a:gd name="T9" fmla="*/ 52 h 194"/>
                <a:gd name="T10" fmla="*/ 2 w 30"/>
                <a:gd name="T11" fmla="*/ 52 h 194"/>
                <a:gd name="T12" fmla="*/ 30 w 30"/>
                <a:gd name="T13" fmla="*/ 30 h 194"/>
                <a:gd name="T14" fmla="*/ 0 w 30"/>
                <a:gd name="T15" fmla="*/ 30 h 194"/>
                <a:gd name="T16" fmla="*/ 0 w 30"/>
                <a:gd name="T17" fmla="*/ 0 h 194"/>
                <a:gd name="T18" fmla="*/ 30 w 30"/>
                <a:gd name="T19" fmla="*/ 0 h 194"/>
                <a:gd name="T20" fmla="*/ 30 w 30"/>
                <a:gd name="T21" fmla="*/ 30 h 194"/>
                <a:gd name="T22" fmla="*/ 30 w 30"/>
                <a:gd name="T23" fmla="*/ 3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194">
                  <a:moveTo>
                    <a:pt x="2" y="52"/>
                  </a:moveTo>
                  <a:lnTo>
                    <a:pt x="30" y="52"/>
                  </a:lnTo>
                  <a:lnTo>
                    <a:pt x="30" y="194"/>
                  </a:lnTo>
                  <a:lnTo>
                    <a:pt x="2" y="194"/>
                  </a:lnTo>
                  <a:lnTo>
                    <a:pt x="2" y="52"/>
                  </a:lnTo>
                  <a:lnTo>
                    <a:pt x="2" y="52"/>
                  </a:lnTo>
                  <a:close/>
                  <a:moveTo>
                    <a:pt x="30" y="30"/>
                  </a:moveTo>
                  <a:lnTo>
                    <a:pt x="0" y="30"/>
                  </a:lnTo>
                  <a:lnTo>
                    <a:pt x="0" y="0"/>
                  </a:lnTo>
                  <a:lnTo>
                    <a:pt x="30" y="0"/>
                  </a:lnTo>
                  <a:lnTo>
                    <a:pt x="30" y="30"/>
                  </a:lnTo>
                  <a:lnTo>
                    <a:pt x="30" y="30"/>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8" name="Freeform 17"/>
            <p:cNvSpPr>
              <a:spLocks/>
            </p:cNvSpPr>
            <p:nvPr userDrawn="1"/>
          </p:nvSpPr>
          <p:spPr bwMode="auto">
            <a:xfrm>
              <a:off x="1472" y="1623"/>
              <a:ext cx="132" cy="232"/>
            </a:xfrm>
            <a:custGeom>
              <a:avLst/>
              <a:gdLst>
                <a:gd name="T0" fmla="*/ 132 w 132"/>
                <a:gd name="T1" fmla="*/ 4 h 232"/>
                <a:gd name="T2" fmla="*/ 132 w 132"/>
                <a:gd name="T3" fmla="*/ 4 h 232"/>
                <a:gd name="T4" fmla="*/ 120 w 132"/>
                <a:gd name="T5" fmla="*/ 2 h 232"/>
                <a:gd name="T6" fmla="*/ 108 w 132"/>
                <a:gd name="T7" fmla="*/ 0 h 232"/>
                <a:gd name="T8" fmla="*/ 108 w 132"/>
                <a:gd name="T9" fmla="*/ 0 h 232"/>
                <a:gd name="T10" fmla="*/ 92 w 132"/>
                <a:gd name="T11" fmla="*/ 2 h 232"/>
                <a:gd name="T12" fmla="*/ 78 w 132"/>
                <a:gd name="T13" fmla="*/ 8 h 232"/>
                <a:gd name="T14" fmla="*/ 68 w 132"/>
                <a:gd name="T15" fmla="*/ 14 h 232"/>
                <a:gd name="T16" fmla="*/ 60 w 132"/>
                <a:gd name="T17" fmla="*/ 24 h 232"/>
                <a:gd name="T18" fmla="*/ 54 w 132"/>
                <a:gd name="T19" fmla="*/ 34 h 232"/>
                <a:gd name="T20" fmla="*/ 50 w 132"/>
                <a:gd name="T21" fmla="*/ 44 h 232"/>
                <a:gd name="T22" fmla="*/ 46 w 132"/>
                <a:gd name="T23" fmla="*/ 62 h 232"/>
                <a:gd name="T24" fmla="*/ 42 w 132"/>
                <a:gd name="T25" fmla="*/ 76 h 232"/>
                <a:gd name="T26" fmla="*/ 6 w 132"/>
                <a:gd name="T27" fmla="*/ 76 h 232"/>
                <a:gd name="T28" fmla="*/ 0 w 132"/>
                <a:gd name="T29" fmla="*/ 102 h 232"/>
                <a:gd name="T30" fmla="*/ 36 w 132"/>
                <a:gd name="T31" fmla="*/ 102 h 232"/>
                <a:gd name="T32" fmla="*/ 8 w 132"/>
                <a:gd name="T33" fmla="*/ 232 h 232"/>
                <a:gd name="T34" fmla="*/ 42 w 132"/>
                <a:gd name="T35" fmla="*/ 232 h 232"/>
                <a:gd name="T36" fmla="*/ 70 w 132"/>
                <a:gd name="T37" fmla="*/ 102 h 232"/>
                <a:gd name="T38" fmla="*/ 110 w 132"/>
                <a:gd name="T39" fmla="*/ 102 h 232"/>
                <a:gd name="T40" fmla="*/ 116 w 132"/>
                <a:gd name="T41" fmla="*/ 76 h 232"/>
                <a:gd name="T42" fmla="*/ 76 w 132"/>
                <a:gd name="T43" fmla="*/ 76 h 232"/>
                <a:gd name="T44" fmla="*/ 78 w 132"/>
                <a:gd name="T45" fmla="*/ 64 h 232"/>
                <a:gd name="T46" fmla="*/ 78 w 132"/>
                <a:gd name="T47" fmla="*/ 64 h 232"/>
                <a:gd name="T48" fmla="*/ 80 w 132"/>
                <a:gd name="T49" fmla="*/ 50 h 232"/>
                <a:gd name="T50" fmla="*/ 86 w 132"/>
                <a:gd name="T51" fmla="*/ 38 h 232"/>
                <a:gd name="T52" fmla="*/ 90 w 132"/>
                <a:gd name="T53" fmla="*/ 34 h 232"/>
                <a:gd name="T54" fmla="*/ 96 w 132"/>
                <a:gd name="T55" fmla="*/ 30 h 232"/>
                <a:gd name="T56" fmla="*/ 102 w 132"/>
                <a:gd name="T57" fmla="*/ 28 h 232"/>
                <a:gd name="T58" fmla="*/ 110 w 132"/>
                <a:gd name="T59" fmla="*/ 26 h 232"/>
                <a:gd name="T60" fmla="*/ 110 w 132"/>
                <a:gd name="T61" fmla="*/ 26 h 232"/>
                <a:gd name="T62" fmla="*/ 116 w 132"/>
                <a:gd name="T63" fmla="*/ 28 h 232"/>
                <a:gd name="T64" fmla="*/ 126 w 132"/>
                <a:gd name="T65" fmla="*/ 30 h 232"/>
                <a:gd name="T66" fmla="*/ 132 w 132"/>
                <a:gd name="T67" fmla="*/ 4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2" h="232">
                  <a:moveTo>
                    <a:pt x="132" y="4"/>
                  </a:moveTo>
                  <a:lnTo>
                    <a:pt x="132" y="4"/>
                  </a:lnTo>
                  <a:lnTo>
                    <a:pt x="120" y="2"/>
                  </a:lnTo>
                  <a:lnTo>
                    <a:pt x="108" y="0"/>
                  </a:lnTo>
                  <a:lnTo>
                    <a:pt x="108" y="0"/>
                  </a:lnTo>
                  <a:lnTo>
                    <a:pt x="92" y="2"/>
                  </a:lnTo>
                  <a:lnTo>
                    <a:pt x="78" y="8"/>
                  </a:lnTo>
                  <a:lnTo>
                    <a:pt x="68" y="14"/>
                  </a:lnTo>
                  <a:lnTo>
                    <a:pt x="60" y="24"/>
                  </a:lnTo>
                  <a:lnTo>
                    <a:pt x="54" y="34"/>
                  </a:lnTo>
                  <a:lnTo>
                    <a:pt x="50" y="44"/>
                  </a:lnTo>
                  <a:lnTo>
                    <a:pt x="46" y="62"/>
                  </a:lnTo>
                  <a:lnTo>
                    <a:pt x="42" y="76"/>
                  </a:lnTo>
                  <a:lnTo>
                    <a:pt x="6" y="76"/>
                  </a:lnTo>
                  <a:lnTo>
                    <a:pt x="0" y="102"/>
                  </a:lnTo>
                  <a:lnTo>
                    <a:pt x="36" y="102"/>
                  </a:lnTo>
                  <a:lnTo>
                    <a:pt x="8" y="232"/>
                  </a:lnTo>
                  <a:lnTo>
                    <a:pt x="42" y="232"/>
                  </a:lnTo>
                  <a:lnTo>
                    <a:pt x="70" y="102"/>
                  </a:lnTo>
                  <a:lnTo>
                    <a:pt x="110" y="102"/>
                  </a:lnTo>
                  <a:lnTo>
                    <a:pt x="116" y="76"/>
                  </a:lnTo>
                  <a:lnTo>
                    <a:pt x="76" y="76"/>
                  </a:lnTo>
                  <a:lnTo>
                    <a:pt x="78" y="64"/>
                  </a:lnTo>
                  <a:lnTo>
                    <a:pt x="78" y="64"/>
                  </a:lnTo>
                  <a:lnTo>
                    <a:pt x="80" y="50"/>
                  </a:lnTo>
                  <a:lnTo>
                    <a:pt x="86" y="38"/>
                  </a:lnTo>
                  <a:lnTo>
                    <a:pt x="90" y="34"/>
                  </a:lnTo>
                  <a:lnTo>
                    <a:pt x="96" y="30"/>
                  </a:lnTo>
                  <a:lnTo>
                    <a:pt x="102" y="28"/>
                  </a:lnTo>
                  <a:lnTo>
                    <a:pt x="110" y="26"/>
                  </a:lnTo>
                  <a:lnTo>
                    <a:pt x="110" y="26"/>
                  </a:lnTo>
                  <a:lnTo>
                    <a:pt x="116" y="28"/>
                  </a:lnTo>
                  <a:lnTo>
                    <a:pt x="126" y="30"/>
                  </a:lnTo>
                  <a:lnTo>
                    <a:pt x="132"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9" name="Freeform 18"/>
            <p:cNvSpPr>
              <a:spLocks noEditPoints="1"/>
            </p:cNvSpPr>
            <p:nvPr userDrawn="1"/>
          </p:nvSpPr>
          <p:spPr bwMode="auto">
            <a:xfrm>
              <a:off x="1190" y="1695"/>
              <a:ext cx="172" cy="226"/>
            </a:xfrm>
            <a:custGeom>
              <a:avLst/>
              <a:gdLst>
                <a:gd name="T0" fmla="*/ 138 w 172"/>
                <a:gd name="T1" fmla="*/ 26 h 226"/>
                <a:gd name="T2" fmla="*/ 130 w 172"/>
                <a:gd name="T3" fmla="*/ 16 h 226"/>
                <a:gd name="T4" fmla="*/ 104 w 172"/>
                <a:gd name="T5" fmla="*/ 2 h 226"/>
                <a:gd name="T6" fmla="*/ 88 w 172"/>
                <a:gd name="T7" fmla="*/ 0 h 226"/>
                <a:gd name="T8" fmla="*/ 62 w 172"/>
                <a:gd name="T9" fmla="*/ 4 h 226"/>
                <a:gd name="T10" fmla="*/ 38 w 172"/>
                <a:gd name="T11" fmla="*/ 20 h 226"/>
                <a:gd name="T12" fmla="*/ 26 w 172"/>
                <a:gd name="T13" fmla="*/ 36 h 226"/>
                <a:gd name="T14" fmla="*/ 12 w 172"/>
                <a:gd name="T15" fmla="*/ 74 h 226"/>
                <a:gd name="T16" fmla="*/ 10 w 172"/>
                <a:gd name="T17" fmla="*/ 96 h 226"/>
                <a:gd name="T18" fmla="*/ 16 w 172"/>
                <a:gd name="T19" fmla="*/ 124 h 226"/>
                <a:gd name="T20" fmla="*/ 28 w 172"/>
                <a:gd name="T21" fmla="*/ 142 h 226"/>
                <a:gd name="T22" fmla="*/ 48 w 172"/>
                <a:gd name="T23" fmla="*/ 156 h 226"/>
                <a:gd name="T24" fmla="*/ 68 w 172"/>
                <a:gd name="T25" fmla="*/ 160 h 226"/>
                <a:gd name="T26" fmla="*/ 84 w 172"/>
                <a:gd name="T27" fmla="*/ 158 h 226"/>
                <a:gd name="T28" fmla="*/ 104 w 172"/>
                <a:gd name="T29" fmla="*/ 152 h 226"/>
                <a:gd name="T30" fmla="*/ 108 w 172"/>
                <a:gd name="T31" fmla="*/ 156 h 226"/>
                <a:gd name="T32" fmla="*/ 104 w 172"/>
                <a:gd name="T33" fmla="*/ 170 h 226"/>
                <a:gd name="T34" fmla="*/ 94 w 172"/>
                <a:gd name="T35" fmla="*/ 184 h 226"/>
                <a:gd name="T36" fmla="*/ 78 w 172"/>
                <a:gd name="T37" fmla="*/ 194 h 226"/>
                <a:gd name="T38" fmla="*/ 58 w 172"/>
                <a:gd name="T39" fmla="*/ 198 h 226"/>
                <a:gd name="T40" fmla="*/ 46 w 172"/>
                <a:gd name="T41" fmla="*/ 198 h 226"/>
                <a:gd name="T42" fmla="*/ 20 w 172"/>
                <a:gd name="T43" fmla="*/ 190 h 226"/>
                <a:gd name="T44" fmla="*/ 0 w 172"/>
                <a:gd name="T45" fmla="*/ 214 h 226"/>
                <a:gd name="T46" fmla="*/ 14 w 172"/>
                <a:gd name="T47" fmla="*/ 218 h 226"/>
                <a:gd name="T48" fmla="*/ 54 w 172"/>
                <a:gd name="T49" fmla="*/ 226 h 226"/>
                <a:gd name="T50" fmla="*/ 70 w 172"/>
                <a:gd name="T51" fmla="*/ 224 h 226"/>
                <a:gd name="T52" fmla="*/ 98 w 172"/>
                <a:gd name="T53" fmla="*/ 216 h 226"/>
                <a:gd name="T54" fmla="*/ 118 w 172"/>
                <a:gd name="T55" fmla="*/ 202 h 226"/>
                <a:gd name="T56" fmla="*/ 134 w 172"/>
                <a:gd name="T57" fmla="*/ 180 h 226"/>
                <a:gd name="T58" fmla="*/ 172 w 172"/>
                <a:gd name="T59" fmla="*/ 4 h 226"/>
                <a:gd name="T60" fmla="*/ 126 w 172"/>
                <a:gd name="T61" fmla="*/ 66 h 226"/>
                <a:gd name="T62" fmla="*/ 124 w 172"/>
                <a:gd name="T63" fmla="*/ 82 h 226"/>
                <a:gd name="T64" fmla="*/ 116 w 172"/>
                <a:gd name="T65" fmla="*/ 108 h 226"/>
                <a:gd name="T66" fmla="*/ 102 w 172"/>
                <a:gd name="T67" fmla="*/ 124 h 226"/>
                <a:gd name="T68" fmla="*/ 84 w 172"/>
                <a:gd name="T69" fmla="*/ 132 h 226"/>
                <a:gd name="T70" fmla="*/ 76 w 172"/>
                <a:gd name="T71" fmla="*/ 132 h 226"/>
                <a:gd name="T72" fmla="*/ 62 w 172"/>
                <a:gd name="T73" fmla="*/ 130 h 226"/>
                <a:gd name="T74" fmla="*/ 52 w 172"/>
                <a:gd name="T75" fmla="*/ 120 h 226"/>
                <a:gd name="T76" fmla="*/ 46 w 172"/>
                <a:gd name="T77" fmla="*/ 108 h 226"/>
                <a:gd name="T78" fmla="*/ 44 w 172"/>
                <a:gd name="T79" fmla="*/ 94 h 226"/>
                <a:gd name="T80" fmla="*/ 46 w 172"/>
                <a:gd name="T81" fmla="*/ 72 h 226"/>
                <a:gd name="T82" fmla="*/ 56 w 172"/>
                <a:gd name="T83" fmla="*/ 50 h 226"/>
                <a:gd name="T84" fmla="*/ 70 w 172"/>
                <a:gd name="T85" fmla="*/ 34 h 226"/>
                <a:gd name="T86" fmla="*/ 90 w 172"/>
                <a:gd name="T87" fmla="*/ 26 h 226"/>
                <a:gd name="T88" fmla="*/ 98 w 172"/>
                <a:gd name="T89" fmla="*/ 28 h 226"/>
                <a:gd name="T90" fmla="*/ 112 w 172"/>
                <a:gd name="T91" fmla="*/ 34 h 226"/>
                <a:gd name="T92" fmla="*/ 120 w 172"/>
                <a:gd name="T93" fmla="*/ 44 h 226"/>
                <a:gd name="T94" fmla="*/ 126 w 172"/>
                <a:gd name="T95" fmla="*/ 66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2" h="226">
                  <a:moveTo>
                    <a:pt x="142" y="4"/>
                  </a:moveTo>
                  <a:lnTo>
                    <a:pt x="138" y="26"/>
                  </a:lnTo>
                  <a:lnTo>
                    <a:pt x="138" y="26"/>
                  </a:lnTo>
                  <a:lnTo>
                    <a:pt x="130" y="16"/>
                  </a:lnTo>
                  <a:lnTo>
                    <a:pt x="118" y="6"/>
                  </a:lnTo>
                  <a:lnTo>
                    <a:pt x="104" y="2"/>
                  </a:lnTo>
                  <a:lnTo>
                    <a:pt x="88" y="0"/>
                  </a:lnTo>
                  <a:lnTo>
                    <a:pt x="88" y="0"/>
                  </a:lnTo>
                  <a:lnTo>
                    <a:pt x="74" y="0"/>
                  </a:lnTo>
                  <a:lnTo>
                    <a:pt x="62" y="4"/>
                  </a:lnTo>
                  <a:lnTo>
                    <a:pt x="48" y="12"/>
                  </a:lnTo>
                  <a:lnTo>
                    <a:pt x="38" y="20"/>
                  </a:lnTo>
                  <a:lnTo>
                    <a:pt x="38" y="20"/>
                  </a:lnTo>
                  <a:lnTo>
                    <a:pt x="26" y="36"/>
                  </a:lnTo>
                  <a:lnTo>
                    <a:pt x="18" y="54"/>
                  </a:lnTo>
                  <a:lnTo>
                    <a:pt x="12" y="74"/>
                  </a:lnTo>
                  <a:lnTo>
                    <a:pt x="10" y="96"/>
                  </a:lnTo>
                  <a:lnTo>
                    <a:pt x="10" y="96"/>
                  </a:lnTo>
                  <a:lnTo>
                    <a:pt x="12" y="110"/>
                  </a:lnTo>
                  <a:lnTo>
                    <a:pt x="16" y="124"/>
                  </a:lnTo>
                  <a:lnTo>
                    <a:pt x="20" y="134"/>
                  </a:lnTo>
                  <a:lnTo>
                    <a:pt x="28" y="142"/>
                  </a:lnTo>
                  <a:lnTo>
                    <a:pt x="38" y="150"/>
                  </a:lnTo>
                  <a:lnTo>
                    <a:pt x="48" y="156"/>
                  </a:lnTo>
                  <a:lnTo>
                    <a:pt x="58" y="158"/>
                  </a:lnTo>
                  <a:lnTo>
                    <a:pt x="68" y="160"/>
                  </a:lnTo>
                  <a:lnTo>
                    <a:pt x="68" y="160"/>
                  </a:lnTo>
                  <a:lnTo>
                    <a:pt x="84" y="158"/>
                  </a:lnTo>
                  <a:lnTo>
                    <a:pt x="94" y="156"/>
                  </a:lnTo>
                  <a:lnTo>
                    <a:pt x="104" y="152"/>
                  </a:lnTo>
                  <a:lnTo>
                    <a:pt x="110" y="146"/>
                  </a:lnTo>
                  <a:lnTo>
                    <a:pt x="108" y="156"/>
                  </a:lnTo>
                  <a:lnTo>
                    <a:pt x="108" y="156"/>
                  </a:lnTo>
                  <a:lnTo>
                    <a:pt x="104" y="170"/>
                  </a:lnTo>
                  <a:lnTo>
                    <a:pt x="100" y="178"/>
                  </a:lnTo>
                  <a:lnTo>
                    <a:pt x="94" y="184"/>
                  </a:lnTo>
                  <a:lnTo>
                    <a:pt x="88" y="190"/>
                  </a:lnTo>
                  <a:lnTo>
                    <a:pt x="78" y="194"/>
                  </a:lnTo>
                  <a:lnTo>
                    <a:pt x="70" y="198"/>
                  </a:lnTo>
                  <a:lnTo>
                    <a:pt x="58" y="198"/>
                  </a:lnTo>
                  <a:lnTo>
                    <a:pt x="58" y="198"/>
                  </a:lnTo>
                  <a:lnTo>
                    <a:pt x="46" y="198"/>
                  </a:lnTo>
                  <a:lnTo>
                    <a:pt x="34" y="194"/>
                  </a:lnTo>
                  <a:lnTo>
                    <a:pt x="20" y="190"/>
                  </a:lnTo>
                  <a:lnTo>
                    <a:pt x="8" y="184"/>
                  </a:lnTo>
                  <a:lnTo>
                    <a:pt x="0" y="214"/>
                  </a:lnTo>
                  <a:lnTo>
                    <a:pt x="0" y="214"/>
                  </a:lnTo>
                  <a:lnTo>
                    <a:pt x="14" y="218"/>
                  </a:lnTo>
                  <a:lnTo>
                    <a:pt x="30" y="222"/>
                  </a:lnTo>
                  <a:lnTo>
                    <a:pt x="54" y="226"/>
                  </a:lnTo>
                  <a:lnTo>
                    <a:pt x="54" y="226"/>
                  </a:lnTo>
                  <a:lnTo>
                    <a:pt x="70" y="224"/>
                  </a:lnTo>
                  <a:lnTo>
                    <a:pt x="84" y="222"/>
                  </a:lnTo>
                  <a:lnTo>
                    <a:pt x="98" y="216"/>
                  </a:lnTo>
                  <a:lnTo>
                    <a:pt x="108" y="210"/>
                  </a:lnTo>
                  <a:lnTo>
                    <a:pt x="118" y="202"/>
                  </a:lnTo>
                  <a:lnTo>
                    <a:pt x="128" y="192"/>
                  </a:lnTo>
                  <a:lnTo>
                    <a:pt x="134" y="180"/>
                  </a:lnTo>
                  <a:lnTo>
                    <a:pt x="138" y="168"/>
                  </a:lnTo>
                  <a:lnTo>
                    <a:pt x="172" y="4"/>
                  </a:lnTo>
                  <a:lnTo>
                    <a:pt x="142" y="4"/>
                  </a:lnTo>
                  <a:close/>
                  <a:moveTo>
                    <a:pt x="126" y="66"/>
                  </a:moveTo>
                  <a:lnTo>
                    <a:pt x="126" y="66"/>
                  </a:lnTo>
                  <a:lnTo>
                    <a:pt x="124" y="82"/>
                  </a:lnTo>
                  <a:lnTo>
                    <a:pt x="122" y="96"/>
                  </a:lnTo>
                  <a:lnTo>
                    <a:pt x="116" y="108"/>
                  </a:lnTo>
                  <a:lnTo>
                    <a:pt x="110" y="118"/>
                  </a:lnTo>
                  <a:lnTo>
                    <a:pt x="102" y="124"/>
                  </a:lnTo>
                  <a:lnTo>
                    <a:pt x="94" y="128"/>
                  </a:lnTo>
                  <a:lnTo>
                    <a:pt x="84" y="132"/>
                  </a:lnTo>
                  <a:lnTo>
                    <a:pt x="76" y="132"/>
                  </a:lnTo>
                  <a:lnTo>
                    <a:pt x="76" y="132"/>
                  </a:lnTo>
                  <a:lnTo>
                    <a:pt x="68" y="132"/>
                  </a:lnTo>
                  <a:lnTo>
                    <a:pt x="62" y="130"/>
                  </a:lnTo>
                  <a:lnTo>
                    <a:pt x="56" y="126"/>
                  </a:lnTo>
                  <a:lnTo>
                    <a:pt x="52" y="120"/>
                  </a:lnTo>
                  <a:lnTo>
                    <a:pt x="48" y="114"/>
                  </a:lnTo>
                  <a:lnTo>
                    <a:pt x="46" y="108"/>
                  </a:lnTo>
                  <a:lnTo>
                    <a:pt x="44" y="94"/>
                  </a:lnTo>
                  <a:lnTo>
                    <a:pt x="44" y="94"/>
                  </a:lnTo>
                  <a:lnTo>
                    <a:pt x="44" y="84"/>
                  </a:lnTo>
                  <a:lnTo>
                    <a:pt x="46" y="72"/>
                  </a:lnTo>
                  <a:lnTo>
                    <a:pt x="50" y="62"/>
                  </a:lnTo>
                  <a:lnTo>
                    <a:pt x="56" y="50"/>
                  </a:lnTo>
                  <a:lnTo>
                    <a:pt x="62" y="40"/>
                  </a:lnTo>
                  <a:lnTo>
                    <a:pt x="70" y="34"/>
                  </a:lnTo>
                  <a:lnTo>
                    <a:pt x="78" y="28"/>
                  </a:lnTo>
                  <a:lnTo>
                    <a:pt x="90" y="26"/>
                  </a:lnTo>
                  <a:lnTo>
                    <a:pt x="90" y="26"/>
                  </a:lnTo>
                  <a:lnTo>
                    <a:pt x="98" y="28"/>
                  </a:lnTo>
                  <a:lnTo>
                    <a:pt x="106" y="30"/>
                  </a:lnTo>
                  <a:lnTo>
                    <a:pt x="112" y="34"/>
                  </a:lnTo>
                  <a:lnTo>
                    <a:pt x="116" y="38"/>
                  </a:lnTo>
                  <a:lnTo>
                    <a:pt x="120" y="44"/>
                  </a:lnTo>
                  <a:lnTo>
                    <a:pt x="124" y="52"/>
                  </a:lnTo>
                  <a:lnTo>
                    <a:pt x="126" y="66"/>
                  </a:lnTo>
                  <a:lnTo>
                    <a:pt x="126"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0" name="Freeform 19"/>
            <p:cNvSpPr>
              <a:spLocks/>
            </p:cNvSpPr>
            <p:nvPr userDrawn="1"/>
          </p:nvSpPr>
          <p:spPr bwMode="auto">
            <a:xfrm>
              <a:off x="1012" y="1695"/>
              <a:ext cx="160" cy="160"/>
            </a:xfrm>
            <a:custGeom>
              <a:avLst/>
              <a:gdLst>
                <a:gd name="T0" fmla="*/ 108 w 160"/>
                <a:gd name="T1" fmla="*/ 0 h 160"/>
                <a:gd name="T2" fmla="*/ 108 w 160"/>
                <a:gd name="T3" fmla="*/ 0 h 160"/>
                <a:gd name="T4" fmla="*/ 90 w 160"/>
                <a:gd name="T5" fmla="*/ 2 h 160"/>
                <a:gd name="T6" fmla="*/ 76 w 160"/>
                <a:gd name="T7" fmla="*/ 6 h 160"/>
                <a:gd name="T8" fmla="*/ 66 w 160"/>
                <a:gd name="T9" fmla="*/ 14 h 160"/>
                <a:gd name="T10" fmla="*/ 58 w 160"/>
                <a:gd name="T11" fmla="*/ 22 h 160"/>
                <a:gd name="T12" fmla="*/ 62 w 160"/>
                <a:gd name="T13" fmla="*/ 4 h 160"/>
                <a:gd name="T14" fmla="*/ 32 w 160"/>
                <a:gd name="T15" fmla="*/ 4 h 160"/>
                <a:gd name="T16" fmla="*/ 32 w 160"/>
                <a:gd name="T17" fmla="*/ 4 h 160"/>
                <a:gd name="T18" fmla="*/ 28 w 160"/>
                <a:gd name="T19" fmla="*/ 24 h 160"/>
                <a:gd name="T20" fmla="*/ 0 w 160"/>
                <a:gd name="T21" fmla="*/ 160 h 160"/>
                <a:gd name="T22" fmla="*/ 32 w 160"/>
                <a:gd name="T23" fmla="*/ 160 h 160"/>
                <a:gd name="T24" fmla="*/ 48 w 160"/>
                <a:gd name="T25" fmla="*/ 80 h 160"/>
                <a:gd name="T26" fmla="*/ 48 w 160"/>
                <a:gd name="T27" fmla="*/ 80 h 160"/>
                <a:gd name="T28" fmla="*/ 54 w 160"/>
                <a:gd name="T29" fmla="*/ 66 h 160"/>
                <a:gd name="T30" fmla="*/ 58 w 160"/>
                <a:gd name="T31" fmla="*/ 58 h 160"/>
                <a:gd name="T32" fmla="*/ 64 w 160"/>
                <a:gd name="T33" fmla="*/ 48 h 160"/>
                <a:gd name="T34" fmla="*/ 70 w 160"/>
                <a:gd name="T35" fmla="*/ 40 h 160"/>
                <a:gd name="T36" fmla="*/ 80 w 160"/>
                <a:gd name="T37" fmla="*/ 32 h 160"/>
                <a:gd name="T38" fmla="*/ 90 w 160"/>
                <a:gd name="T39" fmla="*/ 28 h 160"/>
                <a:gd name="T40" fmla="*/ 102 w 160"/>
                <a:gd name="T41" fmla="*/ 26 h 160"/>
                <a:gd name="T42" fmla="*/ 102 w 160"/>
                <a:gd name="T43" fmla="*/ 26 h 160"/>
                <a:gd name="T44" fmla="*/ 112 w 160"/>
                <a:gd name="T45" fmla="*/ 28 h 160"/>
                <a:gd name="T46" fmla="*/ 120 w 160"/>
                <a:gd name="T47" fmla="*/ 34 h 160"/>
                <a:gd name="T48" fmla="*/ 126 w 160"/>
                <a:gd name="T49" fmla="*/ 42 h 160"/>
                <a:gd name="T50" fmla="*/ 128 w 160"/>
                <a:gd name="T51" fmla="*/ 52 h 160"/>
                <a:gd name="T52" fmla="*/ 128 w 160"/>
                <a:gd name="T53" fmla="*/ 52 h 160"/>
                <a:gd name="T54" fmla="*/ 126 w 160"/>
                <a:gd name="T55" fmla="*/ 66 h 160"/>
                <a:gd name="T56" fmla="*/ 106 w 160"/>
                <a:gd name="T57" fmla="*/ 160 h 160"/>
                <a:gd name="T58" fmla="*/ 140 w 160"/>
                <a:gd name="T59" fmla="*/ 160 h 160"/>
                <a:gd name="T60" fmla="*/ 156 w 160"/>
                <a:gd name="T61" fmla="*/ 78 h 160"/>
                <a:gd name="T62" fmla="*/ 156 w 160"/>
                <a:gd name="T63" fmla="*/ 78 h 160"/>
                <a:gd name="T64" fmla="*/ 158 w 160"/>
                <a:gd name="T65" fmla="*/ 64 h 160"/>
                <a:gd name="T66" fmla="*/ 160 w 160"/>
                <a:gd name="T67" fmla="*/ 50 h 160"/>
                <a:gd name="T68" fmla="*/ 160 w 160"/>
                <a:gd name="T69" fmla="*/ 50 h 160"/>
                <a:gd name="T70" fmla="*/ 158 w 160"/>
                <a:gd name="T71" fmla="*/ 38 h 160"/>
                <a:gd name="T72" fmla="*/ 156 w 160"/>
                <a:gd name="T73" fmla="*/ 28 h 160"/>
                <a:gd name="T74" fmla="*/ 152 w 160"/>
                <a:gd name="T75" fmla="*/ 20 h 160"/>
                <a:gd name="T76" fmla="*/ 146 w 160"/>
                <a:gd name="T77" fmla="*/ 12 h 160"/>
                <a:gd name="T78" fmla="*/ 138 w 160"/>
                <a:gd name="T79" fmla="*/ 8 h 160"/>
                <a:gd name="T80" fmla="*/ 130 w 160"/>
                <a:gd name="T81" fmla="*/ 4 h 160"/>
                <a:gd name="T82" fmla="*/ 118 w 160"/>
                <a:gd name="T83" fmla="*/ 0 h 160"/>
                <a:gd name="T84" fmla="*/ 108 w 160"/>
                <a:gd name="T85" fmla="*/ 0 h 160"/>
                <a:gd name="T86" fmla="*/ 108 w 160"/>
                <a:gd name="T87"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0" h="160">
                  <a:moveTo>
                    <a:pt x="108" y="0"/>
                  </a:moveTo>
                  <a:lnTo>
                    <a:pt x="108" y="0"/>
                  </a:lnTo>
                  <a:lnTo>
                    <a:pt x="90" y="2"/>
                  </a:lnTo>
                  <a:lnTo>
                    <a:pt x="76" y="6"/>
                  </a:lnTo>
                  <a:lnTo>
                    <a:pt x="66" y="14"/>
                  </a:lnTo>
                  <a:lnTo>
                    <a:pt x="58" y="22"/>
                  </a:lnTo>
                  <a:lnTo>
                    <a:pt x="62" y="4"/>
                  </a:lnTo>
                  <a:lnTo>
                    <a:pt x="32" y="4"/>
                  </a:lnTo>
                  <a:lnTo>
                    <a:pt x="32" y="4"/>
                  </a:lnTo>
                  <a:lnTo>
                    <a:pt x="28" y="24"/>
                  </a:lnTo>
                  <a:lnTo>
                    <a:pt x="0" y="160"/>
                  </a:lnTo>
                  <a:lnTo>
                    <a:pt x="32" y="160"/>
                  </a:lnTo>
                  <a:lnTo>
                    <a:pt x="48" y="80"/>
                  </a:lnTo>
                  <a:lnTo>
                    <a:pt x="48" y="80"/>
                  </a:lnTo>
                  <a:lnTo>
                    <a:pt x="54" y="66"/>
                  </a:lnTo>
                  <a:lnTo>
                    <a:pt x="58" y="58"/>
                  </a:lnTo>
                  <a:lnTo>
                    <a:pt x="64" y="48"/>
                  </a:lnTo>
                  <a:lnTo>
                    <a:pt x="70" y="40"/>
                  </a:lnTo>
                  <a:lnTo>
                    <a:pt x="80" y="32"/>
                  </a:lnTo>
                  <a:lnTo>
                    <a:pt x="90" y="28"/>
                  </a:lnTo>
                  <a:lnTo>
                    <a:pt x="102" y="26"/>
                  </a:lnTo>
                  <a:lnTo>
                    <a:pt x="102" y="26"/>
                  </a:lnTo>
                  <a:lnTo>
                    <a:pt x="112" y="28"/>
                  </a:lnTo>
                  <a:lnTo>
                    <a:pt x="120" y="34"/>
                  </a:lnTo>
                  <a:lnTo>
                    <a:pt x="126" y="42"/>
                  </a:lnTo>
                  <a:lnTo>
                    <a:pt x="128" y="52"/>
                  </a:lnTo>
                  <a:lnTo>
                    <a:pt x="128" y="52"/>
                  </a:lnTo>
                  <a:lnTo>
                    <a:pt x="126" y="66"/>
                  </a:lnTo>
                  <a:lnTo>
                    <a:pt x="106" y="160"/>
                  </a:lnTo>
                  <a:lnTo>
                    <a:pt x="140" y="160"/>
                  </a:lnTo>
                  <a:lnTo>
                    <a:pt x="156" y="78"/>
                  </a:lnTo>
                  <a:lnTo>
                    <a:pt x="156" y="78"/>
                  </a:lnTo>
                  <a:lnTo>
                    <a:pt x="158" y="64"/>
                  </a:lnTo>
                  <a:lnTo>
                    <a:pt x="160" y="50"/>
                  </a:lnTo>
                  <a:lnTo>
                    <a:pt x="160" y="50"/>
                  </a:lnTo>
                  <a:lnTo>
                    <a:pt x="158" y="38"/>
                  </a:lnTo>
                  <a:lnTo>
                    <a:pt x="156" y="28"/>
                  </a:lnTo>
                  <a:lnTo>
                    <a:pt x="152" y="20"/>
                  </a:lnTo>
                  <a:lnTo>
                    <a:pt x="146" y="12"/>
                  </a:lnTo>
                  <a:lnTo>
                    <a:pt x="138" y="8"/>
                  </a:lnTo>
                  <a:lnTo>
                    <a:pt x="130" y="4"/>
                  </a:lnTo>
                  <a:lnTo>
                    <a:pt x="118" y="0"/>
                  </a:lnTo>
                  <a:lnTo>
                    <a:pt x="108" y="0"/>
                  </a:lnTo>
                  <a:lnTo>
                    <a:pt x="10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1" name="Freeform 20"/>
            <p:cNvSpPr>
              <a:spLocks/>
            </p:cNvSpPr>
            <p:nvPr userDrawn="1"/>
          </p:nvSpPr>
          <p:spPr bwMode="auto">
            <a:xfrm>
              <a:off x="808" y="1651"/>
              <a:ext cx="112" cy="206"/>
            </a:xfrm>
            <a:custGeom>
              <a:avLst/>
              <a:gdLst>
                <a:gd name="T0" fmla="*/ 64 w 112"/>
                <a:gd name="T1" fmla="*/ 74 h 206"/>
                <a:gd name="T2" fmla="*/ 106 w 112"/>
                <a:gd name="T3" fmla="*/ 74 h 206"/>
                <a:gd name="T4" fmla="*/ 112 w 112"/>
                <a:gd name="T5" fmla="*/ 48 h 206"/>
                <a:gd name="T6" fmla="*/ 70 w 112"/>
                <a:gd name="T7" fmla="*/ 48 h 206"/>
                <a:gd name="T8" fmla="*/ 80 w 112"/>
                <a:gd name="T9" fmla="*/ 0 h 206"/>
                <a:gd name="T10" fmla="*/ 46 w 112"/>
                <a:gd name="T11" fmla="*/ 12 h 206"/>
                <a:gd name="T12" fmla="*/ 38 w 112"/>
                <a:gd name="T13" fmla="*/ 48 h 206"/>
                <a:gd name="T14" fmla="*/ 4 w 112"/>
                <a:gd name="T15" fmla="*/ 48 h 206"/>
                <a:gd name="T16" fmla="*/ 0 w 112"/>
                <a:gd name="T17" fmla="*/ 74 h 206"/>
                <a:gd name="T18" fmla="*/ 32 w 112"/>
                <a:gd name="T19" fmla="*/ 74 h 206"/>
                <a:gd name="T20" fmla="*/ 20 w 112"/>
                <a:gd name="T21" fmla="*/ 134 h 206"/>
                <a:gd name="T22" fmla="*/ 20 w 112"/>
                <a:gd name="T23" fmla="*/ 134 h 206"/>
                <a:gd name="T24" fmla="*/ 16 w 112"/>
                <a:gd name="T25" fmla="*/ 154 h 206"/>
                <a:gd name="T26" fmla="*/ 14 w 112"/>
                <a:gd name="T27" fmla="*/ 170 h 206"/>
                <a:gd name="T28" fmla="*/ 14 w 112"/>
                <a:gd name="T29" fmla="*/ 170 h 206"/>
                <a:gd name="T30" fmla="*/ 16 w 112"/>
                <a:gd name="T31" fmla="*/ 184 h 206"/>
                <a:gd name="T32" fmla="*/ 20 w 112"/>
                <a:gd name="T33" fmla="*/ 190 h 206"/>
                <a:gd name="T34" fmla="*/ 24 w 112"/>
                <a:gd name="T35" fmla="*/ 194 h 206"/>
                <a:gd name="T36" fmla="*/ 28 w 112"/>
                <a:gd name="T37" fmla="*/ 200 h 206"/>
                <a:gd name="T38" fmla="*/ 36 w 112"/>
                <a:gd name="T39" fmla="*/ 204 h 206"/>
                <a:gd name="T40" fmla="*/ 44 w 112"/>
                <a:gd name="T41" fmla="*/ 206 h 206"/>
                <a:gd name="T42" fmla="*/ 52 w 112"/>
                <a:gd name="T43" fmla="*/ 206 h 206"/>
                <a:gd name="T44" fmla="*/ 52 w 112"/>
                <a:gd name="T45" fmla="*/ 206 h 206"/>
                <a:gd name="T46" fmla="*/ 68 w 112"/>
                <a:gd name="T47" fmla="*/ 206 h 206"/>
                <a:gd name="T48" fmla="*/ 82 w 112"/>
                <a:gd name="T49" fmla="*/ 202 h 206"/>
                <a:gd name="T50" fmla="*/ 88 w 112"/>
                <a:gd name="T51" fmla="*/ 174 h 206"/>
                <a:gd name="T52" fmla="*/ 84 w 112"/>
                <a:gd name="T53" fmla="*/ 176 h 206"/>
                <a:gd name="T54" fmla="*/ 84 w 112"/>
                <a:gd name="T55" fmla="*/ 176 h 206"/>
                <a:gd name="T56" fmla="*/ 74 w 112"/>
                <a:gd name="T57" fmla="*/ 178 h 206"/>
                <a:gd name="T58" fmla="*/ 64 w 112"/>
                <a:gd name="T59" fmla="*/ 180 h 206"/>
                <a:gd name="T60" fmla="*/ 64 w 112"/>
                <a:gd name="T61" fmla="*/ 180 h 206"/>
                <a:gd name="T62" fmla="*/ 56 w 112"/>
                <a:gd name="T63" fmla="*/ 178 h 206"/>
                <a:gd name="T64" fmla="*/ 50 w 112"/>
                <a:gd name="T65" fmla="*/ 176 h 206"/>
                <a:gd name="T66" fmla="*/ 48 w 112"/>
                <a:gd name="T67" fmla="*/ 170 h 206"/>
                <a:gd name="T68" fmla="*/ 46 w 112"/>
                <a:gd name="T69" fmla="*/ 166 h 206"/>
                <a:gd name="T70" fmla="*/ 46 w 112"/>
                <a:gd name="T71" fmla="*/ 166 h 206"/>
                <a:gd name="T72" fmla="*/ 52 w 112"/>
                <a:gd name="T73" fmla="*/ 138 h 206"/>
                <a:gd name="T74" fmla="*/ 64 w 112"/>
                <a:gd name="T75" fmla="*/ 74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2" h="206">
                  <a:moveTo>
                    <a:pt x="64" y="74"/>
                  </a:moveTo>
                  <a:lnTo>
                    <a:pt x="106" y="74"/>
                  </a:lnTo>
                  <a:lnTo>
                    <a:pt x="112" y="48"/>
                  </a:lnTo>
                  <a:lnTo>
                    <a:pt x="70" y="48"/>
                  </a:lnTo>
                  <a:lnTo>
                    <a:pt x="80" y="0"/>
                  </a:lnTo>
                  <a:lnTo>
                    <a:pt x="46" y="12"/>
                  </a:lnTo>
                  <a:lnTo>
                    <a:pt x="38" y="48"/>
                  </a:lnTo>
                  <a:lnTo>
                    <a:pt x="4" y="48"/>
                  </a:lnTo>
                  <a:lnTo>
                    <a:pt x="0" y="74"/>
                  </a:lnTo>
                  <a:lnTo>
                    <a:pt x="32" y="74"/>
                  </a:lnTo>
                  <a:lnTo>
                    <a:pt x="20" y="134"/>
                  </a:lnTo>
                  <a:lnTo>
                    <a:pt x="20" y="134"/>
                  </a:lnTo>
                  <a:lnTo>
                    <a:pt x="16" y="154"/>
                  </a:lnTo>
                  <a:lnTo>
                    <a:pt x="14" y="170"/>
                  </a:lnTo>
                  <a:lnTo>
                    <a:pt x="14" y="170"/>
                  </a:lnTo>
                  <a:lnTo>
                    <a:pt x="16" y="184"/>
                  </a:lnTo>
                  <a:lnTo>
                    <a:pt x="20" y="190"/>
                  </a:lnTo>
                  <a:lnTo>
                    <a:pt x="24" y="194"/>
                  </a:lnTo>
                  <a:lnTo>
                    <a:pt x="28" y="200"/>
                  </a:lnTo>
                  <a:lnTo>
                    <a:pt x="36" y="204"/>
                  </a:lnTo>
                  <a:lnTo>
                    <a:pt x="44" y="206"/>
                  </a:lnTo>
                  <a:lnTo>
                    <a:pt x="52" y="206"/>
                  </a:lnTo>
                  <a:lnTo>
                    <a:pt x="52" y="206"/>
                  </a:lnTo>
                  <a:lnTo>
                    <a:pt x="68" y="206"/>
                  </a:lnTo>
                  <a:lnTo>
                    <a:pt x="82" y="202"/>
                  </a:lnTo>
                  <a:lnTo>
                    <a:pt x="88" y="174"/>
                  </a:lnTo>
                  <a:lnTo>
                    <a:pt x="84" y="176"/>
                  </a:lnTo>
                  <a:lnTo>
                    <a:pt x="84" y="176"/>
                  </a:lnTo>
                  <a:lnTo>
                    <a:pt x="74" y="178"/>
                  </a:lnTo>
                  <a:lnTo>
                    <a:pt x="64" y="180"/>
                  </a:lnTo>
                  <a:lnTo>
                    <a:pt x="64" y="180"/>
                  </a:lnTo>
                  <a:lnTo>
                    <a:pt x="56" y="178"/>
                  </a:lnTo>
                  <a:lnTo>
                    <a:pt x="50" y="176"/>
                  </a:lnTo>
                  <a:lnTo>
                    <a:pt x="48" y="170"/>
                  </a:lnTo>
                  <a:lnTo>
                    <a:pt x="46" y="166"/>
                  </a:lnTo>
                  <a:lnTo>
                    <a:pt x="46" y="166"/>
                  </a:lnTo>
                  <a:lnTo>
                    <a:pt x="52" y="138"/>
                  </a:lnTo>
                  <a:lnTo>
                    <a:pt x="64" y="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2" name="Freeform 21"/>
            <p:cNvSpPr>
              <a:spLocks noEditPoints="1"/>
            </p:cNvSpPr>
            <p:nvPr userDrawn="1"/>
          </p:nvSpPr>
          <p:spPr bwMode="auto">
            <a:xfrm>
              <a:off x="640" y="1695"/>
              <a:ext cx="142" cy="162"/>
            </a:xfrm>
            <a:custGeom>
              <a:avLst/>
              <a:gdLst>
                <a:gd name="T0" fmla="*/ 80 w 142"/>
                <a:gd name="T1" fmla="*/ 0 h 162"/>
                <a:gd name="T2" fmla="*/ 36 w 142"/>
                <a:gd name="T3" fmla="*/ 8 h 162"/>
                <a:gd name="T4" fmla="*/ 34 w 142"/>
                <a:gd name="T5" fmla="*/ 38 h 162"/>
                <a:gd name="T6" fmla="*/ 44 w 142"/>
                <a:gd name="T7" fmla="*/ 34 h 162"/>
                <a:gd name="T8" fmla="*/ 68 w 142"/>
                <a:gd name="T9" fmla="*/ 28 h 162"/>
                <a:gd name="T10" fmla="*/ 78 w 142"/>
                <a:gd name="T11" fmla="*/ 26 h 162"/>
                <a:gd name="T12" fmla="*/ 98 w 142"/>
                <a:gd name="T13" fmla="*/ 30 h 162"/>
                <a:gd name="T14" fmla="*/ 106 w 142"/>
                <a:gd name="T15" fmla="*/ 38 h 162"/>
                <a:gd name="T16" fmla="*/ 112 w 142"/>
                <a:gd name="T17" fmla="*/ 54 h 162"/>
                <a:gd name="T18" fmla="*/ 110 w 142"/>
                <a:gd name="T19" fmla="*/ 62 h 162"/>
                <a:gd name="T20" fmla="*/ 106 w 142"/>
                <a:gd name="T21" fmla="*/ 62 h 162"/>
                <a:gd name="T22" fmla="*/ 92 w 142"/>
                <a:gd name="T23" fmla="*/ 62 h 162"/>
                <a:gd name="T24" fmla="*/ 70 w 142"/>
                <a:gd name="T25" fmla="*/ 62 h 162"/>
                <a:gd name="T26" fmla="*/ 36 w 142"/>
                <a:gd name="T27" fmla="*/ 70 h 162"/>
                <a:gd name="T28" fmla="*/ 12 w 142"/>
                <a:gd name="T29" fmla="*/ 84 h 162"/>
                <a:gd name="T30" fmla="*/ 2 w 142"/>
                <a:gd name="T31" fmla="*/ 106 h 162"/>
                <a:gd name="T32" fmla="*/ 0 w 142"/>
                <a:gd name="T33" fmla="*/ 118 h 162"/>
                <a:gd name="T34" fmla="*/ 4 w 142"/>
                <a:gd name="T35" fmla="*/ 140 h 162"/>
                <a:gd name="T36" fmla="*/ 16 w 142"/>
                <a:gd name="T37" fmla="*/ 152 h 162"/>
                <a:gd name="T38" fmla="*/ 32 w 142"/>
                <a:gd name="T39" fmla="*/ 160 h 162"/>
                <a:gd name="T40" fmla="*/ 50 w 142"/>
                <a:gd name="T41" fmla="*/ 162 h 162"/>
                <a:gd name="T42" fmla="*/ 64 w 142"/>
                <a:gd name="T43" fmla="*/ 162 h 162"/>
                <a:gd name="T44" fmla="*/ 88 w 142"/>
                <a:gd name="T45" fmla="*/ 150 h 162"/>
                <a:gd name="T46" fmla="*/ 96 w 142"/>
                <a:gd name="T47" fmla="*/ 140 h 162"/>
                <a:gd name="T48" fmla="*/ 124 w 142"/>
                <a:gd name="T49" fmla="*/ 160 h 162"/>
                <a:gd name="T50" fmla="*/ 128 w 142"/>
                <a:gd name="T51" fmla="*/ 126 h 162"/>
                <a:gd name="T52" fmla="*/ 136 w 142"/>
                <a:gd name="T53" fmla="*/ 92 h 162"/>
                <a:gd name="T54" fmla="*/ 140 w 142"/>
                <a:gd name="T55" fmla="*/ 74 h 162"/>
                <a:gd name="T56" fmla="*/ 142 w 142"/>
                <a:gd name="T57" fmla="*/ 50 h 162"/>
                <a:gd name="T58" fmla="*/ 138 w 142"/>
                <a:gd name="T59" fmla="*/ 28 h 162"/>
                <a:gd name="T60" fmla="*/ 126 w 142"/>
                <a:gd name="T61" fmla="*/ 12 h 162"/>
                <a:gd name="T62" fmla="*/ 106 w 142"/>
                <a:gd name="T63" fmla="*/ 2 h 162"/>
                <a:gd name="T64" fmla="*/ 80 w 142"/>
                <a:gd name="T65" fmla="*/ 0 h 162"/>
                <a:gd name="T66" fmla="*/ 104 w 142"/>
                <a:gd name="T67" fmla="*/ 86 h 162"/>
                <a:gd name="T68" fmla="*/ 102 w 142"/>
                <a:gd name="T69" fmla="*/ 96 h 162"/>
                <a:gd name="T70" fmla="*/ 94 w 142"/>
                <a:gd name="T71" fmla="*/ 112 h 162"/>
                <a:gd name="T72" fmla="*/ 82 w 142"/>
                <a:gd name="T73" fmla="*/ 126 h 162"/>
                <a:gd name="T74" fmla="*/ 66 w 142"/>
                <a:gd name="T75" fmla="*/ 134 h 162"/>
                <a:gd name="T76" fmla="*/ 56 w 142"/>
                <a:gd name="T77" fmla="*/ 136 h 162"/>
                <a:gd name="T78" fmla="*/ 40 w 142"/>
                <a:gd name="T79" fmla="*/ 132 h 162"/>
                <a:gd name="T80" fmla="*/ 34 w 142"/>
                <a:gd name="T81" fmla="*/ 118 h 162"/>
                <a:gd name="T82" fmla="*/ 36 w 142"/>
                <a:gd name="T83" fmla="*/ 108 h 162"/>
                <a:gd name="T84" fmla="*/ 46 w 142"/>
                <a:gd name="T85" fmla="*/ 96 h 162"/>
                <a:gd name="T86" fmla="*/ 70 w 142"/>
                <a:gd name="T87" fmla="*/ 88 h 162"/>
                <a:gd name="T88" fmla="*/ 104 w 142"/>
                <a:gd name="T89" fmla="*/ 86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2" h="162">
                  <a:moveTo>
                    <a:pt x="80" y="0"/>
                  </a:moveTo>
                  <a:lnTo>
                    <a:pt x="80" y="0"/>
                  </a:lnTo>
                  <a:lnTo>
                    <a:pt x="58" y="2"/>
                  </a:lnTo>
                  <a:lnTo>
                    <a:pt x="36" y="8"/>
                  </a:lnTo>
                  <a:lnTo>
                    <a:pt x="30" y="42"/>
                  </a:lnTo>
                  <a:lnTo>
                    <a:pt x="34" y="38"/>
                  </a:lnTo>
                  <a:lnTo>
                    <a:pt x="34" y="38"/>
                  </a:lnTo>
                  <a:lnTo>
                    <a:pt x="44" y="34"/>
                  </a:lnTo>
                  <a:lnTo>
                    <a:pt x="56" y="30"/>
                  </a:lnTo>
                  <a:lnTo>
                    <a:pt x="68" y="28"/>
                  </a:lnTo>
                  <a:lnTo>
                    <a:pt x="78" y="26"/>
                  </a:lnTo>
                  <a:lnTo>
                    <a:pt x="78" y="26"/>
                  </a:lnTo>
                  <a:lnTo>
                    <a:pt x="92" y="28"/>
                  </a:lnTo>
                  <a:lnTo>
                    <a:pt x="98" y="30"/>
                  </a:lnTo>
                  <a:lnTo>
                    <a:pt x="104" y="34"/>
                  </a:lnTo>
                  <a:lnTo>
                    <a:pt x="106" y="38"/>
                  </a:lnTo>
                  <a:lnTo>
                    <a:pt x="110" y="42"/>
                  </a:lnTo>
                  <a:lnTo>
                    <a:pt x="112" y="54"/>
                  </a:lnTo>
                  <a:lnTo>
                    <a:pt x="112" y="54"/>
                  </a:lnTo>
                  <a:lnTo>
                    <a:pt x="110" y="62"/>
                  </a:lnTo>
                  <a:lnTo>
                    <a:pt x="110" y="62"/>
                  </a:lnTo>
                  <a:lnTo>
                    <a:pt x="106" y="62"/>
                  </a:lnTo>
                  <a:lnTo>
                    <a:pt x="106" y="62"/>
                  </a:lnTo>
                  <a:lnTo>
                    <a:pt x="92" y="62"/>
                  </a:lnTo>
                  <a:lnTo>
                    <a:pt x="92" y="62"/>
                  </a:lnTo>
                  <a:lnTo>
                    <a:pt x="70" y="62"/>
                  </a:lnTo>
                  <a:lnTo>
                    <a:pt x="52" y="64"/>
                  </a:lnTo>
                  <a:lnTo>
                    <a:pt x="36" y="70"/>
                  </a:lnTo>
                  <a:lnTo>
                    <a:pt x="22" y="76"/>
                  </a:lnTo>
                  <a:lnTo>
                    <a:pt x="12" y="84"/>
                  </a:lnTo>
                  <a:lnTo>
                    <a:pt x="6" y="94"/>
                  </a:lnTo>
                  <a:lnTo>
                    <a:pt x="2" y="106"/>
                  </a:lnTo>
                  <a:lnTo>
                    <a:pt x="0" y="118"/>
                  </a:lnTo>
                  <a:lnTo>
                    <a:pt x="0" y="118"/>
                  </a:lnTo>
                  <a:lnTo>
                    <a:pt x="2" y="130"/>
                  </a:lnTo>
                  <a:lnTo>
                    <a:pt x="4" y="140"/>
                  </a:lnTo>
                  <a:lnTo>
                    <a:pt x="10" y="146"/>
                  </a:lnTo>
                  <a:lnTo>
                    <a:pt x="16" y="152"/>
                  </a:lnTo>
                  <a:lnTo>
                    <a:pt x="24" y="158"/>
                  </a:lnTo>
                  <a:lnTo>
                    <a:pt x="32" y="160"/>
                  </a:lnTo>
                  <a:lnTo>
                    <a:pt x="42" y="162"/>
                  </a:lnTo>
                  <a:lnTo>
                    <a:pt x="50" y="162"/>
                  </a:lnTo>
                  <a:lnTo>
                    <a:pt x="50" y="162"/>
                  </a:lnTo>
                  <a:lnTo>
                    <a:pt x="64" y="162"/>
                  </a:lnTo>
                  <a:lnTo>
                    <a:pt x="76" y="156"/>
                  </a:lnTo>
                  <a:lnTo>
                    <a:pt x="88" y="150"/>
                  </a:lnTo>
                  <a:lnTo>
                    <a:pt x="96" y="140"/>
                  </a:lnTo>
                  <a:lnTo>
                    <a:pt x="96" y="140"/>
                  </a:lnTo>
                  <a:lnTo>
                    <a:pt x="92" y="160"/>
                  </a:lnTo>
                  <a:lnTo>
                    <a:pt x="124" y="160"/>
                  </a:lnTo>
                  <a:lnTo>
                    <a:pt x="124" y="160"/>
                  </a:lnTo>
                  <a:lnTo>
                    <a:pt x="128" y="126"/>
                  </a:lnTo>
                  <a:lnTo>
                    <a:pt x="136" y="92"/>
                  </a:lnTo>
                  <a:lnTo>
                    <a:pt x="136" y="92"/>
                  </a:lnTo>
                  <a:lnTo>
                    <a:pt x="140" y="74"/>
                  </a:lnTo>
                  <a:lnTo>
                    <a:pt x="140" y="74"/>
                  </a:lnTo>
                  <a:lnTo>
                    <a:pt x="142" y="50"/>
                  </a:lnTo>
                  <a:lnTo>
                    <a:pt x="142" y="50"/>
                  </a:lnTo>
                  <a:lnTo>
                    <a:pt x="140" y="38"/>
                  </a:lnTo>
                  <a:lnTo>
                    <a:pt x="138" y="28"/>
                  </a:lnTo>
                  <a:lnTo>
                    <a:pt x="132" y="20"/>
                  </a:lnTo>
                  <a:lnTo>
                    <a:pt x="126" y="12"/>
                  </a:lnTo>
                  <a:lnTo>
                    <a:pt x="116" y="8"/>
                  </a:lnTo>
                  <a:lnTo>
                    <a:pt x="106" y="2"/>
                  </a:lnTo>
                  <a:lnTo>
                    <a:pt x="94" y="0"/>
                  </a:lnTo>
                  <a:lnTo>
                    <a:pt x="80" y="0"/>
                  </a:lnTo>
                  <a:lnTo>
                    <a:pt x="80" y="0"/>
                  </a:lnTo>
                  <a:close/>
                  <a:moveTo>
                    <a:pt x="104" y="86"/>
                  </a:moveTo>
                  <a:lnTo>
                    <a:pt x="104" y="86"/>
                  </a:lnTo>
                  <a:lnTo>
                    <a:pt x="102" y="96"/>
                  </a:lnTo>
                  <a:lnTo>
                    <a:pt x="98" y="104"/>
                  </a:lnTo>
                  <a:lnTo>
                    <a:pt x="94" y="112"/>
                  </a:lnTo>
                  <a:lnTo>
                    <a:pt x="88" y="120"/>
                  </a:lnTo>
                  <a:lnTo>
                    <a:pt x="82" y="126"/>
                  </a:lnTo>
                  <a:lnTo>
                    <a:pt x="74" y="132"/>
                  </a:lnTo>
                  <a:lnTo>
                    <a:pt x="66" y="134"/>
                  </a:lnTo>
                  <a:lnTo>
                    <a:pt x="56" y="136"/>
                  </a:lnTo>
                  <a:lnTo>
                    <a:pt x="56" y="136"/>
                  </a:lnTo>
                  <a:lnTo>
                    <a:pt x="48" y="134"/>
                  </a:lnTo>
                  <a:lnTo>
                    <a:pt x="40" y="132"/>
                  </a:lnTo>
                  <a:lnTo>
                    <a:pt x="36" y="126"/>
                  </a:lnTo>
                  <a:lnTo>
                    <a:pt x="34" y="118"/>
                  </a:lnTo>
                  <a:lnTo>
                    <a:pt x="34" y="118"/>
                  </a:lnTo>
                  <a:lnTo>
                    <a:pt x="36" y="108"/>
                  </a:lnTo>
                  <a:lnTo>
                    <a:pt x="40" y="100"/>
                  </a:lnTo>
                  <a:lnTo>
                    <a:pt x="46" y="96"/>
                  </a:lnTo>
                  <a:lnTo>
                    <a:pt x="54" y="92"/>
                  </a:lnTo>
                  <a:lnTo>
                    <a:pt x="70" y="88"/>
                  </a:lnTo>
                  <a:lnTo>
                    <a:pt x="84" y="86"/>
                  </a:lnTo>
                  <a:lnTo>
                    <a:pt x="104"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3" name="Freeform 22"/>
            <p:cNvSpPr>
              <a:spLocks noEditPoints="1"/>
            </p:cNvSpPr>
            <p:nvPr userDrawn="1"/>
          </p:nvSpPr>
          <p:spPr bwMode="auto">
            <a:xfrm>
              <a:off x="476" y="1695"/>
              <a:ext cx="144" cy="162"/>
            </a:xfrm>
            <a:custGeom>
              <a:avLst/>
              <a:gdLst>
                <a:gd name="T0" fmla="*/ 86 w 144"/>
                <a:gd name="T1" fmla="*/ 0 h 162"/>
                <a:gd name="T2" fmla="*/ 54 w 144"/>
                <a:gd name="T3" fmla="*/ 6 h 162"/>
                <a:gd name="T4" fmla="*/ 26 w 144"/>
                <a:gd name="T5" fmla="*/ 24 h 162"/>
                <a:gd name="T6" fmla="*/ 8 w 144"/>
                <a:gd name="T7" fmla="*/ 54 h 162"/>
                <a:gd name="T8" fmla="*/ 0 w 144"/>
                <a:gd name="T9" fmla="*/ 92 h 162"/>
                <a:gd name="T10" fmla="*/ 2 w 144"/>
                <a:gd name="T11" fmla="*/ 108 h 162"/>
                <a:gd name="T12" fmla="*/ 10 w 144"/>
                <a:gd name="T13" fmla="*/ 134 h 162"/>
                <a:gd name="T14" fmla="*/ 28 w 144"/>
                <a:gd name="T15" fmla="*/ 152 h 162"/>
                <a:gd name="T16" fmla="*/ 56 w 144"/>
                <a:gd name="T17" fmla="*/ 162 h 162"/>
                <a:gd name="T18" fmla="*/ 72 w 144"/>
                <a:gd name="T19" fmla="*/ 162 h 162"/>
                <a:gd name="T20" fmla="*/ 118 w 144"/>
                <a:gd name="T21" fmla="*/ 156 h 162"/>
                <a:gd name="T22" fmla="*/ 124 w 144"/>
                <a:gd name="T23" fmla="*/ 126 h 162"/>
                <a:gd name="T24" fmla="*/ 90 w 144"/>
                <a:gd name="T25" fmla="*/ 136 h 162"/>
                <a:gd name="T26" fmla="*/ 78 w 144"/>
                <a:gd name="T27" fmla="*/ 136 h 162"/>
                <a:gd name="T28" fmla="*/ 58 w 144"/>
                <a:gd name="T29" fmla="*/ 134 h 162"/>
                <a:gd name="T30" fmla="*/ 44 w 144"/>
                <a:gd name="T31" fmla="*/ 126 h 162"/>
                <a:gd name="T32" fmla="*/ 36 w 144"/>
                <a:gd name="T33" fmla="*/ 114 h 162"/>
                <a:gd name="T34" fmla="*/ 34 w 144"/>
                <a:gd name="T35" fmla="*/ 96 h 162"/>
                <a:gd name="T36" fmla="*/ 34 w 144"/>
                <a:gd name="T37" fmla="*/ 90 h 162"/>
                <a:gd name="T38" fmla="*/ 142 w 144"/>
                <a:gd name="T39" fmla="*/ 90 h 162"/>
                <a:gd name="T40" fmla="*/ 144 w 144"/>
                <a:gd name="T41" fmla="*/ 60 h 162"/>
                <a:gd name="T42" fmla="*/ 144 w 144"/>
                <a:gd name="T43" fmla="*/ 46 h 162"/>
                <a:gd name="T44" fmla="*/ 136 w 144"/>
                <a:gd name="T45" fmla="*/ 24 h 162"/>
                <a:gd name="T46" fmla="*/ 120 w 144"/>
                <a:gd name="T47" fmla="*/ 8 h 162"/>
                <a:gd name="T48" fmla="*/ 98 w 144"/>
                <a:gd name="T49" fmla="*/ 0 h 162"/>
                <a:gd name="T50" fmla="*/ 86 w 144"/>
                <a:gd name="T51" fmla="*/ 0 h 162"/>
                <a:gd name="T52" fmla="*/ 38 w 144"/>
                <a:gd name="T53" fmla="*/ 64 h 162"/>
                <a:gd name="T54" fmla="*/ 54 w 144"/>
                <a:gd name="T55" fmla="*/ 38 h 162"/>
                <a:gd name="T56" fmla="*/ 66 w 144"/>
                <a:gd name="T57" fmla="*/ 30 h 162"/>
                <a:gd name="T58" fmla="*/ 82 w 144"/>
                <a:gd name="T59" fmla="*/ 26 h 162"/>
                <a:gd name="T60" fmla="*/ 94 w 144"/>
                <a:gd name="T61" fmla="*/ 28 h 162"/>
                <a:gd name="T62" fmla="*/ 108 w 144"/>
                <a:gd name="T63" fmla="*/ 38 h 162"/>
                <a:gd name="T64" fmla="*/ 112 w 144"/>
                <a:gd name="T65" fmla="*/ 54 h 162"/>
                <a:gd name="T66" fmla="*/ 112 w 144"/>
                <a:gd name="T67" fmla="*/ 6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 h="162">
                  <a:moveTo>
                    <a:pt x="86" y="0"/>
                  </a:moveTo>
                  <a:lnTo>
                    <a:pt x="86" y="0"/>
                  </a:lnTo>
                  <a:lnTo>
                    <a:pt x="70" y="2"/>
                  </a:lnTo>
                  <a:lnTo>
                    <a:pt x="54" y="6"/>
                  </a:lnTo>
                  <a:lnTo>
                    <a:pt x="40" y="14"/>
                  </a:lnTo>
                  <a:lnTo>
                    <a:pt x="26" y="24"/>
                  </a:lnTo>
                  <a:lnTo>
                    <a:pt x="16" y="38"/>
                  </a:lnTo>
                  <a:lnTo>
                    <a:pt x="8" y="54"/>
                  </a:lnTo>
                  <a:lnTo>
                    <a:pt x="2" y="72"/>
                  </a:lnTo>
                  <a:lnTo>
                    <a:pt x="0" y="92"/>
                  </a:lnTo>
                  <a:lnTo>
                    <a:pt x="0" y="92"/>
                  </a:lnTo>
                  <a:lnTo>
                    <a:pt x="2" y="108"/>
                  </a:lnTo>
                  <a:lnTo>
                    <a:pt x="4" y="122"/>
                  </a:lnTo>
                  <a:lnTo>
                    <a:pt x="10" y="134"/>
                  </a:lnTo>
                  <a:lnTo>
                    <a:pt x="18" y="144"/>
                  </a:lnTo>
                  <a:lnTo>
                    <a:pt x="28" y="152"/>
                  </a:lnTo>
                  <a:lnTo>
                    <a:pt x="40" y="158"/>
                  </a:lnTo>
                  <a:lnTo>
                    <a:pt x="56" y="162"/>
                  </a:lnTo>
                  <a:lnTo>
                    <a:pt x="72" y="162"/>
                  </a:lnTo>
                  <a:lnTo>
                    <a:pt x="72" y="162"/>
                  </a:lnTo>
                  <a:lnTo>
                    <a:pt x="94" y="160"/>
                  </a:lnTo>
                  <a:lnTo>
                    <a:pt x="118" y="156"/>
                  </a:lnTo>
                  <a:lnTo>
                    <a:pt x="124" y="126"/>
                  </a:lnTo>
                  <a:lnTo>
                    <a:pt x="124" y="126"/>
                  </a:lnTo>
                  <a:lnTo>
                    <a:pt x="100" y="134"/>
                  </a:lnTo>
                  <a:lnTo>
                    <a:pt x="90" y="136"/>
                  </a:lnTo>
                  <a:lnTo>
                    <a:pt x="78" y="136"/>
                  </a:lnTo>
                  <a:lnTo>
                    <a:pt x="78" y="136"/>
                  </a:lnTo>
                  <a:lnTo>
                    <a:pt x="68" y="136"/>
                  </a:lnTo>
                  <a:lnTo>
                    <a:pt x="58" y="134"/>
                  </a:lnTo>
                  <a:lnTo>
                    <a:pt x="50" y="130"/>
                  </a:lnTo>
                  <a:lnTo>
                    <a:pt x="44" y="126"/>
                  </a:lnTo>
                  <a:lnTo>
                    <a:pt x="40" y="122"/>
                  </a:lnTo>
                  <a:lnTo>
                    <a:pt x="36" y="114"/>
                  </a:lnTo>
                  <a:lnTo>
                    <a:pt x="34" y="106"/>
                  </a:lnTo>
                  <a:lnTo>
                    <a:pt x="34" y="96"/>
                  </a:lnTo>
                  <a:lnTo>
                    <a:pt x="34" y="96"/>
                  </a:lnTo>
                  <a:lnTo>
                    <a:pt x="34" y="90"/>
                  </a:lnTo>
                  <a:lnTo>
                    <a:pt x="142" y="90"/>
                  </a:lnTo>
                  <a:lnTo>
                    <a:pt x="142" y="90"/>
                  </a:lnTo>
                  <a:lnTo>
                    <a:pt x="144" y="76"/>
                  </a:lnTo>
                  <a:lnTo>
                    <a:pt x="144" y="60"/>
                  </a:lnTo>
                  <a:lnTo>
                    <a:pt x="144" y="60"/>
                  </a:lnTo>
                  <a:lnTo>
                    <a:pt x="144" y="46"/>
                  </a:lnTo>
                  <a:lnTo>
                    <a:pt x="140" y="34"/>
                  </a:lnTo>
                  <a:lnTo>
                    <a:pt x="136" y="24"/>
                  </a:lnTo>
                  <a:lnTo>
                    <a:pt x="128" y="16"/>
                  </a:lnTo>
                  <a:lnTo>
                    <a:pt x="120" y="8"/>
                  </a:lnTo>
                  <a:lnTo>
                    <a:pt x="110" y="4"/>
                  </a:lnTo>
                  <a:lnTo>
                    <a:pt x="98" y="0"/>
                  </a:lnTo>
                  <a:lnTo>
                    <a:pt x="86" y="0"/>
                  </a:lnTo>
                  <a:lnTo>
                    <a:pt x="86" y="0"/>
                  </a:lnTo>
                  <a:close/>
                  <a:moveTo>
                    <a:pt x="38" y="64"/>
                  </a:moveTo>
                  <a:lnTo>
                    <a:pt x="38" y="64"/>
                  </a:lnTo>
                  <a:lnTo>
                    <a:pt x="44" y="50"/>
                  </a:lnTo>
                  <a:lnTo>
                    <a:pt x="54" y="38"/>
                  </a:lnTo>
                  <a:lnTo>
                    <a:pt x="60" y="34"/>
                  </a:lnTo>
                  <a:lnTo>
                    <a:pt x="66" y="30"/>
                  </a:lnTo>
                  <a:lnTo>
                    <a:pt x="74" y="28"/>
                  </a:lnTo>
                  <a:lnTo>
                    <a:pt x="82" y="26"/>
                  </a:lnTo>
                  <a:lnTo>
                    <a:pt x="82" y="26"/>
                  </a:lnTo>
                  <a:lnTo>
                    <a:pt x="94" y="28"/>
                  </a:lnTo>
                  <a:lnTo>
                    <a:pt x="104" y="34"/>
                  </a:lnTo>
                  <a:lnTo>
                    <a:pt x="108" y="38"/>
                  </a:lnTo>
                  <a:lnTo>
                    <a:pt x="110" y="42"/>
                  </a:lnTo>
                  <a:lnTo>
                    <a:pt x="112" y="54"/>
                  </a:lnTo>
                  <a:lnTo>
                    <a:pt x="112" y="54"/>
                  </a:lnTo>
                  <a:lnTo>
                    <a:pt x="112" y="64"/>
                  </a:lnTo>
                  <a:lnTo>
                    <a:pt x="38"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4" name="Freeform 23"/>
            <p:cNvSpPr>
              <a:spLocks/>
            </p:cNvSpPr>
            <p:nvPr userDrawn="1"/>
          </p:nvSpPr>
          <p:spPr bwMode="auto">
            <a:xfrm>
              <a:off x="348" y="1695"/>
              <a:ext cx="122" cy="160"/>
            </a:xfrm>
            <a:custGeom>
              <a:avLst/>
              <a:gdLst>
                <a:gd name="T0" fmla="*/ 122 w 122"/>
                <a:gd name="T1" fmla="*/ 4 h 160"/>
                <a:gd name="T2" fmla="*/ 122 w 122"/>
                <a:gd name="T3" fmla="*/ 4 h 160"/>
                <a:gd name="T4" fmla="*/ 112 w 122"/>
                <a:gd name="T5" fmla="*/ 0 h 160"/>
                <a:gd name="T6" fmla="*/ 106 w 122"/>
                <a:gd name="T7" fmla="*/ 0 h 160"/>
                <a:gd name="T8" fmla="*/ 106 w 122"/>
                <a:gd name="T9" fmla="*/ 0 h 160"/>
                <a:gd name="T10" fmla="*/ 90 w 122"/>
                <a:gd name="T11" fmla="*/ 2 h 160"/>
                <a:gd name="T12" fmla="*/ 76 w 122"/>
                <a:gd name="T13" fmla="*/ 6 h 160"/>
                <a:gd name="T14" fmla="*/ 66 w 122"/>
                <a:gd name="T15" fmla="*/ 14 h 160"/>
                <a:gd name="T16" fmla="*/ 58 w 122"/>
                <a:gd name="T17" fmla="*/ 22 h 160"/>
                <a:gd name="T18" fmla="*/ 62 w 122"/>
                <a:gd name="T19" fmla="*/ 4 h 160"/>
                <a:gd name="T20" fmla="*/ 32 w 122"/>
                <a:gd name="T21" fmla="*/ 4 h 160"/>
                <a:gd name="T22" fmla="*/ 32 w 122"/>
                <a:gd name="T23" fmla="*/ 4 h 160"/>
                <a:gd name="T24" fmla="*/ 28 w 122"/>
                <a:gd name="T25" fmla="*/ 24 h 160"/>
                <a:gd name="T26" fmla="*/ 0 w 122"/>
                <a:gd name="T27" fmla="*/ 160 h 160"/>
                <a:gd name="T28" fmla="*/ 32 w 122"/>
                <a:gd name="T29" fmla="*/ 160 h 160"/>
                <a:gd name="T30" fmla="*/ 48 w 122"/>
                <a:gd name="T31" fmla="*/ 82 h 160"/>
                <a:gd name="T32" fmla="*/ 48 w 122"/>
                <a:gd name="T33" fmla="*/ 82 h 160"/>
                <a:gd name="T34" fmla="*/ 54 w 122"/>
                <a:gd name="T35" fmla="*/ 68 h 160"/>
                <a:gd name="T36" fmla="*/ 58 w 122"/>
                <a:gd name="T37" fmla="*/ 58 h 160"/>
                <a:gd name="T38" fmla="*/ 64 w 122"/>
                <a:gd name="T39" fmla="*/ 50 h 160"/>
                <a:gd name="T40" fmla="*/ 70 w 122"/>
                <a:gd name="T41" fmla="*/ 42 h 160"/>
                <a:gd name="T42" fmla="*/ 80 w 122"/>
                <a:gd name="T43" fmla="*/ 34 h 160"/>
                <a:gd name="T44" fmla="*/ 90 w 122"/>
                <a:gd name="T45" fmla="*/ 30 h 160"/>
                <a:gd name="T46" fmla="*/ 102 w 122"/>
                <a:gd name="T47" fmla="*/ 28 h 160"/>
                <a:gd name="T48" fmla="*/ 102 w 122"/>
                <a:gd name="T49" fmla="*/ 28 h 160"/>
                <a:gd name="T50" fmla="*/ 108 w 122"/>
                <a:gd name="T51" fmla="*/ 28 h 160"/>
                <a:gd name="T52" fmla="*/ 114 w 122"/>
                <a:gd name="T53" fmla="*/ 32 h 160"/>
                <a:gd name="T54" fmla="*/ 122 w 122"/>
                <a:gd name="T55" fmla="*/ 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2" h="160">
                  <a:moveTo>
                    <a:pt x="122" y="4"/>
                  </a:moveTo>
                  <a:lnTo>
                    <a:pt x="122" y="4"/>
                  </a:lnTo>
                  <a:lnTo>
                    <a:pt x="112" y="0"/>
                  </a:lnTo>
                  <a:lnTo>
                    <a:pt x="106" y="0"/>
                  </a:lnTo>
                  <a:lnTo>
                    <a:pt x="106" y="0"/>
                  </a:lnTo>
                  <a:lnTo>
                    <a:pt x="90" y="2"/>
                  </a:lnTo>
                  <a:lnTo>
                    <a:pt x="76" y="6"/>
                  </a:lnTo>
                  <a:lnTo>
                    <a:pt x="66" y="14"/>
                  </a:lnTo>
                  <a:lnTo>
                    <a:pt x="58" y="22"/>
                  </a:lnTo>
                  <a:lnTo>
                    <a:pt x="62" y="4"/>
                  </a:lnTo>
                  <a:lnTo>
                    <a:pt x="32" y="4"/>
                  </a:lnTo>
                  <a:lnTo>
                    <a:pt x="32" y="4"/>
                  </a:lnTo>
                  <a:lnTo>
                    <a:pt x="28" y="24"/>
                  </a:lnTo>
                  <a:lnTo>
                    <a:pt x="0" y="160"/>
                  </a:lnTo>
                  <a:lnTo>
                    <a:pt x="32" y="160"/>
                  </a:lnTo>
                  <a:lnTo>
                    <a:pt x="48" y="82"/>
                  </a:lnTo>
                  <a:lnTo>
                    <a:pt x="48" y="82"/>
                  </a:lnTo>
                  <a:lnTo>
                    <a:pt x="54" y="68"/>
                  </a:lnTo>
                  <a:lnTo>
                    <a:pt x="58" y="58"/>
                  </a:lnTo>
                  <a:lnTo>
                    <a:pt x="64" y="50"/>
                  </a:lnTo>
                  <a:lnTo>
                    <a:pt x="70" y="42"/>
                  </a:lnTo>
                  <a:lnTo>
                    <a:pt x="80" y="34"/>
                  </a:lnTo>
                  <a:lnTo>
                    <a:pt x="90" y="30"/>
                  </a:lnTo>
                  <a:lnTo>
                    <a:pt x="102" y="28"/>
                  </a:lnTo>
                  <a:lnTo>
                    <a:pt x="102" y="28"/>
                  </a:lnTo>
                  <a:lnTo>
                    <a:pt x="108" y="28"/>
                  </a:lnTo>
                  <a:lnTo>
                    <a:pt x="114" y="32"/>
                  </a:lnTo>
                  <a:lnTo>
                    <a:pt x="122"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5" name="Freeform 24"/>
            <p:cNvSpPr>
              <a:spLocks/>
            </p:cNvSpPr>
            <p:nvPr userDrawn="1"/>
          </p:nvSpPr>
          <p:spPr bwMode="auto">
            <a:xfrm>
              <a:off x="1774" y="1695"/>
              <a:ext cx="122" cy="160"/>
            </a:xfrm>
            <a:custGeom>
              <a:avLst/>
              <a:gdLst>
                <a:gd name="T0" fmla="*/ 122 w 122"/>
                <a:gd name="T1" fmla="*/ 4 h 160"/>
                <a:gd name="T2" fmla="*/ 122 w 122"/>
                <a:gd name="T3" fmla="*/ 4 h 160"/>
                <a:gd name="T4" fmla="*/ 112 w 122"/>
                <a:gd name="T5" fmla="*/ 0 h 160"/>
                <a:gd name="T6" fmla="*/ 106 w 122"/>
                <a:gd name="T7" fmla="*/ 0 h 160"/>
                <a:gd name="T8" fmla="*/ 106 w 122"/>
                <a:gd name="T9" fmla="*/ 0 h 160"/>
                <a:gd name="T10" fmla="*/ 90 w 122"/>
                <a:gd name="T11" fmla="*/ 2 h 160"/>
                <a:gd name="T12" fmla="*/ 76 w 122"/>
                <a:gd name="T13" fmla="*/ 6 h 160"/>
                <a:gd name="T14" fmla="*/ 66 w 122"/>
                <a:gd name="T15" fmla="*/ 14 h 160"/>
                <a:gd name="T16" fmla="*/ 58 w 122"/>
                <a:gd name="T17" fmla="*/ 22 h 160"/>
                <a:gd name="T18" fmla="*/ 62 w 122"/>
                <a:gd name="T19" fmla="*/ 4 h 160"/>
                <a:gd name="T20" fmla="*/ 30 w 122"/>
                <a:gd name="T21" fmla="*/ 4 h 160"/>
                <a:gd name="T22" fmla="*/ 30 w 122"/>
                <a:gd name="T23" fmla="*/ 4 h 160"/>
                <a:gd name="T24" fmla="*/ 28 w 122"/>
                <a:gd name="T25" fmla="*/ 24 h 160"/>
                <a:gd name="T26" fmla="*/ 0 w 122"/>
                <a:gd name="T27" fmla="*/ 160 h 160"/>
                <a:gd name="T28" fmla="*/ 32 w 122"/>
                <a:gd name="T29" fmla="*/ 160 h 160"/>
                <a:gd name="T30" fmla="*/ 48 w 122"/>
                <a:gd name="T31" fmla="*/ 82 h 160"/>
                <a:gd name="T32" fmla="*/ 48 w 122"/>
                <a:gd name="T33" fmla="*/ 82 h 160"/>
                <a:gd name="T34" fmla="*/ 52 w 122"/>
                <a:gd name="T35" fmla="*/ 68 h 160"/>
                <a:gd name="T36" fmla="*/ 58 w 122"/>
                <a:gd name="T37" fmla="*/ 58 h 160"/>
                <a:gd name="T38" fmla="*/ 62 w 122"/>
                <a:gd name="T39" fmla="*/ 50 h 160"/>
                <a:gd name="T40" fmla="*/ 70 w 122"/>
                <a:gd name="T41" fmla="*/ 42 h 160"/>
                <a:gd name="T42" fmla="*/ 78 w 122"/>
                <a:gd name="T43" fmla="*/ 34 h 160"/>
                <a:gd name="T44" fmla="*/ 90 w 122"/>
                <a:gd name="T45" fmla="*/ 30 h 160"/>
                <a:gd name="T46" fmla="*/ 102 w 122"/>
                <a:gd name="T47" fmla="*/ 28 h 160"/>
                <a:gd name="T48" fmla="*/ 102 w 122"/>
                <a:gd name="T49" fmla="*/ 28 h 160"/>
                <a:gd name="T50" fmla="*/ 106 w 122"/>
                <a:gd name="T51" fmla="*/ 28 h 160"/>
                <a:gd name="T52" fmla="*/ 114 w 122"/>
                <a:gd name="T53" fmla="*/ 32 h 160"/>
                <a:gd name="T54" fmla="*/ 122 w 122"/>
                <a:gd name="T55" fmla="*/ 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2" h="160">
                  <a:moveTo>
                    <a:pt x="122" y="4"/>
                  </a:moveTo>
                  <a:lnTo>
                    <a:pt x="122" y="4"/>
                  </a:lnTo>
                  <a:lnTo>
                    <a:pt x="112" y="0"/>
                  </a:lnTo>
                  <a:lnTo>
                    <a:pt x="106" y="0"/>
                  </a:lnTo>
                  <a:lnTo>
                    <a:pt x="106" y="0"/>
                  </a:lnTo>
                  <a:lnTo>
                    <a:pt x="90" y="2"/>
                  </a:lnTo>
                  <a:lnTo>
                    <a:pt x="76" y="6"/>
                  </a:lnTo>
                  <a:lnTo>
                    <a:pt x="66" y="14"/>
                  </a:lnTo>
                  <a:lnTo>
                    <a:pt x="58" y="22"/>
                  </a:lnTo>
                  <a:lnTo>
                    <a:pt x="62" y="4"/>
                  </a:lnTo>
                  <a:lnTo>
                    <a:pt x="30" y="4"/>
                  </a:lnTo>
                  <a:lnTo>
                    <a:pt x="30" y="4"/>
                  </a:lnTo>
                  <a:lnTo>
                    <a:pt x="28" y="24"/>
                  </a:lnTo>
                  <a:lnTo>
                    <a:pt x="0" y="160"/>
                  </a:lnTo>
                  <a:lnTo>
                    <a:pt x="32" y="160"/>
                  </a:lnTo>
                  <a:lnTo>
                    <a:pt x="48" y="82"/>
                  </a:lnTo>
                  <a:lnTo>
                    <a:pt x="48" y="82"/>
                  </a:lnTo>
                  <a:lnTo>
                    <a:pt x="52" y="68"/>
                  </a:lnTo>
                  <a:lnTo>
                    <a:pt x="58" y="58"/>
                  </a:lnTo>
                  <a:lnTo>
                    <a:pt x="62" y="50"/>
                  </a:lnTo>
                  <a:lnTo>
                    <a:pt x="70" y="42"/>
                  </a:lnTo>
                  <a:lnTo>
                    <a:pt x="78" y="34"/>
                  </a:lnTo>
                  <a:lnTo>
                    <a:pt x="90" y="30"/>
                  </a:lnTo>
                  <a:lnTo>
                    <a:pt x="102" y="28"/>
                  </a:lnTo>
                  <a:lnTo>
                    <a:pt x="102" y="28"/>
                  </a:lnTo>
                  <a:lnTo>
                    <a:pt x="106" y="28"/>
                  </a:lnTo>
                  <a:lnTo>
                    <a:pt x="114" y="32"/>
                  </a:lnTo>
                  <a:lnTo>
                    <a:pt x="122"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6" name="Freeform 25"/>
            <p:cNvSpPr>
              <a:spLocks/>
            </p:cNvSpPr>
            <p:nvPr userDrawn="1"/>
          </p:nvSpPr>
          <p:spPr bwMode="auto">
            <a:xfrm>
              <a:off x="2758" y="1695"/>
              <a:ext cx="122" cy="160"/>
            </a:xfrm>
            <a:custGeom>
              <a:avLst/>
              <a:gdLst>
                <a:gd name="T0" fmla="*/ 122 w 122"/>
                <a:gd name="T1" fmla="*/ 4 h 160"/>
                <a:gd name="T2" fmla="*/ 122 w 122"/>
                <a:gd name="T3" fmla="*/ 4 h 160"/>
                <a:gd name="T4" fmla="*/ 112 w 122"/>
                <a:gd name="T5" fmla="*/ 0 h 160"/>
                <a:gd name="T6" fmla="*/ 106 w 122"/>
                <a:gd name="T7" fmla="*/ 0 h 160"/>
                <a:gd name="T8" fmla="*/ 106 w 122"/>
                <a:gd name="T9" fmla="*/ 0 h 160"/>
                <a:gd name="T10" fmla="*/ 90 w 122"/>
                <a:gd name="T11" fmla="*/ 2 h 160"/>
                <a:gd name="T12" fmla="*/ 76 w 122"/>
                <a:gd name="T13" fmla="*/ 6 h 160"/>
                <a:gd name="T14" fmla="*/ 66 w 122"/>
                <a:gd name="T15" fmla="*/ 14 h 160"/>
                <a:gd name="T16" fmla="*/ 58 w 122"/>
                <a:gd name="T17" fmla="*/ 22 h 160"/>
                <a:gd name="T18" fmla="*/ 62 w 122"/>
                <a:gd name="T19" fmla="*/ 4 h 160"/>
                <a:gd name="T20" fmla="*/ 32 w 122"/>
                <a:gd name="T21" fmla="*/ 4 h 160"/>
                <a:gd name="T22" fmla="*/ 32 w 122"/>
                <a:gd name="T23" fmla="*/ 4 h 160"/>
                <a:gd name="T24" fmla="*/ 28 w 122"/>
                <a:gd name="T25" fmla="*/ 24 h 160"/>
                <a:gd name="T26" fmla="*/ 0 w 122"/>
                <a:gd name="T27" fmla="*/ 160 h 160"/>
                <a:gd name="T28" fmla="*/ 32 w 122"/>
                <a:gd name="T29" fmla="*/ 160 h 160"/>
                <a:gd name="T30" fmla="*/ 48 w 122"/>
                <a:gd name="T31" fmla="*/ 82 h 160"/>
                <a:gd name="T32" fmla="*/ 48 w 122"/>
                <a:gd name="T33" fmla="*/ 82 h 160"/>
                <a:gd name="T34" fmla="*/ 52 w 122"/>
                <a:gd name="T35" fmla="*/ 68 h 160"/>
                <a:gd name="T36" fmla="*/ 58 w 122"/>
                <a:gd name="T37" fmla="*/ 58 h 160"/>
                <a:gd name="T38" fmla="*/ 62 w 122"/>
                <a:gd name="T39" fmla="*/ 50 h 160"/>
                <a:gd name="T40" fmla="*/ 70 w 122"/>
                <a:gd name="T41" fmla="*/ 42 h 160"/>
                <a:gd name="T42" fmla="*/ 78 w 122"/>
                <a:gd name="T43" fmla="*/ 34 h 160"/>
                <a:gd name="T44" fmla="*/ 90 w 122"/>
                <a:gd name="T45" fmla="*/ 30 h 160"/>
                <a:gd name="T46" fmla="*/ 102 w 122"/>
                <a:gd name="T47" fmla="*/ 28 h 160"/>
                <a:gd name="T48" fmla="*/ 102 w 122"/>
                <a:gd name="T49" fmla="*/ 28 h 160"/>
                <a:gd name="T50" fmla="*/ 106 w 122"/>
                <a:gd name="T51" fmla="*/ 28 h 160"/>
                <a:gd name="T52" fmla="*/ 114 w 122"/>
                <a:gd name="T53" fmla="*/ 32 h 160"/>
                <a:gd name="T54" fmla="*/ 122 w 122"/>
                <a:gd name="T55" fmla="*/ 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2" h="160">
                  <a:moveTo>
                    <a:pt x="122" y="4"/>
                  </a:moveTo>
                  <a:lnTo>
                    <a:pt x="122" y="4"/>
                  </a:lnTo>
                  <a:lnTo>
                    <a:pt x="112" y="0"/>
                  </a:lnTo>
                  <a:lnTo>
                    <a:pt x="106" y="0"/>
                  </a:lnTo>
                  <a:lnTo>
                    <a:pt x="106" y="0"/>
                  </a:lnTo>
                  <a:lnTo>
                    <a:pt x="90" y="2"/>
                  </a:lnTo>
                  <a:lnTo>
                    <a:pt x="76" y="6"/>
                  </a:lnTo>
                  <a:lnTo>
                    <a:pt x="66" y="14"/>
                  </a:lnTo>
                  <a:lnTo>
                    <a:pt x="58" y="22"/>
                  </a:lnTo>
                  <a:lnTo>
                    <a:pt x="62" y="4"/>
                  </a:lnTo>
                  <a:lnTo>
                    <a:pt x="32" y="4"/>
                  </a:lnTo>
                  <a:lnTo>
                    <a:pt x="32" y="4"/>
                  </a:lnTo>
                  <a:lnTo>
                    <a:pt x="28" y="24"/>
                  </a:lnTo>
                  <a:lnTo>
                    <a:pt x="0" y="160"/>
                  </a:lnTo>
                  <a:lnTo>
                    <a:pt x="32" y="160"/>
                  </a:lnTo>
                  <a:lnTo>
                    <a:pt x="48" y="82"/>
                  </a:lnTo>
                  <a:lnTo>
                    <a:pt x="48" y="82"/>
                  </a:lnTo>
                  <a:lnTo>
                    <a:pt x="52" y="68"/>
                  </a:lnTo>
                  <a:lnTo>
                    <a:pt x="58" y="58"/>
                  </a:lnTo>
                  <a:lnTo>
                    <a:pt x="62" y="50"/>
                  </a:lnTo>
                  <a:lnTo>
                    <a:pt x="70" y="42"/>
                  </a:lnTo>
                  <a:lnTo>
                    <a:pt x="78" y="34"/>
                  </a:lnTo>
                  <a:lnTo>
                    <a:pt x="90" y="30"/>
                  </a:lnTo>
                  <a:lnTo>
                    <a:pt x="102" y="28"/>
                  </a:lnTo>
                  <a:lnTo>
                    <a:pt x="102" y="28"/>
                  </a:lnTo>
                  <a:lnTo>
                    <a:pt x="106" y="28"/>
                  </a:lnTo>
                  <a:lnTo>
                    <a:pt x="114" y="32"/>
                  </a:lnTo>
                  <a:lnTo>
                    <a:pt x="122"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7" name="Freeform 26"/>
            <p:cNvSpPr>
              <a:spLocks/>
            </p:cNvSpPr>
            <p:nvPr userDrawn="1"/>
          </p:nvSpPr>
          <p:spPr bwMode="auto">
            <a:xfrm>
              <a:off x="2884" y="1695"/>
              <a:ext cx="122" cy="160"/>
            </a:xfrm>
            <a:custGeom>
              <a:avLst/>
              <a:gdLst>
                <a:gd name="T0" fmla="*/ 122 w 122"/>
                <a:gd name="T1" fmla="*/ 4 h 160"/>
                <a:gd name="T2" fmla="*/ 122 w 122"/>
                <a:gd name="T3" fmla="*/ 4 h 160"/>
                <a:gd name="T4" fmla="*/ 114 w 122"/>
                <a:gd name="T5" fmla="*/ 0 h 160"/>
                <a:gd name="T6" fmla="*/ 108 w 122"/>
                <a:gd name="T7" fmla="*/ 0 h 160"/>
                <a:gd name="T8" fmla="*/ 108 w 122"/>
                <a:gd name="T9" fmla="*/ 0 h 160"/>
                <a:gd name="T10" fmla="*/ 90 w 122"/>
                <a:gd name="T11" fmla="*/ 2 h 160"/>
                <a:gd name="T12" fmla="*/ 76 w 122"/>
                <a:gd name="T13" fmla="*/ 6 h 160"/>
                <a:gd name="T14" fmla="*/ 66 w 122"/>
                <a:gd name="T15" fmla="*/ 14 h 160"/>
                <a:gd name="T16" fmla="*/ 58 w 122"/>
                <a:gd name="T17" fmla="*/ 22 h 160"/>
                <a:gd name="T18" fmla="*/ 62 w 122"/>
                <a:gd name="T19" fmla="*/ 4 h 160"/>
                <a:gd name="T20" fmla="*/ 32 w 122"/>
                <a:gd name="T21" fmla="*/ 4 h 160"/>
                <a:gd name="T22" fmla="*/ 32 w 122"/>
                <a:gd name="T23" fmla="*/ 4 h 160"/>
                <a:gd name="T24" fmla="*/ 28 w 122"/>
                <a:gd name="T25" fmla="*/ 24 h 160"/>
                <a:gd name="T26" fmla="*/ 0 w 122"/>
                <a:gd name="T27" fmla="*/ 160 h 160"/>
                <a:gd name="T28" fmla="*/ 32 w 122"/>
                <a:gd name="T29" fmla="*/ 160 h 160"/>
                <a:gd name="T30" fmla="*/ 48 w 122"/>
                <a:gd name="T31" fmla="*/ 82 h 160"/>
                <a:gd name="T32" fmla="*/ 48 w 122"/>
                <a:gd name="T33" fmla="*/ 82 h 160"/>
                <a:gd name="T34" fmla="*/ 54 w 122"/>
                <a:gd name="T35" fmla="*/ 68 h 160"/>
                <a:gd name="T36" fmla="*/ 58 w 122"/>
                <a:gd name="T37" fmla="*/ 58 h 160"/>
                <a:gd name="T38" fmla="*/ 64 w 122"/>
                <a:gd name="T39" fmla="*/ 50 h 160"/>
                <a:gd name="T40" fmla="*/ 70 w 122"/>
                <a:gd name="T41" fmla="*/ 42 h 160"/>
                <a:gd name="T42" fmla="*/ 80 w 122"/>
                <a:gd name="T43" fmla="*/ 34 h 160"/>
                <a:gd name="T44" fmla="*/ 90 w 122"/>
                <a:gd name="T45" fmla="*/ 30 h 160"/>
                <a:gd name="T46" fmla="*/ 102 w 122"/>
                <a:gd name="T47" fmla="*/ 28 h 160"/>
                <a:gd name="T48" fmla="*/ 102 w 122"/>
                <a:gd name="T49" fmla="*/ 28 h 160"/>
                <a:gd name="T50" fmla="*/ 108 w 122"/>
                <a:gd name="T51" fmla="*/ 28 h 160"/>
                <a:gd name="T52" fmla="*/ 116 w 122"/>
                <a:gd name="T53" fmla="*/ 32 h 160"/>
                <a:gd name="T54" fmla="*/ 122 w 122"/>
                <a:gd name="T55" fmla="*/ 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2" h="160">
                  <a:moveTo>
                    <a:pt x="122" y="4"/>
                  </a:moveTo>
                  <a:lnTo>
                    <a:pt x="122" y="4"/>
                  </a:lnTo>
                  <a:lnTo>
                    <a:pt x="114" y="0"/>
                  </a:lnTo>
                  <a:lnTo>
                    <a:pt x="108" y="0"/>
                  </a:lnTo>
                  <a:lnTo>
                    <a:pt x="108" y="0"/>
                  </a:lnTo>
                  <a:lnTo>
                    <a:pt x="90" y="2"/>
                  </a:lnTo>
                  <a:lnTo>
                    <a:pt x="76" y="6"/>
                  </a:lnTo>
                  <a:lnTo>
                    <a:pt x="66" y="14"/>
                  </a:lnTo>
                  <a:lnTo>
                    <a:pt x="58" y="22"/>
                  </a:lnTo>
                  <a:lnTo>
                    <a:pt x="62" y="4"/>
                  </a:lnTo>
                  <a:lnTo>
                    <a:pt x="32" y="4"/>
                  </a:lnTo>
                  <a:lnTo>
                    <a:pt x="32" y="4"/>
                  </a:lnTo>
                  <a:lnTo>
                    <a:pt x="28" y="24"/>
                  </a:lnTo>
                  <a:lnTo>
                    <a:pt x="0" y="160"/>
                  </a:lnTo>
                  <a:lnTo>
                    <a:pt x="32" y="160"/>
                  </a:lnTo>
                  <a:lnTo>
                    <a:pt x="48" y="82"/>
                  </a:lnTo>
                  <a:lnTo>
                    <a:pt x="48" y="82"/>
                  </a:lnTo>
                  <a:lnTo>
                    <a:pt x="54" y="68"/>
                  </a:lnTo>
                  <a:lnTo>
                    <a:pt x="58" y="58"/>
                  </a:lnTo>
                  <a:lnTo>
                    <a:pt x="64" y="50"/>
                  </a:lnTo>
                  <a:lnTo>
                    <a:pt x="70" y="42"/>
                  </a:lnTo>
                  <a:lnTo>
                    <a:pt x="80" y="34"/>
                  </a:lnTo>
                  <a:lnTo>
                    <a:pt x="90" y="30"/>
                  </a:lnTo>
                  <a:lnTo>
                    <a:pt x="102" y="28"/>
                  </a:lnTo>
                  <a:lnTo>
                    <a:pt x="102" y="28"/>
                  </a:lnTo>
                  <a:lnTo>
                    <a:pt x="108" y="28"/>
                  </a:lnTo>
                  <a:lnTo>
                    <a:pt x="116" y="32"/>
                  </a:lnTo>
                  <a:lnTo>
                    <a:pt x="122"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8" name="Freeform 27"/>
            <p:cNvSpPr>
              <a:spLocks/>
            </p:cNvSpPr>
            <p:nvPr userDrawn="1"/>
          </p:nvSpPr>
          <p:spPr bwMode="auto">
            <a:xfrm>
              <a:off x="168" y="1639"/>
              <a:ext cx="178" cy="218"/>
            </a:xfrm>
            <a:custGeom>
              <a:avLst/>
              <a:gdLst>
                <a:gd name="T0" fmla="*/ 178 w 178"/>
                <a:gd name="T1" fmla="*/ 10 h 218"/>
                <a:gd name="T2" fmla="*/ 178 w 178"/>
                <a:gd name="T3" fmla="*/ 10 h 218"/>
                <a:gd name="T4" fmla="*/ 168 w 178"/>
                <a:gd name="T5" fmla="*/ 6 h 218"/>
                <a:gd name="T6" fmla="*/ 154 w 178"/>
                <a:gd name="T7" fmla="*/ 2 h 218"/>
                <a:gd name="T8" fmla="*/ 140 w 178"/>
                <a:gd name="T9" fmla="*/ 0 h 218"/>
                <a:gd name="T10" fmla="*/ 126 w 178"/>
                <a:gd name="T11" fmla="*/ 0 h 218"/>
                <a:gd name="T12" fmla="*/ 126 w 178"/>
                <a:gd name="T13" fmla="*/ 0 h 218"/>
                <a:gd name="T14" fmla="*/ 110 w 178"/>
                <a:gd name="T15" fmla="*/ 0 h 218"/>
                <a:gd name="T16" fmla="*/ 94 w 178"/>
                <a:gd name="T17" fmla="*/ 2 h 218"/>
                <a:gd name="T18" fmla="*/ 80 w 178"/>
                <a:gd name="T19" fmla="*/ 6 h 218"/>
                <a:gd name="T20" fmla="*/ 68 w 178"/>
                <a:gd name="T21" fmla="*/ 12 h 218"/>
                <a:gd name="T22" fmla="*/ 56 w 178"/>
                <a:gd name="T23" fmla="*/ 18 h 218"/>
                <a:gd name="T24" fmla="*/ 46 w 178"/>
                <a:gd name="T25" fmla="*/ 26 h 218"/>
                <a:gd name="T26" fmla="*/ 36 w 178"/>
                <a:gd name="T27" fmla="*/ 34 h 218"/>
                <a:gd name="T28" fmla="*/ 28 w 178"/>
                <a:gd name="T29" fmla="*/ 42 h 218"/>
                <a:gd name="T30" fmla="*/ 16 w 178"/>
                <a:gd name="T31" fmla="*/ 62 h 218"/>
                <a:gd name="T32" fmla="*/ 6 w 178"/>
                <a:gd name="T33" fmla="*/ 82 h 218"/>
                <a:gd name="T34" fmla="*/ 2 w 178"/>
                <a:gd name="T35" fmla="*/ 102 h 218"/>
                <a:gd name="T36" fmla="*/ 0 w 178"/>
                <a:gd name="T37" fmla="*/ 122 h 218"/>
                <a:gd name="T38" fmla="*/ 0 w 178"/>
                <a:gd name="T39" fmla="*/ 122 h 218"/>
                <a:gd name="T40" fmla="*/ 2 w 178"/>
                <a:gd name="T41" fmla="*/ 144 h 218"/>
                <a:gd name="T42" fmla="*/ 6 w 178"/>
                <a:gd name="T43" fmla="*/ 162 h 218"/>
                <a:gd name="T44" fmla="*/ 16 w 178"/>
                <a:gd name="T45" fmla="*/ 180 h 218"/>
                <a:gd name="T46" fmla="*/ 26 w 178"/>
                <a:gd name="T47" fmla="*/ 192 h 218"/>
                <a:gd name="T48" fmla="*/ 40 w 178"/>
                <a:gd name="T49" fmla="*/ 204 h 218"/>
                <a:gd name="T50" fmla="*/ 58 w 178"/>
                <a:gd name="T51" fmla="*/ 212 h 218"/>
                <a:gd name="T52" fmla="*/ 78 w 178"/>
                <a:gd name="T53" fmla="*/ 216 h 218"/>
                <a:gd name="T54" fmla="*/ 100 w 178"/>
                <a:gd name="T55" fmla="*/ 218 h 218"/>
                <a:gd name="T56" fmla="*/ 100 w 178"/>
                <a:gd name="T57" fmla="*/ 218 h 218"/>
                <a:gd name="T58" fmla="*/ 120 w 178"/>
                <a:gd name="T59" fmla="*/ 218 h 218"/>
                <a:gd name="T60" fmla="*/ 138 w 178"/>
                <a:gd name="T61" fmla="*/ 212 h 218"/>
                <a:gd name="T62" fmla="*/ 140 w 178"/>
                <a:gd name="T63" fmla="*/ 212 h 218"/>
                <a:gd name="T64" fmla="*/ 144 w 178"/>
                <a:gd name="T65" fmla="*/ 180 h 218"/>
                <a:gd name="T66" fmla="*/ 144 w 178"/>
                <a:gd name="T67" fmla="*/ 180 h 218"/>
                <a:gd name="T68" fmla="*/ 134 w 178"/>
                <a:gd name="T69" fmla="*/ 184 h 218"/>
                <a:gd name="T70" fmla="*/ 124 w 178"/>
                <a:gd name="T71" fmla="*/ 186 h 218"/>
                <a:gd name="T72" fmla="*/ 104 w 178"/>
                <a:gd name="T73" fmla="*/ 188 h 218"/>
                <a:gd name="T74" fmla="*/ 104 w 178"/>
                <a:gd name="T75" fmla="*/ 188 h 218"/>
                <a:gd name="T76" fmla="*/ 90 w 178"/>
                <a:gd name="T77" fmla="*/ 188 h 218"/>
                <a:gd name="T78" fmla="*/ 76 w 178"/>
                <a:gd name="T79" fmla="*/ 184 h 218"/>
                <a:gd name="T80" fmla="*/ 64 w 178"/>
                <a:gd name="T81" fmla="*/ 178 h 218"/>
                <a:gd name="T82" fmla="*/ 54 w 178"/>
                <a:gd name="T83" fmla="*/ 172 h 218"/>
                <a:gd name="T84" fmla="*/ 46 w 178"/>
                <a:gd name="T85" fmla="*/ 162 h 218"/>
                <a:gd name="T86" fmla="*/ 40 w 178"/>
                <a:gd name="T87" fmla="*/ 150 h 218"/>
                <a:gd name="T88" fmla="*/ 36 w 178"/>
                <a:gd name="T89" fmla="*/ 138 h 218"/>
                <a:gd name="T90" fmla="*/ 36 w 178"/>
                <a:gd name="T91" fmla="*/ 124 h 218"/>
                <a:gd name="T92" fmla="*/ 36 w 178"/>
                <a:gd name="T93" fmla="*/ 124 h 218"/>
                <a:gd name="T94" fmla="*/ 38 w 178"/>
                <a:gd name="T95" fmla="*/ 106 h 218"/>
                <a:gd name="T96" fmla="*/ 42 w 178"/>
                <a:gd name="T97" fmla="*/ 90 h 218"/>
                <a:gd name="T98" fmla="*/ 48 w 178"/>
                <a:gd name="T99" fmla="*/ 74 h 218"/>
                <a:gd name="T100" fmla="*/ 58 w 178"/>
                <a:gd name="T101" fmla="*/ 60 h 218"/>
                <a:gd name="T102" fmla="*/ 70 w 178"/>
                <a:gd name="T103" fmla="*/ 48 h 218"/>
                <a:gd name="T104" fmla="*/ 86 w 178"/>
                <a:gd name="T105" fmla="*/ 38 h 218"/>
                <a:gd name="T106" fmla="*/ 106 w 178"/>
                <a:gd name="T107" fmla="*/ 32 h 218"/>
                <a:gd name="T108" fmla="*/ 128 w 178"/>
                <a:gd name="T109" fmla="*/ 30 h 218"/>
                <a:gd name="T110" fmla="*/ 128 w 178"/>
                <a:gd name="T111" fmla="*/ 30 h 218"/>
                <a:gd name="T112" fmla="*/ 148 w 178"/>
                <a:gd name="T113" fmla="*/ 32 h 218"/>
                <a:gd name="T114" fmla="*/ 160 w 178"/>
                <a:gd name="T115" fmla="*/ 36 h 218"/>
                <a:gd name="T116" fmla="*/ 168 w 178"/>
                <a:gd name="T117" fmla="*/ 40 h 218"/>
                <a:gd name="T118" fmla="*/ 178 w 178"/>
                <a:gd name="T119" fmla="*/ 1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8" h="218">
                  <a:moveTo>
                    <a:pt x="178" y="10"/>
                  </a:moveTo>
                  <a:lnTo>
                    <a:pt x="178" y="10"/>
                  </a:lnTo>
                  <a:lnTo>
                    <a:pt x="168" y="6"/>
                  </a:lnTo>
                  <a:lnTo>
                    <a:pt x="154" y="2"/>
                  </a:lnTo>
                  <a:lnTo>
                    <a:pt x="140" y="0"/>
                  </a:lnTo>
                  <a:lnTo>
                    <a:pt x="126" y="0"/>
                  </a:lnTo>
                  <a:lnTo>
                    <a:pt x="126" y="0"/>
                  </a:lnTo>
                  <a:lnTo>
                    <a:pt x="110" y="0"/>
                  </a:lnTo>
                  <a:lnTo>
                    <a:pt x="94" y="2"/>
                  </a:lnTo>
                  <a:lnTo>
                    <a:pt x="80" y="6"/>
                  </a:lnTo>
                  <a:lnTo>
                    <a:pt x="68" y="12"/>
                  </a:lnTo>
                  <a:lnTo>
                    <a:pt x="56" y="18"/>
                  </a:lnTo>
                  <a:lnTo>
                    <a:pt x="46" y="26"/>
                  </a:lnTo>
                  <a:lnTo>
                    <a:pt x="36" y="34"/>
                  </a:lnTo>
                  <a:lnTo>
                    <a:pt x="28" y="42"/>
                  </a:lnTo>
                  <a:lnTo>
                    <a:pt x="16" y="62"/>
                  </a:lnTo>
                  <a:lnTo>
                    <a:pt x="6" y="82"/>
                  </a:lnTo>
                  <a:lnTo>
                    <a:pt x="2" y="102"/>
                  </a:lnTo>
                  <a:lnTo>
                    <a:pt x="0" y="122"/>
                  </a:lnTo>
                  <a:lnTo>
                    <a:pt x="0" y="122"/>
                  </a:lnTo>
                  <a:lnTo>
                    <a:pt x="2" y="144"/>
                  </a:lnTo>
                  <a:lnTo>
                    <a:pt x="6" y="162"/>
                  </a:lnTo>
                  <a:lnTo>
                    <a:pt x="16" y="180"/>
                  </a:lnTo>
                  <a:lnTo>
                    <a:pt x="26" y="192"/>
                  </a:lnTo>
                  <a:lnTo>
                    <a:pt x="40" y="204"/>
                  </a:lnTo>
                  <a:lnTo>
                    <a:pt x="58" y="212"/>
                  </a:lnTo>
                  <a:lnTo>
                    <a:pt x="78" y="216"/>
                  </a:lnTo>
                  <a:lnTo>
                    <a:pt x="100" y="218"/>
                  </a:lnTo>
                  <a:lnTo>
                    <a:pt x="100" y="218"/>
                  </a:lnTo>
                  <a:lnTo>
                    <a:pt x="120" y="218"/>
                  </a:lnTo>
                  <a:lnTo>
                    <a:pt x="138" y="212"/>
                  </a:lnTo>
                  <a:lnTo>
                    <a:pt x="140" y="212"/>
                  </a:lnTo>
                  <a:lnTo>
                    <a:pt x="144" y="180"/>
                  </a:lnTo>
                  <a:lnTo>
                    <a:pt x="144" y="180"/>
                  </a:lnTo>
                  <a:lnTo>
                    <a:pt x="134" y="184"/>
                  </a:lnTo>
                  <a:lnTo>
                    <a:pt x="124" y="186"/>
                  </a:lnTo>
                  <a:lnTo>
                    <a:pt x="104" y="188"/>
                  </a:lnTo>
                  <a:lnTo>
                    <a:pt x="104" y="188"/>
                  </a:lnTo>
                  <a:lnTo>
                    <a:pt x="90" y="188"/>
                  </a:lnTo>
                  <a:lnTo>
                    <a:pt x="76" y="184"/>
                  </a:lnTo>
                  <a:lnTo>
                    <a:pt x="64" y="178"/>
                  </a:lnTo>
                  <a:lnTo>
                    <a:pt x="54" y="172"/>
                  </a:lnTo>
                  <a:lnTo>
                    <a:pt x="46" y="162"/>
                  </a:lnTo>
                  <a:lnTo>
                    <a:pt x="40" y="150"/>
                  </a:lnTo>
                  <a:lnTo>
                    <a:pt x="36" y="138"/>
                  </a:lnTo>
                  <a:lnTo>
                    <a:pt x="36" y="124"/>
                  </a:lnTo>
                  <a:lnTo>
                    <a:pt x="36" y="124"/>
                  </a:lnTo>
                  <a:lnTo>
                    <a:pt x="38" y="106"/>
                  </a:lnTo>
                  <a:lnTo>
                    <a:pt x="42" y="90"/>
                  </a:lnTo>
                  <a:lnTo>
                    <a:pt x="48" y="74"/>
                  </a:lnTo>
                  <a:lnTo>
                    <a:pt x="58" y="60"/>
                  </a:lnTo>
                  <a:lnTo>
                    <a:pt x="70" y="48"/>
                  </a:lnTo>
                  <a:lnTo>
                    <a:pt x="86" y="38"/>
                  </a:lnTo>
                  <a:lnTo>
                    <a:pt x="106" y="32"/>
                  </a:lnTo>
                  <a:lnTo>
                    <a:pt x="128" y="30"/>
                  </a:lnTo>
                  <a:lnTo>
                    <a:pt x="128" y="30"/>
                  </a:lnTo>
                  <a:lnTo>
                    <a:pt x="148" y="32"/>
                  </a:lnTo>
                  <a:lnTo>
                    <a:pt x="160" y="36"/>
                  </a:lnTo>
                  <a:lnTo>
                    <a:pt x="168" y="40"/>
                  </a:lnTo>
                  <a:lnTo>
                    <a:pt x="178"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 name="Freeform 28"/>
            <p:cNvSpPr>
              <a:spLocks/>
            </p:cNvSpPr>
            <p:nvPr userDrawn="1"/>
          </p:nvSpPr>
          <p:spPr bwMode="auto">
            <a:xfrm>
              <a:off x="932" y="1699"/>
              <a:ext cx="64" cy="156"/>
            </a:xfrm>
            <a:custGeom>
              <a:avLst/>
              <a:gdLst>
                <a:gd name="T0" fmla="*/ 0 w 64"/>
                <a:gd name="T1" fmla="*/ 156 h 156"/>
                <a:gd name="T2" fmla="*/ 32 w 64"/>
                <a:gd name="T3" fmla="*/ 156 h 156"/>
                <a:gd name="T4" fmla="*/ 64 w 64"/>
                <a:gd name="T5" fmla="*/ 0 h 156"/>
                <a:gd name="T6" fmla="*/ 32 w 64"/>
                <a:gd name="T7" fmla="*/ 0 h 156"/>
                <a:gd name="T8" fmla="*/ 0 w 64"/>
                <a:gd name="T9" fmla="*/ 156 h 156"/>
              </a:gdLst>
              <a:ahLst/>
              <a:cxnLst>
                <a:cxn ang="0">
                  <a:pos x="T0" y="T1"/>
                </a:cxn>
                <a:cxn ang="0">
                  <a:pos x="T2" y="T3"/>
                </a:cxn>
                <a:cxn ang="0">
                  <a:pos x="T4" y="T5"/>
                </a:cxn>
                <a:cxn ang="0">
                  <a:pos x="T6" y="T7"/>
                </a:cxn>
                <a:cxn ang="0">
                  <a:pos x="T8" y="T9"/>
                </a:cxn>
              </a:cxnLst>
              <a:rect l="0" t="0" r="r" b="b"/>
              <a:pathLst>
                <a:path w="64" h="156">
                  <a:moveTo>
                    <a:pt x="0" y="156"/>
                  </a:moveTo>
                  <a:lnTo>
                    <a:pt x="32" y="156"/>
                  </a:lnTo>
                  <a:lnTo>
                    <a:pt x="64" y="0"/>
                  </a:lnTo>
                  <a:lnTo>
                    <a:pt x="32" y="0"/>
                  </a:lnTo>
                  <a:lnTo>
                    <a:pt x="0" y="1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 name="Freeform 29"/>
            <p:cNvSpPr>
              <a:spLocks/>
            </p:cNvSpPr>
            <p:nvPr userDrawn="1"/>
          </p:nvSpPr>
          <p:spPr bwMode="auto">
            <a:xfrm>
              <a:off x="970" y="1633"/>
              <a:ext cx="42" cy="36"/>
            </a:xfrm>
            <a:custGeom>
              <a:avLst/>
              <a:gdLst>
                <a:gd name="T0" fmla="*/ 6 w 42"/>
                <a:gd name="T1" fmla="*/ 0 h 36"/>
                <a:gd name="T2" fmla="*/ 0 w 42"/>
                <a:gd name="T3" fmla="*/ 36 h 36"/>
                <a:gd name="T4" fmla="*/ 36 w 42"/>
                <a:gd name="T5" fmla="*/ 36 h 36"/>
                <a:gd name="T6" fmla="*/ 42 w 42"/>
                <a:gd name="T7" fmla="*/ 0 h 36"/>
                <a:gd name="T8" fmla="*/ 6 w 42"/>
                <a:gd name="T9" fmla="*/ 0 h 36"/>
              </a:gdLst>
              <a:ahLst/>
              <a:cxnLst>
                <a:cxn ang="0">
                  <a:pos x="T0" y="T1"/>
                </a:cxn>
                <a:cxn ang="0">
                  <a:pos x="T2" y="T3"/>
                </a:cxn>
                <a:cxn ang="0">
                  <a:pos x="T4" y="T5"/>
                </a:cxn>
                <a:cxn ang="0">
                  <a:pos x="T6" y="T7"/>
                </a:cxn>
                <a:cxn ang="0">
                  <a:pos x="T8" y="T9"/>
                </a:cxn>
              </a:cxnLst>
              <a:rect l="0" t="0" r="r" b="b"/>
              <a:pathLst>
                <a:path w="42" h="36">
                  <a:moveTo>
                    <a:pt x="6" y="0"/>
                  </a:moveTo>
                  <a:lnTo>
                    <a:pt x="0" y="36"/>
                  </a:lnTo>
                  <a:lnTo>
                    <a:pt x="36" y="36"/>
                  </a:lnTo>
                  <a:lnTo>
                    <a:pt x="42" y="0"/>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1" name="Freeform 30"/>
            <p:cNvSpPr>
              <a:spLocks noEditPoints="1"/>
            </p:cNvSpPr>
            <p:nvPr userDrawn="1"/>
          </p:nvSpPr>
          <p:spPr bwMode="auto">
            <a:xfrm>
              <a:off x="1594" y="1695"/>
              <a:ext cx="158" cy="162"/>
            </a:xfrm>
            <a:custGeom>
              <a:avLst/>
              <a:gdLst>
                <a:gd name="T0" fmla="*/ 88 w 158"/>
                <a:gd name="T1" fmla="*/ 0 h 162"/>
                <a:gd name="T2" fmla="*/ 52 w 158"/>
                <a:gd name="T3" fmla="*/ 6 h 162"/>
                <a:gd name="T4" fmla="*/ 24 w 158"/>
                <a:gd name="T5" fmla="*/ 26 h 162"/>
                <a:gd name="T6" fmla="*/ 6 w 158"/>
                <a:gd name="T7" fmla="*/ 54 h 162"/>
                <a:gd name="T8" fmla="*/ 0 w 158"/>
                <a:gd name="T9" fmla="*/ 94 h 162"/>
                <a:gd name="T10" fmla="*/ 0 w 158"/>
                <a:gd name="T11" fmla="*/ 108 h 162"/>
                <a:gd name="T12" fmla="*/ 10 w 158"/>
                <a:gd name="T13" fmla="*/ 134 h 162"/>
                <a:gd name="T14" fmla="*/ 28 w 158"/>
                <a:gd name="T15" fmla="*/ 152 h 162"/>
                <a:gd name="T16" fmla="*/ 54 w 158"/>
                <a:gd name="T17" fmla="*/ 162 h 162"/>
                <a:gd name="T18" fmla="*/ 70 w 158"/>
                <a:gd name="T19" fmla="*/ 162 h 162"/>
                <a:gd name="T20" fmla="*/ 106 w 158"/>
                <a:gd name="T21" fmla="*/ 156 h 162"/>
                <a:gd name="T22" fmla="*/ 134 w 158"/>
                <a:gd name="T23" fmla="*/ 136 h 162"/>
                <a:gd name="T24" fmla="*/ 152 w 158"/>
                <a:gd name="T25" fmla="*/ 106 h 162"/>
                <a:gd name="T26" fmla="*/ 158 w 158"/>
                <a:gd name="T27" fmla="*/ 68 h 162"/>
                <a:gd name="T28" fmla="*/ 156 w 158"/>
                <a:gd name="T29" fmla="*/ 52 h 162"/>
                <a:gd name="T30" fmla="*/ 146 w 158"/>
                <a:gd name="T31" fmla="*/ 28 h 162"/>
                <a:gd name="T32" fmla="*/ 128 w 158"/>
                <a:gd name="T33" fmla="*/ 10 h 162"/>
                <a:gd name="T34" fmla="*/ 104 w 158"/>
                <a:gd name="T35" fmla="*/ 0 h 162"/>
                <a:gd name="T36" fmla="*/ 88 w 158"/>
                <a:gd name="T37" fmla="*/ 0 h 162"/>
                <a:gd name="T38" fmla="*/ 124 w 158"/>
                <a:gd name="T39" fmla="*/ 68 h 162"/>
                <a:gd name="T40" fmla="*/ 120 w 158"/>
                <a:gd name="T41" fmla="*/ 92 h 162"/>
                <a:gd name="T42" fmla="*/ 108 w 158"/>
                <a:gd name="T43" fmla="*/ 114 h 162"/>
                <a:gd name="T44" fmla="*/ 92 w 158"/>
                <a:gd name="T45" fmla="*/ 130 h 162"/>
                <a:gd name="T46" fmla="*/ 70 w 158"/>
                <a:gd name="T47" fmla="*/ 136 h 162"/>
                <a:gd name="T48" fmla="*/ 62 w 158"/>
                <a:gd name="T49" fmla="*/ 136 h 162"/>
                <a:gd name="T50" fmla="*/ 48 w 158"/>
                <a:gd name="T51" fmla="*/ 130 h 162"/>
                <a:gd name="T52" fmla="*/ 38 w 158"/>
                <a:gd name="T53" fmla="*/ 120 h 162"/>
                <a:gd name="T54" fmla="*/ 34 w 158"/>
                <a:gd name="T55" fmla="*/ 104 h 162"/>
                <a:gd name="T56" fmla="*/ 34 w 158"/>
                <a:gd name="T57" fmla="*/ 96 h 162"/>
                <a:gd name="T58" fmla="*/ 36 w 158"/>
                <a:gd name="T59" fmla="*/ 72 h 162"/>
                <a:gd name="T60" fmla="*/ 46 w 158"/>
                <a:gd name="T61" fmla="*/ 50 h 162"/>
                <a:gd name="T62" fmla="*/ 62 w 158"/>
                <a:gd name="T63" fmla="*/ 34 h 162"/>
                <a:gd name="T64" fmla="*/ 86 w 158"/>
                <a:gd name="T65" fmla="*/ 26 h 162"/>
                <a:gd name="T66" fmla="*/ 96 w 158"/>
                <a:gd name="T67" fmla="*/ 28 h 162"/>
                <a:gd name="T68" fmla="*/ 110 w 158"/>
                <a:gd name="T69" fmla="*/ 34 h 162"/>
                <a:gd name="T70" fmla="*/ 118 w 158"/>
                <a:gd name="T71" fmla="*/ 46 h 162"/>
                <a:gd name="T72" fmla="*/ 124 w 158"/>
                <a:gd name="T73" fmla="*/ 6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8" h="162">
                  <a:moveTo>
                    <a:pt x="88" y="0"/>
                  </a:moveTo>
                  <a:lnTo>
                    <a:pt x="88" y="0"/>
                  </a:lnTo>
                  <a:lnTo>
                    <a:pt x="70" y="2"/>
                  </a:lnTo>
                  <a:lnTo>
                    <a:pt x="52" y="6"/>
                  </a:lnTo>
                  <a:lnTo>
                    <a:pt x="36" y="14"/>
                  </a:lnTo>
                  <a:lnTo>
                    <a:pt x="24" y="26"/>
                  </a:lnTo>
                  <a:lnTo>
                    <a:pt x="14" y="38"/>
                  </a:lnTo>
                  <a:lnTo>
                    <a:pt x="6" y="54"/>
                  </a:lnTo>
                  <a:lnTo>
                    <a:pt x="2" y="72"/>
                  </a:lnTo>
                  <a:lnTo>
                    <a:pt x="0" y="94"/>
                  </a:lnTo>
                  <a:lnTo>
                    <a:pt x="0" y="94"/>
                  </a:lnTo>
                  <a:lnTo>
                    <a:pt x="0" y="108"/>
                  </a:lnTo>
                  <a:lnTo>
                    <a:pt x="4" y="122"/>
                  </a:lnTo>
                  <a:lnTo>
                    <a:pt x="10" y="134"/>
                  </a:lnTo>
                  <a:lnTo>
                    <a:pt x="18" y="144"/>
                  </a:lnTo>
                  <a:lnTo>
                    <a:pt x="28" y="152"/>
                  </a:lnTo>
                  <a:lnTo>
                    <a:pt x="40" y="158"/>
                  </a:lnTo>
                  <a:lnTo>
                    <a:pt x="54" y="162"/>
                  </a:lnTo>
                  <a:lnTo>
                    <a:pt x="70" y="162"/>
                  </a:lnTo>
                  <a:lnTo>
                    <a:pt x="70" y="162"/>
                  </a:lnTo>
                  <a:lnTo>
                    <a:pt x="90" y="160"/>
                  </a:lnTo>
                  <a:lnTo>
                    <a:pt x="106" y="156"/>
                  </a:lnTo>
                  <a:lnTo>
                    <a:pt x="120" y="148"/>
                  </a:lnTo>
                  <a:lnTo>
                    <a:pt x="134" y="136"/>
                  </a:lnTo>
                  <a:lnTo>
                    <a:pt x="144" y="122"/>
                  </a:lnTo>
                  <a:lnTo>
                    <a:pt x="152" y="106"/>
                  </a:lnTo>
                  <a:lnTo>
                    <a:pt x="156" y="88"/>
                  </a:lnTo>
                  <a:lnTo>
                    <a:pt x="158" y="68"/>
                  </a:lnTo>
                  <a:lnTo>
                    <a:pt x="158" y="68"/>
                  </a:lnTo>
                  <a:lnTo>
                    <a:pt x="156" y="52"/>
                  </a:lnTo>
                  <a:lnTo>
                    <a:pt x="152" y="40"/>
                  </a:lnTo>
                  <a:lnTo>
                    <a:pt x="146" y="28"/>
                  </a:lnTo>
                  <a:lnTo>
                    <a:pt x="138" y="18"/>
                  </a:lnTo>
                  <a:lnTo>
                    <a:pt x="128" y="10"/>
                  </a:lnTo>
                  <a:lnTo>
                    <a:pt x="116" y="4"/>
                  </a:lnTo>
                  <a:lnTo>
                    <a:pt x="104" y="0"/>
                  </a:lnTo>
                  <a:lnTo>
                    <a:pt x="88" y="0"/>
                  </a:lnTo>
                  <a:lnTo>
                    <a:pt x="88" y="0"/>
                  </a:lnTo>
                  <a:close/>
                  <a:moveTo>
                    <a:pt x="124" y="68"/>
                  </a:moveTo>
                  <a:lnTo>
                    <a:pt x="124" y="68"/>
                  </a:lnTo>
                  <a:lnTo>
                    <a:pt x="122" y="80"/>
                  </a:lnTo>
                  <a:lnTo>
                    <a:pt x="120" y="92"/>
                  </a:lnTo>
                  <a:lnTo>
                    <a:pt x="114" y="104"/>
                  </a:lnTo>
                  <a:lnTo>
                    <a:pt x="108" y="114"/>
                  </a:lnTo>
                  <a:lnTo>
                    <a:pt x="100" y="122"/>
                  </a:lnTo>
                  <a:lnTo>
                    <a:pt x="92" y="130"/>
                  </a:lnTo>
                  <a:lnTo>
                    <a:pt x="82" y="134"/>
                  </a:lnTo>
                  <a:lnTo>
                    <a:pt x="70" y="136"/>
                  </a:lnTo>
                  <a:lnTo>
                    <a:pt x="70" y="136"/>
                  </a:lnTo>
                  <a:lnTo>
                    <a:pt x="62" y="136"/>
                  </a:lnTo>
                  <a:lnTo>
                    <a:pt x="54" y="134"/>
                  </a:lnTo>
                  <a:lnTo>
                    <a:pt x="48" y="130"/>
                  </a:lnTo>
                  <a:lnTo>
                    <a:pt x="44" y="126"/>
                  </a:lnTo>
                  <a:lnTo>
                    <a:pt x="38" y="120"/>
                  </a:lnTo>
                  <a:lnTo>
                    <a:pt x="36" y="112"/>
                  </a:lnTo>
                  <a:lnTo>
                    <a:pt x="34" y="104"/>
                  </a:lnTo>
                  <a:lnTo>
                    <a:pt x="34" y="96"/>
                  </a:lnTo>
                  <a:lnTo>
                    <a:pt x="34" y="96"/>
                  </a:lnTo>
                  <a:lnTo>
                    <a:pt x="34" y="84"/>
                  </a:lnTo>
                  <a:lnTo>
                    <a:pt x="36" y="72"/>
                  </a:lnTo>
                  <a:lnTo>
                    <a:pt x="40" y="60"/>
                  </a:lnTo>
                  <a:lnTo>
                    <a:pt x="46" y="50"/>
                  </a:lnTo>
                  <a:lnTo>
                    <a:pt x="54" y="40"/>
                  </a:lnTo>
                  <a:lnTo>
                    <a:pt x="62" y="34"/>
                  </a:lnTo>
                  <a:lnTo>
                    <a:pt x="74" y="28"/>
                  </a:lnTo>
                  <a:lnTo>
                    <a:pt x="86" y="26"/>
                  </a:lnTo>
                  <a:lnTo>
                    <a:pt x="86" y="26"/>
                  </a:lnTo>
                  <a:lnTo>
                    <a:pt x="96" y="28"/>
                  </a:lnTo>
                  <a:lnTo>
                    <a:pt x="104" y="30"/>
                  </a:lnTo>
                  <a:lnTo>
                    <a:pt x="110" y="34"/>
                  </a:lnTo>
                  <a:lnTo>
                    <a:pt x="114" y="40"/>
                  </a:lnTo>
                  <a:lnTo>
                    <a:pt x="118" y="46"/>
                  </a:lnTo>
                  <a:lnTo>
                    <a:pt x="122" y="54"/>
                  </a:lnTo>
                  <a:lnTo>
                    <a:pt x="124" y="68"/>
                  </a:lnTo>
                  <a:lnTo>
                    <a:pt x="124" y="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2" name="Freeform 31"/>
            <p:cNvSpPr>
              <a:spLocks/>
            </p:cNvSpPr>
            <p:nvPr userDrawn="1"/>
          </p:nvSpPr>
          <p:spPr bwMode="auto">
            <a:xfrm>
              <a:off x="1982" y="1643"/>
              <a:ext cx="170" cy="212"/>
            </a:xfrm>
            <a:custGeom>
              <a:avLst/>
              <a:gdLst>
                <a:gd name="T0" fmla="*/ 6 w 170"/>
                <a:gd name="T1" fmla="*/ 0 h 212"/>
                <a:gd name="T2" fmla="*/ 0 w 170"/>
                <a:gd name="T3" fmla="*/ 30 h 212"/>
                <a:gd name="T4" fmla="*/ 64 w 170"/>
                <a:gd name="T5" fmla="*/ 30 h 212"/>
                <a:gd name="T6" fmla="*/ 24 w 170"/>
                <a:gd name="T7" fmla="*/ 212 h 212"/>
                <a:gd name="T8" fmla="*/ 60 w 170"/>
                <a:gd name="T9" fmla="*/ 212 h 212"/>
                <a:gd name="T10" fmla="*/ 98 w 170"/>
                <a:gd name="T11" fmla="*/ 30 h 212"/>
                <a:gd name="T12" fmla="*/ 162 w 170"/>
                <a:gd name="T13" fmla="*/ 30 h 212"/>
                <a:gd name="T14" fmla="*/ 170 w 170"/>
                <a:gd name="T15" fmla="*/ 0 h 212"/>
                <a:gd name="T16" fmla="*/ 6 w 170"/>
                <a:gd name="T1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0" h="212">
                  <a:moveTo>
                    <a:pt x="6" y="0"/>
                  </a:moveTo>
                  <a:lnTo>
                    <a:pt x="0" y="30"/>
                  </a:lnTo>
                  <a:lnTo>
                    <a:pt x="64" y="30"/>
                  </a:lnTo>
                  <a:lnTo>
                    <a:pt x="24" y="212"/>
                  </a:lnTo>
                  <a:lnTo>
                    <a:pt x="60" y="212"/>
                  </a:lnTo>
                  <a:lnTo>
                    <a:pt x="98" y="30"/>
                  </a:lnTo>
                  <a:lnTo>
                    <a:pt x="162" y="30"/>
                  </a:lnTo>
                  <a:lnTo>
                    <a:pt x="170" y="0"/>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3" name="Freeform 32"/>
            <p:cNvSpPr>
              <a:spLocks noEditPoints="1"/>
            </p:cNvSpPr>
            <p:nvPr userDrawn="1"/>
          </p:nvSpPr>
          <p:spPr bwMode="auto">
            <a:xfrm>
              <a:off x="2126" y="1695"/>
              <a:ext cx="158" cy="162"/>
            </a:xfrm>
            <a:custGeom>
              <a:avLst/>
              <a:gdLst>
                <a:gd name="T0" fmla="*/ 90 w 158"/>
                <a:gd name="T1" fmla="*/ 0 h 162"/>
                <a:gd name="T2" fmla="*/ 52 w 158"/>
                <a:gd name="T3" fmla="*/ 6 h 162"/>
                <a:gd name="T4" fmla="*/ 24 w 158"/>
                <a:gd name="T5" fmla="*/ 26 h 162"/>
                <a:gd name="T6" fmla="*/ 6 w 158"/>
                <a:gd name="T7" fmla="*/ 54 h 162"/>
                <a:gd name="T8" fmla="*/ 0 w 158"/>
                <a:gd name="T9" fmla="*/ 94 h 162"/>
                <a:gd name="T10" fmla="*/ 2 w 158"/>
                <a:gd name="T11" fmla="*/ 108 h 162"/>
                <a:gd name="T12" fmla="*/ 10 w 158"/>
                <a:gd name="T13" fmla="*/ 134 h 162"/>
                <a:gd name="T14" fmla="*/ 30 w 158"/>
                <a:gd name="T15" fmla="*/ 152 h 162"/>
                <a:gd name="T16" fmla="*/ 56 w 158"/>
                <a:gd name="T17" fmla="*/ 162 h 162"/>
                <a:gd name="T18" fmla="*/ 72 w 158"/>
                <a:gd name="T19" fmla="*/ 162 h 162"/>
                <a:gd name="T20" fmla="*/ 108 w 158"/>
                <a:gd name="T21" fmla="*/ 156 h 162"/>
                <a:gd name="T22" fmla="*/ 134 w 158"/>
                <a:gd name="T23" fmla="*/ 136 h 162"/>
                <a:gd name="T24" fmla="*/ 152 w 158"/>
                <a:gd name="T25" fmla="*/ 106 h 162"/>
                <a:gd name="T26" fmla="*/ 158 w 158"/>
                <a:gd name="T27" fmla="*/ 68 h 162"/>
                <a:gd name="T28" fmla="*/ 158 w 158"/>
                <a:gd name="T29" fmla="*/ 52 h 162"/>
                <a:gd name="T30" fmla="*/ 148 w 158"/>
                <a:gd name="T31" fmla="*/ 28 h 162"/>
                <a:gd name="T32" fmla="*/ 130 w 158"/>
                <a:gd name="T33" fmla="*/ 10 h 162"/>
                <a:gd name="T34" fmla="*/ 104 w 158"/>
                <a:gd name="T35" fmla="*/ 0 h 162"/>
                <a:gd name="T36" fmla="*/ 90 w 158"/>
                <a:gd name="T37" fmla="*/ 0 h 162"/>
                <a:gd name="T38" fmla="*/ 124 w 158"/>
                <a:gd name="T39" fmla="*/ 68 h 162"/>
                <a:gd name="T40" fmla="*/ 120 w 158"/>
                <a:gd name="T41" fmla="*/ 92 h 162"/>
                <a:gd name="T42" fmla="*/ 110 w 158"/>
                <a:gd name="T43" fmla="*/ 114 h 162"/>
                <a:gd name="T44" fmla="*/ 92 w 158"/>
                <a:gd name="T45" fmla="*/ 130 h 162"/>
                <a:gd name="T46" fmla="*/ 72 w 158"/>
                <a:gd name="T47" fmla="*/ 136 h 162"/>
                <a:gd name="T48" fmla="*/ 64 w 158"/>
                <a:gd name="T49" fmla="*/ 136 h 162"/>
                <a:gd name="T50" fmla="*/ 50 w 158"/>
                <a:gd name="T51" fmla="*/ 130 h 162"/>
                <a:gd name="T52" fmla="*/ 40 w 158"/>
                <a:gd name="T53" fmla="*/ 120 h 162"/>
                <a:gd name="T54" fmla="*/ 34 w 158"/>
                <a:gd name="T55" fmla="*/ 104 h 162"/>
                <a:gd name="T56" fmla="*/ 34 w 158"/>
                <a:gd name="T57" fmla="*/ 96 h 162"/>
                <a:gd name="T58" fmla="*/ 38 w 158"/>
                <a:gd name="T59" fmla="*/ 72 h 162"/>
                <a:gd name="T60" fmla="*/ 48 w 158"/>
                <a:gd name="T61" fmla="*/ 50 h 162"/>
                <a:gd name="T62" fmla="*/ 64 w 158"/>
                <a:gd name="T63" fmla="*/ 34 h 162"/>
                <a:gd name="T64" fmla="*/ 88 w 158"/>
                <a:gd name="T65" fmla="*/ 26 h 162"/>
                <a:gd name="T66" fmla="*/ 96 w 158"/>
                <a:gd name="T67" fmla="*/ 28 h 162"/>
                <a:gd name="T68" fmla="*/ 110 w 158"/>
                <a:gd name="T69" fmla="*/ 34 h 162"/>
                <a:gd name="T70" fmla="*/ 120 w 158"/>
                <a:gd name="T71" fmla="*/ 46 h 162"/>
                <a:gd name="T72" fmla="*/ 124 w 158"/>
                <a:gd name="T73" fmla="*/ 6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8" h="162">
                  <a:moveTo>
                    <a:pt x="90" y="0"/>
                  </a:moveTo>
                  <a:lnTo>
                    <a:pt x="90" y="0"/>
                  </a:lnTo>
                  <a:lnTo>
                    <a:pt x="70" y="2"/>
                  </a:lnTo>
                  <a:lnTo>
                    <a:pt x="52" y="6"/>
                  </a:lnTo>
                  <a:lnTo>
                    <a:pt x="38" y="14"/>
                  </a:lnTo>
                  <a:lnTo>
                    <a:pt x="24" y="26"/>
                  </a:lnTo>
                  <a:lnTo>
                    <a:pt x="14" y="38"/>
                  </a:lnTo>
                  <a:lnTo>
                    <a:pt x="6" y="54"/>
                  </a:lnTo>
                  <a:lnTo>
                    <a:pt x="2" y="72"/>
                  </a:lnTo>
                  <a:lnTo>
                    <a:pt x="0" y="94"/>
                  </a:lnTo>
                  <a:lnTo>
                    <a:pt x="0" y="94"/>
                  </a:lnTo>
                  <a:lnTo>
                    <a:pt x="2" y="108"/>
                  </a:lnTo>
                  <a:lnTo>
                    <a:pt x="6" y="122"/>
                  </a:lnTo>
                  <a:lnTo>
                    <a:pt x="10" y="134"/>
                  </a:lnTo>
                  <a:lnTo>
                    <a:pt x="20" y="144"/>
                  </a:lnTo>
                  <a:lnTo>
                    <a:pt x="30" y="152"/>
                  </a:lnTo>
                  <a:lnTo>
                    <a:pt x="42" y="158"/>
                  </a:lnTo>
                  <a:lnTo>
                    <a:pt x="56" y="162"/>
                  </a:lnTo>
                  <a:lnTo>
                    <a:pt x="72" y="162"/>
                  </a:lnTo>
                  <a:lnTo>
                    <a:pt x="72" y="162"/>
                  </a:lnTo>
                  <a:lnTo>
                    <a:pt x="90" y="160"/>
                  </a:lnTo>
                  <a:lnTo>
                    <a:pt x="108" y="156"/>
                  </a:lnTo>
                  <a:lnTo>
                    <a:pt x="122" y="148"/>
                  </a:lnTo>
                  <a:lnTo>
                    <a:pt x="134" y="136"/>
                  </a:lnTo>
                  <a:lnTo>
                    <a:pt x="144" y="122"/>
                  </a:lnTo>
                  <a:lnTo>
                    <a:pt x="152" y="106"/>
                  </a:lnTo>
                  <a:lnTo>
                    <a:pt x="156" y="88"/>
                  </a:lnTo>
                  <a:lnTo>
                    <a:pt x="158" y="68"/>
                  </a:lnTo>
                  <a:lnTo>
                    <a:pt x="158" y="68"/>
                  </a:lnTo>
                  <a:lnTo>
                    <a:pt x="158" y="52"/>
                  </a:lnTo>
                  <a:lnTo>
                    <a:pt x="154" y="40"/>
                  </a:lnTo>
                  <a:lnTo>
                    <a:pt x="148" y="28"/>
                  </a:lnTo>
                  <a:lnTo>
                    <a:pt x="140" y="18"/>
                  </a:lnTo>
                  <a:lnTo>
                    <a:pt x="130" y="10"/>
                  </a:lnTo>
                  <a:lnTo>
                    <a:pt x="118" y="4"/>
                  </a:lnTo>
                  <a:lnTo>
                    <a:pt x="104" y="0"/>
                  </a:lnTo>
                  <a:lnTo>
                    <a:pt x="90" y="0"/>
                  </a:lnTo>
                  <a:lnTo>
                    <a:pt x="90" y="0"/>
                  </a:lnTo>
                  <a:close/>
                  <a:moveTo>
                    <a:pt x="124" y="68"/>
                  </a:moveTo>
                  <a:lnTo>
                    <a:pt x="124" y="68"/>
                  </a:lnTo>
                  <a:lnTo>
                    <a:pt x="124" y="80"/>
                  </a:lnTo>
                  <a:lnTo>
                    <a:pt x="120" y="92"/>
                  </a:lnTo>
                  <a:lnTo>
                    <a:pt x="116" y="104"/>
                  </a:lnTo>
                  <a:lnTo>
                    <a:pt x="110" y="114"/>
                  </a:lnTo>
                  <a:lnTo>
                    <a:pt x="102" y="122"/>
                  </a:lnTo>
                  <a:lnTo>
                    <a:pt x="92" y="130"/>
                  </a:lnTo>
                  <a:lnTo>
                    <a:pt x="82" y="134"/>
                  </a:lnTo>
                  <a:lnTo>
                    <a:pt x="72" y="136"/>
                  </a:lnTo>
                  <a:lnTo>
                    <a:pt x="72" y="136"/>
                  </a:lnTo>
                  <a:lnTo>
                    <a:pt x="64" y="136"/>
                  </a:lnTo>
                  <a:lnTo>
                    <a:pt x="56" y="134"/>
                  </a:lnTo>
                  <a:lnTo>
                    <a:pt x="50" y="130"/>
                  </a:lnTo>
                  <a:lnTo>
                    <a:pt x="44" y="126"/>
                  </a:lnTo>
                  <a:lnTo>
                    <a:pt x="40" y="120"/>
                  </a:lnTo>
                  <a:lnTo>
                    <a:pt x="36" y="112"/>
                  </a:lnTo>
                  <a:lnTo>
                    <a:pt x="34" y="104"/>
                  </a:lnTo>
                  <a:lnTo>
                    <a:pt x="34" y="96"/>
                  </a:lnTo>
                  <a:lnTo>
                    <a:pt x="34" y="96"/>
                  </a:lnTo>
                  <a:lnTo>
                    <a:pt x="36" y="84"/>
                  </a:lnTo>
                  <a:lnTo>
                    <a:pt x="38" y="72"/>
                  </a:lnTo>
                  <a:lnTo>
                    <a:pt x="42" y="60"/>
                  </a:lnTo>
                  <a:lnTo>
                    <a:pt x="48" y="50"/>
                  </a:lnTo>
                  <a:lnTo>
                    <a:pt x="54" y="40"/>
                  </a:lnTo>
                  <a:lnTo>
                    <a:pt x="64" y="34"/>
                  </a:lnTo>
                  <a:lnTo>
                    <a:pt x="74" y="28"/>
                  </a:lnTo>
                  <a:lnTo>
                    <a:pt x="88" y="26"/>
                  </a:lnTo>
                  <a:lnTo>
                    <a:pt x="88" y="26"/>
                  </a:lnTo>
                  <a:lnTo>
                    <a:pt x="96" y="28"/>
                  </a:lnTo>
                  <a:lnTo>
                    <a:pt x="104" y="30"/>
                  </a:lnTo>
                  <a:lnTo>
                    <a:pt x="110" y="34"/>
                  </a:lnTo>
                  <a:lnTo>
                    <a:pt x="116" y="40"/>
                  </a:lnTo>
                  <a:lnTo>
                    <a:pt x="120" y="46"/>
                  </a:lnTo>
                  <a:lnTo>
                    <a:pt x="122" y="54"/>
                  </a:lnTo>
                  <a:lnTo>
                    <a:pt x="124" y="68"/>
                  </a:lnTo>
                  <a:lnTo>
                    <a:pt x="124" y="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4" name="Freeform 33"/>
            <p:cNvSpPr>
              <a:spLocks/>
            </p:cNvSpPr>
            <p:nvPr userDrawn="1"/>
          </p:nvSpPr>
          <p:spPr bwMode="auto">
            <a:xfrm>
              <a:off x="2304" y="1695"/>
              <a:ext cx="244" cy="160"/>
            </a:xfrm>
            <a:custGeom>
              <a:avLst/>
              <a:gdLst>
                <a:gd name="T0" fmla="*/ 200 w 244"/>
                <a:gd name="T1" fmla="*/ 0 h 160"/>
                <a:gd name="T2" fmla="*/ 172 w 244"/>
                <a:gd name="T3" fmla="*/ 6 h 160"/>
                <a:gd name="T4" fmla="*/ 146 w 244"/>
                <a:gd name="T5" fmla="*/ 24 h 160"/>
                <a:gd name="T6" fmla="*/ 144 w 244"/>
                <a:gd name="T7" fmla="*/ 18 h 160"/>
                <a:gd name="T8" fmla="*/ 130 w 244"/>
                <a:gd name="T9" fmla="*/ 6 h 160"/>
                <a:gd name="T10" fmla="*/ 106 w 244"/>
                <a:gd name="T11" fmla="*/ 0 h 160"/>
                <a:gd name="T12" fmla="*/ 92 w 244"/>
                <a:gd name="T13" fmla="*/ 0 h 160"/>
                <a:gd name="T14" fmla="*/ 70 w 244"/>
                <a:gd name="T15" fmla="*/ 10 h 160"/>
                <a:gd name="T16" fmla="*/ 64 w 244"/>
                <a:gd name="T17" fmla="*/ 4 h 160"/>
                <a:gd name="T18" fmla="*/ 32 w 244"/>
                <a:gd name="T19" fmla="*/ 4 h 160"/>
                <a:gd name="T20" fmla="*/ 32 w 244"/>
                <a:gd name="T21" fmla="*/ 12 h 160"/>
                <a:gd name="T22" fmla="*/ 0 w 244"/>
                <a:gd name="T23" fmla="*/ 160 h 160"/>
                <a:gd name="T24" fmla="*/ 50 w 244"/>
                <a:gd name="T25" fmla="*/ 82 h 160"/>
                <a:gd name="T26" fmla="*/ 56 w 244"/>
                <a:gd name="T27" fmla="*/ 64 h 160"/>
                <a:gd name="T28" fmla="*/ 66 w 244"/>
                <a:gd name="T29" fmla="*/ 46 h 160"/>
                <a:gd name="T30" fmla="*/ 80 w 244"/>
                <a:gd name="T31" fmla="*/ 32 h 160"/>
                <a:gd name="T32" fmla="*/ 98 w 244"/>
                <a:gd name="T33" fmla="*/ 26 h 160"/>
                <a:gd name="T34" fmla="*/ 106 w 244"/>
                <a:gd name="T35" fmla="*/ 28 h 160"/>
                <a:gd name="T36" fmla="*/ 116 w 244"/>
                <a:gd name="T37" fmla="*/ 38 h 160"/>
                <a:gd name="T38" fmla="*/ 118 w 244"/>
                <a:gd name="T39" fmla="*/ 46 h 160"/>
                <a:gd name="T40" fmla="*/ 96 w 244"/>
                <a:gd name="T41" fmla="*/ 160 h 160"/>
                <a:gd name="T42" fmla="*/ 144 w 244"/>
                <a:gd name="T43" fmla="*/ 82 h 160"/>
                <a:gd name="T44" fmla="*/ 150 w 244"/>
                <a:gd name="T45" fmla="*/ 64 h 160"/>
                <a:gd name="T46" fmla="*/ 160 w 244"/>
                <a:gd name="T47" fmla="*/ 46 h 160"/>
                <a:gd name="T48" fmla="*/ 174 w 244"/>
                <a:gd name="T49" fmla="*/ 32 h 160"/>
                <a:gd name="T50" fmla="*/ 192 w 244"/>
                <a:gd name="T51" fmla="*/ 26 h 160"/>
                <a:gd name="T52" fmla="*/ 200 w 244"/>
                <a:gd name="T53" fmla="*/ 28 h 160"/>
                <a:gd name="T54" fmla="*/ 210 w 244"/>
                <a:gd name="T55" fmla="*/ 38 h 160"/>
                <a:gd name="T56" fmla="*/ 212 w 244"/>
                <a:gd name="T57" fmla="*/ 46 h 160"/>
                <a:gd name="T58" fmla="*/ 190 w 244"/>
                <a:gd name="T59" fmla="*/ 160 h 160"/>
                <a:gd name="T60" fmla="*/ 240 w 244"/>
                <a:gd name="T61" fmla="*/ 74 h 160"/>
                <a:gd name="T62" fmla="*/ 244 w 244"/>
                <a:gd name="T63" fmla="*/ 56 h 160"/>
                <a:gd name="T64" fmla="*/ 244 w 244"/>
                <a:gd name="T65" fmla="*/ 42 h 160"/>
                <a:gd name="T66" fmla="*/ 240 w 244"/>
                <a:gd name="T67" fmla="*/ 24 h 160"/>
                <a:gd name="T68" fmla="*/ 232 w 244"/>
                <a:gd name="T69" fmla="*/ 12 h 160"/>
                <a:gd name="T70" fmla="*/ 218 w 244"/>
                <a:gd name="T71" fmla="*/ 2 h 160"/>
                <a:gd name="T72" fmla="*/ 200 w 244"/>
                <a:gd name="T73"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4" h="160">
                  <a:moveTo>
                    <a:pt x="200" y="0"/>
                  </a:moveTo>
                  <a:lnTo>
                    <a:pt x="200" y="0"/>
                  </a:lnTo>
                  <a:lnTo>
                    <a:pt x="184" y="2"/>
                  </a:lnTo>
                  <a:lnTo>
                    <a:pt x="172" y="6"/>
                  </a:lnTo>
                  <a:lnTo>
                    <a:pt x="158" y="14"/>
                  </a:lnTo>
                  <a:lnTo>
                    <a:pt x="146" y="24"/>
                  </a:lnTo>
                  <a:lnTo>
                    <a:pt x="146" y="24"/>
                  </a:lnTo>
                  <a:lnTo>
                    <a:pt x="144" y="18"/>
                  </a:lnTo>
                  <a:lnTo>
                    <a:pt x="140" y="12"/>
                  </a:lnTo>
                  <a:lnTo>
                    <a:pt x="130" y="6"/>
                  </a:lnTo>
                  <a:lnTo>
                    <a:pt x="118" y="0"/>
                  </a:lnTo>
                  <a:lnTo>
                    <a:pt x="106" y="0"/>
                  </a:lnTo>
                  <a:lnTo>
                    <a:pt x="106" y="0"/>
                  </a:lnTo>
                  <a:lnTo>
                    <a:pt x="92" y="0"/>
                  </a:lnTo>
                  <a:lnTo>
                    <a:pt x="80" y="4"/>
                  </a:lnTo>
                  <a:lnTo>
                    <a:pt x="70" y="10"/>
                  </a:lnTo>
                  <a:lnTo>
                    <a:pt x="60" y="20"/>
                  </a:lnTo>
                  <a:lnTo>
                    <a:pt x="64" y="4"/>
                  </a:lnTo>
                  <a:lnTo>
                    <a:pt x="32" y="4"/>
                  </a:lnTo>
                  <a:lnTo>
                    <a:pt x="32" y="4"/>
                  </a:lnTo>
                  <a:lnTo>
                    <a:pt x="32" y="12"/>
                  </a:lnTo>
                  <a:lnTo>
                    <a:pt x="32" y="12"/>
                  </a:lnTo>
                  <a:lnTo>
                    <a:pt x="30" y="22"/>
                  </a:lnTo>
                  <a:lnTo>
                    <a:pt x="0" y="160"/>
                  </a:lnTo>
                  <a:lnTo>
                    <a:pt x="34" y="160"/>
                  </a:lnTo>
                  <a:lnTo>
                    <a:pt x="50" y="82"/>
                  </a:lnTo>
                  <a:lnTo>
                    <a:pt x="50" y="82"/>
                  </a:lnTo>
                  <a:lnTo>
                    <a:pt x="56" y="64"/>
                  </a:lnTo>
                  <a:lnTo>
                    <a:pt x="60" y="54"/>
                  </a:lnTo>
                  <a:lnTo>
                    <a:pt x="66" y="46"/>
                  </a:lnTo>
                  <a:lnTo>
                    <a:pt x="72" y="38"/>
                  </a:lnTo>
                  <a:lnTo>
                    <a:pt x="80" y="32"/>
                  </a:lnTo>
                  <a:lnTo>
                    <a:pt x="88" y="28"/>
                  </a:lnTo>
                  <a:lnTo>
                    <a:pt x="98" y="26"/>
                  </a:lnTo>
                  <a:lnTo>
                    <a:pt x="98" y="26"/>
                  </a:lnTo>
                  <a:lnTo>
                    <a:pt x="106" y="28"/>
                  </a:lnTo>
                  <a:lnTo>
                    <a:pt x="112" y="32"/>
                  </a:lnTo>
                  <a:lnTo>
                    <a:pt x="116" y="38"/>
                  </a:lnTo>
                  <a:lnTo>
                    <a:pt x="118" y="46"/>
                  </a:lnTo>
                  <a:lnTo>
                    <a:pt x="118" y="46"/>
                  </a:lnTo>
                  <a:lnTo>
                    <a:pt x="116" y="60"/>
                  </a:lnTo>
                  <a:lnTo>
                    <a:pt x="96" y="160"/>
                  </a:lnTo>
                  <a:lnTo>
                    <a:pt x="128" y="160"/>
                  </a:lnTo>
                  <a:lnTo>
                    <a:pt x="144" y="82"/>
                  </a:lnTo>
                  <a:lnTo>
                    <a:pt x="144" y="82"/>
                  </a:lnTo>
                  <a:lnTo>
                    <a:pt x="150" y="64"/>
                  </a:lnTo>
                  <a:lnTo>
                    <a:pt x="154" y="54"/>
                  </a:lnTo>
                  <a:lnTo>
                    <a:pt x="160" y="46"/>
                  </a:lnTo>
                  <a:lnTo>
                    <a:pt x="166" y="38"/>
                  </a:lnTo>
                  <a:lnTo>
                    <a:pt x="174" y="32"/>
                  </a:lnTo>
                  <a:lnTo>
                    <a:pt x="182" y="28"/>
                  </a:lnTo>
                  <a:lnTo>
                    <a:pt x="192" y="26"/>
                  </a:lnTo>
                  <a:lnTo>
                    <a:pt x="192" y="26"/>
                  </a:lnTo>
                  <a:lnTo>
                    <a:pt x="200" y="28"/>
                  </a:lnTo>
                  <a:lnTo>
                    <a:pt x="206" y="32"/>
                  </a:lnTo>
                  <a:lnTo>
                    <a:pt x="210" y="38"/>
                  </a:lnTo>
                  <a:lnTo>
                    <a:pt x="212" y="46"/>
                  </a:lnTo>
                  <a:lnTo>
                    <a:pt x="212" y="46"/>
                  </a:lnTo>
                  <a:lnTo>
                    <a:pt x="210" y="60"/>
                  </a:lnTo>
                  <a:lnTo>
                    <a:pt x="190" y="160"/>
                  </a:lnTo>
                  <a:lnTo>
                    <a:pt x="222" y="160"/>
                  </a:lnTo>
                  <a:lnTo>
                    <a:pt x="240" y="74"/>
                  </a:lnTo>
                  <a:lnTo>
                    <a:pt x="240" y="74"/>
                  </a:lnTo>
                  <a:lnTo>
                    <a:pt x="244" y="56"/>
                  </a:lnTo>
                  <a:lnTo>
                    <a:pt x="244" y="42"/>
                  </a:lnTo>
                  <a:lnTo>
                    <a:pt x="244" y="42"/>
                  </a:lnTo>
                  <a:lnTo>
                    <a:pt x="244" y="32"/>
                  </a:lnTo>
                  <a:lnTo>
                    <a:pt x="240" y="24"/>
                  </a:lnTo>
                  <a:lnTo>
                    <a:pt x="236" y="18"/>
                  </a:lnTo>
                  <a:lnTo>
                    <a:pt x="232" y="12"/>
                  </a:lnTo>
                  <a:lnTo>
                    <a:pt x="226" y="6"/>
                  </a:lnTo>
                  <a:lnTo>
                    <a:pt x="218" y="2"/>
                  </a:lnTo>
                  <a:lnTo>
                    <a:pt x="210" y="0"/>
                  </a:lnTo>
                  <a:lnTo>
                    <a:pt x="200" y="0"/>
                  </a:lnTo>
                  <a:lnTo>
                    <a:pt x="20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5" name="Freeform 34"/>
            <p:cNvSpPr>
              <a:spLocks noEditPoints="1"/>
            </p:cNvSpPr>
            <p:nvPr userDrawn="1"/>
          </p:nvSpPr>
          <p:spPr bwMode="auto">
            <a:xfrm>
              <a:off x="2576" y="1695"/>
              <a:ext cx="158" cy="162"/>
            </a:xfrm>
            <a:custGeom>
              <a:avLst/>
              <a:gdLst>
                <a:gd name="T0" fmla="*/ 90 w 158"/>
                <a:gd name="T1" fmla="*/ 0 h 162"/>
                <a:gd name="T2" fmla="*/ 54 w 158"/>
                <a:gd name="T3" fmla="*/ 6 h 162"/>
                <a:gd name="T4" fmla="*/ 26 w 158"/>
                <a:gd name="T5" fmla="*/ 26 h 162"/>
                <a:gd name="T6" fmla="*/ 8 w 158"/>
                <a:gd name="T7" fmla="*/ 54 h 162"/>
                <a:gd name="T8" fmla="*/ 0 w 158"/>
                <a:gd name="T9" fmla="*/ 94 h 162"/>
                <a:gd name="T10" fmla="*/ 2 w 158"/>
                <a:gd name="T11" fmla="*/ 108 h 162"/>
                <a:gd name="T12" fmla="*/ 12 w 158"/>
                <a:gd name="T13" fmla="*/ 134 h 162"/>
                <a:gd name="T14" fmla="*/ 30 w 158"/>
                <a:gd name="T15" fmla="*/ 152 h 162"/>
                <a:gd name="T16" fmla="*/ 56 w 158"/>
                <a:gd name="T17" fmla="*/ 162 h 162"/>
                <a:gd name="T18" fmla="*/ 72 w 158"/>
                <a:gd name="T19" fmla="*/ 162 h 162"/>
                <a:gd name="T20" fmla="*/ 108 w 158"/>
                <a:gd name="T21" fmla="*/ 156 h 162"/>
                <a:gd name="T22" fmla="*/ 134 w 158"/>
                <a:gd name="T23" fmla="*/ 136 h 162"/>
                <a:gd name="T24" fmla="*/ 152 w 158"/>
                <a:gd name="T25" fmla="*/ 106 h 162"/>
                <a:gd name="T26" fmla="*/ 158 w 158"/>
                <a:gd name="T27" fmla="*/ 68 h 162"/>
                <a:gd name="T28" fmla="*/ 158 w 158"/>
                <a:gd name="T29" fmla="*/ 52 h 162"/>
                <a:gd name="T30" fmla="*/ 148 w 158"/>
                <a:gd name="T31" fmla="*/ 28 h 162"/>
                <a:gd name="T32" fmla="*/ 130 w 158"/>
                <a:gd name="T33" fmla="*/ 10 h 162"/>
                <a:gd name="T34" fmla="*/ 104 w 158"/>
                <a:gd name="T35" fmla="*/ 0 h 162"/>
                <a:gd name="T36" fmla="*/ 90 w 158"/>
                <a:gd name="T37" fmla="*/ 0 h 162"/>
                <a:gd name="T38" fmla="*/ 124 w 158"/>
                <a:gd name="T39" fmla="*/ 68 h 162"/>
                <a:gd name="T40" fmla="*/ 120 w 158"/>
                <a:gd name="T41" fmla="*/ 92 h 162"/>
                <a:gd name="T42" fmla="*/ 110 w 158"/>
                <a:gd name="T43" fmla="*/ 114 h 162"/>
                <a:gd name="T44" fmla="*/ 94 w 158"/>
                <a:gd name="T45" fmla="*/ 130 h 162"/>
                <a:gd name="T46" fmla="*/ 72 w 158"/>
                <a:gd name="T47" fmla="*/ 136 h 162"/>
                <a:gd name="T48" fmla="*/ 64 w 158"/>
                <a:gd name="T49" fmla="*/ 136 h 162"/>
                <a:gd name="T50" fmla="*/ 50 w 158"/>
                <a:gd name="T51" fmla="*/ 130 h 162"/>
                <a:gd name="T52" fmla="*/ 40 w 158"/>
                <a:gd name="T53" fmla="*/ 120 h 162"/>
                <a:gd name="T54" fmla="*/ 36 w 158"/>
                <a:gd name="T55" fmla="*/ 104 h 162"/>
                <a:gd name="T56" fmla="*/ 34 w 158"/>
                <a:gd name="T57" fmla="*/ 96 h 162"/>
                <a:gd name="T58" fmla="*/ 38 w 158"/>
                <a:gd name="T59" fmla="*/ 72 h 162"/>
                <a:gd name="T60" fmla="*/ 48 w 158"/>
                <a:gd name="T61" fmla="*/ 50 h 162"/>
                <a:gd name="T62" fmla="*/ 64 w 158"/>
                <a:gd name="T63" fmla="*/ 34 h 162"/>
                <a:gd name="T64" fmla="*/ 88 w 158"/>
                <a:gd name="T65" fmla="*/ 26 h 162"/>
                <a:gd name="T66" fmla="*/ 98 w 158"/>
                <a:gd name="T67" fmla="*/ 28 h 162"/>
                <a:gd name="T68" fmla="*/ 110 w 158"/>
                <a:gd name="T69" fmla="*/ 34 h 162"/>
                <a:gd name="T70" fmla="*/ 120 w 158"/>
                <a:gd name="T71" fmla="*/ 46 h 162"/>
                <a:gd name="T72" fmla="*/ 124 w 158"/>
                <a:gd name="T73" fmla="*/ 6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8" h="162">
                  <a:moveTo>
                    <a:pt x="90" y="0"/>
                  </a:moveTo>
                  <a:lnTo>
                    <a:pt x="90" y="0"/>
                  </a:lnTo>
                  <a:lnTo>
                    <a:pt x="70" y="2"/>
                  </a:lnTo>
                  <a:lnTo>
                    <a:pt x="54" y="6"/>
                  </a:lnTo>
                  <a:lnTo>
                    <a:pt x="38" y="14"/>
                  </a:lnTo>
                  <a:lnTo>
                    <a:pt x="26" y="26"/>
                  </a:lnTo>
                  <a:lnTo>
                    <a:pt x="14" y="38"/>
                  </a:lnTo>
                  <a:lnTo>
                    <a:pt x="8" y="54"/>
                  </a:lnTo>
                  <a:lnTo>
                    <a:pt x="2" y="72"/>
                  </a:lnTo>
                  <a:lnTo>
                    <a:pt x="0" y="94"/>
                  </a:lnTo>
                  <a:lnTo>
                    <a:pt x="0" y="94"/>
                  </a:lnTo>
                  <a:lnTo>
                    <a:pt x="2" y="108"/>
                  </a:lnTo>
                  <a:lnTo>
                    <a:pt x="6" y="122"/>
                  </a:lnTo>
                  <a:lnTo>
                    <a:pt x="12" y="134"/>
                  </a:lnTo>
                  <a:lnTo>
                    <a:pt x="20" y="144"/>
                  </a:lnTo>
                  <a:lnTo>
                    <a:pt x="30" y="152"/>
                  </a:lnTo>
                  <a:lnTo>
                    <a:pt x="42" y="158"/>
                  </a:lnTo>
                  <a:lnTo>
                    <a:pt x="56" y="162"/>
                  </a:lnTo>
                  <a:lnTo>
                    <a:pt x="72" y="162"/>
                  </a:lnTo>
                  <a:lnTo>
                    <a:pt x="72" y="162"/>
                  </a:lnTo>
                  <a:lnTo>
                    <a:pt x="90" y="160"/>
                  </a:lnTo>
                  <a:lnTo>
                    <a:pt x="108" y="156"/>
                  </a:lnTo>
                  <a:lnTo>
                    <a:pt x="122" y="148"/>
                  </a:lnTo>
                  <a:lnTo>
                    <a:pt x="134" y="136"/>
                  </a:lnTo>
                  <a:lnTo>
                    <a:pt x="144" y="122"/>
                  </a:lnTo>
                  <a:lnTo>
                    <a:pt x="152" y="106"/>
                  </a:lnTo>
                  <a:lnTo>
                    <a:pt x="158" y="88"/>
                  </a:lnTo>
                  <a:lnTo>
                    <a:pt x="158" y="68"/>
                  </a:lnTo>
                  <a:lnTo>
                    <a:pt x="158" y="68"/>
                  </a:lnTo>
                  <a:lnTo>
                    <a:pt x="158" y="52"/>
                  </a:lnTo>
                  <a:lnTo>
                    <a:pt x="154" y="40"/>
                  </a:lnTo>
                  <a:lnTo>
                    <a:pt x="148" y="28"/>
                  </a:lnTo>
                  <a:lnTo>
                    <a:pt x="140" y="18"/>
                  </a:lnTo>
                  <a:lnTo>
                    <a:pt x="130" y="10"/>
                  </a:lnTo>
                  <a:lnTo>
                    <a:pt x="118" y="4"/>
                  </a:lnTo>
                  <a:lnTo>
                    <a:pt x="104" y="0"/>
                  </a:lnTo>
                  <a:lnTo>
                    <a:pt x="90" y="0"/>
                  </a:lnTo>
                  <a:lnTo>
                    <a:pt x="90" y="0"/>
                  </a:lnTo>
                  <a:close/>
                  <a:moveTo>
                    <a:pt x="124" y="68"/>
                  </a:moveTo>
                  <a:lnTo>
                    <a:pt x="124" y="68"/>
                  </a:lnTo>
                  <a:lnTo>
                    <a:pt x="124" y="80"/>
                  </a:lnTo>
                  <a:lnTo>
                    <a:pt x="120" y="92"/>
                  </a:lnTo>
                  <a:lnTo>
                    <a:pt x="116" y="104"/>
                  </a:lnTo>
                  <a:lnTo>
                    <a:pt x="110" y="114"/>
                  </a:lnTo>
                  <a:lnTo>
                    <a:pt x="102" y="122"/>
                  </a:lnTo>
                  <a:lnTo>
                    <a:pt x="94" y="130"/>
                  </a:lnTo>
                  <a:lnTo>
                    <a:pt x="82" y="134"/>
                  </a:lnTo>
                  <a:lnTo>
                    <a:pt x="72" y="136"/>
                  </a:lnTo>
                  <a:lnTo>
                    <a:pt x="72" y="136"/>
                  </a:lnTo>
                  <a:lnTo>
                    <a:pt x="64" y="136"/>
                  </a:lnTo>
                  <a:lnTo>
                    <a:pt x="56" y="134"/>
                  </a:lnTo>
                  <a:lnTo>
                    <a:pt x="50" y="130"/>
                  </a:lnTo>
                  <a:lnTo>
                    <a:pt x="44" y="126"/>
                  </a:lnTo>
                  <a:lnTo>
                    <a:pt x="40" y="120"/>
                  </a:lnTo>
                  <a:lnTo>
                    <a:pt x="38" y="112"/>
                  </a:lnTo>
                  <a:lnTo>
                    <a:pt x="36" y="104"/>
                  </a:lnTo>
                  <a:lnTo>
                    <a:pt x="34" y="96"/>
                  </a:lnTo>
                  <a:lnTo>
                    <a:pt x="34" y="96"/>
                  </a:lnTo>
                  <a:lnTo>
                    <a:pt x="36" y="84"/>
                  </a:lnTo>
                  <a:lnTo>
                    <a:pt x="38" y="72"/>
                  </a:lnTo>
                  <a:lnTo>
                    <a:pt x="42" y="60"/>
                  </a:lnTo>
                  <a:lnTo>
                    <a:pt x="48" y="50"/>
                  </a:lnTo>
                  <a:lnTo>
                    <a:pt x="56" y="40"/>
                  </a:lnTo>
                  <a:lnTo>
                    <a:pt x="64" y="34"/>
                  </a:lnTo>
                  <a:lnTo>
                    <a:pt x="76" y="28"/>
                  </a:lnTo>
                  <a:lnTo>
                    <a:pt x="88" y="26"/>
                  </a:lnTo>
                  <a:lnTo>
                    <a:pt x="88" y="26"/>
                  </a:lnTo>
                  <a:lnTo>
                    <a:pt x="98" y="28"/>
                  </a:lnTo>
                  <a:lnTo>
                    <a:pt x="104" y="30"/>
                  </a:lnTo>
                  <a:lnTo>
                    <a:pt x="110" y="34"/>
                  </a:lnTo>
                  <a:lnTo>
                    <a:pt x="116" y="40"/>
                  </a:lnTo>
                  <a:lnTo>
                    <a:pt x="120" y="46"/>
                  </a:lnTo>
                  <a:lnTo>
                    <a:pt x="122" y="54"/>
                  </a:lnTo>
                  <a:lnTo>
                    <a:pt x="124" y="68"/>
                  </a:lnTo>
                  <a:lnTo>
                    <a:pt x="124" y="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6" name="Freeform 35"/>
            <p:cNvSpPr>
              <a:spLocks noEditPoints="1"/>
            </p:cNvSpPr>
            <p:nvPr userDrawn="1"/>
          </p:nvSpPr>
          <p:spPr bwMode="auto">
            <a:xfrm>
              <a:off x="3012" y="1695"/>
              <a:ext cx="158" cy="162"/>
            </a:xfrm>
            <a:custGeom>
              <a:avLst/>
              <a:gdLst>
                <a:gd name="T0" fmla="*/ 90 w 158"/>
                <a:gd name="T1" fmla="*/ 0 h 162"/>
                <a:gd name="T2" fmla="*/ 54 w 158"/>
                <a:gd name="T3" fmla="*/ 6 h 162"/>
                <a:gd name="T4" fmla="*/ 26 w 158"/>
                <a:gd name="T5" fmla="*/ 26 h 162"/>
                <a:gd name="T6" fmla="*/ 8 w 158"/>
                <a:gd name="T7" fmla="*/ 54 h 162"/>
                <a:gd name="T8" fmla="*/ 0 w 158"/>
                <a:gd name="T9" fmla="*/ 94 h 162"/>
                <a:gd name="T10" fmla="*/ 2 w 158"/>
                <a:gd name="T11" fmla="*/ 108 h 162"/>
                <a:gd name="T12" fmla="*/ 12 w 158"/>
                <a:gd name="T13" fmla="*/ 134 h 162"/>
                <a:gd name="T14" fmla="*/ 30 w 158"/>
                <a:gd name="T15" fmla="*/ 152 h 162"/>
                <a:gd name="T16" fmla="*/ 56 w 158"/>
                <a:gd name="T17" fmla="*/ 162 h 162"/>
                <a:gd name="T18" fmla="*/ 72 w 158"/>
                <a:gd name="T19" fmla="*/ 162 h 162"/>
                <a:gd name="T20" fmla="*/ 108 w 158"/>
                <a:gd name="T21" fmla="*/ 156 h 162"/>
                <a:gd name="T22" fmla="*/ 134 w 158"/>
                <a:gd name="T23" fmla="*/ 136 h 162"/>
                <a:gd name="T24" fmla="*/ 152 w 158"/>
                <a:gd name="T25" fmla="*/ 106 h 162"/>
                <a:gd name="T26" fmla="*/ 158 w 158"/>
                <a:gd name="T27" fmla="*/ 68 h 162"/>
                <a:gd name="T28" fmla="*/ 158 w 158"/>
                <a:gd name="T29" fmla="*/ 52 h 162"/>
                <a:gd name="T30" fmla="*/ 148 w 158"/>
                <a:gd name="T31" fmla="*/ 28 h 162"/>
                <a:gd name="T32" fmla="*/ 130 w 158"/>
                <a:gd name="T33" fmla="*/ 10 h 162"/>
                <a:gd name="T34" fmla="*/ 104 w 158"/>
                <a:gd name="T35" fmla="*/ 0 h 162"/>
                <a:gd name="T36" fmla="*/ 90 w 158"/>
                <a:gd name="T37" fmla="*/ 0 h 162"/>
                <a:gd name="T38" fmla="*/ 124 w 158"/>
                <a:gd name="T39" fmla="*/ 68 h 162"/>
                <a:gd name="T40" fmla="*/ 120 w 158"/>
                <a:gd name="T41" fmla="*/ 92 h 162"/>
                <a:gd name="T42" fmla="*/ 110 w 158"/>
                <a:gd name="T43" fmla="*/ 114 h 162"/>
                <a:gd name="T44" fmla="*/ 94 w 158"/>
                <a:gd name="T45" fmla="*/ 130 h 162"/>
                <a:gd name="T46" fmla="*/ 72 w 158"/>
                <a:gd name="T47" fmla="*/ 136 h 162"/>
                <a:gd name="T48" fmla="*/ 64 w 158"/>
                <a:gd name="T49" fmla="*/ 136 h 162"/>
                <a:gd name="T50" fmla="*/ 50 w 158"/>
                <a:gd name="T51" fmla="*/ 130 h 162"/>
                <a:gd name="T52" fmla="*/ 40 w 158"/>
                <a:gd name="T53" fmla="*/ 120 h 162"/>
                <a:gd name="T54" fmla="*/ 36 w 158"/>
                <a:gd name="T55" fmla="*/ 104 h 162"/>
                <a:gd name="T56" fmla="*/ 34 w 158"/>
                <a:gd name="T57" fmla="*/ 96 h 162"/>
                <a:gd name="T58" fmla="*/ 38 w 158"/>
                <a:gd name="T59" fmla="*/ 72 h 162"/>
                <a:gd name="T60" fmla="*/ 48 w 158"/>
                <a:gd name="T61" fmla="*/ 50 h 162"/>
                <a:gd name="T62" fmla="*/ 64 w 158"/>
                <a:gd name="T63" fmla="*/ 34 h 162"/>
                <a:gd name="T64" fmla="*/ 88 w 158"/>
                <a:gd name="T65" fmla="*/ 26 h 162"/>
                <a:gd name="T66" fmla="*/ 98 w 158"/>
                <a:gd name="T67" fmla="*/ 28 h 162"/>
                <a:gd name="T68" fmla="*/ 110 w 158"/>
                <a:gd name="T69" fmla="*/ 34 h 162"/>
                <a:gd name="T70" fmla="*/ 120 w 158"/>
                <a:gd name="T71" fmla="*/ 46 h 162"/>
                <a:gd name="T72" fmla="*/ 124 w 158"/>
                <a:gd name="T73" fmla="*/ 6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8" h="162">
                  <a:moveTo>
                    <a:pt x="90" y="0"/>
                  </a:moveTo>
                  <a:lnTo>
                    <a:pt x="90" y="0"/>
                  </a:lnTo>
                  <a:lnTo>
                    <a:pt x="70" y="2"/>
                  </a:lnTo>
                  <a:lnTo>
                    <a:pt x="54" y="6"/>
                  </a:lnTo>
                  <a:lnTo>
                    <a:pt x="38" y="14"/>
                  </a:lnTo>
                  <a:lnTo>
                    <a:pt x="26" y="26"/>
                  </a:lnTo>
                  <a:lnTo>
                    <a:pt x="14" y="38"/>
                  </a:lnTo>
                  <a:lnTo>
                    <a:pt x="8" y="54"/>
                  </a:lnTo>
                  <a:lnTo>
                    <a:pt x="2" y="72"/>
                  </a:lnTo>
                  <a:lnTo>
                    <a:pt x="0" y="94"/>
                  </a:lnTo>
                  <a:lnTo>
                    <a:pt x="0" y="94"/>
                  </a:lnTo>
                  <a:lnTo>
                    <a:pt x="2" y="108"/>
                  </a:lnTo>
                  <a:lnTo>
                    <a:pt x="6" y="122"/>
                  </a:lnTo>
                  <a:lnTo>
                    <a:pt x="12" y="134"/>
                  </a:lnTo>
                  <a:lnTo>
                    <a:pt x="20" y="144"/>
                  </a:lnTo>
                  <a:lnTo>
                    <a:pt x="30" y="152"/>
                  </a:lnTo>
                  <a:lnTo>
                    <a:pt x="42" y="158"/>
                  </a:lnTo>
                  <a:lnTo>
                    <a:pt x="56" y="162"/>
                  </a:lnTo>
                  <a:lnTo>
                    <a:pt x="72" y="162"/>
                  </a:lnTo>
                  <a:lnTo>
                    <a:pt x="72" y="162"/>
                  </a:lnTo>
                  <a:lnTo>
                    <a:pt x="90" y="160"/>
                  </a:lnTo>
                  <a:lnTo>
                    <a:pt x="108" y="156"/>
                  </a:lnTo>
                  <a:lnTo>
                    <a:pt x="122" y="148"/>
                  </a:lnTo>
                  <a:lnTo>
                    <a:pt x="134" y="136"/>
                  </a:lnTo>
                  <a:lnTo>
                    <a:pt x="144" y="122"/>
                  </a:lnTo>
                  <a:lnTo>
                    <a:pt x="152" y="106"/>
                  </a:lnTo>
                  <a:lnTo>
                    <a:pt x="158" y="88"/>
                  </a:lnTo>
                  <a:lnTo>
                    <a:pt x="158" y="68"/>
                  </a:lnTo>
                  <a:lnTo>
                    <a:pt x="158" y="68"/>
                  </a:lnTo>
                  <a:lnTo>
                    <a:pt x="158" y="52"/>
                  </a:lnTo>
                  <a:lnTo>
                    <a:pt x="154" y="40"/>
                  </a:lnTo>
                  <a:lnTo>
                    <a:pt x="148" y="28"/>
                  </a:lnTo>
                  <a:lnTo>
                    <a:pt x="140" y="18"/>
                  </a:lnTo>
                  <a:lnTo>
                    <a:pt x="130" y="10"/>
                  </a:lnTo>
                  <a:lnTo>
                    <a:pt x="118" y="4"/>
                  </a:lnTo>
                  <a:lnTo>
                    <a:pt x="104" y="0"/>
                  </a:lnTo>
                  <a:lnTo>
                    <a:pt x="90" y="0"/>
                  </a:lnTo>
                  <a:lnTo>
                    <a:pt x="90" y="0"/>
                  </a:lnTo>
                  <a:close/>
                  <a:moveTo>
                    <a:pt x="124" y="68"/>
                  </a:moveTo>
                  <a:lnTo>
                    <a:pt x="124" y="68"/>
                  </a:lnTo>
                  <a:lnTo>
                    <a:pt x="124" y="80"/>
                  </a:lnTo>
                  <a:lnTo>
                    <a:pt x="120" y="92"/>
                  </a:lnTo>
                  <a:lnTo>
                    <a:pt x="116" y="104"/>
                  </a:lnTo>
                  <a:lnTo>
                    <a:pt x="110" y="114"/>
                  </a:lnTo>
                  <a:lnTo>
                    <a:pt x="102" y="122"/>
                  </a:lnTo>
                  <a:lnTo>
                    <a:pt x="94" y="130"/>
                  </a:lnTo>
                  <a:lnTo>
                    <a:pt x="82" y="134"/>
                  </a:lnTo>
                  <a:lnTo>
                    <a:pt x="72" y="136"/>
                  </a:lnTo>
                  <a:lnTo>
                    <a:pt x="72" y="136"/>
                  </a:lnTo>
                  <a:lnTo>
                    <a:pt x="64" y="136"/>
                  </a:lnTo>
                  <a:lnTo>
                    <a:pt x="56" y="134"/>
                  </a:lnTo>
                  <a:lnTo>
                    <a:pt x="50" y="130"/>
                  </a:lnTo>
                  <a:lnTo>
                    <a:pt x="44" y="126"/>
                  </a:lnTo>
                  <a:lnTo>
                    <a:pt x="40" y="120"/>
                  </a:lnTo>
                  <a:lnTo>
                    <a:pt x="38" y="112"/>
                  </a:lnTo>
                  <a:lnTo>
                    <a:pt x="36" y="104"/>
                  </a:lnTo>
                  <a:lnTo>
                    <a:pt x="34" y="96"/>
                  </a:lnTo>
                  <a:lnTo>
                    <a:pt x="34" y="96"/>
                  </a:lnTo>
                  <a:lnTo>
                    <a:pt x="36" y="84"/>
                  </a:lnTo>
                  <a:lnTo>
                    <a:pt x="38" y="72"/>
                  </a:lnTo>
                  <a:lnTo>
                    <a:pt x="42" y="60"/>
                  </a:lnTo>
                  <a:lnTo>
                    <a:pt x="48" y="50"/>
                  </a:lnTo>
                  <a:lnTo>
                    <a:pt x="56" y="40"/>
                  </a:lnTo>
                  <a:lnTo>
                    <a:pt x="64" y="34"/>
                  </a:lnTo>
                  <a:lnTo>
                    <a:pt x="76" y="28"/>
                  </a:lnTo>
                  <a:lnTo>
                    <a:pt x="88" y="26"/>
                  </a:lnTo>
                  <a:lnTo>
                    <a:pt x="88" y="26"/>
                  </a:lnTo>
                  <a:lnTo>
                    <a:pt x="98" y="28"/>
                  </a:lnTo>
                  <a:lnTo>
                    <a:pt x="104" y="30"/>
                  </a:lnTo>
                  <a:lnTo>
                    <a:pt x="110" y="34"/>
                  </a:lnTo>
                  <a:lnTo>
                    <a:pt x="116" y="40"/>
                  </a:lnTo>
                  <a:lnTo>
                    <a:pt x="120" y="46"/>
                  </a:lnTo>
                  <a:lnTo>
                    <a:pt x="122" y="54"/>
                  </a:lnTo>
                  <a:lnTo>
                    <a:pt x="124" y="68"/>
                  </a:lnTo>
                  <a:lnTo>
                    <a:pt x="124" y="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7" name="Freeform 36"/>
            <p:cNvSpPr>
              <a:spLocks/>
            </p:cNvSpPr>
            <p:nvPr userDrawn="1"/>
          </p:nvSpPr>
          <p:spPr bwMode="auto">
            <a:xfrm>
              <a:off x="3202" y="1699"/>
              <a:ext cx="248" cy="156"/>
            </a:xfrm>
            <a:custGeom>
              <a:avLst/>
              <a:gdLst>
                <a:gd name="T0" fmla="*/ 212 w 248"/>
                <a:gd name="T1" fmla="*/ 0 h 156"/>
                <a:gd name="T2" fmla="*/ 152 w 248"/>
                <a:gd name="T3" fmla="*/ 116 h 156"/>
                <a:gd name="T4" fmla="*/ 142 w 248"/>
                <a:gd name="T5" fmla="*/ 0 h 156"/>
                <a:gd name="T6" fmla="*/ 104 w 248"/>
                <a:gd name="T7" fmla="*/ 0 h 156"/>
                <a:gd name="T8" fmla="*/ 42 w 248"/>
                <a:gd name="T9" fmla="*/ 116 h 156"/>
                <a:gd name="T10" fmla="*/ 32 w 248"/>
                <a:gd name="T11" fmla="*/ 0 h 156"/>
                <a:gd name="T12" fmla="*/ 0 w 248"/>
                <a:gd name="T13" fmla="*/ 0 h 156"/>
                <a:gd name="T14" fmla="*/ 16 w 248"/>
                <a:gd name="T15" fmla="*/ 156 h 156"/>
                <a:gd name="T16" fmla="*/ 52 w 248"/>
                <a:gd name="T17" fmla="*/ 156 h 156"/>
                <a:gd name="T18" fmla="*/ 116 w 248"/>
                <a:gd name="T19" fmla="*/ 38 h 156"/>
                <a:gd name="T20" fmla="*/ 128 w 248"/>
                <a:gd name="T21" fmla="*/ 156 h 156"/>
                <a:gd name="T22" fmla="*/ 162 w 248"/>
                <a:gd name="T23" fmla="*/ 156 h 156"/>
                <a:gd name="T24" fmla="*/ 248 w 248"/>
                <a:gd name="T25" fmla="*/ 0 h 156"/>
                <a:gd name="T26" fmla="*/ 212 w 248"/>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8" h="156">
                  <a:moveTo>
                    <a:pt x="212" y="0"/>
                  </a:moveTo>
                  <a:lnTo>
                    <a:pt x="152" y="116"/>
                  </a:lnTo>
                  <a:lnTo>
                    <a:pt x="142" y="0"/>
                  </a:lnTo>
                  <a:lnTo>
                    <a:pt x="104" y="0"/>
                  </a:lnTo>
                  <a:lnTo>
                    <a:pt x="42" y="116"/>
                  </a:lnTo>
                  <a:lnTo>
                    <a:pt x="32" y="0"/>
                  </a:lnTo>
                  <a:lnTo>
                    <a:pt x="0" y="0"/>
                  </a:lnTo>
                  <a:lnTo>
                    <a:pt x="16" y="156"/>
                  </a:lnTo>
                  <a:lnTo>
                    <a:pt x="52" y="156"/>
                  </a:lnTo>
                  <a:lnTo>
                    <a:pt x="116" y="38"/>
                  </a:lnTo>
                  <a:lnTo>
                    <a:pt x="128" y="156"/>
                  </a:lnTo>
                  <a:lnTo>
                    <a:pt x="162" y="156"/>
                  </a:lnTo>
                  <a:lnTo>
                    <a:pt x="248" y="0"/>
                  </a:lnTo>
                  <a:lnTo>
                    <a:pt x="2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8" name="Freeform 37"/>
            <p:cNvSpPr>
              <a:spLocks noEditPoints="1"/>
            </p:cNvSpPr>
            <p:nvPr userDrawn="1"/>
          </p:nvSpPr>
          <p:spPr bwMode="auto">
            <a:xfrm>
              <a:off x="168" y="2241"/>
              <a:ext cx="170" cy="178"/>
            </a:xfrm>
            <a:custGeom>
              <a:avLst/>
              <a:gdLst>
                <a:gd name="T0" fmla="*/ 164 w 170"/>
                <a:gd name="T1" fmla="*/ 40 h 178"/>
                <a:gd name="T2" fmla="*/ 152 w 170"/>
                <a:gd name="T3" fmla="*/ 34 h 178"/>
                <a:gd name="T4" fmla="*/ 140 w 170"/>
                <a:gd name="T5" fmla="*/ 46 h 178"/>
                <a:gd name="T6" fmla="*/ 106 w 170"/>
                <a:gd name="T7" fmla="*/ 20 h 178"/>
                <a:gd name="T8" fmla="*/ 112 w 170"/>
                <a:gd name="T9" fmla="*/ 18 h 178"/>
                <a:gd name="T10" fmla="*/ 116 w 170"/>
                <a:gd name="T11" fmla="*/ 14 h 178"/>
                <a:gd name="T12" fmla="*/ 110 w 170"/>
                <a:gd name="T13" fmla="*/ 8 h 178"/>
                <a:gd name="T14" fmla="*/ 94 w 170"/>
                <a:gd name="T15" fmla="*/ 0 h 178"/>
                <a:gd name="T16" fmla="*/ 82 w 170"/>
                <a:gd name="T17" fmla="*/ 38 h 178"/>
                <a:gd name="T18" fmla="*/ 56 w 170"/>
                <a:gd name="T19" fmla="*/ 38 h 178"/>
                <a:gd name="T20" fmla="*/ 60 w 170"/>
                <a:gd name="T21" fmla="*/ 34 h 178"/>
                <a:gd name="T22" fmla="*/ 62 w 170"/>
                <a:gd name="T23" fmla="*/ 26 h 178"/>
                <a:gd name="T24" fmla="*/ 48 w 170"/>
                <a:gd name="T25" fmla="*/ 20 h 178"/>
                <a:gd name="T26" fmla="*/ 40 w 170"/>
                <a:gd name="T27" fmla="*/ 24 h 178"/>
                <a:gd name="T28" fmla="*/ 16 w 170"/>
                <a:gd name="T29" fmla="*/ 24 h 178"/>
                <a:gd name="T30" fmla="*/ 4 w 170"/>
                <a:gd name="T31" fmla="*/ 18 h 178"/>
                <a:gd name="T32" fmla="*/ 0 w 170"/>
                <a:gd name="T33" fmla="*/ 20 h 178"/>
                <a:gd name="T34" fmla="*/ 2 w 170"/>
                <a:gd name="T35" fmla="*/ 120 h 178"/>
                <a:gd name="T36" fmla="*/ 4 w 170"/>
                <a:gd name="T37" fmla="*/ 154 h 178"/>
                <a:gd name="T38" fmla="*/ 10 w 170"/>
                <a:gd name="T39" fmla="*/ 156 h 178"/>
                <a:gd name="T40" fmla="*/ 18 w 170"/>
                <a:gd name="T41" fmla="*/ 148 h 178"/>
                <a:gd name="T42" fmla="*/ 18 w 170"/>
                <a:gd name="T43" fmla="*/ 132 h 178"/>
                <a:gd name="T44" fmla="*/ 42 w 170"/>
                <a:gd name="T45" fmla="*/ 138 h 178"/>
                <a:gd name="T46" fmla="*/ 48 w 170"/>
                <a:gd name="T47" fmla="*/ 148 h 178"/>
                <a:gd name="T48" fmla="*/ 56 w 170"/>
                <a:gd name="T49" fmla="*/ 148 h 178"/>
                <a:gd name="T50" fmla="*/ 58 w 170"/>
                <a:gd name="T51" fmla="*/ 78 h 178"/>
                <a:gd name="T52" fmla="*/ 86 w 170"/>
                <a:gd name="T53" fmla="*/ 52 h 178"/>
                <a:gd name="T54" fmla="*/ 98 w 170"/>
                <a:gd name="T55" fmla="*/ 82 h 178"/>
                <a:gd name="T56" fmla="*/ 96 w 170"/>
                <a:gd name="T57" fmla="*/ 172 h 178"/>
                <a:gd name="T58" fmla="*/ 104 w 170"/>
                <a:gd name="T59" fmla="*/ 178 h 178"/>
                <a:gd name="T60" fmla="*/ 112 w 170"/>
                <a:gd name="T61" fmla="*/ 174 h 178"/>
                <a:gd name="T62" fmla="*/ 112 w 170"/>
                <a:gd name="T63" fmla="*/ 132 h 178"/>
                <a:gd name="T64" fmla="*/ 168 w 170"/>
                <a:gd name="T65" fmla="*/ 132 h 178"/>
                <a:gd name="T66" fmla="*/ 166 w 170"/>
                <a:gd name="T67" fmla="*/ 124 h 178"/>
                <a:gd name="T68" fmla="*/ 154 w 170"/>
                <a:gd name="T69" fmla="*/ 114 h 178"/>
                <a:gd name="T70" fmla="*/ 144 w 170"/>
                <a:gd name="T71" fmla="*/ 120 h 178"/>
                <a:gd name="T72" fmla="*/ 140 w 170"/>
                <a:gd name="T73" fmla="*/ 126 h 178"/>
                <a:gd name="T74" fmla="*/ 112 w 170"/>
                <a:gd name="T75" fmla="*/ 92 h 178"/>
                <a:gd name="T76" fmla="*/ 164 w 170"/>
                <a:gd name="T77" fmla="*/ 88 h 178"/>
                <a:gd name="T78" fmla="*/ 154 w 170"/>
                <a:gd name="T79" fmla="*/ 78 h 178"/>
                <a:gd name="T80" fmla="*/ 146 w 170"/>
                <a:gd name="T81" fmla="*/ 74 h 178"/>
                <a:gd name="T82" fmla="*/ 136 w 170"/>
                <a:gd name="T83" fmla="*/ 82 h 178"/>
                <a:gd name="T84" fmla="*/ 112 w 170"/>
                <a:gd name="T85" fmla="*/ 84 h 178"/>
                <a:gd name="T86" fmla="*/ 166 w 170"/>
                <a:gd name="T87" fmla="*/ 52 h 178"/>
                <a:gd name="T88" fmla="*/ 170 w 170"/>
                <a:gd name="T89" fmla="*/ 48 h 178"/>
                <a:gd name="T90" fmla="*/ 42 w 170"/>
                <a:gd name="T91" fmla="*/ 32 h 178"/>
                <a:gd name="T92" fmla="*/ 18 w 170"/>
                <a:gd name="T93" fmla="*/ 74 h 178"/>
                <a:gd name="T94" fmla="*/ 18 w 170"/>
                <a:gd name="T95" fmla="*/ 124 h 178"/>
                <a:gd name="T96" fmla="*/ 42 w 170"/>
                <a:gd name="T97" fmla="*/ 82 h 178"/>
                <a:gd name="T98" fmla="*/ 18 w 170"/>
                <a:gd name="T99" fmla="*/ 124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70" h="178">
                  <a:moveTo>
                    <a:pt x="170" y="48"/>
                  </a:moveTo>
                  <a:lnTo>
                    <a:pt x="170" y="48"/>
                  </a:lnTo>
                  <a:lnTo>
                    <a:pt x="168" y="46"/>
                  </a:lnTo>
                  <a:lnTo>
                    <a:pt x="164" y="40"/>
                  </a:lnTo>
                  <a:lnTo>
                    <a:pt x="154" y="34"/>
                  </a:lnTo>
                  <a:lnTo>
                    <a:pt x="154" y="34"/>
                  </a:lnTo>
                  <a:lnTo>
                    <a:pt x="152" y="34"/>
                  </a:lnTo>
                  <a:lnTo>
                    <a:pt x="152" y="34"/>
                  </a:lnTo>
                  <a:lnTo>
                    <a:pt x="146" y="40"/>
                  </a:lnTo>
                  <a:lnTo>
                    <a:pt x="146" y="40"/>
                  </a:lnTo>
                  <a:lnTo>
                    <a:pt x="142" y="42"/>
                  </a:lnTo>
                  <a:lnTo>
                    <a:pt x="140" y="46"/>
                  </a:lnTo>
                  <a:lnTo>
                    <a:pt x="140" y="46"/>
                  </a:lnTo>
                  <a:lnTo>
                    <a:pt x="90" y="46"/>
                  </a:lnTo>
                  <a:lnTo>
                    <a:pt x="90" y="46"/>
                  </a:lnTo>
                  <a:lnTo>
                    <a:pt x="106" y="20"/>
                  </a:lnTo>
                  <a:lnTo>
                    <a:pt x="106" y="20"/>
                  </a:lnTo>
                  <a:lnTo>
                    <a:pt x="110" y="18"/>
                  </a:lnTo>
                  <a:lnTo>
                    <a:pt x="110" y="18"/>
                  </a:lnTo>
                  <a:lnTo>
                    <a:pt x="112" y="18"/>
                  </a:lnTo>
                  <a:lnTo>
                    <a:pt x="112" y="18"/>
                  </a:lnTo>
                  <a:lnTo>
                    <a:pt x="114" y="16"/>
                  </a:lnTo>
                  <a:lnTo>
                    <a:pt x="114" y="16"/>
                  </a:lnTo>
                  <a:lnTo>
                    <a:pt x="116" y="14"/>
                  </a:lnTo>
                  <a:lnTo>
                    <a:pt x="116" y="14"/>
                  </a:lnTo>
                  <a:lnTo>
                    <a:pt x="114" y="10"/>
                  </a:lnTo>
                  <a:lnTo>
                    <a:pt x="110" y="8"/>
                  </a:lnTo>
                  <a:lnTo>
                    <a:pt x="110" y="8"/>
                  </a:lnTo>
                  <a:lnTo>
                    <a:pt x="98" y="2"/>
                  </a:lnTo>
                  <a:lnTo>
                    <a:pt x="98" y="2"/>
                  </a:lnTo>
                  <a:lnTo>
                    <a:pt x="94" y="0"/>
                  </a:lnTo>
                  <a:lnTo>
                    <a:pt x="94" y="0"/>
                  </a:lnTo>
                  <a:lnTo>
                    <a:pt x="94" y="2"/>
                  </a:lnTo>
                  <a:lnTo>
                    <a:pt x="94" y="2"/>
                  </a:lnTo>
                  <a:lnTo>
                    <a:pt x="90" y="18"/>
                  </a:lnTo>
                  <a:lnTo>
                    <a:pt x="82" y="38"/>
                  </a:lnTo>
                  <a:lnTo>
                    <a:pt x="70" y="58"/>
                  </a:lnTo>
                  <a:lnTo>
                    <a:pt x="58" y="74"/>
                  </a:lnTo>
                  <a:lnTo>
                    <a:pt x="58" y="74"/>
                  </a:lnTo>
                  <a:lnTo>
                    <a:pt x="56" y="38"/>
                  </a:lnTo>
                  <a:lnTo>
                    <a:pt x="56" y="38"/>
                  </a:lnTo>
                  <a:lnTo>
                    <a:pt x="58" y="36"/>
                  </a:lnTo>
                  <a:lnTo>
                    <a:pt x="60" y="34"/>
                  </a:lnTo>
                  <a:lnTo>
                    <a:pt x="60" y="34"/>
                  </a:lnTo>
                  <a:lnTo>
                    <a:pt x="62" y="32"/>
                  </a:lnTo>
                  <a:lnTo>
                    <a:pt x="62" y="30"/>
                  </a:lnTo>
                  <a:lnTo>
                    <a:pt x="62" y="30"/>
                  </a:lnTo>
                  <a:lnTo>
                    <a:pt x="62" y="26"/>
                  </a:lnTo>
                  <a:lnTo>
                    <a:pt x="58" y="24"/>
                  </a:lnTo>
                  <a:lnTo>
                    <a:pt x="50" y="20"/>
                  </a:lnTo>
                  <a:lnTo>
                    <a:pt x="50" y="20"/>
                  </a:lnTo>
                  <a:lnTo>
                    <a:pt x="48" y="20"/>
                  </a:lnTo>
                  <a:lnTo>
                    <a:pt x="48" y="20"/>
                  </a:lnTo>
                  <a:lnTo>
                    <a:pt x="44" y="22"/>
                  </a:lnTo>
                  <a:lnTo>
                    <a:pt x="44" y="22"/>
                  </a:lnTo>
                  <a:lnTo>
                    <a:pt x="40" y="24"/>
                  </a:lnTo>
                  <a:lnTo>
                    <a:pt x="38" y="26"/>
                  </a:lnTo>
                  <a:lnTo>
                    <a:pt x="20" y="26"/>
                  </a:lnTo>
                  <a:lnTo>
                    <a:pt x="20" y="26"/>
                  </a:lnTo>
                  <a:lnTo>
                    <a:pt x="16" y="24"/>
                  </a:lnTo>
                  <a:lnTo>
                    <a:pt x="10" y="22"/>
                  </a:lnTo>
                  <a:lnTo>
                    <a:pt x="10" y="22"/>
                  </a:lnTo>
                  <a:lnTo>
                    <a:pt x="4" y="18"/>
                  </a:lnTo>
                  <a:lnTo>
                    <a:pt x="4" y="18"/>
                  </a:lnTo>
                  <a:lnTo>
                    <a:pt x="0" y="18"/>
                  </a:lnTo>
                  <a:lnTo>
                    <a:pt x="0" y="18"/>
                  </a:lnTo>
                  <a:lnTo>
                    <a:pt x="0" y="20"/>
                  </a:lnTo>
                  <a:lnTo>
                    <a:pt x="0" y="20"/>
                  </a:lnTo>
                  <a:lnTo>
                    <a:pt x="2" y="32"/>
                  </a:lnTo>
                  <a:lnTo>
                    <a:pt x="4" y="48"/>
                  </a:lnTo>
                  <a:lnTo>
                    <a:pt x="4" y="76"/>
                  </a:lnTo>
                  <a:lnTo>
                    <a:pt x="2" y="120"/>
                  </a:lnTo>
                  <a:lnTo>
                    <a:pt x="2" y="150"/>
                  </a:lnTo>
                  <a:lnTo>
                    <a:pt x="2" y="150"/>
                  </a:lnTo>
                  <a:lnTo>
                    <a:pt x="4" y="154"/>
                  </a:lnTo>
                  <a:lnTo>
                    <a:pt x="4" y="154"/>
                  </a:lnTo>
                  <a:lnTo>
                    <a:pt x="8" y="156"/>
                  </a:lnTo>
                  <a:lnTo>
                    <a:pt x="8" y="156"/>
                  </a:lnTo>
                  <a:lnTo>
                    <a:pt x="10" y="156"/>
                  </a:lnTo>
                  <a:lnTo>
                    <a:pt x="10" y="156"/>
                  </a:lnTo>
                  <a:lnTo>
                    <a:pt x="14" y="154"/>
                  </a:lnTo>
                  <a:lnTo>
                    <a:pt x="16" y="154"/>
                  </a:lnTo>
                  <a:lnTo>
                    <a:pt x="16" y="154"/>
                  </a:lnTo>
                  <a:lnTo>
                    <a:pt x="18" y="148"/>
                  </a:lnTo>
                  <a:lnTo>
                    <a:pt x="18" y="142"/>
                  </a:lnTo>
                  <a:lnTo>
                    <a:pt x="18" y="142"/>
                  </a:lnTo>
                  <a:lnTo>
                    <a:pt x="18" y="132"/>
                  </a:lnTo>
                  <a:lnTo>
                    <a:pt x="18" y="132"/>
                  </a:lnTo>
                  <a:lnTo>
                    <a:pt x="42" y="132"/>
                  </a:lnTo>
                  <a:lnTo>
                    <a:pt x="42" y="132"/>
                  </a:lnTo>
                  <a:lnTo>
                    <a:pt x="42" y="138"/>
                  </a:lnTo>
                  <a:lnTo>
                    <a:pt x="42" y="138"/>
                  </a:lnTo>
                  <a:lnTo>
                    <a:pt x="42" y="144"/>
                  </a:lnTo>
                  <a:lnTo>
                    <a:pt x="44" y="148"/>
                  </a:lnTo>
                  <a:lnTo>
                    <a:pt x="44" y="148"/>
                  </a:lnTo>
                  <a:lnTo>
                    <a:pt x="48" y="148"/>
                  </a:lnTo>
                  <a:lnTo>
                    <a:pt x="50" y="148"/>
                  </a:lnTo>
                  <a:lnTo>
                    <a:pt x="50" y="148"/>
                  </a:lnTo>
                  <a:lnTo>
                    <a:pt x="56" y="148"/>
                  </a:lnTo>
                  <a:lnTo>
                    <a:pt x="56" y="148"/>
                  </a:lnTo>
                  <a:lnTo>
                    <a:pt x="58" y="144"/>
                  </a:lnTo>
                  <a:lnTo>
                    <a:pt x="58" y="138"/>
                  </a:lnTo>
                  <a:lnTo>
                    <a:pt x="58" y="138"/>
                  </a:lnTo>
                  <a:lnTo>
                    <a:pt x="58" y="78"/>
                  </a:lnTo>
                  <a:lnTo>
                    <a:pt x="60" y="80"/>
                  </a:lnTo>
                  <a:lnTo>
                    <a:pt x="60" y="80"/>
                  </a:lnTo>
                  <a:lnTo>
                    <a:pt x="72" y="68"/>
                  </a:lnTo>
                  <a:lnTo>
                    <a:pt x="86" y="52"/>
                  </a:lnTo>
                  <a:lnTo>
                    <a:pt x="86" y="52"/>
                  </a:lnTo>
                  <a:lnTo>
                    <a:pt x="98" y="52"/>
                  </a:lnTo>
                  <a:lnTo>
                    <a:pt x="98" y="52"/>
                  </a:lnTo>
                  <a:lnTo>
                    <a:pt x="98" y="82"/>
                  </a:lnTo>
                  <a:lnTo>
                    <a:pt x="96" y="144"/>
                  </a:lnTo>
                  <a:lnTo>
                    <a:pt x="96" y="168"/>
                  </a:lnTo>
                  <a:lnTo>
                    <a:pt x="96" y="172"/>
                  </a:lnTo>
                  <a:lnTo>
                    <a:pt x="96" y="172"/>
                  </a:lnTo>
                  <a:lnTo>
                    <a:pt x="98" y="176"/>
                  </a:lnTo>
                  <a:lnTo>
                    <a:pt x="100" y="178"/>
                  </a:lnTo>
                  <a:lnTo>
                    <a:pt x="100" y="178"/>
                  </a:lnTo>
                  <a:lnTo>
                    <a:pt x="104" y="178"/>
                  </a:lnTo>
                  <a:lnTo>
                    <a:pt x="104" y="178"/>
                  </a:lnTo>
                  <a:lnTo>
                    <a:pt x="108" y="176"/>
                  </a:lnTo>
                  <a:lnTo>
                    <a:pt x="112" y="174"/>
                  </a:lnTo>
                  <a:lnTo>
                    <a:pt x="112" y="174"/>
                  </a:lnTo>
                  <a:lnTo>
                    <a:pt x="114" y="172"/>
                  </a:lnTo>
                  <a:lnTo>
                    <a:pt x="114" y="168"/>
                  </a:lnTo>
                  <a:lnTo>
                    <a:pt x="114" y="168"/>
                  </a:lnTo>
                  <a:lnTo>
                    <a:pt x="112" y="132"/>
                  </a:lnTo>
                  <a:lnTo>
                    <a:pt x="112" y="132"/>
                  </a:lnTo>
                  <a:lnTo>
                    <a:pt x="166" y="132"/>
                  </a:lnTo>
                  <a:lnTo>
                    <a:pt x="166" y="132"/>
                  </a:lnTo>
                  <a:lnTo>
                    <a:pt x="168" y="132"/>
                  </a:lnTo>
                  <a:lnTo>
                    <a:pt x="170" y="130"/>
                  </a:lnTo>
                  <a:lnTo>
                    <a:pt x="170" y="128"/>
                  </a:lnTo>
                  <a:lnTo>
                    <a:pt x="170" y="128"/>
                  </a:lnTo>
                  <a:lnTo>
                    <a:pt x="166" y="124"/>
                  </a:lnTo>
                  <a:lnTo>
                    <a:pt x="166" y="124"/>
                  </a:lnTo>
                  <a:lnTo>
                    <a:pt x="160" y="118"/>
                  </a:lnTo>
                  <a:lnTo>
                    <a:pt x="154" y="114"/>
                  </a:lnTo>
                  <a:lnTo>
                    <a:pt x="154" y="114"/>
                  </a:lnTo>
                  <a:lnTo>
                    <a:pt x="150" y="114"/>
                  </a:lnTo>
                  <a:lnTo>
                    <a:pt x="150" y="114"/>
                  </a:lnTo>
                  <a:lnTo>
                    <a:pt x="148" y="116"/>
                  </a:lnTo>
                  <a:lnTo>
                    <a:pt x="144" y="120"/>
                  </a:lnTo>
                  <a:lnTo>
                    <a:pt x="144" y="120"/>
                  </a:lnTo>
                  <a:lnTo>
                    <a:pt x="144" y="120"/>
                  </a:lnTo>
                  <a:lnTo>
                    <a:pt x="140" y="126"/>
                  </a:lnTo>
                  <a:lnTo>
                    <a:pt x="140" y="126"/>
                  </a:lnTo>
                  <a:lnTo>
                    <a:pt x="112" y="126"/>
                  </a:lnTo>
                  <a:lnTo>
                    <a:pt x="112" y="126"/>
                  </a:lnTo>
                  <a:lnTo>
                    <a:pt x="112" y="92"/>
                  </a:lnTo>
                  <a:lnTo>
                    <a:pt x="112" y="92"/>
                  </a:lnTo>
                  <a:lnTo>
                    <a:pt x="160" y="92"/>
                  </a:lnTo>
                  <a:lnTo>
                    <a:pt x="160" y="92"/>
                  </a:lnTo>
                  <a:lnTo>
                    <a:pt x="164" y="90"/>
                  </a:lnTo>
                  <a:lnTo>
                    <a:pt x="164" y="88"/>
                  </a:lnTo>
                  <a:lnTo>
                    <a:pt x="164" y="88"/>
                  </a:lnTo>
                  <a:lnTo>
                    <a:pt x="162" y="84"/>
                  </a:lnTo>
                  <a:lnTo>
                    <a:pt x="162" y="84"/>
                  </a:lnTo>
                  <a:lnTo>
                    <a:pt x="154" y="78"/>
                  </a:lnTo>
                  <a:lnTo>
                    <a:pt x="148" y="74"/>
                  </a:lnTo>
                  <a:lnTo>
                    <a:pt x="148" y="74"/>
                  </a:lnTo>
                  <a:lnTo>
                    <a:pt x="146" y="74"/>
                  </a:lnTo>
                  <a:lnTo>
                    <a:pt x="146" y="74"/>
                  </a:lnTo>
                  <a:lnTo>
                    <a:pt x="142" y="76"/>
                  </a:lnTo>
                  <a:lnTo>
                    <a:pt x="140" y="78"/>
                  </a:lnTo>
                  <a:lnTo>
                    <a:pt x="140" y="78"/>
                  </a:lnTo>
                  <a:lnTo>
                    <a:pt x="136" y="82"/>
                  </a:lnTo>
                  <a:lnTo>
                    <a:pt x="134" y="84"/>
                  </a:lnTo>
                  <a:lnTo>
                    <a:pt x="134" y="84"/>
                  </a:lnTo>
                  <a:lnTo>
                    <a:pt x="112" y="84"/>
                  </a:lnTo>
                  <a:lnTo>
                    <a:pt x="112" y="84"/>
                  </a:lnTo>
                  <a:lnTo>
                    <a:pt x="112" y="52"/>
                  </a:lnTo>
                  <a:lnTo>
                    <a:pt x="112" y="52"/>
                  </a:lnTo>
                  <a:lnTo>
                    <a:pt x="166" y="52"/>
                  </a:lnTo>
                  <a:lnTo>
                    <a:pt x="166" y="52"/>
                  </a:lnTo>
                  <a:lnTo>
                    <a:pt x="168" y="52"/>
                  </a:lnTo>
                  <a:lnTo>
                    <a:pt x="170" y="50"/>
                  </a:lnTo>
                  <a:lnTo>
                    <a:pt x="170" y="48"/>
                  </a:lnTo>
                  <a:lnTo>
                    <a:pt x="170" y="48"/>
                  </a:lnTo>
                  <a:close/>
                  <a:moveTo>
                    <a:pt x="18" y="32"/>
                  </a:moveTo>
                  <a:lnTo>
                    <a:pt x="18" y="32"/>
                  </a:lnTo>
                  <a:lnTo>
                    <a:pt x="42" y="32"/>
                  </a:lnTo>
                  <a:lnTo>
                    <a:pt x="42" y="32"/>
                  </a:lnTo>
                  <a:lnTo>
                    <a:pt x="42" y="74"/>
                  </a:lnTo>
                  <a:lnTo>
                    <a:pt x="42" y="74"/>
                  </a:lnTo>
                  <a:lnTo>
                    <a:pt x="18" y="74"/>
                  </a:lnTo>
                  <a:lnTo>
                    <a:pt x="18" y="74"/>
                  </a:lnTo>
                  <a:lnTo>
                    <a:pt x="18" y="32"/>
                  </a:lnTo>
                  <a:lnTo>
                    <a:pt x="18" y="32"/>
                  </a:lnTo>
                  <a:close/>
                  <a:moveTo>
                    <a:pt x="18" y="124"/>
                  </a:moveTo>
                  <a:lnTo>
                    <a:pt x="18" y="124"/>
                  </a:lnTo>
                  <a:lnTo>
                    <a:pt x="18" y="82"/>
                  </a:lnTo>
                  <a:lnTo>
                    <a:pt x="18" y="82"/>
                  </a:lnTo>
                  <a:lnTo>
                    <a:pt x="42" y="82"/>
                  </a:lnTo>
                  <a:lnTo>
                    <a:pt x="42" y="82"/>
                  </a:lnTo>
                  <a:lnTo>
                    <a:pt x="42" y="124"/>
                  </a:lnTo>
                  <a:lnTo>
                    <a:pt x="42" y="124"/>
                  </a:lnTo>
                  <a:lnTo>
                    <a:pt x="18" y="124"/>
                  </a:lnTo>
                  <a:lnTo>
                    <a:pt x="18" y="124"/>
                  </a:lnTo>
                  <a:close/>
                </a:path>
              </a:pathLst>
            </a:custGeom>
            <a:solidFill>
              <a:srgbClr val="2318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9" name="Freeform 38"/>
            <p:cNvSpPr>
              <a:spLocks noEditPoints="1"/>
            </p:cNvSpPr>
            <p:nvPr userDrawn="1"/>
          </p:nvSpPr>
          <p:spPr bwMode="auto">
            <a:xfrm>
              <a:off x="684" y="2249"/>
              <a:ext cx="100" cy="160"/>
            </a:xfrm>
            <a:custGeom>
              <a:avLst/>
              <a:gdLst>
                <a:gd name="T0" fmla="*/ 76 w 100"/>
                <a:gd name="T1" fmla="*/ 58 h 160"/>
                <a:gd name="T2" fmla="*/ 64 w 100"/>
                <a:gd name="T3" fmla="*/ 54 h 160"/>
                <a:gd name="T4" fmla="*/ 76 w 100"/>
                <a:gd name="T5" fmla="*/ 64 h 160"/>
                <a:gd name="T6" fmla="*/ 76 w 100"/>
                <a:gd name="T7" fmla="*/ 66 h 160"/>
                <a:gd name="T8" fmla="*/ 60 w 100"/>
                <a:gd name="T9" fmla="*/ 72 h 160"/>
                <a:gd name="T10" fmla="*/ 62 w 100"/>
                <a:gd name="T11" fmla="*/ 50 h 160"/>
                <a:gd name="T12" fmla="*/ 70 w 100"/>
                <a:gd name="T13" fmla="*/ 44 h 160"/>
                <a:gd name="T14" fmla="*/ 80 w 100"/>
                <a:gd name="T15" fmla="*/ 34 h 160"/>
                <a:gd name="T16" fmla="*/ 74 w 100"/>
                <a:gd name="T17" fmla="*/ 28 h 160"/>
                <a:gd name="T18" fmla="*/ 62 w 100"/>
                <a:gd name="T19" fmla="*/ 32 h 160"/>
                <a:gd name="T20" fmla="*/ 64 w 100"/>
                <a:gd name="T21" fmla="*/ 22 h 160"/>
                <a:gd name="T22" fmla="*/ 66 w 100"/>
                <a:gd name="T23" fmla="*/ 10 h 160"/>
                <a:gd name="T24" fmla="*/ 64 w 100"/>
                <a:gd name="T25" fmla="*/ 4 h 160"/>
                <a:gd name="T26" fmla="*/ 58 w 100"/>
                <a:gd name="T27" fmla="*/ 0 h 160"/>
                <a:gd name="T28" fmla="*/ 42 w 100"/>
                <a:gd name="T29" fmla="*/ 4 h 160"/>
                <a:gd name="T30" fmla="*/ 34 w 100"/>
                <a:gd name="T31" fmla="*/ 10 h 160"/>
                <a:gd name="T32" fmla="*/ 40 w 100"/>
                <a:gd name="T33" fmla="*/ 10 h 160"/>
                <a:gd name="T34" fmla="*/ 48 w 100"/>
                <a:gd name="T35" fmla="*/ 14 h 160"/>
                <a:gd name="T36" fmla="*/ 48 w 100"/>
                <a:gd name="T37" fmla="*/ 32 h 160"/>
                <a:gd name="T38" fmla="*/ 42 w 100"/>
                <a:gd name="T39" fmla="*/ 36 h 160"/>
                <a:gd name="T40" fmla="*/ 28 w 100"/>
                <a:gd name="T41" fmla="*/ 32 h 160"/>
                <a:gd name="T42" fmla="*/ 18 w 100"/>
                <a:gd name="T43" fmla="*/ 24 h 160"/>
                <a:gd name="T44" fmla="*/ 16 w 100"/>
                <a:gd name="T45" fmla="*/ 28 h 160"/>
                <a:gd name="T46" fmla="*/ 34 w 100"/>
                <a:gd name="T47" fmla="*/ 46 h 160"/>
                <a:gd name="T48" fmla="*/ 46 w 100"/>
                <a:gd name="T49" fmla="*/ 46 h 160"/>
                <a:gd name="T50" fmla="*/ 48 w 100"/>
                <a:gd name="T51" fmla="*/ 76 h 160"/>
                <a:gd name="T52" fmla="*/ 26 w 100"/>
                <a:gd name="T53" fmla="*/ 78 h 160"/>
                <a:gd name="T54" fmla="*/ 6 w 100"/>
                <a:gd name="T55" fmla="*/ 74 h 160"/>
                <a:gd name="T56" fmla="*/ 0 w 100"/>
                <a:gd name="T57" fmla="*/ 72 h 160"/>
                <a:gd name="T58" fmla="*/ 14 w 100"/>
                <a:gd name="T59" fmla="*/ 90 h 160"/>
                <a:gd name="T60" fmla="*/ 28 w 100"/>
                <a:gd name="T61" fmla="*/ 90 h 160"/>
                <a:gd name="T62" fmla="*/ 52 w 100"/>
                <a:gd name="T63" fmla="*/ 118 h 160"/>
                <a:gd name="T64" fmla="*/ 42 w 100"/>
                <a:gd name="T65" fmla="*/ 118 h 160"/>
                <a:gd name="T66" fmla="*/ 18 w 100"/>
                <a:gd name="T67" fmla="*/ 122 h 160"/>
                <a:gd name="T68" fmla="*/ 4 w 100"/>
                <a:gd name="T69" fmla="*/ 132 h 160"/>
                <a:gd name="T70" fmla="*/ 4 w 100"/>
                <a:gd name="T71" fmla="*/ 144 h 160"/>
                <a:gd name="T72" fmla="*/ 14 w 100"/>
                <a:gd name="T73" fmla="*/ 156 h 160"/>
                <a:gd name="T74" fmla="*/ 34 w 100"/>
                <a:gd name="T75" fmla="*/ 160 h 160"/>
                <a:gd name="T76" fmla="*/ 50 w 100"/>
                <a:gd name="T77" fmla="*/ 156 h 160"/>
                <a:gd name="T78" fmla="*/ 62 w 100"/>
                <a:gd name="T79" fmla="*/ 144 h 160"/>
                <a:gd name="T80" fmla="*/ 74 w 100"/>
                <a:gd name="T81" fmla="*/ 142 h 160"/>
                <a:gd name="T82" fmla="*/ 86 w 100"/>
                <a:gd name="T83" fmla="*/ 152 h 160"/>
                <a:gd name="T84" fmla="*/ 92 w 100"/>
                <a:gd name="T85" fmla="*/ 154 h 160"/>
                <a:gd name="T86" fmla="*/ 96 w 100"/>
                <a:gd name="T87" fmla="*/ 152 h 160"/>
                <a:gd name="T88" fmla="*/ 98 w 100"/>
                <a:gd name="T89" fmla="*/ 142 h 160"/>
                <a:gd name="T90" fmla="*/ 90 w 100"/>
                <a:gd name="T91" fmla="*/ 134 h 160"/>
                <a:gd name="T92" fmla="*/ 66 w 100"/>
                <a:gd name="T93" fmla="*/ 120 h 160"/>
                <a:gd name="T94" fmla="*/ 64 w 100"/>
                <a:gd name="T95" fmla="*/ 106 h 160"/>
                <a:gd name="T96" fmla="*/ 74 w 100"/>
                <a:gd name="T97" fmla="*/ 82 h 160"/>
                <a:gd name="T98" fmla="*/ 98 w 100"/>
                <a:gd name="T99" fmla="*/ 68 h 160"/>
                <a:gd name="T100" fmla="*/ 100 w 100"/>
                <a:gd name="T101" fmla="*/ 64 h 160"/>
                <a:gd name="T102" fmla="*/ 90 w 100"/>
                <a:gd name="T103" fmla="*/ 58 h 160"/>
                <a:gd name="T104" fmla="*/ 26 w 100"/>
                <a:gd name="T105" fmla="*/ 148 h 160"/>
                <a:gd name="T106" fmla="*/ 14 w 100"/>
                <a:gd name="T107" fmla="*/ 140 h 160"/>
                <a:gd name="T108" fmla="*/ 16 w 100"/>
                <a:gd name="T109" fmla="*/ 134 h 160"/>
                <a:gd name="T110" fmla="*/ 20 w 100"/>
                <a:gd name="T111" fmla="*/ 130 h 160"/>
                <a:gd name="T112" fmla="*/ 38 w 100"/>
                <a:gd name="T113" fmla="*/ 128 h 160"/>
                <a:gd name="T114" fmla="*/ 52 w 100"/>
                <a:gd name="T115" fmla="*/ 130 h 160"/>
                <a:gd name="T116" fmla="*/ 38 w 100"/>
                <a:gd name="T117" fmla="*/ 14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0" h="160">
                  <a:moveTo>
                    <a:pt x="90" y="58"/>
                  </a:moveTo>
                  <a:lnTo>
                    <a:pt x="90" y="58"/>
                  </a:lnTo>
                  <a:lnTo>
                    <a:pt x="76" y="58"/>
                  </a:lnTo>
                  <a:lnTo>
                    <a:pt x="66" y="56"/>
                  </a:lnTo>
                  <a:lnTo>
                    <a:pt x="66" y="56"/>
                  </a:lnTo>
                  <a:lnTo>
                    <a:pt x="64" y="54"/>
                  </a:lnTo>
                  <a:lnTo>
                    <a:pt x="62" y="56"/>
                  </a:lnTo>
                  <a:lnTo>
                    <a:pt x="62" y="56"/>
                  </a:lnTo>
                  <a:lnTo>
                    <a:pt x="76" y="64"/>
                  </a:lnTo>
                  <a:lnTo>
                    <a:pt x="76" y="64"/>
                  </a:lnTo>
                  <a:lnTo>
                    <a:pt x="76" y="66"/>
                  </a:lnTo>
                  <a:lnTo>
                    <a:pt x="76" y="66"/>
                  </a:lnTo>
                  <a:lnTo>
                    <a:pt x="72" y="68"/>
                  </a:lnTo>
                  <a:lnTo>
                    <a:pt x="60" y="72"/>
                  </a:lnTo>
                  <a:lnTo>
                    <a:pt x="60" y="72"/>
                  </a:lnTo>
                  <a:lnTo>
                    <a:pt x="62" y="62"/>
                  </a:lnTo>
                  <a:lnTo>
                    <a:pt x="62" y="50"/>
                  </a:lnTo>
                  <a:lnTo>
                    <a:pt x="62" y="50"/>
                  </a:lnTo>
                  <a:lnTo>
                    <a:pt x="62" y="46"/>
                  </a:lnTo>
                  <a:lnTo>
                    <a:pt x="62" y="46"/>
                  </a:lnTo>
                  <a:lnTo>
                    <a:pt x="70" y="44"/>
                  </a:lnTo>
                  <a:lnTo>
                    <a:pt x="76" y="42"/>
                  </a:lnTo>
                  <a:lnTo>
                    <a:pt x="80" y="38"/>
                  </a:lnTo>
                  <a:lnTo>
                    <a:pt x="80" y="34"/>
                  </a:lnTo>
                  <a:lnTo>
                    <a:pt x="80" y="34"/>
                  </a:lnTo>
                  <a:lnTo>
                    <a:pt x="80" y="30"/>
                  </a:lnTo>
                  <a:lnTo>
                    <a:pt x="74" y="28"/>
                  </a:lnTo>
                  <a:lnTo>
                    <a:pt x="72" y="28"/>
                  </a:lnTo>
                  <a:lnTo>
                    <a:pt x="72" y="28"/>
                  </a:lnTo>
                  <a:lnTo>
                    <a:pt x="62" y="32"/>
                  </a:lnTo>
                  <a:lnTo>
                    <a:pt x="62" y="32"/>
                  </a:lnTo>
                  <a:lnTo>
                    <a:pt x="64" y="26"/>
                  </a:lnTo>
                  <a:lnTo>
                    <a:pt x="64" y="22"/>
                  </a:lnTo>
                  <a:lnTo>
                    <a:pt x="64" y="22"/>
                  </a:lnTo>
                  <a:lnTo>
                    <a:pt x="66" y="10"/>
                  </a:lnTo>
                  <a:lnTo>
                    <a:pt x="66" y="10"/>
                  </a:lnTo>
                  <a:lnTo>
                    <a:pt x="66" y="6"/>
                  </a:lnTo>
                  <a:lnTo>
                    <a:pt x="64" y="4"/>
                  </a:lnTo>
                  <a:lnTo>
                    <a:pt x="64" y="4"/>
                  </a:lnTo>
                  <a:lnTo>
                    <a:pt x="60" y="2"/>
                  </a:lnTo>
                  <a:lnTo>
                    <a:pt x="58" y="0"/>
                  </a:lnTo>
                  <a:lnTo>
                    <a:pt x="58" y="0"/>
                  </a:lnTo>
                  <a:lnTo>
                    <a:pt x="54" y="0"/>
                  </a:lnTo>
                  <a:lnTo>
                    <a:pt x="54" y="0"/>
                  </a:lnTo>
                  <a:lnTo>
                    <a:pt x="42" y="4"/>
                  </a:lnTo>
                  <a:lnTo>
                    <a:pt x="34" y="8"/>
                  </a:lnTo>
                  <a:lnTo>
                    <a:pt x="34" y="8"/>
                  </a:lnTo>
                  <a:lnTo>
                    <a:pt x="34" y="10"/>
                  </a:lnTo>
                  <a:lnTo>
                    <a:pt x="34" y="10"/>
                  </a:lnTo>
                  <a:lnTo>
                    <a:pt x="40" y="10"/>
                  </a:lnTo>
                  <a:lnTo>
                    <a:pt x="40" y="10"/>
                  </a:lnTo>
                  <a:lnTo>
                    <a:pt x="46" y="12"/>
                  </a:lnTo>
                  <a:lnTo>
                    <a:pt x="46" y="12"/>
                  </a:lnTo>
                  <a:lnTo>
                    <a:pt x="48" y="14"/>
                  </a:lnTo>
                  <a:lnTo>
                    <a:pt x="48" y="18"/>
                  </a:lnTo>
                  <a:lnTo>
                    <a:pt x="48" y="32"/>
                  </a:lnTo>
                  <a:lnTo>
                    <a:pt x="48" y="32"/>
                  </a:lnTo>
                  <a:lnTo>
                    <a:pt x="48" y="36"/>
                  </a:lnTo>
                  <a:lnTo>
                    <a:pt x="48" y="36"/>
                  </a:lnTo>
                  <a:lnTo>
                    <a:pt x="42" y="36"/>
                  </a:lnTo>
                  <a:lnTo>
                    <a:pt x="42" y="36"/>
                  </a:lnTo>
                  <a:lnTo>
                    <a:pt x="34" y="34"/>
                  </a:lnTo>
                  <a:lnTo>
                    <a:pt x="28" y="32"/>
                  </a:lnTo>
                  <a:lnTo>
                    <a:pt x="20" y="26"/>
                  </a:lnTo>
                  <a:lnTo>
                    <a:pt x="20" y="26"/>
                  </a:lnTo>
                  <a:lnTo>
                    <a:pt x="18" y="24"/>
                  </a:lnTo>
                  <a:lnTo>
                    <a:pt x="14" y="28"/>
                  </a:lnTo>
                  <a:lnTo>
                    <a:pt x="16" y="28"/>
                  </a:lnTo>
                  <a:lnTo>
                    <a:pt x="16" y="28"/>
                  </a:lnTo>
                  <a:lnTo>
                    <a:pt x="20" y="36"/>
                  </a:lnTo>
                  <a:lnTo>
                    <a:pt x="26" y="42"/>
                  </a:lnTo>
                  <a:lnTo>
                    <a:pt x="34" y="46"/>
                  </a:lnTo>
                  <a:lnTo>
                    <a:pt x="42" y="46"/>
                  </a:lnTo>
                  <a:lnTo>
                    <a:pt x="46" y="46"/>
                  </a:lnTo>
                  <a:lnTo>
                    <a:pt x="46" y="46"/>
                  </a:lnTo>
                  <a:lnTo>
                    <a:pt x="48" y="46"/>
                  </a:lnTo>
                  <a:lnTo>
                    <a:pt x="48" y="46"/>
                  </a:lnTo>
                  <a:lnTo>
                    <a:pt x="48" y="76"/>
                  </a:lnTo>
                  <a:lnTo>
                    <a:pt x="48" y="76"/>
                  </a:lnTo>
                  <a:lnTo>
                    <a:pt x="26" y="78"/>
                  </a:lnTo>
                  <a:lnTo>
                    <a:pt x="26" y="78"/>
                  </a:lnTo>
                  <a:lnTo>
                    <a:pt x="18" y="78"/>
                  </a:lnTo>
                  <a:lnTo>
                    <a:pt x="12" y="76"/>
                  </a:lnTo>
                  <a:lnTo>
                    <a:pt x="6" y="74"/>
                  </a:lnTo>
                  <a:lnTo>
                    <a:pt x="4" y="70"/>
                  </a:lnTo>
                  <a:lnTo>
                    <a:pt x="0" y="72"/>
                  </a:lnTo>
                  <a:lnTo>
                    <a:pt x="0" y="72"/>
                  </a:lnTo>
                  <a:lnTo>
                    <a:pt x="2" y="80"/>
                  </a:lnTo>
                  <a:lnTo>
                    <a:pt x="8" y="86"/>
                  </a:lnTo>
                  <a:lnTo>
                    <a:pt x="14" y="90"/>
                  </a:lnTo>
                  <a:lnTo>
                    <a:pt x="24" y="90"/>
                  </a:lnTo>
                  <a:lnTo>
                    <a:pt x="28" y="90"/>
                  </a:lnTo>
                  <a:lnTo>
                    <a:pt x="28" y="90"/>
                  </a:lnTo>
                  <a:lnTo>
                    <a:pt x="50" y="88"/>
                  </a:lnTo>
                  <a:lnTo>
                    <a:pt x="50" y="88"/>
                  </a:lnTo>
                  <a:lnTo>
                    <a:pt x="52" y="118"/>
                  </a:lnTo>
                  <a:lnTo>
                    <a:pt x="52" y="118"/>
                  </a:lnTo>
                  <a:lnTo>
                    <a:pt x="46" y="118"/>
                  </a:lnTo>
                  <a:lnTo>
                    <a:pt x="42" y="118"/>
                  </a:lnTo>
                  <a:lnTo>
                    <a:pt x="42" y="118"/>
                  </a:lnTo>
                  <a:lnTo>
                    <a:pt x="28" y="118"/>
                  </a:lnTo>
                  <a:lnTo>
                    <a:pt x="18" y="122"/>
                  </a:lnTo>
                  <a:lnTo>
                    <a:pt x="8" y="128"/>
                  </a:lnTo>
                  <a:lnTo>
                    <a:pt x="8" y="128"/>
                  </a:lnTo>
                  <a:lnTo>
                    <a:pt x="4" y="132"/>
                  </a:lnTo>
                  <a:lnTo>
                    <a:pt x="4" y="140"/>
                  </a:lnTo>
                  <a:lnTo>
                    <a:pt x="4" y="140"/>
                  </a:lnTo>
                  <a:lnTo>
                    <a:pt x="4" y="144"/>
                  </a:lnTo>
                  <a:lnTo>
                    <a:pt x="6" y="150"/>
                  </a:lnTo>
                  <a:lnTo>
                    <a:pt x="10" y="154"/>
                  </a:lnTo>
                  <a:lnTo>
                    <a:pt x="14" y="156"/>
                  </a:lnTo>
                  <a:lnTo>
                    <a:pt x="22" y="160"/>
                  </a:lnTo>
                  <a:lnTo>
                    <a:pt x="32" y="160"/>
                  </a:lnTo>
                  <a:lnTo>
                    <a:pt x="34" y="160"/>
                  </a:lnTo>
                  <a:lnTo>
                    <a:pt x="34" y="160"/>
                  </a:lnTo>
                  <a:lnTo>
                    <a:pt x="40" y="160"/>
                  </a:lnTo>
                  <a:lnTo>
                    <a:pt x="50" y="156"/>
                  </a:lnTo>
                  <a:lnTo>
                    <a:pt x="54" y="154"/>
                  </a:lnTo>
                  <a:lnTo>
                    <a:pt x="58" y="150"/>
                  </a:lnTo>
                  <a:lnTo>
                    <a:pt x="62" y="144"/>
                  </a:lnTo>
                  <a:lnTo>
                    <a:pt x="66" y="136"/>
                  </a:lnTo>
                  <a:lnTo>
                    <a:pt x="66" y="136"/>
                  </a:lnTo>
                  <a:lnTo>
                    <a:pt x="74" y="142"/>
                  </a:lnTo>
                  <a:lnTo>
                    <a:pt x="82" y="150"/>
                  </a:lnTo>
                  <a:lnTo>
                    <a:pt x="82" y="150"/>
                  </a:lnTo>
                  <a:lnTo>
                    <a:pt x="86" y="152"/>
                  </a:lnTo>
                  <a:lnTo>
                    <a:pt x="90" y="154"/>
                  </a:lnTo>
                  <a:lnTo>
                    <a:pt x="90" y="154"/>
                  </a:lnTo>
                  <a:lnTo>
                    <a:pt x="92" y="154"/>
                  </a:lnTo>
                  <a:lnTo>
                    <a:pt x="92" y="154"/>
                  </a:lnTo>
                  <a:lnTo>
                    <a:pt x="96" y="152"/>
                  </a:lnTo>
                  <a:lnTo>
                    <a:pt x="96" y="152"/>
                  </a:lnTo>
                  <a:lnTo>
                    <a:pt x="98" y="146"/>
                  </a:lnTo>
                  <a:lnTo>
                    <a:pt x="98" y="146"/>
                  </a:lnTo>
                  <a:lnTo>
                    <a:pt x="98" y="142"/>
                  </a:lnTo>
                  <a:lnTo>
                    <a:pt x="96" y="140"/>
                  </a:lnTo>
                  <a:lnTo>
                    <a:pt x="90" y="134"/>
                  </a:lnTo>
                  <a:lnTo>
                    <a:pt x="90" y="134"/>
                  </a:lnTo>
                  <a:lnTo>
                    <a:pt x="78" y="126"/>
                  </a:lnTo>
                  <a:lnTo>
                    <a:pt x="66" y="120"/>
                  </a:lnTo>
                  <a:lnTo>
                    <a:pt x="66" y="120"/>
                  </a:lnTo>
                  <a:lnTo>
                    <a:pt x="66" y="120"/>
                  </a:lnTo>
                  <a:lnTo>
                    <a:pt x="66" y="120"/>
                  </a:lnTo>
                  <a:lnTo>
                    <a:pt x="64" y="106"/>
                  </a:lnTo>
                  <a:lnTo>
                    <a:pt x="62" y="86"/>
                  </a:lnTo>
                  <a:lnTo>
                    <a:pt x="62" y="86"/>
                  </a:lnTo>
                  <a:lnTo>
                    <a:pt x="74" y="82"/>
                  </a:lnTo>
                  <a:lnTo>
                    <a:pt x="86" y="76"/>
                  </a:lnTo>
                  <a:lnTo>
                    <a:pt x="96" y="70"/>
                  </a:lnTo>
                  <a:lnTo>
                    <a:pt x="98" y="68"/>
                  </a:lnTo>
                  <a:lnTo>
                    <a:pt x="100" y="64"/>
                  </a:lnTo>
                  <a:lnTo>
                    <a:pt x="100" y="64"/>
                  </a:lnTo>
                  <a:lnTo>
                    <a:pt x="100" y="64"/>
                  </a:lnTo>
                  <a:lnTo>
                    <a:pt x="98" y="60"/>
                  </a:lnTo>
                  <a:lnTo>
                    <a:pt x="96" y="58"/>
                  </a:lnTo>
                  <a:lnTo>
                    <a:pt x="90" y="58"/>
                  </a:lnTo>
                  <a:lnTo>
                    <a:pt x="90" y="58"/>
                  </a:lnTo>
                  <a:close/>
                  <a:moveTo>
                    <a:pt x="26" y="148"/>
                  </a:moveTo>
                  <a:lnTo>
                    <a:pt x="26" y="148"/>
                  </a:lnTo>
                  <a:lnTo>
                    <a:pt x="18" y="146"/>
                  </a:lnTo>
                  <a:lnTo>
                    <a:pt x="16" y="144"/>
                  </a:lnTo>
                  <a:lnTo>
                    <a:pt x="14" y="140"/>
                  </a:lnTo>
                  <a:lnTo>
                    <a:pt x="14" y="140"/>
                  </a:lnTo>
                  <a:lnTo>
                    <a:pt x="14" y="136"/>
                  </a:lnTo>
                  <a:lnTo>
                    <a:pt x="16" y="134"/>
                  </a:lnTo>
                  <a:lnTo>
                    <a:pt x="16" y="134"/>
                  </a:lnTo>
                  <a:lnTo>
                    <a:pt x="16" y="134"/>
                  </a:lnTo>
                  <a:lnTo>
                    <a:pt x="20" y="130"/>
                  </a:lnTo>
                  <a:lnTo>
                    <a:pt x="26" y="130"/>
                  </a:lnTo>
                  <a:lnTo>
                    <a:pt x="38" y="128"/>
                  </a:lnTo>
                  <a:lnTo>
                    <a:pt x="38" y="128"/>
                  </a:lnTo>
                  <a:lnTo>
                    <a:pt x="46" y="128"/>
                  </a:lnTo>
                  <a:lnTo>
                    <a:pt x="52" y="130"/>
                  </a:lnTo>
                  <a:lnTo>
                    <a:pt x="52" y="130"/>
                  </a:lnTo>
                  <a:lnTo>
                    <a:pt x="50" y="136"/>
                  </a:lnTo>
                  <a:lnTo>
                    <a:pt x="46" y="142"/>
                  </a:lnTo>
                  <a:lnTo>
                    <a:pt x="38" y="146"/>
                  </a:lnTo>
                  <a:lnTo>
                    <a:pt x="26" y="148"/>
                  </a:lnTo>
                  <a:lnTo>
                    <a:pt x="26" y="148"/>
                  </a:lnTo>
                  <a:close/>
                </a:path>
              </a:pathLst>
            </a:custGeom>
            <a:solidFill>
              <a:srgbClr val="2318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0" name="Freeform 39"/>
            <p:cNvSpPr>
              <a:spLocks/>
            </p:cNvSpPr>
            <p:nvPr userDrawn="1"/>
          </p:nvSpPr>
          <p:spPr bwMode="auto">
            <a:xfrm>
              <a:off x="890" y="2263"/>
              <a:ext cx="140" cy="140"/>
            </a:xfrm>
            <a:custGeom>
              <a:avLst/>
              <a:gdLst>
                <a:gd name="T0" fmla="*/ 104 w 140"/>
                <a:gd name="T1" fmla="*/ 124 h 140"/>
                <a:gd name="T2" fmla="*/ 94 w 140"/>
                <a:gd name="T3" fmla="*/ 124 h 140"/>
                <a:gd name="T4" fmla="*/ 78 w 140"/>
                <a:gd name="T5" fmla="*/ 122 h 140"/>
                <a:gd name="T6" fmla="*/ 70 w 140"/>
                <a:gd name="T7" fmla="*/ 118 h 140"/>
                <a:gd name="T8" fmla="*/ 64 w 140"/>
                <a:gd name="T9" fmla="*/ 108 h 140"/>
                <a:gd name="T10" fmla="*/ 62 w 140"/>
                <a:gd name="T11" fmla="*/ 92 h 140"/>
                <a:gd name="T12" fmla="*/ 64 w 140"/>
                <a:gd name="T13" fmla="*/ 70 h 140"/>
                <a:gd name="T14" fmla="*/ 70 w 140"/>
                <a:gd name="T15" fmla="*/ 46 h 140"/>
                <a:gd name="T16" fmla="*/ 82 w 140"/>
                <a:gd name="T17" fmla="*/ 30 h 140"/>
                <a:gd name="T18" fmla="*/ 90 w 140"/>
                <a:gd name="T19" fmla="*/ 22 h 140"/>
                <a:gd name="T20" fmla="*/ 108 w 140"/>
                <a:gd name="T21" fmla="*/ 16 h 140"/>
                <a:gd name="T22" fmla="*/ 120 w 140"/>
                <a:gd name="T23" fmla="*/ 16 h 140"/>
                <a:gd name="T24" fmla="*/ 130 w 140"/>
                <a:gd name="T25" fmla="*/ 16 h 140"/>
                <a:gd name="T26" fmla="*/ 132 w 140"/>
                <a:gd name="T27" fmla="*/ 16 h 140"/>
                <a:gd name="T28" fmla="*/ 138 w 140"/>
                <a:gd name="T29" fmla="*/ 14 h 140"/>
                <a:gd name="T30" fmla="*/ 140 w 140"/>
                <a:gd name="T31" fmla="*/ 10 h 140"/>
                <a:gd name="T32" fmla="*/ 138 w 140"/>
                <a:gd name="T33" fmla="*/ 6 h 140"/>
                <a:gd name="T34" fmla="*/ 126 w 140"/>
                <a:gd name="T35" fmla="*/ 0 h 140"/>
                <a:gd name="T36" fmla="*/ 118 w 140"/>
                <a:gd name="T37" fmla="*/ 0 h 140"/>
                <a:gd name="T38" fmla="*/ 114 w 140"/>
                <a:gd name="T39" fmla="*/ 0 h 140"/>
                <a:gd name="T40" fmla="*/ 98 w 140"/>
                <a:gd name="T41" fmla="*/ 4 h 140"/>
                <a:gd name="T42" fmla="*/ 56 w 140"/>
                <a:gd name="T43" fmla="*/ 16 h 140"/>
                <a:gd name="T44" fmla="*/ 42 w 140"/>
                <a:gd name="T45" fmla="*/ 20 h 140"/>
                <a:gd name="T46" fmla="*/ 12 w 140"/>
                <a:gd name="T47" fmla="*/ 28 h 140"/>
                <a:gd name="T48" fmla="*/ 10 w 140"/>
                <a:gd name="T49" fmla="*/ 28 h 140"/>
                <a:gd name="T50" fmla="*/ 6 w 140"/>
                <a:gd name="T51" fmla="*/ 20 h 140"/>
                <a:gd name="T52" fmla="*/ 4 w 140"/>
                <a:gd name="T53" fmla="*/ 16 h 140"/>
                <a:gd name="T54" fmla="*/ 0 w 140"/>
                <a:gd name="T55" fmla="*/ 20 h 140"/>
                <a:gd name="T56" fmla="*/ 0 w 140"/>
                <a:gd name="T57" fmla="*/ 28 h 140"/>
                <a:gd name="T58" fmla="*/ 2 w 140"/>
                <a:gd name="T59" fmla="*/ 36 h 140"/>
                <a:gd name="T60" fmla="*/ 8 w 140"/>
                <a:gd name="T61" fmla="*/ 42 h 140"/>
                <a:gd name="T62" fmla="*/ 14 w 140"/>
                <a:gd name="T63" fmla="*/ 44 h 140"/>
                <a:gd name="T64" fmla="*/ 28 w 140"/>
                <a:gd name="T65" fmla="*/ 40 h 140"/>
                <a:gd name="T66" fmla="*/ 44 w 140"/>
                <a:gd name="T67" fmla="*/ 32 h 140"/>
                <a:gd name="T68" fmla="*/ 78 w 140"/>
                <a:gd name="T69" fmla="*/ 20 h 140"/>
                <a:gd name="T70" fmla="*/ 56 w 140"/>
                <a:gd name="T71" fmla="*/ 46 h 140"/>
                <a:gd name="T72" fmla="*/ 50 w 140"/>
                <a:gd name="T73" fmla="*/ 66 h 140"/>
                <a:gd name="T74" fmla="*/ 48 w 140"/>
                <a:gd name="T75" fmla="*/ 92 h 140"/>
                <a:gd name="T76" fmla="*/ 48 w 140"/>
                <a:gd name="T77" fmla="*/ 102 h 140"/>
                <a:gd name="T78" fmla="*/ 52 w 140"/>
                <a:gd name="T79" fmla="*/ 120 h 140"/>
                <a:gd name="T80" fmla="*/ 56 w 140"/>
                <a:gd name="T81" fmla="*/ 126 h 140"/>
                <a:gd name="T82" fmla="*/ 74 w 140"/>
                <a:gd name="T83" fmla="*/ 136 h 140"/>
                <a:gd name="T84" fmla="*/ 94 w 140"/>
                <a:gd name="T85" fmla="*/ 140 h 140"/>
                <a:gd name="T86" fmla="*/ 98 w 140"/>
                <a:gd name="T87" fmla="*/ 140 h 140"/>
                <a:gd name="T88" fmla="*/ 106 w 140"/>
                <a:gd name="T89" fmla="*/ 138 h 140"/>
                <a:gd name="T90" fmla="*/ 110 w 140"/>
                <a:gd name="T91" fmla="*/ 136 h 140"/>
                <a:gd name="T92" fmla="*/ 112 w 140"/>
                <a:gd name="T93" fmla="*/ 132 h 140"/>
                <a:gd name="T94" fmla="*/ 108 w 140"/>
                <a:gd name="T95" fmla="*/ 126 h 140"/>
                <a:gd name="T96" fmla="*/ 104 w 140"/>
                <a:gd name="T97" fmla="*/ 124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40" h="140">
                  <a:moveTo>
                    <a:pt x="104" y="124"/>
                  </a:moveTo>
                  <a:lnTo>
                    <a:pt x="104" y="124"/>
                  </a:lnTo>
                  <a:lnTo>
                    <a:pt x="94" y="124"/>
                  </a:lnTo>
                  <a:lnTo>
                    <a:pt x="94" y="124"/>
                  </a:lnTo>
                  <a:lnTo>
                    <a:pt x="84" y="124"/>
                  </a:lnTo>
                  <a:lnTo>
                    <a:pt x="78" y="122"/>
                  </a:lnTo>
                  <a:lnTo>
                    <a:pt x="70" y="118"/>
                  </a:lnTo>
                  <a:lnTo>
                    <a:pt x="70" y="118"/>
                  </a:lnTo>
                  <a:lnTo>
                    <a:pt x="66" y="112"/>
                  </a:lnTo>
                  <a:lnTo>
                    <a:pt x="64" y="108"/>
                  </a:lnTo>
                  <a:lnTo>
                    <a:pt x="62" y="92"/>
                  </a:lnTo>
                  <a:lnTo>
                    <a:pt x="62" y="92"/>
                  </a:lnTo>
                  <a:lnTo>
                    <a:pt x="64" y="70"/>
                  </a:lnTo>
                  <a:lnTo>
                    <a:pt x="64" y="70"/>
                  </a:lnTo>
                  <a:lnTo>
                    <a:pt x="66" y="56"/>
                  </a:lnTo>
                  <a:lnTo>
                    <a:pt x="70" y="46"/>
                  </a:lnTo>
                  <a:lnTo>
                    <a:pt x="74" y="38"/>
                  </a:lnTo>
                  <a:lnTo>
                    <a:pt x="82" y="30"/>
                  </a:lnTo>
                  <a:lnTo>
                    <a:pt x="82" y="30"/>
                  </a:lnTo>
                  <a:lnTo>
                    <a:pt x="90" y="22"/>
                  </a:lnTo>
                  <a:lnTo>
                    <a:pt x="100" y="18"/>
                  </a:lnTo>
                  <a:lnTo>
                    <a:pt x="108" y="16"/>
                  </a:lnTo>
                  <a:lnTo>
                    <a:pt x="116" y="16"/>
                  </a:lnTo>
                  <a:lnTo>
                    <a:pt x="120" y="16"/>
                  </a:lnTo>
                  <a:lnTo>
                    <a:pt x="120" y="16"/>
                  </a:lnTo>
                  <a:lnTo>
                    <a:pt x="130" y="16"/>
                  </a:lnTo>
                  <a:lnTo>
                    <a:pt x="132" y="16"/>
                  </a:lnTo>
                  <a:lnTo>
                    <a:pt x="132" y="16"/>
                  </a:lnTo>
                  <a:lnTo>
                    <a:pt x="136" y="16"/>
                  </a:lnTo>
                  <a:lnTo>
                    <a:pt x="138" y="14"/>
                  </a:lnTo>
                  <a:lnTo>
                    <a:pt x="138" y="14"/>
                  </a:lnTo>
                  <a:lnTo>
                    <a:pt x="140" y="10"/>
                  </a:lnTo>
                  <a:lnTo>
                    <a:pt x="140" y="10"/>
                  </a:lnTo>
                  <a:lnTo>
                    <a:pt x="138" y="6"/>
                  </a:lnTo>
                  <a:lnTo>
                    <a:pt x="132" y="2"/>
                  </a:lnTo>
                  <a:lnTo>
                    <a:pt x="126" y="0"/>
                  </a:lnTo>
                  <a:lnTo>
                    <a:pt x="122" y="0"/>
                  </a:lnTo>
                  <a:lnTo>
                    <a:pt x="118" y="0"/>
                  </a:lnTo>
                  <a:lnTo>
                    <a:pt x="118" y="0"/>
                  </a:lnTo>
                  <a:lnTo>
                    <a:pt x="114" y="0"/>
                  </a:lnTo>
                  <a:lnTo>
                    <a:pt x="114" y="0"/>
                  </a:lnTo>
                  <a:lnTo>
                    <a:pt x="98" y="4"/>
                  </a:lnTo>
                  <a:lnTo>
                    <a:pt x="80" y="10"/>
                  </a:lnTo>
                  <a:lnTo>
                    <a:pt x="56" y="16"/>
                  </a:lnTo>
                  <a:lnTo>
                    <a:pt x="42" y="20"/>
                  </a:lnTo>
                  <a:lnTo>
                    <a:pt x="42" y="20"/>
                  </a:lnTo>
                  <a:lnTo>
                    <a:pt x="24" y="26"/>
                  </a:lnTo>
                  <a:lnTo>
                    <a:pt x="12" y="28"/>
                  </a:lnTo>
                  <a:lnTo>
                    <a:pt x="12" y="28"/>
                  </a:lnTo>
                  <a:lnTo>
                    <a:pt x="10" y="28"/>
                  </a:lnTo>
                  <a:lnTo>
                    <a:pt x="8" y="26"/>
                  </a:lnTo>
                  <a:lnTo>
                    <a:pt x="6" y="20"/>
                  </a:lnTo>
                  <a:lnTo>
                    <a:pt x="6" y="20"/>
                  </a:lnTo>
                  <a:lnTo>
                    <a:pt x="4" y="16"/>
                  </a:lnTo>
                  <a:lnTo>
                    <a:pt x="0" y="16"/>
                  </a:lnTo>
                  <a:lnTo>
                    <a:pt x="0" y="20"/>
                  </a:lnTo>
                  <a:lnTo>
                    <a:pt x="0" y="20"/>
                  </a:lnTo>
                  <a:lnTo>
                    <a:pt x="0" y="28"/>
                  </a:lnTo>
                  <a:lnTo>
                    <a:pt x="2" y="36"/>
                  </a:lnTo>
                  <a:lnTo>
                    <a:pt x="2" y="36"/>
                  </a:lnTo>
                  <a:lnTo>
                    <a:pt x="4" y="40"/>
                  </a:lnTo>
                  <a:lnTo>
                    <a:pt x="8" y="42"/>
                  </a:lnTo>
                  <a:lnTo>
                    <a:pt x="14" y="44"/>
                  </a:lnTo>
                  <a:lnTo>
                    <a:pt x="14" y="44"/>
                  </a:lnTo>
                  <a:lnTo>
                    <a:pt x="22" y="44"/>
                  </a:lnTo>
                  <a:lnTo>
                    <a:pt x="28" y="40"/>
                  </a:lnTo>
                  <a:lnTo>
                    <a:pt x="44" y="32"/>
                  </a:lnTo>
                  <a:lnTo>
                    <a:pt x="44" y="32"/>
                  </a:lnTo>
                  <a:lnTo>
                    <a:pt x="78" y="20"/>
                  </a:lnTo>
                  <a:lnTo>
                    <a:pt x="78" y="20"/>
                  </a:lnTo>
                  <a:lnTo>
                    <a:pt x="66" y="32"/>
                  </a:lnTo>
                  <a:lnTo>
                    <a:pt x="56" y="46"/>
                  </a:lnTo>
                  <a:lnTo>
                    <a:pt x="54" y="54"/>
                  </a:lnTo>
                  <a:lnTo>
                    <a:pt x="50" y="66"/>
                  </a:lnTo>
                  <a:lnTo>
                    <a:pt x="48" y="78"/>
                  </a:lnTo>
                  <a:lnTo>
                    <a:pt x="48" y="92"/>
                  </a:lnTo>
                  <a:lnTo>
                    <a:pt x="48" y="92"/>
                  </a:lnTo>
                  <a:lnTo>
                    <a:pt x="48" y="102"/>
                  </a:lnTo>
                  <a:lnTo>
                    <a:pt x="50" y="112"/>
                  </a:lnTo>
                  <a:lnTo>
                    <a:pt x="52" y="120"/>
                  </a:lnTo>
                  <a:lnTo>
                    <a:pt x="56" y="126"/>
                  </a:lnTo>
                  <a:lnTo>
                    <a:pt x="56" y="126"/>
                  </a:lnTo>
                  <a:lnTo>
                    <a:pt x="64" y="132"/>
                  </a:lnTo>
                  <a:lnTo>
                    <a:pt x="74" y="136"/>
                  </a:lnTo>
                  <a:lnTo>
                    <a:pt x="84" y="138"/>
                  </a:lnTo>
                  <a:lnTo>
                    <a:pt x="94" y="140"/>
                  </a:lnTo>
                  <a:lnTo>
                    <a:pt x="98" y="140"/>
                  </a:lnTo>
                  <a:lnTo>
                    <a:pt x="98" y="140"/>
                  </a:lnTo>
                  <a:lnTo>
                    <a:pt x="104" y="138"/>
                  </a:lnTo>
                  <a:lnTo>
                    <a:pt x="106" y="138"/>
                  </a:lnTo>
                  <a:lnTo>
                    <a:pt x="110" y="136"/>
                  </a:lnTo>
                  <a:lnTo>
                    <a:pt x="110" y="136"/>
                  </a:lnTo>
                  <a:lnTo>
                    <a:pt x="112" y="132"/>
                  </a:lnTo>
                  <a:lnTo>
                    <a:pt x="112" y="132"/>
                  </a:lnTo>
                  <a:lnTo>
                    <a:pt x="110" y="128"/>
                  </a:lnTo>
                  <a:lnTo>
                    <a:pt x="108" y="126"/>
                  </a:lnTo>
                  <a:lnTo>
                    <a:pt x="104" y="124"/>
                  </a:lnTo>
                  <a:lnTo>
                    <a:pt x="104" y="124"/>
                  </a:lnTo>
                  <a:close/>
                </a:path>
              </a:pathLst>
            </a:custGeom>
            <a:solidFill>
              <a:srgbClr val="2318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1" name="Freeform 40"/>
            <p:cNvSpPr>
              <a:spLocks/>
            </p:cNvSpPr>
            <p:nvPr userDrawn="1"/>
          </p:nvSpPr>
          <p:spPr bwMode="auto">
            <a:xfrm>
              <a:off x="970" y="2301"/>
              <a:ext cx="36" cy="32"/>
            </a:xfrm>
            <a:custGeom>
              <a:avLst/>
              <a:gdLst>
                <a:gd name="T0" fmla="*/ 32 w 36"/>
                <a:gd name="T1" fmla="*/ 14 h 32"/>
                <a:gd name="T2" fmla="*/ 32 w 36"/>
                <a:gd name="T3" fmla="*/ 14 h 32"/>
                <a:gd name="T4" fmla="*/ 26 w 36"/>
                <a:gd name="T5" fmla="*/ 10 h 32"/>
                <a:gd name="T6" fmla="*/ 20 w 36"/>
                <a:gd name="T7" fmla="*/ 6 h 32"/>
                <a:gd name="T8" fmla="*/ 8 w 36"/>
                <a:gd name="T9" fmla="*/ 2 h 32"/>
                <a:gd name="T10" fmla="*/ 8 w 36"/>
                <a:gd name="T11" fmla="*/ 2 h 32"/>
                <a:gd name="T12" fmla="*/ 2 w 36"/>
                <a:gd name="T13" fmla="*/ 0 h 32"/>
                <a:gd name="T14" fmla="*/ 0 w 36"/>
                <a:gd name="T15" fmla="*/ 2 h 32"/>
                <a:gd name="T16" fmla="*/ 0 w 36"/>
                <a:gd name="T17" fmla="*/ 2 h 32"/>
                <a:gd name="T18" fmla="*/ 4 w 36"/>
                <a:gd name="T19" fmla="*/ 4 h 32"/>
                <a:gd name="T20" fmla="*/ 4 w 36"/>
                <a:gd name="T21" fmla="*/ 4 h 32"/>
                <a:gd name="T22" fmla="*/ 14 w 36"/>
                <a:gd name="T23" fmla="*/ 14 h 32"/>
                <a:gd name="T24" fmla="*/ 20 w 36"/>
                <a:gd name="T25" fmla="*/ 26 h 32"/>
                <a:gd name="T26" fmla="*/ 20 w 36"/>
                <a:gd name="T27" fmla="*/ 26 h 32"/>
                <a:gd name="T28" fmla="*/ 24 w 36"/>
                <a:gd name="T29" fmla="*/ 30 h 32"/>
                <a:gd name="T30" fmla="*/ 28 w 36"/>
                <a:gd name="T31" fmla="*/ 32 h 32"/>
                <a:gd name="T32" fmla="*/ 28 w 36"/>
                <a:gd name="T33" fmla="*/ 32 h 32"/>
                <a:gd name="T34" fmla="*/ 32 w 36"/>
                <a:gd name="T35" fmla="*/ 32 h 32"/>
                <a:gd name="T36" fmla="*/ 34 w 36"/>
                <a:gd name="T37" fmla="*/ 30 h 32"/>
                <a:gd name="T38" fmla="*/ 34 w 36"/>
                <a:gd name="T39" fmla="*/ 30 h 32"/>
                <a:gd name="T40" fmla="*/ 36 w 36"/>
                <a:gd name="T41" fmla="*/ 26 h 32"/>
                <a:gd name="T42" fmla="*/ 36 w 36"/>
                <a:gd name="T43" fmla="*/ 26 h 32"/>
                <a:gd name="T44" fmla="*/ 36 w 36"/>
                <a:gd name="T45" fmla="*/ 20 h 32"/>
                <a:gd name="T46" fmla="*/ 32 w 36"/>
                <a:gd name="T47" fmla="*/ 14 h 32"/>
                <a:gd name="T48" fmla="*/ 32 w 36"/>
                <a:gd name="T49" fmla="*/ 1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 h="32">
                  <a:moveTo>
                    <a:pt x="32" y="14"/>
                  </a:moveTo>
                  <a:lnTo>
                    <a:pt x="32" y="14"/>
                  </a:lnTo>
                  <a:lnTo>
                    <a:pt x="26" y="10"/>
                  </a:lnTo>
                  <a:lnTo>
                    <a:pt x="20" y="6"/>
                  </a:lnTo>
                  <a:lnTo>
                    <a:pt x="8" y="2"/>
                  </a:lnTo>
                  <a:lnTo>
                    <a:pt x="8" y="2"/>
                  </a:lnTo>
                  <a:lnTo>
                    <a:pt x="2" y="0"/>
                  </a:lnTo>
                  <a:lnTo>
                    <a:pt x="0" y="2"/>
                  </a:lnTo>
                  <a:lnTo>
                    <a:pt x="0" y="2"/>
                  </a:lnTo>
                  <a:lnTo>
                    <a:pt x="4" y="4"/>
                  </a:lnTo>
                  <a:lnTo>
                    <a:pt x="4" y="4"/>
                  </a:lnTo>
                  <a:lnTo>
                    <a:pt x="14" y="14"/>
                  </a:lnTo>
                  <a:lnTo>
                    <a:pt x="20" y="26"/>
                  </a:lnTo>
                  <a:lnTo>
                    <a:pt x="20" y="26"/>
                  </a:lnTo>
                  <a:lnTo>
                    <a:pt x="24" y="30"/>
                  </a:lnTo>
                  <a:lnTo>
                    <a:pt x="28" y="32"/>
                  </a:lnTo>
                  <a:lnTo>
                    <a:pt x="28" y="32"/>
                  </a:lnTo>
                  <a:lnTo>
                    <a:pt x="32" y="32"/>
                  </a:lnTo>
                  <a:lnTo>
                    <a:pt x="34" y="30"/>
                  </a:lnTo>
                  <a:lnTo>
                    <a:pt x="34" y="30"/>
                  </a:lnTo>
                  <a:lnTo>
                    <a:pt x="36" y="26"/>
                  </a:lnTo>
                  <a:lnTo>
                    <a:pt x="36" y="26"/>
                  </a:lnTo>
                  <a:lnTo>
                    <a:pt x="36" y="20"/>
                  </a:lnTo>
                  <a:lnTo>
                    <a:pt x="32" y="14"/>
                  </a:lnTo>
                  <a:lnTo>
                    <a:pt x="32" y="14"/>
                  </a:lnTo>
                  <a:close/>
                </a:path>
              </a:pathLst>
            </a:custGeom>
            <a:solidFill>
              <a:srgbClr val="2318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2" name="Freeform 41"/>
            <p:cNvSpPr>
              <a:spLocks/>
            </p:cNvSpPr>
            <p:nvPr userDrawn="1"/>
          </p:nvSpPr>
          <p:spPr bwMode="auto">
            <a:xfrm>
              <a:off x="994" y="2291"/>
              <a:ext cx="36" cy="32"/>
            </a:xfrm>
            <a:custGeom>
              <a:avLst/>
              <a:gdLst>
                <a:gd name="T0" fmla="*/ 4 w 36"/>
                <a:gd name="T1" fmla="*/ 0 h 32"/>
                <a:gd name="T2" fmla="*/ 4 w 36"/>
                <a:gd name="T3" fmla="*/ 0 h 32"/>
                <a:gd name="T4" fmla="*/ 0 w 36"/>
                <a:gd name="T5" fmla="*/ 0 h 32"/>
                <a:gd name="T6" fmla="*/ 0 w 36"/>
                <a:gd name="T7" fmla="*/ 2 h 32"/>
                <a:gd name="T8" fmla="*/ 0 w 36"/>
                <a:gd name="T9" fmla="*/ 2 h 32"/>
                <a:gd name="T10" fmla="*/ 2 w 36"/>
                <a:gd name="T11" fmla="*/ 4 h 32"/>
                <a:gd name="T12" fmla="*/ 2 w 36"/>
                <a:gd name="T13" fmla="*/ 4 h 32"/>
                <a:gd name="T14" fmla="*/ 8 w 36"/>
                <a:gd name="T15" fmla="*/ 8 h 32"/>
                <a:gd name="T16" fmla="*/ 12 w 36"/>
                <a:gd name="T17" fmla="*/ 12 h 32"/>
                <a:gd name="T18" fmla="*/ 20 w 36"/>
                <a:gd name="T19" fmla="*/ 26 h 32"/>
                <a:gd name="T20" fmla="*/ 20 w 36"/>
                <a:gd name="T21" fmla="*/ 26 h 32"/>
                <a:gd name="T22" fmla="*/ 22 w 36"/>
                <a:gd name="T23" fmla="*/ 30 h 32"/>
                <a:gd name="T24" fmla="*/ 26 w 36"/>
                <a:gd name="T25" fmla="*/ 32 h 32"/>
                <a:gd name="T26" fmla="*/ 26 w 36"/>
                <a:gd name="T27" fmla="*/ 32 h 32"/>
                <a:gd name="T28" fmla="*/ 30 w 36"/>
                <a:gd name="T29" fmla="*/ 32 h 32"/>
                <a:gd name="T30" fmla="*/ 34 w 36"/>
                <a:gd name="T31" fmla="*/ 30 h 32"/>
                <a:gd name="T32" fmla="*/ 34 w 36"/>
                <a:gd name="T33" fmla="*/ 30 h 32"/>
                <a:gd name="T34" fmla="*/ 34 w 36"/>
                <a:gd name="T35" fmla="*/ 28 h 32"/>
                <a:gd name="T36" fmla="*/ 36 w 36"/>
                <a:gd name="T37" fmla="*/ 24 h 32"/>
                <a:gd name="T38" fmla="*/ 36 w 36"/>
                <a:gd name="T39" fmla="*/ 24 h 32"/>
                <a:gd name="T40" fmla="*/ 34 w 36"/>
                <a:gd name="T41" fmla="*/ 20 h 32"/>
                <a:gd name="T42" fmla="*/ 32 w 36"/>
                <a:gd name="T43" fmla="*/ 16 h 32"/>
                <a:gd name="T44" fmla="*/ 24 w 36"/>
                <a:gd name="T45" fmla="*/ 8 h 32"/>
                <a:gd name="T46" fmla="*/ 14 w 36"/>
                <a:gd name="T47" fmla="*/ 4 h 32"/>
                <a:gd name="T48" fmla="*/ 4 w 36"/>
                <a:gd name="T49" fmla="*/ 0 h 32"/>
                <a:gd name="T50" fmla="*/ 4 w 36"/>
                <a:gd name="T51"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6" h="32">
                  <a:moveTo>
                    <a:pt x="4" y="0"/>
                  </a:moveTo>
                  <a:lnTo>
                    <a:pt x="4" y="0"/>
                  </a:lnTo>
                  <a:lnTo>
                    <a:pt x="0" y="0"/>
                  </a:lnTo>
                  <a:lnTo>
                    <a:pt x="0" y="2"/>
                  </a:lnTo>
                  <a:lnTo>
                    <a:pt x="0" y="2"/>
                  </a:lnTo>
                  <a:lnTo>
                    <a:pt x="2" y="4"/>
                  </a:lnTo>
                  <a:lnTo>
                    <a:pt x="2" y="4"/>
                  </a:lnTo>
                  <a:lnTo>
                    <a:pt x="8" y="8"/>
                  </a:lnTo>
                  <a:lnTo>
                    <a:pt x="12" y="12"/>
                  </a:lnTo>
                  <a:lnTo>
                    <a:pt x="20" y="26"/>
                  </a:lnTo>
                  <a:lnTo>
                    <a:pt x="20" y="26"/>
                  </a:lnTo>
                  <a:lnTo>
                    <a:pt x="22" y="30"/>
                  </a:lnTo>
                  <a:lnTo>
                    <a:pt x="26" y="32"/>
                  </a:lnTo>
                  <a:lnTo>
                    <a:pt x="26" y="32"/>
                  </a:lnTo>
                  <a:lnTo>
                    <a:pt x="30" y="32"/>
                  </a:lnTo>
                  <a:lnTo>
                    <a:pt x="34" y="30"/>
                  </a:lnTo>
                  <a:lnTo>
                    <a:pt x="34" y="30"/>
                  </a:lnTo>
                  <a:lnTo>
                    <a:pt x="34" y="28"/>
                  </a:lnTo>
                  <a:lnTo>
                    <a:pt x="36" y="24"/>
                  </a:lnTo>
                  <a:lnTo>
                    <a:pt x="36" y="24"/>
                  </a:lnTo>
                  <a:lnTo>
                    <a:pt x="34" y="20"/>
                  </a:lnTo>
                  <a:lnTo>
                    <a:pt x="32" y="16"/>
                  </a:lnTo>
                  <a:lnTo>
                    <a:pt x="24" y="8"/>
                  </a:lnTo>
                  <a:lnTo>
                    <a:pt x="14" y="4"/>
                  </a:lnTo>
                  <a:lnTo>
                    <a:pt x="4" y="0"/>
                  </a:lnTo>
                  <a:lnTo>
                    <a:pt x="4" y="0"/>
                  </a:lnTo>
                  <a:close/>
                </a:path>
              </a:pathLst>
            </a:custGeom>
            <a:solidFill>
              <a:srgbClr val="2318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3" name="Freeform 42"/>
            <p:cNvSpPr>
              <a:spLocks noEditPoints="1"/>
            </p:cNvSpPr>
            <p:nvPr userDrawn="1"/>
          </p:nvSpPr>
          <p:spPr bwMode="auto">
            <a:xfrm>
              <a:off x="1406" y="2241"/>
              <a:ext cx="180" cy="176"/>
            </a:xfrm>
            <a:custGeom>
              <a:avLst/>
              <a:gdLst>
                <a:gd name="T0" fmla="*/ 136 w 180"/>
                <a:gd name="T1" fmla="*/ 96 h 176"/>
                <a:gd name="T2" fmla="*/ 136 w 180"/>
                <a:gd name="T3" fmla="*/ 72 h 176"/>
                <a:gd name="T4" fmla="*/ 142 w 180"/>
                <a:gd name="T5" fmla="*/ 80 h 176"/>
                <a:gd name="T6" fmla="*/ 150 w 180"/>
                <a:gd name="T7" fmla="*/ 72 h 176"/>
                <a:gd name="T8" fmla="*/ 150 w 180"/>
                <a:gd name="T9" fmla="*/ 20 h 176"/>
                <a:gd name="T10" fmla="*/ 154 w 180"/>
                <a:gd name="T11" fmla="*/ 16 h 176"/>
                <a:gd name="T12" fmla="*/ 150 w 180"/>
                <a:gd name="T13" fmla="*/ 6 h 176"/>
                <a:gd name="T14" fmla="*/ 136 w 180"/>
                <a:gd name="T15" fmla="*/ 6 h 176"/>
                <a:gd name="T16" fmla="*/ 46 w 180"/>
                <a:gd name="T17" fmla="*/ 8 h 176"/>
                <a:gd name="T18" fmla="*/ 28 w 180"/>
                <a:gd name="T19" fmla="*/ 4 h 176"/>
                <a:gd name="T20" fmla="*/ 30 w 180"/>
                <a:gd name="T21" fmla="*/ 20 h 176"/>
                <a:gd name="T22" fmla="*/ 28 w 180"/>
                <a:gd name="T23" fmla="*/ 78 h 176"/>
                <a:gd name="T24" fmla="*/ 40 w 180"/>
                <a:gd name="T25" fmla="*/ 80 h 176"/>
                <a:gd name="T26" fmla="*/ 44 w 180"/>
                <a:gd name="T27" fmla="*/ 72 h 176"/>
                <a:gd name="T28" fmla="*/ 64 w 180"/>
                <a:gd name="T29" fmla="*/ 80 h 176"/>
                <a:gd name="T30" fmla="*/ 2 w 180"/>
                <a:gd name="T31" fmla="*/ 126 h 176"/>
                <a:gd name="T32" fmla="*/ 8 w 180"/>
                <a:gd name="T33" fmla="*/ 130 h 176"/>
                <a:gd name="T34" fmla="*/ 50 w 180"/>
                <a:gd name="T35" fmla="*/ 112 h 176"/>
                <a:gd name="T36" fmla="*/ 64 w 180"/>
                <a:gd name="T37" fmla="*/ 110 h 176"/>
                <a:gd name="T38" fmla="*/ 60 w 180"/>
                <a:gd name="T39" fmla="*/ 132 h 176"/>
                <a:gd name="T40" fmla="*/ 34 w 180"/>
                <a:gd name="T41" fmla="*/ 162 h 176"/>
                <a:gd name="T42" fmla="*/ 16 w 180"/>
                <a:gd name="T43" fmla="*/ 170 h 176"/>
                <a:gd name="T44" fmla="*/ 32 w 180"/>
                <a:gd name="T45" fmla="*/ 172 h 176"/>
                <a:gd name="T46" fmla="*/ 68 w 180"/>
                <a:gd name="T47" fmla="*/ 144 h 176"/>
                <a:gd name="T48" fmla="*/ 78 w 180"/>
                <a:gd name="T49" fmla="*/ 108 h 176"/>
                <a:gd name="T50" fmla="*/ 84 w 180"/>
                <a:gd name="T51" fmla="*/ 100 h 176"/>
                <a:gd name="T52" fmla="*/ 78 w 180"/>
                <a:gd name="T53" fmla="*/ 96 h 176"/>
                <a:gd name="T54" fmla="*/ 90 w 180"/>
                <a:gd name="T55" fmla="*/ 72 h 176"/>
                <a:gd name="T56" fmla="*/ 102 w 180"/>
                <a:gd name="T57" fmla="*/ 84 h 176"/>
                <a:gd name="T58" fmla="*/ 104 w 180"/>
                <a:gd name="T59" fmla="*/ 96 h 176"/>
                <a:gd name="T60" fmla="*/ 106 w 180"/>
                <a:gd name="T61" fmla="*/ 170 h 176"/>
                <a:gd name="T62" fmla="*/ 112 w 180"/>
                <a:gd name="T63" fmla="*/ 176 h 176"/>
                <a:gd name="T64" fmla="*/ 122 w 180"/>
                <a:gd name="T65" fmla="*/ 166 h 176"/>
                <a:gd name="T66" fmla="*/ 120 w 180"/>
                <a:gd name="T67" fmla="*/ 108 h 176"/>
                <a:gd name="T68" fmla="*/ 124 w 180"/>
                <a:gd name="T69" fmla="*/ 104 h 176"/>
                <a:gd name="T70" fmla="*/ 160 w 180"/>
                <a:gd name="T71" fmla="*/ 124 h 176"/>
                <a:gd name="T72" fmla="*/ 166 w 180"/>
                <a:gd name="T73" fmla="*/ 120 h 176"/>
                <a:gd name="T74" fmla="*/ 178 w 180"/>
                <a:gd name="T75" fmla="*/ 104 h 176"/>
                <a:gd name="T76" fmla="*/ 82 w 180"/>
                <a:gd name="T77" fmla="*/ 16 h 176"/>
                <a:gd name="T78" fmla="*/ 44 w 180"/>
                <a:gd name="T79" fmla="*/ 36 h 176"/>
                <a:gd name="T80" fmla="*/ 44 w 180"/>
                <a:gd name="T81" fmla="*/ 64 h 176"/>
                <a:gd name="T82" fmla="*/ 82 w 180"/>
                <a:gd name="T83" fmla="*/ 44 h 176"/>
                <a:gd name="T84" fmla="*/ 44 w 180"/>
                <a:gd name="T85" fmla="*/ 64 h 176"/>
                <a:gd name="T86" fmla="*/ 136 w 180"/>
                <a:gd name="T87" fmla="*/ 16 h 176"/>
                <a:gd name="T88" fmla="*/ 96 w 180"/>
                <a:gd name="T89" fmla="*/ 36 h 176"/>
                <a:gd name="T90" fmla="*/ 96 w 180"/>
                <a:gd name="T91" fmla="*/ 44 h 176"/>
                <a:gd name="T92" fmla="*/ 136 w 180"/>
                <a:gd name="T93" fmla="*/ 64 h 176"/>
                <a:gd name="T94" fmla="*/ 96 w 180"/>
                <a:gd name="T95" fmla="*/ 44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0" h="176">
                  <a:moveTo>
                    <a:pt x="178" y="104"/>
                  </a:moveTo>
                  <a:lnTo>
                    <a:pt x="178" y="104"/>
                  </a:lnTo>
                  <a:lnTo>
                    <a:pt x="156" y="102"/>
                  </a:lnTo>
                  <a:lnTo>
                    <a:pt x="136" y="96"/>
                  </a:lnTo>
                  <a:lnTo>
                    <a:pt x="118" y="86"/>
                  </a:lnTo>
                  <a:lnTo>
                    <a:pt x="102" y="72"/>
                  </a:lnTo>
                  <a:lnTo>
                    <a:pt x="102" y="72"/>
                  </a:lnTo>
                  <a:lnTo>
                    <a:pt x="136" y="72"/>
                  </a:lnTo>
                  <a:lnTo>
                    <a:pt x="136" y="72"/>
                  </a:lnTo>
                  <a:lnTo>
                    <a:pt x="138" y="78"/>
                  </a:lnTo>
                  <a:lnTo>
                    <a:pt x="138" y="78"/>
                  </a:lnTo>
                  <a:lnTo>
                    <a:pt x="142" y="80"/>
                  </a:lnTo>
                  <a:lnTo>
                    <a:pt x="142" y="80"/>
                  </a:lnTo>
                  <a:lnTo>
                    <a:pt x="144" y="78"/>
                  </a:lnTo>
                  <a:lnTo>
                    <a:pt x="148" y="76"/>
                  </a:lnTo>
                  <a:lnTo>
                    <a:pt x="150" y="72"/>
                  </a:lnTo>
                  <a:lnTo>
                    <a:pt x="150" y="68"/>
                  </a:lnTo>
                  <a:lnTo>
                    <a:pt x="150" y="44"/>
                  </a:lnTo>
                  <a:lnTo>
                    <a:pt x="150" y="30"/>
                  </a:lnTo>
                  <a:lnTo>
                    <a:pt x="150" y="20"/>
                  </a:lnTo>
                  <a:lnTo>
                    <a:pt x="150" y="20"/>
                  </a:lnTo>
                  <a:lnTo>
                    <a:pt x="150" y="18"/>
                  </a:lnTo>
                  <a:lnTo>
                    <a:pt x="150" y="18"/>
                  </a:lnTo>
                  <a:lnTo>
                    <a:pt x="154" y="16"/>
                  </a:lnTo>
                  <a:lnTo>
                    <a:pt x="154" y="14"/>
                  </a:lnTo>
                  <a:lnTo>
                    <a:pt x="154" y="14"/>
                  </a:lnTo>
                  <a:lnTo>
                    <a:pt x="152" y="10"/>
                  </a:lnTo>
                  <a:lnTo>
                    <a:pt x="150" y="6"/>
                  </a:lnTo>
                  <a:lnTo>
                    <a:pt x="142" y="2"/>
                  </a:lnTo>
                  <a:lnTo>
                    <a:pt x="142" y="2"/>
                  </a:lnTo>
                  <a:lnTo>
                    <a:pt x="140" y="4"/>
                  </a:lnTo>
                  <a:lnTo>
                    <a:pt x="136" y="6"/>
                  </a:lnTo>
                  <a:lnTo>
                    <a:pt x="136" y="6"/>
                  </a:lnTo>
                  <a:lnTo>
                    <a:pt x="136" y="6"/>
                  </a:lnTo>
                  <a:lnTo>
                    <a:pt x="134" y="8"/>
                  </a:lnTo>
                  <a:lnTo>
                    <a:pt x="46" y="8"/>
                  </a:lnTo>
                  <a:lnTo>
                    <a:pt x="46" y="8"/>
                  </a:lnTo>
                  <a:lnTo>
                    <a:pt x="36" y="4"/>
                  </a:lnTo>
                  <a:lnTo>
                    <a:pt x="28" y="0"/>
                  </a:lnTo>
                  <a:lnTo>
                    <a:pt x="28" y="4"/>
                  </a:lnTo>
                  <a:lnTo>
                    <a:pt x="28" y="8"/>
                  </a:lnTo>
                  <a:lnTo>
                    <a:pt x="30" y="20"/>
                  </a:lnTo>
                  <a:lnTo>
                    <a:pt x="30" y="20"/>
                  </a:lnTo>
                  <a:lnTo>
                    <a:pt x="30" y="20"/>
                  </a:lnTo>
                  <a:lnTo>
                    <a:pt x="30" y="50"/>
                  </a:lnTo>
                  <a:lnTo>
                    <a:pt x="30" y="70"/>
                  </a:lnTo>
                  <a:lnTo>
                    <a:pt x="28" y="78"/>
                  </a:lnTo>
                  <a:lnTo>
                    <a:pt x="28" y="78"/>
                  </a:lnTo>
                  <a:lnTo>
                    <a:pt x="30" y="82"/>
                  </a:lnTo>
                  <a:lnTo>
                    <a:pt x="36" y="82"/>
                  </a:lnTo>
                  <a:lnTo>
                    <a:pt x="36" y="82"/>
                  </a:lnTo>
                  <a:lnTo>
                    <a:pt x="40" y="80"/>
                  </a:lnTo>
                  <a:lnTo>
                    <a:pt x="42" y="78"/>
                  </a:lnTo>
                  <a:lnTo>
                    <a:pt x="44" y="76"/>
                  </a:lnTo>
                  <a:lnTo>
                    <a:pt x="44" y="76"/>
                  </a:lnTo>
                  <a:lnTo>
                    <a:pt x="44" y="72"/>
                  </a:lnTo>
                  <a:lnTo>
                    <a:pt x="44" y="72"/>
                  </a:lnTo>
                  <a:lnTo>
                    <a:pt x="70" y="72"/>
                  </a:lnTo>
                  <a:lnTo>
                    <a:pt x="70" y="72"/>
                  </a:lnTo>
                  <a:lnTo>
                    <a:pt x="64" y="80"/>
                  </a:lnTo>
                  <a:lnTo>
                    <a:pt x="58" y="88"/>
                  </a:lnTo>
                  <a:lnTo>
                    <a:pt x="40" y="104"/>
                  </a:lnTo>
                  <a:lnTo>
                    <a:pt x="20" y="116"/>
                  </a:lnTo>
                  <a:lnTo>
                    <a:pt x="2" y="126"/>
                  </a:lnTo>
                  <a:lnTo>
                    <a:pt x="0" y="128"/>
                  </a:lnTo>
                  <a:lnTo>
                    <a:pt x="2" y="132"/>
                  </a:lnTo>
                  <a:lnTo>
                    <a:pt x="2" y="132"/>
                  </a:lnTo>
                  <a:lnTo>
                    <a:pt x="8" y="130"/>
                  </a:lnTo>
                  <a:lnTo>
                    <a:pt x="8" y="130"/>
                  </a:lnTo>
                  <a:lnTo>
                    <a:pt x="22" y="126"/>
                  </a:lnTo>
                  <a:lnTo>
                    <a:pt x="36" y="120"/>
                  </a:lnTo>
                  <a:lnTo>
                    <a:pt x="50" y="112"/>
                  </a:lnTo>
                  <a:lnTo>
                    <a:pt x="64" y="100"/>
                  </a:lnTo>
                  <a:lnTo>
                    <a:pt x="64" y="100"/>
                  </a:lnTo>
                  <a:lnTo>
                    <a:pt x="64" y="110"/>
                  </a:lnTo>
                  <a:lnTo>
                    <a:pt x="64" y="110"/>
                  </a:lnTo>
                  <a:lnTo>
                    <a:pt x="64" y="110"/>
                  </a:lnTo>
                  <a:lnTo>
                    <a:pt x="64" y="110"/>
                  </a:lnTo>
                  <a:lnTo>
                    <a:pt x="62" y="122"/>
                  </a:lnTo>
                  <a:lnTo>
                    <a:pt x="60" y="132"/>
                  </a:lnTo>
                  <a:lnTo>
                    <a:pt x="56" y="140"/>
                  </a:lnTo>
                  <a:lnTo>
                    <a:pt x="50" y="148"/>
                  </a:lnTo>
                  <a:lnTo>
                    <a:pt x="42" y="156"/>
                  </a:lnTo>
                  <a:lnTo>
                    <a:pt x="34" y="162"/>
                  </a:lnTo>
                  <a:lnTo>
                    <a:pt x="26" y="166"/>
                  </a:lnTo>
                  <a:lnTo>
                    <a:pt x="18" y="170"/>
                  </a:lnTo>
                  <a:lnTo>
                    <a:pt x="16" y="170"/>
                  </a:lnTo>
                  <a:lnTo>
                    <a:pt x="16" y="170"/>
                  </a:lnTo>
                  <a:lnTo>
                    <a:pt x="16" y="174"/>
                  </a:lnTo>
                  <a:lnTo>
                    <a:pt x="18" y="174"/>
                  </a:lnTo>
                  <a:lnTo>
                    <a:pt x="18" y="174"/>
                  </a:lnTo>
                  <a:lnTo>
                    <a:pt x="32" y="172"/>
                  </a:lnTo>
                  <a:lnTo>
                    <a:pt x="44" y="168"/>
                  </a:lnTo>
                  <a:lnTo>
                    <a:pt x="54" y="162"/>
                  </a:lnTo>
                  <a:lnTo>
                    <a:pt x="62" y="154"/>
                  </a:lnTo>
                  <a:lnTo>
                    <a:pt x="68" y="144"/>
                  </a:lnTo>
                  <a:lnTo>
                    <a:pt x="74" y="134"/>
                  </a:lnTo>
                  <a:lnTo>
                    <a:pt x="76" y="122"/>
                  </a:lnTo>
                  <a:lnTo>
                    <a:pt x="78" y="108"/>
                  </a:lnTo>
                  <a:lnTo>
                    <a:pt x="78" y="108"/>
                  </a:lnTo>
                  <a:lnTo>
                    <a:pt x="80" y="106"/>
                  </a:lnTo>
                  <a:lnTo>
                    <a:pt x="80" y="106"/>
                  </a:lnTo>
                  <a:lnTo>
                    <a:pt x="82" y="104"/>
                  </a:lnTo>
                  <a:lnTo>
                    <a:pt x="84" y="100"/>
                  </a:lnTo>
                  <a:lnTo>
                    <a:pt x="84" y="100"/>
                  </a:lnTo>
                  <a:lnTo>
                    <a:pt x="82" y="98"/>
                  </a:lnTo>
                  <a:lnTo>
                    <a:pt x="78" y="96"/>
                  </a:lnTo>
                  <a:lnTo>
                    <a:pt x="78" y="96"/>
                  </a:lnTo>
                  <a:lnTo>
                    <a:pt x="70" y="94"/>
                  </a:lnTo>
                  <a:lnTo>
                    <a:pt x="70" y="94"/>
                  </a:lnTo>
                  <a:lnTo>
                    <a:pt x="82" y="84"/>
                  </a:lnTo>
                  <a:lnTo>
                    <a:pt x="90" y="72"/>
                  </a:lnTo>
                  <a:lnTo>
                    <a:pt x="90" y="72"/>
                  </a:lnTo>
                  <a:lnTo>
                    <a:pt x="94" y="72"/>
                  </a:lnTo>
                  <a:lnTo>
                    <a:pt x="94" y="72"/>
                  </a:lnTo>
                  <a:lnTo>
                    <a:pt x="102" y="84"/>
                  </a:lnTo>
                  <a:lnTo>
                    <a:pt x="116" y="96"/>
                  </a:lnTo>
                  <a:lnTo>
                    <a:pt x="116" y="96"/>
                  </a:lnTo>
                  <a:lnTo>
                    <a:pt x="104" y="94"/>
                  </a:lnTo>
                  <a:lnTo>
                    <a:pt x="104" y="96"/>
                  </a:lnTo>
                  <a:lnTo>
                    <a:pt x="104" y="96"/>
                  </a:lnTo>
                  <a:lnTo>
                    <a:pt x="106" y="104"/>
                  </a:lnTo>
                  <a:lnTo>
                    <a:pt x="106" y="110"/>
                  </a:lnTo>
                  <a:lnTo>
                    <a:pt x="106" y="170"/>
                  </a:lnTo>
                  <a:lnTo>
                    <a:pt x="106" y="170"/>
                  </a:lnTo>
                  <a:lnTo>
                    <a:pt x="108" y="174"/>
                  </a:lnTo>
                  <a:lnTo>
                    <a:pt x="108" y="174"/>
                  </a:lnTo>
                  <a:lnTo>
                    <a:pt x="112" y="176"/>
                  </a:lnTo>
                  <a:lnTo>
                    <a:pt x="112" y="176"/>
                  </a:lnTo>
                  <a:lnTo>
                    <a:pt x="118" y="174"/>
                  </a:lnTo>
                  <a:lnTo>
                    <a:pt x="120" y="170"/>
                  </a:lnTo>
                  <a:lnTo>
                    <a:pt x="122" y="166"/>
                  </a:lnTo>
                  <a:lnTo>
                    <a:pt x="122" y="136"/>
                  </a:lnTo>
                  <a:lnTo>
                    <a:pt x="120" y="118"/>
                  </a:lnTo>
                  <a:lnTo>
                    <a:pt x="120" y="108"/>
                  </a:lnTo>
                  <a:lnTo>
                    <a:pt x="120" y="108"/>
                  </a:lnTo>
                  <a:lnTo>
                    <a:pt x="122" y="106"/>
                  </a:lnTo>
                  <a:lnTo>
                    <a:pt x="122" y="106"/>
                  </a:lnTo>
                  <a:lnTo>
                    <a:pt x="122" y="106"/>
                  </a:lnTo>
                  <a:lnTo>
                    <a:pt x="124" y="104"/>
                  </a:lnTo>
                  <a:lnTo>
                    <a:pt x="124" y="104"/>
                  </a:lnTo>
                  <a:lnTo>
                    <a:pt x="144" y="116"/>
                  </a:lnTo>
                  <a:lnTo>
                    <a:pt x="160" y="124"/>
                  </a:lnTo>
                  <a:lnTo>
                    <a:pt x="160" y="124"/>
                  </a:lnTo>
                  <a:lnTo>
                    <a:pt x="162" y="124"/>
                  </a:lnTo>
                  <a:lnTo>
                    <a:pt x="162" y="124"/>
                  </a:lnTo>
                  <a:lnTo>
                    <a:pt x="162" y="124"/>
                  </a:lnTo>
                  <a:lnTo>
                    <a:pt x="166" y="120"/>
                  </a:lnTo>
                  <a:lnTo>
                    <a:pt x="170" y="114"/>
                  </a:lnTo>
                  <a:lnTo>
                    <a:pt x="178" y="108"/>
                  </a:lnTo>
                  <a:lnTo>
                    <a:pt x="180" y="108"/>
                  </a:lnTo>
                  <a:lnTo>
                    <a:pt x="178" y="104"/>
                  </a:lnTo>
                  <a:lnTo>
                    <a:pt x="178" y="104"/>
                  </a:lnTo>
                  <a:close/>
                  <a:moveTo>
                    <a:pt x="44" y="16"/>
                  </a:moveTo>
                  <a:lnTo>
                    <a:pt x="44" y="16"/>
                  </a:lnTo>
                  <a:lnTo>
                    <a:pt x="82" y="16"/>
                  </a:lnTo>
                  <a:lnTo>
                    <a:pt x="82" y="16"/>
                  </a:lnTo>
                  <a:lnTo>
                    <a:pt x="82" y="36"/>
                  </a:lnTo>
                  <a:lnTo>
                    <a:pt x="82" y="36"/>
                  </a:lnTo>
                  <a:lnTo>
                    <a:pt x="44" y="36"/>
                  </a:lnTo>
                  <a:lnTo>
                    <a:pt x="44" y="36"/>
                  </a:lnTo>
                  <a:lnTo>
                    <a:pt x="44" y="16"/>
                  </a:lnTo>
                  <a:lnTo>
                    <a:pt x="44" y="16"/>
                  </a:lnTo>
                  <a:close/>
                  <a:moveTo>
                    <a:pt x="44" y="64"/>
                  </a:moveTo>
                  <a:lnTo>
                    <a:pt x="44" y="64"/>
                  </a:lnTo>
                  <a:lnTo>
                    <a:pt x="44" y="44"/>
                  </a:lnTo>
                  <a:lnTo>
                    <a:pt x="44" y="44"/>
                  </a:lnTo>
                  <a:lnTo>
                    <a:pt x="82" y="44"/>
                  </a:lnTo>
                  <a:lnTo>
                    <a:pt x="82" y="44"/>
                  </a:lnTo>
                  <a:lnTo>
                    <a:pt x="82" y="64"/>
                  </a:lnTo>
                  <a:lnTo>
                    <a:pt x="82" y="64"/>
                  </a:lnTo>
                  <a:lnTo>
                    <a:pt x="44" y="64"/>
                  </a:lnTo>
                  <a:lnTo>
                    <a:pt x="44" y="64"/>
                  </a:lnTo>
                  <a:close/>
                  <a:moveTo>
                    <a:pt x="96" y="16"/>
                  </a:moveTo>
                  <a:lnTo>
                    <a:pt x="96" y="16"/>
                  </a:lnTo>
                  <a:lnTo>
                    <a:pt x="136" y="16"/>
                  </a:lnTo>
                  <a:lnTo>
                    <a:pt x="136" y="16"/>
                  </a:lnTo>
                  <a:lnTo>
                    <a:pt x="136" y="36"/>
                  </a:lnTo>
                  <a:lnTo>
                    <a:pt x="136" y="36"/>
                  </a:lnTo>
                  <a:lnTo>
                    <a:pt x="96" y="36"/>
                  </a:lnTo>
                  <a:lnTo>
                    <a:pt x="96" y="36"/>
                  </a:lnTo>
                  <a:lnTo>
                    <a:pt x="96" y="16"/>
                  </a:lnTo>
                  <a:lnTo>
                    <a:pt x="96" y="16"/>
                  </a:lnTo>
                  <a:close/>
                  <a:moveTo>
                    <a:pt x="96" y="44"/>
                  </a:moveTo>
                  <a:lnTo>
                    <a:pt x="96" y="44"/>
                  </a:lnTo>
                  <a:lnTo>
                    <a:pt x="136" y="44"/>
                  </a:lnTo>
                  <a:lnTo>
                    <a:pt x="136" y="44"/>
                  </a:lnTo>
                  <a:lnTo>
                    <a:pt x="136" y="64"/>
                  </a:lnTo>
                  <a:lnTo>
                    <a:pt x="136" y="64"/>
                  </a:lnTo>
                  <a:lnTo>
                    <a:pt x="96" y="64"/>
                  </a:lnTo>
                  <a:lnTo>
                    <a:pt x="96" y="64"/>
                  </a:lnTo>
                  <a:lnTo>
                    <a:pt x="96" y="44"/>
                  </a:lnTo>
                  <a:lnTo>
                    <a:pt x="96" y="44"/>
                  </a:lnTo>
                  <a:close/>
                </a:path>
              </a:pathLst>
            </a:custGeom>
            <a:solidFill>
              <a:srgbClr val="2318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4" name="Freeform 43"/>
            <p:cNvSpPr>
              <a:spLocks/>
            </p:cNvSpPr>
            <p:nvPr userDrawn="1"/>
          </p:nvSpPr>
          <p:spPr bwMode="auto">
            <a:xfrm>
              <a:off x="1694" y="2257"/>
              <a:ext cx="36" cy="142"/>
            </a:xfrm>
            <a:custGeom>
              <a:avLst/>
              <a:gdLst>
                <a:gd name="T0" fmla="*/ 26 w 36"/>
                <a:gd name="T1" fmla="*/ 86 h 142"/>
                <a:gd name="T2" fmla="*/ 26 w 36"/>
                <a:gd name="T3" fmla="*/ 88 h 142"/>
                <a:gd name="T4" fmla="*/ 26 w 36"/>
                <a:gd name="T5" fmla="*/ 88 h 142"/>
                <a:gd name="T6" fmla="*/ 18 w 36"/>
                <a:gd name="T7" fmla="*/ 108 h 142"/>
                <a:gd name="T8" fmla="*/ 18 w 36"/>
                <a:gd name="T9" fmla="*/ 108 h 142"/>
                <a:gd name="T10" fmla="*/ 16 w 36"/>
                <a:gd name="T11" fmla="*/ 110 h 142"/>
                <a:gd name="T12" fmla="*/ 16 w 36"/>
                <a:gd name="T13" fmla="*/ 110 h 142"/>
                <a:gd name="T14" fmla="*/ 14 w 36"/>
                <a:gd name="T15" fmla="*/ 108 h 142"/>
                <a:gd name="T16" fmla="*/ 12 w 36"/>
                <a:gd name="T17" fmla="*/ 104 h 142"/>
                <a:gd name="T18" fmla="*/ 10 w 36"/>
                <a:gd name="T19" fmla="*/ 96 h 142"/>
                <a:gd name="T20" fmla="*/ 10 w 36"/>
                <a:gd name="T21" fmla="*/ 86 h 142"/>
                <a:gd name="T22" fmla="*/ 10 w 36"/>
                <a:gd name="T23" fmla="*/ 86 h 142"/>
                <a:gd name="T24" fmla="*/ 10 w 36"/>
                <a:gd name="T25" fmla="*/ 76 h 142"/>
                <a:gd name="T26" fmla="*/ 14 w 36"/>
                <a:gd name="T27" fmla="*/ 66 h 142"/>
                <a:gd name="T28" fmla="*/ 20 w 36"/>
                <a:gd name="T29" fmla="*/ 48 h 142"/>
                <a:gd name="T30" fmla="*/ 20 w 36"/>
                <a:gd name="T31" fmla="*/ 46 h 142"/>
                <a:gd name="T32" fmla="*/ 20 w 36"/>
                <a:gd name="T33" fmla="*/ 46 h 142"/>
                <a:gd name="T34" fmla="*/ 20 w 36"/>
                <a:gd name="T35" fmla="*/ 46 h 142"/>
                <a:gd name="T36" fmla="*/ 26 w 36"/>
                <a:gd name="T37" fmla="*/ 34 h 142"/>
                <a:gd name="T38" fmla="*/ 28 w 36"/>
                <a:gd name="T39" fmla="*/ 28 h 142"/>
                <a:gd name="T40" fmla="*/ 28 w 36"/>
                <a:gd name="T41" fmla="*/ 28 h 142"/>
                <a:gd name="T42" fmla="*/ 28 w 36"/>
                <a:gd name="T43" fmla="*/ 28 h 142"/>
                <a:gd name="T44" fmla="*/ 28 w 36"/>
                <a:gd name="T45" fmla="*/ 28 h 142"/>
                <a:gd name="T46" fmla="*/ 26 w 36"/>
                <a:gd name="T47" fmla="*/ 16 h 142"/>
                <a:gd name="T48" fmla="*/ 20 w 36"/>
                <a:gd name="T49" fmla="*/ 10 h 142"/>
                <a:gd name="T50" fmla="*/ 14 w 36"/>
                <a:gd name="T51" fmla="*/ 6 h 142"/>
                <a:gd name="T52" fmla="*/ 10 w 36"/>
                <a:gd name="T53" fmla="*/ 2 h 142"/>
                <a:gd name="T54" fmla="*/ 4 w 36"/>
                <a:gd name="T55" fmla="*/ 0 h 142"/>
                <a:gd name="T56" fmla="*/ 6 w 36"/>
                <a:gd name="T57" fmla="*/ 4 h 142"/>
                <a:gd name="T58" fmla="*/ 6 w 36"/>
                <a:gd name="T59" fmla="*/ 4 h 142"/>
                <a:gd name="T60" fmla="*/ 10 w 36"/>
                <a:gd name="T61" fmla="*/ 14 h 142"/>
                <a:gd name="T62" fmla="*/ 12 w 36"/>
                <a:gd name="T63" fmla="*/ 22 h 142"/>
                <a:gd name="T64" fmla="*/ 12 w 36"/>
                <a:gd name="T65" fmla="*/ 22 h 142"/>
                <a:gd name="T66" fmla="*/ 12 w 36"/>
                <a:gd name="T67" fmla="*/ 28 h 142"/>
                <a:gd name="T68" fmla="*/ 4 w 36"/>
                <a:gd name="T69" fmla="*/ 58 h 142"/>
                <a:gd name="T70" fmla="*/ 4 w 36"/>
                <a:gd name="T71" fmla="*/ 58 h 142"/>
                <a:gd name="T72" fmla="*/ 0 w 36"/>
                <a:gd name="T73" fmla="*/ 76 h 142"/>
                <a:gd name="T74" fmla="*/ 0 w 36"/>
                <a:gd name="T75" fmla="*/ 90 h 142"/>
                <a:gd name="T76" fmla="*/ 0 w 36"/>
                <a:gd name="T77" fmla="*/ 90 h 142"/>
                <a:gd name="T78" fmla="*/ 0 w 36"/>
                <a:gd name="T79" fmla="*/ 108 h 142"/>
                <a:gd name="T80" fmla="*/ 8 w 36"/>
                <a:gd name="T81" fmla="*/ 128 h 142"/>
                <a:gd name="T82" fmla="*/ 8 w 36"/>
                <a:gd name="T83" fmla="*/ 128 h 142"/>
                <a:gd name="T84" fmla="*/ 8 w 36"/>
                <a:gd name="T85" fmla="*/ 130 h 142"/>
                <a:gd name="T86" fmla="*/ 8 w 36"/>
                <a:gd name="T87" fmla="*/ 130 h 142"/>
                <a:gd name="T88" fmla="*/ 14 w 36"/>
                <a:gd name="T89" fmla="*/ 138 h 142"/>
                <a:gd name="T90" fmla="*/ 18 w 36"/>
                <a:gd name="T91" fmla="*/ 142 h 142"/>
                <a:gd name="T92" fmla="*/ 22 w 36"/>
                <a:gd name="T93" fmla="*/ 142 h 142"/>
                <a:gd name="T94" fmla="*/ 22 w 36"/>
                <a:gd name="T95" fmla="*/ 142 h 142"/>
                <a:gd name="T96" fmla="*/ 26 w 36"/>
                <a:gd name="T97" fmla="*/ 140 h 142"/>
                <a:gd name="T98" fmla="*/ 26 w 36"/>
                <a:gd name="T99" fmla="*/ 140 h 142"/>
                <a:gd name="T100" fmla="*/ 28 w 36"/>
                <a:gd name="T101" fmla="*/ 138 h 142"/>
                <a:gd name="T102" fmla="*/ 28 w 36"/>
                <a:gd name="T103" fmla="*/ 136 h 142"/>
                <a:gd name="T104" fmla="*/ 28 w 36"/>
                <a:gd name="T105" fmla="*/ 136 h 142"/>
                <a:gd name="T106" fmla="*/ 28 w 36"/>
                <a:gd name="T107" fmla="*/ 128 h 142"/>
                <a:gd name="T108" fmla="*/ 28 w 36"/>
                <a:gd name="T109" fmla="*/ 128 h 142"/>
                <a:gd name="T110" fmla="*/ 28 w 36"/>
                <a:gd name="T111" fmla="*/ 128 h 142"/>
                <a:gd name="T112" fmla="*/ 26 w 36"/>
                <a:gd name="T113" fmla="*/ 120 h 142"/>
                <a:gd name="T114" fmla="*/ 26 w 36"/>
                <a:gd name="T115" fmla="*/ 120 h 142"/>
                <a:gd name="T116" fmla="*/ 32 w 36"/>
                <a:gd name="T117" fmla="*/ 84 h 142"/>
                <a:gd name="T118" fmla="*/ 34 w 36"/>
                <a:gd name="T119" fmla="*/ 80 h 142"/>
                <a:gd name="T120" fmla="*/ 36 w 36"/>
                <a:gd name="T121" fmla="*/ 70 h 142"/>
                <a:gd name="T122" fmla="*/ 32 w 36"/>
                <a:gd name="T123" fmla="*/ 68 h 142"/>
                <a:gd name="T124" fmla="*/ 26 w 36"/>
                <a:gd name="T125" fmla="*/ 8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6" h="142">
                  <a:moveTo>
                    <a:pt x="26" y="86"/>
                  </a:moveTo>
                  <a:lnTo>
                    <a:pt x="26" y="88"/>
                  </a:lnTo>
                  <a:lnTo>
                    <a:pt x="26" y="88"/>
                  </a:lnTo>
                  <a:lnTo>
                    <a:pt x="18" y="108"/>
                  </a:lnTo>
                  <a:lnTo>
                    <a:pt x="18" y="108"/>
                  </a:lnTo>
                  <a:lnTo>
                    <a:pt x="16" y="110"/>
                  </a:lnTo>
                  <a:lnTo>
                    <a:pt x="16" y="110"/>
                  </a:lnTo>
                  <a:lnTo>
                    <a:pt x="14" y="108"/>
                  </a:lnTo>
                  <a:lnTo>
                    <a:pt x="12" y="104"/>
                  </a:lnTo>
                  <a:lnTo>
                    <a:pt x="10" y="96"/>
                  </a:lnTo>
                  <a:lnTo>
                    <a:pt x="10" y="86"/>
                  </a:lnTo>
                  <a:lnTo>
                    <a:pt x="10" y="86"/>
                  </a:lnTo>
                  <a:lnTo>
                    <a:pt x="10" y="76"/>
                  </a:lnTo>
                  <a:lnTo>
                    <a:pt x="14" y="66"/>
                  </a:lnTo>
                  <a:lnTo>
                    <a:pt x="20" y="48"/>
                  </a:lnTo>
                  <a:lnTo>
                    <a:pt x="20" y="46"/>
                  </a:lnTo>
                  <a:lnTo>
                    <a:pt x="20" y="46"/>
                  </a:lnTo>
                  <a:lnTo>
                    <a:pt x="20" y="46"/>
                  </a:lnTo>
                  <a:lnTo>
                    <a:pt x="26" y="34"/>
                  </a:lnTo>
                  <a:lnTo>
                    <a:pt x="28" y="28"/>
                  </a:lnTo>
                  <a:lnTo>
                    <a:pt x="28" y="28"/>
                  </a:lnTo>
                  <a:lnTo>
                    <a:pt x="28" y="28"/>
                  </a:lnTo>
                  <a:lnTo>
                    <a:pt x="28" y="28"/>
                  </a:lnTo>
                  <a:lnTo>
                    <a:pt x="26" y="16"/>
                  </a:lnTo>
                  <a:lnTo>
                    <a:pt x="20" y="10"/>
                  </a:lnTo>
                  <a:lnTo>
                    <a:pt x="14" y="6"/>
                  </a:lnTo>
                  <a:lnTo>
                    <a:pt x="10" y="2"/>
                  </a:lnTo>
                  <a:lnTo>
                    <a:pt x="4" y="0"/>
                  </a:lnTo>
                  <a:lnTo>
                    <a:pt x="6" y="4"/>
                  </a:lnTo>
                  <a:lnTo>
                    <a:pt x="6" y="4"/>
                  </a:lnTo>
                  <a:lnTo>
                    <a:pt x="10" y="14"/>
                  </a:lnTo>
                  <a:lnTo>
                    <a:pt x="12" y="22"/>
                  </a:lnTo>
                  <a:lnTo>
                    <a:pt x="12" y="22"/>
                  </a:lnTo>
                  <a:lnTo>
                    <a:pt x="12" y="28"/>
                  </a:lnTo>
                  <a:lnTo>
                    <a:pt x="4" y="58"/>
                  </a:lnTo>
                  <a:lnTo>
                    <a:pt x="4" y="58"/>
                  </a:lnTo>
                  <a:lnTo>
                    <a:pt x="0" y="76"/>
                  </a:lnTo>
                  <a:lnTo>
                    <a:pt x="0" y="90"/>
                  </a:lnTo>
                  <a:lnTo>
                    <a:pt x="0" y="90"/>
                  </a:lnTo>
                  <a:lnTo>
                    <a:pt x="0" y="108"/>
                  </a:lnTo>
                  <a:lnTo>
                    <a:pt x="8" y="128"/>
                  </a:lnTo>
                  <a:lnTo>
                    <a:pt x="8" y="128"/>
                  </a:lnTo>
                  <a:lnTo>
                    <a:pt x="8" y="130"/>
                  </a:lnTo>
                  <a:lnTo>
                    <a:pt x="8" y="130"/>
                  </a:lnTo>
                  <a:lnTo>
                    <a:pt x="14" y="138"/>
                  </a:lnTo>
                  <a:lnTo>
                    <a:pt x="18" y="142"/>
                  </a:lnTo>
                  <a:lnTo>
                    <a:pt x="22" y="142"/>
                  </a:lnTo>
                  <a:lnTo>
                    <a:pt x="22" y="142"/>
                  </a:lnTo>
                  <a:lnTo>
                    <a:pt x="26" y="140"/>
                  </a:lnTo>
                  <a:lnTo>
                    <a:pt x="26" y="140"/>
                  </a:lnTo>
                  <a:lnTo>
                    <a:pt x="28" y="138"/>
                  </a:lnTo>
                  <a:lnTo>
                    <a:pt x="28" y="136"/>
                  </a:lnTo>
                  <a:lnTo>
                    <a:pt x="28" y="136"/>
                  </a:lnTo>
                  <a:lnTo>
                    <a:pt x="28" y="128"/>
                  </a:lnTo>
                  <a:lnTo>
                    <a:pt x="28" y="128"/>
                  </a:lnTo>
                  <a:lnTo>
                    <a:pt x="28" y="128"/>
                  </a:lnTo>
                  <a:lnTo>
                    <a:pt x="26" y="120"/>
                  </a:lnTo>
                  <a:lnTo>
                    <a:pt x="26" y="120"/>
                  </a:lnTo>
                  <a:lnTo>
                    <a:pt x="32" y="84"/>
                  </a:lnTo>
                  <a:lnTo>
                    <a:pt x="34" y="80"/>
                  </a:lnTo>
                  <a:lnTo>
                    <a:pt x="36" y="70"/>
                  </a:lnTo>
                  <a:lnTo>
                    <a:pt x="32" y="68"/>
                  </a:lnTo>
                  <a:lnTo>
                    <a:pt x="26" y="86"/>
                  </a:lnTo>
                  <a:close/>
                </a:path>
              </a:pathLst>
            </a:custGeom>
            <a:solidFill>
              <a:srgbClr val="2318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5" name="Freeform 44"/>
            <p:cNvSpPr>
              <a:spLocks/>
            </p:cNvSpPr>
            <p:nvPr userDrawn="1"/>
          </p:nvSpPr>
          <p:spPr bwMode="auto">
            <a:xfrm>
              <a:off x="1756" y="2275"/>
              <a:ext cx="62" cy="18"/>
            </a:xfrm>
            <a:custGeom>
              <a:avLst/>
              <a:gdLst>
                <a:gd name="T0" fmla="*/ 24 w 62"/>
                <a:gd name="T1" fmla="*/ 18 h 18"/>
                <a:gd name="T2" fmla="*/ 24 w 62"/>
                <a:gd name="T3" fmla="*/ 18 h 18"/>
                <a:gd name="T4" fmla="*/ 44 w 62"/>
                <a:gd name="T5" fmla="*/ 16 h 18"/>
                <a:gd name="T6" fmla="*/ 44 w 62"/>
                <a:gd name="T7" fmla="*/ 16 h 18"/>
                <a:gd name="T8" fmla="*/ 56 w 62"/>
                <a:gd name="T9" fmla="*/ 14 h 18"/>
                <a:gd name="T10" fmla="*/ 60 w 62"/>
                <a:gd name="T11" fmla="*/ 12 h 18"/>
                <a:gd name="T12" fmla="*/ 62 w 62"/>
                <a:gd name="T13" fmla="*/ 8 h 18"/>
                <a:gd name="T14" fmla="*/ 62 w 62"/>
                <a:gd name="T15" fmla="*/ 8 h 18"/>
                <a:gd name="T16" fmla="*/ 60 w 62"/>
                <a:gd name="T17" fmla="*/ 4 h 18"/>
                <a:gd name="T18" fmla="*/ 58 w 62"/>
                <a:gd name="T19" fmla="*/ 2 h 18"/>
                <a:gd name="T20" fmla="*/ 54 w 62"/>
                <a:gd name="T21" fmla="*/ 0 h 18"/>
                <a:gd name="T22" fmla="*/ 50 w 62"/>
                <a:gd name="T23" fmla="*/ 0 h 18"/>
                <a:gd name="T24" fmla="*/ 50 w 62"/>
                <a:gd name="T25" fmla="*/ 0 h 18"/>
                <a:gd name="T26" fmla="*/ 38 w 62"/>
                <a:gd name="T27" fmla="*/ 2 h 18"/>
                <a:gd name="T28" fmla="*/ 34 w 62"/>
                <a:gd name="T29" fmla="*/ 4 h 18"/>
                <a:gd name="T30" fmla="*/ 34 w 62"/>
                <a:gd name="T31" fmla="*/ 4 h 18"/>
                <a:gd name="T32" fmla="*/ 16 w 62"/>
                <a:gd name="T33" fmla="*/ 6 h 18"/>
                <a:gd name="T34" fmla="*/ 16 w 62"/>
                <a:gd name="T35" fmla="*/ 6 h 18"/>
                <a:gd name="T36" fmla="*/ 10 w 62"/>
                <a:gd name="T37" fmla="*/ 6 h 18"/>
                <a:gd name="T38" fmla="*/ 2 w 62"/>
                <a:gd name="T39" fmla="*/ 2 h 18"/>
                <a:gd name="T40" fmla="*/ 2 w 62"/>
                <a:gd name="T41" fmla="*/ 2 h 18"/>
                <a:gd name="T42" fmla="*/ 0 w 62"/>
                <a:gd name="T43" fmla="*/ 4 h 18"/>
                <a:gd name="T44" fmla="*/ 0 w 62"/>
                <a:gd name="T45" fmla="*/ 4 h 18"/>
                <a:gd name="T46" fmla="*/ 0 w 62"/>
                <a:gd name="T47" fmla="*/ 4 h 18"/>
                <a:gd name="T48" fmla="*/ 4 w 62"/>
                <a:gd name="T49" fmla="*/ 10 h 18"/>
                <a:gd name="T50" fmla="*/ 10 w 62"/>
                <a:gd name="T51" fmla="*/ 14 h 18"/>
                <a:gd name="T52" fmla="*/ 16 w 62"/>
                <a:gd name="T53" fmla="*/ 18 h 18"/>
                <a:gd name="T54" fmla="*/ 24 w 62"/>
                <a:gd name="T55" fmla="*/ 18 h 18"/>
                <a:gd name="T56" fmla="*/ 24 w 62"/>
                <a:gd name="T57"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62" h="18">
                  <a:moveTo>
                    <a:pt x="24" y="18"/>
                  </a:moveTo>
                  <a:lnTo>
                    <a:pt x="24" y="18"/>
                  </a:lnTo>
                  <a:lnTo>
                    <a:pt x="44" y="16"/>
                  </a:lnTo>
                  <a:lnTo>
                    <a:pt x="44" y="16"/>
                  </a:lnTo>
                  <a:lnTo>
                    <a:pt x="56" y="14"/>
                  </a:lnTo>
                  <a:lnTo>
                    <a:pt x="60" y="12"/>
                  </a:lnTo>
                  <a:lnTo>
                    <a:pt x="62" y="8"/>
                  </a:lnTo>
                  <a:lnTo>
                    <a:pt x="62" y="8"/>
                  </a:lnTo>
                  <a:lnTo>
                    <a:pt x="60" y="4"/>
                  </a:lnTo>
                  <a:lnTo>
                    <a:pt x="58" y="2"/>
                  </a:lnTo>
                  <a:lnTo>
                    <a:pt x="54" y="0"/>
                  </a:lnTo>
                  <a:lnTo>
                    <a:pt x="50" y="0"/>
                  </a:lnTo>
                  <a:lnTo>
                    <a:pt x="50" y="0"/>
                  </a:lnTo>
                  <a:lnTo>
                    <a:pt x="38" y="2"/>
                  </a:lnTo>
                  <a:lnTo>
                    <a:pt x="34" y="4"/>
                  </a:lnTo>
                  <a:lnTo>
                    <a:pt x="34" y="4"/>
                  </a:lnTo>
                  <a:lnTo>
                    <a:pt x="16" y="6"/>
                  </a:lnTo>
                  <a:lnTo>
                    <a:pt x="16" y="6"/>
                  </a:lnTo>
                  <a:lnTo>
                    <a:pt x="10" y="6"/>
                  </a:lnTo>
                  <a:lnTo>
                    <a:pt x="2" y="2"/>
                  </a:lnTo>
                  <a:lnTo>
                    <a:pt x="2" y="2"/>
                  </a:lnTo>
                  <a:lnTo>
                    <a:pt x="0" y="4"/>
                  </a:lnTo>
                  <a:lnTo>
                    <a:pt x="0" y="4"/>
                  </a:lnTo>
                  <a:lnTo>
                    <a:pt x="0" y="4"/>
                  </a:lnTo>
                  <a:lnTo>
                    <a:pt x="4" y="10"/>
                  </a:lnTo>
                  <a:lnTo>
                    <a:pt x="10" y="14"/>
                  </a:lnTo>
                  <a:lnTo>
                    <a:pt x="16" y="18"/>
                  </a:lnTo>
                  <a:lnTo>
                    <a:pt x="24" y="18"/>
                  </a:lnTo>
                  <a:lnTo>
                    <a:pt x="24" y="18"/>
                  </a:lnTo>
                  <a:close/>
                </a:path>
              </a:pathLst>
            </a:custGeom>
            <a:solidFill>
              <a:srgbClr val="2318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6" name="Rectangle 45"/>
            <p:cNvSpPr>
              <a:spLocks noChangeArrowheads="1"/>
            </p:cNvSpPr>
            <p:nvPr userDrawn="1"/>
          </p:nvSpPr>
          <p:spPr bwMode="auto">
            <a:xfrm>
              <a:off x="1780" y="2293"/>
              <a:ext cx="1" cy="1"/>
            </a:xfrm>
            <a:prstGeom prst="rect">
              <a:avLst/>
            </a:prstGeom>
            <a:solidFill>
              <a:srgbClr val="23181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7" name="Freeform 46"/>
            <p:cNvSpPr>
              <a:spLocks/>
            </p:cNvSpPr>
            <p:nvPr userDrawn="1"/>
          </p:nvSpPr>
          <p:spPr bwMode="auto">
            <a:xfrm>
              <a:off x="1750" y="2359"/>
              <a:ext cx="74" cy="28"/>
            </a:xfrm>
            <a:custGeom>
              <a:avLst/>
              <a:gdLst>
                <a:gd name="T0" fmla="*/ 64 w 74"/>
                <a:gd name="T1" fmla="*/ 10 h 28"/>
                <a:gd name="T2" fmla="*/ 64 w 74"/>
                <a:gd name="T3" fmla="*/ 10 h 28"/>
                <a:gd name="T4" fmla="*/ 60 w 74"/>
                <a:gd name="T5" fmla="*/ 10 h 28"/>
                <a:gd name="T6" fmla="*/ 60 w 74"/>
                <a:gd name="T7" fmla="*/ 10 h 28"/>
                <a:gd name="T8" fmla="*/ 36 w 74"/>
                <a:gd name="T9" fmla="*/ 12 h 28"/>
                <a:gd name="T10" fmla="*/ 36 w 74"/>
                <a:gd name="T11" fmla="*/ 12 h 28"/>
                <a:gd name="T12" fmla="*/ 22 w 74"/>
                <a:gd name="T13" fmla="*/ 12 h 28"/>
                <a:gd name="T14" fmla="*/ 14 w 74"/>
                <a:gd name="T15" fmla="*/ 8 h 28"/>
                <a:gd name="T16" fmla="*/ 8 w 74"/>
                <a:gd name="T17" fmla="*/ 4 h 28"/>
                <a:gd name="T18" fmla="*/ 4 w 74"/>
                <a:gd name="T19" fmla="*/ 0 h 28"/>
                <a:gd name="T20" fmla="*/ 4 w 74"/>
                <a:gd name="T21" fmla="*/ 0 h 28"/>
                <a:gd name="T22" fmla="*/ 0 w 74"/>
                <a:gd name="T23" fmla="*/ 0 h 28"/>
                <a:gd name="T24" fmla="*/ 2 w 74"/>
                <a:gd name="T25" fmla="*/ 2 h 28"/>
                <a:gd name="T26" fmla="*/ 2 w 74"/>
                <a:gd name="T27" fmla="*/ 2 h 28"/>
                <a:gd name="T28" fmla="*/ 4 w 74"/>
                <a:gd name="T29" fmla="*/ 12 h 28"/>
                <a:gd name="T30" fmla="*/ 8 w 74"/>
                <a:gd name="T31" fmla="*/ 18 h 28"/>
                <a:gd name="T32" fmla="*/ 12 w 74"/>
                <a:gd name="T33" fmla="*/ 22 h 28"/>
                <a:gd name="T34" fmla="*/ 18 w 74"/>
                <a:gd name="T35" fmla="*/ 24 h 28"/>
                <a:gd name="T36" fmla="*/ 24 w 74"/>
                <a:gd name="T37" fmla="*/ 28 h 28"/>
                <a:gd name="T38" fmla="*/ 34 w 74"/>
                <a:gd name="T39" fmla="*/ 28 h 28"/>
                <a:gd name="T40" fmla="*/ 48 w 74"/>
                <a:gd name="T41" fmla="*/ 28 h 28"/>
                <a:gd name="T42" fmla="*/ 48 w 74"/>
                <a:gd name="T43" fmla="*/ 28 h 28"/>
                <a:gd name="T44" fmla="*/ 54 w 74"/>
                <a:gd name="T45" fmla="*/ 28 h 28"/>
                <a:gd name="T46" fmla="*/ 64 w 74"/>
                <a:gd name="T47" fmla="*/ 28 h 28"/>
                <a:gd name="T48" fmla="*/ 72 w 74"/>
                <a:gd name="T49" fmla="*/ 24 h 28"/>
                <a:gd name="T50" fmla="*/ 74 w 74"/>
                <a:gd name="T51" fmla="*/ 22 h 28"/>
                <a:gd name="T52" fmla="*/ 74 w 74"/>
                <a:gd name="T53" fmla="*/ 18 h 28"/>
                <a:gd name="T54" fmla="*/ 74 w 74"/>
                <a:gd name="T55" fmla="*/ 18 h 28"/>
                <a:gd name="T56" fmla="*/ 74 w 74"/>
                <a:gd name="T57" fmla="*/ 14 h 28"/>
                <a:gd name="T58" fmla="*/ 72 w 74"/>
                <a:gd name="T59" fmla="*/ 12 h 28"/>
                <a:gd name="T60" fmla="*/ 64 w 74"/>
                <a:gd name="T61" fmla="*/ 10 h 28"/>
                <a:gd name="T62" fmla="*/ 64 w 74"/>
                <a:gd name="T63" fmla="*/ 1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4" h="28">
                  <a:moveTo>
                    <a:pt x="64" y="10"/>
                  </a:moveTo>
                  <a:lnTo>
                    <a:pt x="64" y="10"/>
                  </a:lnTo>
                  <a:lnTo>
                    <a:pt x="60" y="10"/>
                  </a:lnTo>
                  <a:lnTo>
                    <a:pt x="60" y="10"/>
                  </a:lnTo>
                  <a:lnTo>
                    <a:pt x="36" y="12"/>
                  </a:lnTo>
                  <a:lnTo>
                    <a:pt x="36" y="12"/>
                  </a:lnTo>
                  <a:lnTo>
                    <a:pt x="22" y="12"/>
                  </a:lnTo>
                  <a:lnTo>
                    <a:pt x="14" y="8"/>
                  </a:lnTo>
                  <a:lnTo>
                    <a:pt x="8" y="4"/>
                  </a:lnTo>
                  <a:lnTo>
                    <a:pt x="4" y="0"/>
                  </a:lnTo>
                  <a:lnTo>
                    <a:pt x="4" y="0"/>
                  </a:lnTo>
                  <a:lnTo>
                    <a:pt x="0" y="0"/>
                  </a:lnTo>
                  <a:lnTo>
                    <a:pt x="2" y="2"/>
                  </a:lnTo>
                  <a:lnTo>
                    <a:pt x="2" y="2"/>
                  </a:lnTo>
                  <a:lnTo>
                    <a:pt x="4" y="12"/>
                  </a:lnTo>
                  <a:lnTo>
                    <a:pt x="8" y="18"/>
                  </a:lnTo>
                  <a:lnTo>
                    <a:pt x="12" y="22"/>
                  </a:lnTo>
                  <a:lnTo>
                    <a:pt x="18" y="24"/>
                  </a:lnTo>
                  <a:lnTo>
                    <a:pt x="24" y="28"/>
                  </a:lnTo>
                  <a:lnTo>
                    <a:pt x="34" y="28"/>
                  </a:lnTo>
                  <a:lnTo>
                    <a:pt x="48" y="28"/>
                  </a:lnTo>
                  <a:lnTo>
                    <a:pt x="48" y="28"/>
                  </a:lnTo>
                  <a:lnTo>
                    <a:pt x="54" y="28"/>
                  </a:lnTo>
                  <a:lnTo>
                    <a:pt x="64" y="28"/>
                  </a:lnTo>
                  <a:lnTo>
                    <a:pt x="72" y="24"/>
                  </a:lnTo>
                  <a:lnTo>
                    <a:pt x="74" y="22"/>
                  </a:lnTo>
                  <a:lnTo>
                    <a:pt x="74" y="18"/>
                  </a:lnTo>
                  <a:lnTo>
                    <a:pt x="74" y="18"/>
                  </a:lnTo>
                  <a:lnTo>
                    <a:pt x="74" y="14"/>
                  </a:lnTo>
                  <a:lnTo>
                    <a:pt x="72" y="12"/>
                  </a:lnTo>
                  <a:lnTo>
                    <a:pt x="64" y="10"/>
                  </a:lnTo>
                  <a:lnTo>
                    <a:pt x="64" y="10"/>
                  </a:lnTo>
                  <a:close/>
                </a:path>
              </a:pathLst>
            </a:custGeom>
            <a:solidFill>
              <a:srgbClr val="2318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8" name="Freeform 47"/>
            <p:cNvSpPr>
              <a:spLocks noEditPoints="1"/>
            </p:cNvSpPr>
            <p:nvPr userDrawn="1"/>
          </p:nvSpPr>
          <p:spPr bwMode="auto">
            <a:xfrm>
              <a:off x="1932" y="2249"/>
              <a:ext cx="72" cy="114"/>
            </a:xfrm>
            <a:custGeom>
              <a:avLst/>
              <a:gdLst>
                <a:gd name="T0" fmla="*/ 46 w 72"/>
                <a:gd name="T1" fmla="*/ 38 h 114"/>
                <a:gd name="T2" fmla="*/ 70 w 72"/>
                <a:gd name="T3" fmla="*/ 26 h 114"/>
                <a:gd name="T4" fmla="*/ 72 w 72"/>
                <a:gd name="T5" fmla="*/ 22 h 114"/>
                <a:gd name="T6" fmla="*/ 68 w 72"/>
                <a:gd name="T7" fmla="*/ 16 h 114"/>
                <a:gd name="T8" fmla="*/ 66 w 72"/>
                <a:gd name="T9" fmla="*/ 14 h 114"/>
                <a:gd name="T10" fmla="*/ 56 w 72"/>
                <a:gd name="T11" fmla="*/ 12 h 114"/>
                <a:gd name="T12" fmla="*/ 52 w 72"/>
                <a:gd name="T13" fmla="*/ 10 h 114"/>
                <a:gd name="T14" fmla="*/ 48 w 72"/>
                <a:gd name="T15" fmla="*/ 2 h 114"/>
                <a:gd name="T16" fmla="*/ 40 w 72"/>
                <a:gd name="T17" fmla="*/ 0 h 114"/>
                <a:gd name="T18" fmla="*/ 36 w 72"/>
                <a:gd name="T19" fmla="*/ 0 h 114"/>
                <a:gd name="T20" fmla="*/ 30 w 72"/>
                <a:gd name="T21" fmla="*/ 4 h 114"/>
                <a:gd name="T22" fmla="*/ 26 w 72"/>
                <a:gd name="T23" fmla="*/ 6 h 114"/>
                <a:gd name="T24" fmla="*/ 30 w 72"/>
                <a:gd name="T25" fmla="*/ 8 h 114"/>
                <a:gd name="T26" fmla="*/ 38 w 72"/>
                <a:gd name="T27" fmla="*/ 12 h 114"/>
                <a:gd name="T28" fmla="*/ 38 w 72"/>
                <a:gd name="T29" fmla="*/ 14 h 114"/>
                <a:gd name="T30" fmla="*/ 38 w 72"/>
                <a:gd name="T31" fmla="*/ 24 h 114"/>
                <a:gd name="T32" fmla="*/ 36 w 72"/>
                <a:gd name="T33" fmla="*/ 26 h 114"/>
                <a:gd name="T34" fmla="*/ 28 w 72"/>
                <a:gd name="T35" fmla="*/ 26 h 114"/>
                <a:gd name="T36" fmla="*/ 14 w 72"/>
                <a:gd name="T37" fmla="*/ 24 h 114"/>
                <a:gd name="T38" fmla="*/ 8 w 72"/>
                <a:gd name="T39" fmla="*/ 18 h 114"/>
                <a:gd name="T40" fmla="*/ 6 w 72"/>
                <a:gd name="T41" fmla="*/ 22 h 114"/>
                <a:gd name="T42" fmla="*/ 8 w 72"/>
                <a:gd name="T43" fmla="*/ 30 h 114"/>
                <a:gd name="T44" fmla="*/ 20 w 72"/>
                <a:gd name="T45" fmla="*/ 40 h 114"/>
                <a:gd name="T46" fmla="*/ 28 w 72"/>
                <a:gd name="T47" fmla="*/ 40 h 114"/>
                <a:gd name="T48" fmla="*/ 34 w 72"/>
                <a:gd name="T49" fmla="*/ 40 h 114"/>
                <a:gd name="T50" fmla="*/ 32 w 72"/>
                <a:gd name="T51" fmla="*/ 46 h 114"/>
                <a:gd name="T52" fmla="*/ 18 w 72"/>
                <a:gd name="T53" fmla="*/ 74 h 114"/>
                <a:gd name="T54" fmla="*/ 4 w 72"/>
                <a:gd name="T55" fmla="*/ 98 h 114"/>
                <a:gd name="T56" fmla="*/ 0 w 72"/>
                <a:gd name="T57" fmla="*/ 104 h 114"/>
                <a:gd name="T58" fmla="*/ 0 w 72"/>
                <a:gd name="T59" fmla="*/ 108 h 114"/>
                <a:gd name="T60" fmla="*/ 2 w 72"/>
                <a:gd name="T61" fmla="*/ 110 h 114"/>
                <a:gd name="T62" fmla="*/ 8 w 72"/>
                <a:gd name="T63" fmla="*/ 114 h 114"/>
                <a:gd name="T64" fmla="*/ 12 w 72"/>
                <a:gd name="T65" fmla="*/ 112 h 114"/>
                <a:gd name="T66" fmla="*/ 16 w 72"/>
                <a:gd name="T67" fmla="*/ 108 h 114"/>
                <a:gd name="T68" fmla="*/ 18 w 72"/>
                <a:gd name="T69" fmla="*/ 108 h 114"/>
                <a:gd name="T70" fmla="*/ 32 w 72"/>
                <a:gd name="T71" fmla="*/ 74 h 114"/>
                <a:gd name="T72" fmla="*/ 44 w 72"/>
                <a:gd name="T73" fmla="*/ 40 h 114"/>
                <a:gd name="T74" fmla="*/ 46 w 72"/>
                <a:gd name="T75" fmla="*/ 38 h 114"/>
                <a:gd name="T76" fmla="*/ 52 w 72"/>
                <a:gd name="T77" fmla="*/ 12 h 114"/>
                <a:gd name="T78" fmla="*/ 56 w 72"/>
                <a:gd name="T79" fmla="*/ 16 h 114"/>
                <a:gd name="T80" fmla="*/ 56 w 72"/>
                <a:gd name="T81" fmla="*/ 20 h 114"/>
                <a:gd name="T82" fmla="*/ 50 w 72"/>
                <a:gd name="T83" fmla="*/ 22 h 114"/>
                <a:gd name="T84" fmla="*/ 52 w 72"/>
                <a:gd name="T85" fmla="*/ 12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2" h="114">
                  <a:moveTo>
                    <a:pt x="46" y="38"/>
                  </a:moveTo>
                  <a:lnTo>
                    <a:pt x="46" y="38"/>
                  </a:lnTo>
                  <a:lnTo>
                    <a:pt x="64" y="30"/>
                  </a:lnTo>
                  <a:lnTo>
                    <a:pt x="70" y="26"/>
                  </a:lnTo>
                  <a:lnTo>
                    <a:pt x="72" y="22"/>
                  </a:lnTo>
                  <a:lnTo>
                    <a:pt x="72" y="22"/>
                  </a:lnTo>
                  <a:lnTo>
                    <a:pt x="72" y="18"/>
                  </a:lnTo>
                  <a:lnTo>
                    <a:pt x="68" y="16"/>
                  </a:lnTo>
                  <a:lnTo>
                    <a:pt x="66" y="14"/>
                  </a:lnTo>
                  <a:lnTo>
                    <a:pt x="66" y="14"/>
                  </a:lnTo>
                  <a:lnTo>
                    <a:pt x="56" y="12"/>
                  </a:lnTo>
                  <a:lnTo>
                    <a:pt x="56" y="12"/>
                  </a:lnTo>
                  <a:lnTo>
                    <a:pt x="52" y="10"/>
                  </a:lnTo>
                  <a:lnTo>
                    <a:pt x="52" y="10"/>
                  </a:lnTo>
                  <a:lnTo>
                    <a:pt x="50" y="6"/>
                  </a:lnTo>
                  <a:lnTo>
                    <a:pt x="48" y="2"/>
                  </a:lnTo>
                  <a:lnTo>
                    <a:pt x="44" y="0"/>
                  </a:lnTo>
                  <a:lnTo>
                    <a:pt x="40" y="0"/>
                  </a:lnTo>
                  <a:lnTo>
                    <a:pt x="40" y="0"/>
                  </a:lnTo>
                  <a:lnTo>
                    <a:pt x="36" y="0"/>
                  </a:lnTo>
                  <a:lnTo>
                    <a:pt x="30" y="4"/>
                  </a:lnTo>
                  <a:lnTo>
                    <a:pt x="30" y="4"/>
                  </a:lnTo>
                  <a:lnTo>
                    <a:pt x="28" y="6"/>
                  </a:lnTo>
                  <a:lnTo>
                    <a:pt x="26" y="6"/>
                  </a:lnTo>
                  <a:lnTo>
                    <a:pt x="30" y="8"/>
                  </a:lnTo>
                  <a:lnTo>
                    <a:pt x="30" y="8"/>
                  </a:lnTo>
                  <a:lnTo>
                    <a:pt x="36" y="10"/>
                  </a:lnTo>
                  <a:lnTo>
                    <a:pt x="38" y="12"/>
                  </a:lnTo>
                  <a:lnTo>
                    <a:pt x="38" y="14"/>
                  </a:lnTo>
                  <a:lnTo>
                    <a:pt x="38" y="14"/>
                  </a:lnTo>
                  <a:lnTo>
                    <a:pt x="38" y="24"/>
                  </a:lnTo>
                  <a:lnTo>
                    <a:pt x="38" y="24"/>
                  </a:lnTo>
                  <a:lnTo>
                    <a:pt x="36" y="26"/>
                  </a:lnTo>
                  <a:lnTo>
                    <a:pt x="36" y="26"/>
                  </a:lnTo>
                  <a:lnTo>
                    <a:pt x="28" y="26"/>
                  </a:lnTo>
                  <a:lnTo>
                    <a:pt x="28" y="26"/>
                  </a:lnTo>
                  <a:lnTo>
                    <a:pt x="20" y="26"/>
                  </a:lnTo>
                  <a:lnTo>
                    <a:pt x="14" y="24"/>
                  </a:lnTo>
                  <a:lnTo>
                    <a:pt x="10" y="20"/>
                  </a:lnTo>
                  <a:lnTo>
                    <a:pt x="8" y="18"/>
                  </a:lnTo>
                  <a:lnTo>
                    <a:pt x="6" y="16"/>
                  </a:lnTo>
                  <a:lnTo>
                    <a:pt x="6" y="22"/>
                  </a:lnTo>
                  <a:lnTo>
                    <a:pt x="6" y="22"/>
                  </a:lnTo>
                  <a:lnTo>
                    <a:pt x="8" y="30"/>
                  </a:lnTo>
                  <a:lnTo>
                    <a:pt x="12" y="36"/>
                  </a:lnTo>
                  <a:lnTo>
                    <a:pt x="20" y="40"/>
                  </a:lnTo>
                  <a:lnTo>
                    <a:pt x="28" y="40"/>
                  </a:lnTo>
                  <a:lnTo>
                    <a:pt x="28" y="40"/>
                  </a:lnTo>
                  <a:lnTo>
                    <a:pt x="34" y="40"/>
                  </a:lnTo>
                  <a:lnTo>
                    <a:pt x="34" y="40"/>
                  </a:lnTo>
                  <a:lnTo>
                    <a:pt x="32" y="46"/>
                  </a:lnTo>
                  <a:lnTo>
                    <a:pt x="32" y="46"/>
                  </a:lnTo>
                  <a:lnTo>
                    <a:pt x="26" y="62"/>
                  </a:lnTo>
                  <a:lnTo>
                    <a:pt x="18" y="74"/>
                  </a:lnTo>
                  <a:lnTo>
                    <a:pt x="4" y="98"/>
                  </a:lnTo>
                  <a:lnTo>
                    <a:pt x="4" y="98"/>
                  </a:lnTo>
                  <a:lnTo>
                    <a:pt x="0" y="102"/>
                  </a:lnTo>
                  <a:lnTo>
                    <a:pt x="0" y="104"/>
                  </a:lnTo>
                  <a:lnTo>
                    <a:pt x="0" y="104"/>
                  </a:lnTo>
                  <a:lnTo>
                    <a:pt x="0" y="108"/>
                  </a:lnTo>
                  <a:lnTo>
                    <a:pt x="2" y="110"/>
                  </a:lnTo>
                  <a:lnTo>
                    <a:pt x="2" y="110"/>
                  </a:lnTo>
                  <a:lnTo>
                    <a:pt x="4" y="112"/>
                  </a:lnTo>
                  <a:lnTo>
                    <a:pt x="8" y="114"/>
                  </a:lnTo>
                  <a:lnTo>
                    <a:pt x="8" y="114"/>
                  </a:lnTo>
                  <a:lnTo>
                    <a:pt x="12" y="112"/>
                  </a:lnTo>
                  <a:lnTo>
                    <a:pt x="14" y="110"/>
                  </a:lnTo>
                  <a:lnTo>
                    <a:pt x="16" y="108"/>
                  </a:lnTo>
                  <a:lnTo>
                    <a:pt x="18" y="108"/>
                  </a:lnTo>
                  <a:lnTo>
                    <a:pt x="18" y="108"/>
                  </a:lnTo>
                  <a:lnTo>
                    <a:pt x="26" y="90"/>
                  </a:lnTo>
                  <a:lnTo>
                    <a:pt x="32" y="74"/>
                  </a:lnTo>
                  <a:lnTo>
                    <a:pt x="44" y="40"/>
                  </a:lnTo>
                  <a:lnTo>
                    <a:pt x="44" y="40"/>
                  </a:lnTo>
                  <a:lnTo>
                    <a:pt x="46" y="38"/>
                  </a:lnTo>
                  <a:lnTo>
                    <a:pt x="46" y="38"/>
                  </a:lnTo>
                  <a:close/>
                  <a:moveTo>
                    <a:pt x="52" y="12"/>
                  </a:moveTo>
                  <a:lnTo>
                    <a:pt x="52" y="12"/>
                  </a:lnTo>
                  <a:lnTo>
                    <a:pt x="56" y="16"/>
                  </a:lnTo>
                  <a:lnTo>
                    <a:pt x="56" y="16"/>
                  </a:lnTo>
                  <a:lnTo>
                    <a:pt x="56" y="20"/>
                  </a:lnTo>
                  <a:lnTo>
                    <a:pt x="56" y="20"/>
                  </a:lnTo>
                  <a:lnTo>
                    <a:pt x="56" y="20"/>
                  </a:lnTo>
                  <a:lnTo>
                    <a:pt x="50" y="22"/>
                  </a:lnTo>
                  <a:lnTo>
                    <a:pt x="50" y="22"/>
                  </a:lnTo>
                  <a:lnTo>
                    <a:pt x="52" y="12"/>
                  </a:lnTo>
                  <a:lnTo>
                    <a:pt x="52" y="12"/>
                  </a:lnTo>
                  <a:close/>
                </a:path>
              </a:pathLst>
            </a:custGeom>
            <a:solidFill>
              <a:srgbClr val="2318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49" name="Freeform 48"/>
            <p:cNvSpPr>
              <a:spLocks noEditPoints="1"/>
            </p:cNvSpPr>
            <p:nvPr userDrawn="1"/>
          </p:nvSpPr>
          <p:spPr bwMode="auto">
            <a:xfrm>
              <a:off x="1968" y="2279"/>
              <a:ext cx="96" cy="126"/>
            </a:xfrm>
            <a:custGeom>
              <a:avLst/>
              <a:gdLst>
                <a:gd name="T0" fmla="*/ 66 w 96"/>
                <a:gd name="T1" fmla="*/ 0 h 126"/>
                <a:gd name="T2" fmla="*/ 58 w 96"/>
                <a:gd name="T3" fmla="*/ 4 h 126"/>
                <a:gd name="T4" fmla="*/ 64 w 96"/>
                <a:gd name="T5" fmla="*/ 4 h 126"/>
                <a:gd name="T6" fmla="*/ 72 w 96"/>
                <a:gd name="T7" fmla="*/ 10 h 126"/>
                <a:gd name="T8" fmla="*/ 78 w 96"/>
                <a:gd name="T9" fmla="*/ 16 h 126"/>
                <a:gd name="T10" fmla="*/ 76 w 96"/>
                <a:gd name="T11" fmla="*/ 18 h 126"/>
                <a:gd name="T12" fmla="*/ 66 w 96"/>
                <a:gd name="T13" fmla="*/ 22 h 126"/>
                <a:gd name="T14" fmla="*/ 52 w 96"/>
                <a:gd name="T15" fmla="*/ 28 h 126"/>
                <a:gd name="T16" fmla="*/ 46 w 96"/>
                <a:gd name="T17" fmla="*/ 36 h 126"/>
                <a:gd name="T18" fmla="*/ 42 w 96"/>
                <a:gd name="T19" fmla="*/ 50 h 126"/>
                <a:gd name="T20" fmla="*/ 44 w 96"/>
                <a:gd name="T21" fmla="*/ 86 h 126"/>
                <a:gd name="T22" fmla="*/ 30 w 96"/>
                <a:gd name="T23" fmla="*/ 84 h 126"/>
                <a:gd name="T24" fmla="*/ 16 w 96"/>
                <a:gd name="T25" fmla="*/ 86 h 126"/>
                <a:gd name="T26" fmla="*/ 2 w 96"/>
                <a:gd name="T27" fmla="*/ 98 h 126"/>
                <a:gd name="T28" fmla="*/ 0 w 96"/>
                <a:gd name="T29" fmla="*/ 104 h 126"/>
                <a:gd name="T30" fmla="*/ 4 w 96"/>
                <a:gd name="T31" fmla="*/ 114 h 126"/>
                <a:gd name="T32" fmla="*/ 18 w 96"/>
                <a:gd name="T33" fmla="*/ 124 h 126"/>
                <a:gd name="T34" fmla="*/ 28 w 96"/>
                <a:gd name="T35" fmla="*/ 126 h 126"/>
                <a:gd name="T36" fmla="*/ 40 w 96"/>
                <a:gd name="T37" fmla="*/ 124 h 126"/>
                <a:gd name="T38" fmla="*/ 54 w 96"/>
                <a:gd name="T39" fmla="*/ 110 h 126"/>
                <a:gd name="T40" fmla="*/ 58 w 96"/>
                <a:gd name="T41" fmla="*/ 104 h 126"/>
                <a:gd name="T42" fmla="*/ 68 w 96"/>
                <a:gd name="T43" fmla="*/ 112 h 126"/>
                <a:gd name="T44" fmla="*/ 82 w 96"/>
                <a:gd name="T45" fmla="*/ 122 h 126"/>
                <a:gd name="T46" fmla="*/ 86 w 96"/>
                <a:gd name="T47" fmla="*/ 120 h 126"/>
                <a:gd name="T48" fmla="*/ 88 w 96"/>
                <a:gd name="T49" fmla="*/ 116 h 126"/>
                <a:gd name="T50" fmla="*/ 88 w 96"/>
                <a:gd name="T51" fmla="*/ 114 h 126"/>
                <a:gd name="T52" fmla="*/ 86 w 96"/>
                <a:gd name="T53" fmla="*/ 106 h 126"/>
                <a:gd name="T54" fmla="*/ 68 w 96"/>
                <a:gd name="T55" fmla="*/ 94 h 126"/>
                <a:gd name="T56" fmla="*/ 58 w 96"/>
                <a:gd name="T57" fmla="*/ 88 h 126"/>
                <a:gd name="T58" fmla="*/ 56 w 96"/>
                <a:gd name="T59" fmla="*/ 64 h 126"/>
                <a:gd name="T60" fmla="*/ 54 w 96"/>
                <a:gd name="T61" fmla="*/ 46 h 126"/>
                <a:gd name="T62" fmla="*/ 56 w 96"/>
                <a:gd name="T63" fmla="*/ 36 h 126"/>
                <a:gd name="T64" fmla="*/ 58 w 96"/>
                <a:gd name="T65" fmla="*/ 32 h 126"/>
                <a:gd name="T66" fmla="*/ 72 w 96"/>
                <a:gd name="T67" fmla="*/ 28 h 126"/>
                <a:gd name="T68" fmla="*/ 86 w 96"/>
                <a:gd name="T69" fmla="*/ 30 h 126"/>
                <a:gd name="T70" fmla="*/ 92 w 96"/>
                <a:gd name="T71" fmla="*/ 28 h 126"/>
                <a:gd name="T72" fmla="*/ 96 w 96"/>
                <a:gd name="T73" fmla="*/ 24 h 126"/>
                <a:gd name="T74" fmla="*/ 96 w 96"/>
                <a:gd name="T75" fmla="*/ 22 h 126"/>
                <a:gd name="T76" fmla="*/ 92 w 96"/>
                <a:gd name="T77" fmla="*/ 10 h 126"/>
                <a:gd name="T78" fmla="*/ 86 w 96"/>
                <a:gd name="T79" fmla="*/ 6 h 126"/>
                <a:gd name="T80" fmla="*/ 66 w 96"/>
                <a:gd name="T81" fmla="*/ 0 h 126"/>
                <a:gd name="T82" fmla="*/ 24 w 96"/>
                <a:gd name="T83" fmla="*/ 114 h 126"/>
                <a:gd name="T84" fmla="*/ 16 w 96"/>
                <a:gd name="T85" fmla="*/ 112 h 126"/>
                <a:gd name="T86" fmla="*/ 10 w 96"/>
                <a:gd name="T87" fmla="*/ 108 h 126"/>
                <a:gd name="T88" fmla="*/ 10 w 96"/>
                <a:gd name="T89" fmla="*/ 104 h 126"/>
                <a:gd name="T90" fmla="*/ 16 w 96"/>
                <a:gd name="T91" fmla="*/ 96 h 126"/>
                <a:gd name="T92" fmla="*/ 26 w 96"/>
                <a:gd name="T93" fmla="*/ 94 h 126"/>
                <a:gd name="T94" fmla="*/ 38 w 96"/>
                <a:gd name="T95" fmla="*/ 96 h 126"/>
                <a:gd name="T96" fmla="*/ 44 w 96"/>
                <a:gd name="T97" fmla="*/ 98 h 126"/>
                <a:gd name="T98" fmla="*/ 38 w 96"/>
                <a:gd name="T99" fmla="*/ 110 h 126"/>
                <a:gd name="T100" fmla="*/ 24 w 96"/>
                <a:gd name="T101" fmla="*/ 114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 h="126">
                  <a:moveTo>
                    <a:pt x="66" y="0"/>
                  </a:moveTo>
                  <a:lnTo>
                    <a:pt x="66" y="0"/>
                  </a:lnTo>
                  <a:lnTo>
                    <a:pt x="58" y="0"/>
                  </a:lnTo>
                  <a:lnTo>
                    <a:pt x="58" y="4"/>
                  </a:lnTo>
                  <a:lnTo>
                    <a:pt x="58" y="4"/>
                  </a:lnTo>
                  <a:lnTo>
                    <a:pt x="64" y="4"/>
                  </a:lnTo>
                  <a:lnTo>
                    <a:pt x="72" y="10"/>
                  </a:lnTo>
                  <a:lnTo>
                    <a:pt x="72" y="10"/>
                  </a:lnTo>
                  <a:lnTo>
                    <a:pt x="76" y="14"/>
                  </a:lnTo>
                  <a:lnTo>
                    <a:pt x="78" y="16"/>
                  </a:lnTo>
                  <a:lnTo>
                    <a:pt x="78" y="16"/>
                  </a:lnTo>
                  <a:lnTo>
                    <a:pt x="76" y="18"/>
                  </a:lnTo>
                  <a:lnTo>
                    <a:pt x="66" y="22"/>
                  </a:lnTo>
                  <a:lnTo>
                    <a:pt x="66" y="22"/>
                  </a:lnTo>
                  <a:lnTo>
                    <a:pt x="60" y="24"/>
                  </a:lnTo>
                  <a:lnTo>
                    <a:pt x="52" y="28"/>
                  </a:lnTo>
                  <a:lnTo>
                    <a:pt x="48" y="32"/>
                  </a:lnTo>
                  <a:lnTo>
                    <a:pt x="46" y="36"/>
                  </a:lnTo>
                  <a:lnTo>
                    <a:pt x="44" y="42"/>
                  </a:lnTo>
                  <a:lnTo>
                    <a:pt x="42" y="50"/>
                  </a:lnTo>
                  <a:lnTo>
                    <a:pt x="42" y="50"/>
                  </a:lnTo>
                  <a:lnTo>
                    <a:pt x="44" y="86"/>
                  </a:lnTo>
                  <a:lnTo>
                    <a:pt x="44" y="86"/>
                  </a:lnTo>
                  <a:lnTo>
                    <a:pt x="30" y="84"/>
                  </a:lnTo>
                  <a:lnTo>
                    <a:pt x="30" y="84"/>
                  </a:lnTo>
                  <a:lnTo>
                    <a:pt x="16" y="86"/>
                  </a:lnTo>
                  <a:lnTo>
                    <a:pt x="8" y="90"/>
                  </a:lnTo>
                  <a:lnTo>
                    <a:pt x="2" y="98"/>
                  </a:lnTo>
                  <a:lnTo>
                    <a:pt x="0" y="104"/>
                  </a:lnTo>
                  <a:lnTo>
                    <a:pt x="0" y="104"/>
                  </a:lnTo>
                  <a:lnTo>
                    <a:pt x="2" y="110"/>
                  </a:lnTo>
                  <a:lnTo>
                    <a:pt x="4" y="114"/>
                  </a:lnTo>
                  <a:lnTo>
                    <a:pt x="10" y="120"/>
                  </a:lnTo>
                  <a:lnTo>
                    <a:pt x="18" y="124"/>
                  </a:lnTo>
                  <a:lnTo>
                    <a:pt x="28" y="126"/>
                  </a:lnTo>
                  <a:lnTo>
                    <a:pt x="28" y="126"/>
                  </a:lnTo>
                  <a:lnTo>
                    <a:pt x="34" y="126"/>
                  </a:lnTo>
                  <a:lnTo>
                    <a:pt x="40" y="124"/>
                  </a:lnTo>
                  <a:lnTo>
                    <a:pt x="50" y="118"/>
                  </a:lnTo>
                  <a:lnTo>
                    <a:pt x="54" y="110"/>
                  </a:lnTo>
                  <a:lnTo>
                    <a:pt x="58" y="104"/>
                  </a:lnTo>
                  <a:lnTo>
                    <a:pt x="58" y="104"/>
                  </a:lnTo>
                  <a:lnTo>
                    <a:pt x="68" y="112"/>
                  </a:lnTo>
                  <a:lnTo>
                    <a:pt x="68" y="112"/>
                  </a:lnTo>
                  <a:lnTo>
                    <a:pt x="76" y="120"/>
                  </a:lnTo>
                  <a:lnTo>
                    <a:pt x="82" y="122"/>
                  </a:lnTo>
                  <a:lnTo>
                    <a:pt x="82" y="122"/>
                  </a:lnTo>
                  <a:lnTo>
                    <a:pt x="86" y="120"/>
                  </a:lnTo>
                  <a:lnTo>
                    <a:pt x="86" y="120"/>
                  </a:lnTo>
                  <a:lnTo>
                    <a:pt x="88" y="116"/>
                  </a:lnTo>
                  <a:lnTo>
                    <a:pt x="88" y="114"/>
                  </a:lnTo>
                  <a:lnTo>
                    <a:pt x="88" y="114"/>
                  </a:lnTo>
                  <a:lnTo>
                    <a:pt x="88" y="110"/>
                  </a:lnTo>
                  <a:lnTo>
                    <a:pt x="86" y="106"/>
                  </a:lnTo>
                  <a:lnTo>
                    <a:pt x="78" y="100"/>
                  </a:lnTo>
                  <a:lnTo>
                    <a:pt x="68" y="94"/>
                  </a:lnTo>
                  <a:lnTo>
                    <a:pt x="58" y="88"/>
                  </a:lnTo>
                  <a:lnTo>
                    <a:pt x="58" y="88"/>
                  </a:lnTo>
                  <a:lnTo>
                    <a:pt x="56" y="64"/>
                  </a:lnTo>
                  <a:lnTo>
                    <a:pt x="56" y="64"/>
                  </a:lnTo>
                  <a:lnTo>
                    <a:pt x="54" y="46"/>
                  </a:lnTo>
                  <a:lnTo>
                    <a:pt x="54" y="46"/>
                  </a:lnTo>
                  <a:lnTo>
                    <a:pt x="54" y="40"/>
                  </a:lnTo>
                  <a:lnTo>
                    <a:pt x="56" y="36"/>
                  </a:lnTo>
                  <a:lnTo>
                    <a:pt x="58" y="32"/>
                  </a:lnTo>
                  <a:lnTo>
                    <a:pt x="58" y="32"/>
                  </a:lnTo>
                  <a:lnTo>
                    <a:pt x="64" y="30"/>
                  </a:lnTo>
                  <a:lnTo>
                    <a:pt x="72" y="28"/>
                  </a:lnTo>
                  <a:lnTo>
                    <a:pt x="84" y="30"/>
                  </a:lnTo>
                  <a:lnTo>
                    <a:pt x="86" y="30"/>
                  </a:lnTo>
                  <a:lnTo>
                    <a:pt x="86" y="30"/>
                  </a:lnTo>
                  <a:lnTo>
                    <a:pt x="92" y="28"/>
                  </a:lnTo>
                  <a:lnTo>
                    <a:pt x="94" y="28"/>
                  </a:lnTo>
                  <a:lnTo>
                    <a:pt x="96" y="24"/>
                  </a:lnTo>
                  <a:lnTo>
                    <a:pt x="96" y="22"/>
                  </a:lnTo>
                  <a:lnTo>
                    <a:pt x="96" y="22"/>
                  </a:lnTo>
                  <a:lnTo>
                    <a:pt x="96" y="16"/>
                  </a:lnTo>
                  <a:lnTo>
                    <a:pt x="92" y="10"/>
                  </a:lnTo>
                  <a:lnTo>
                    <a:pt x="92" y="10"/>
                  </a:lnTo>
                  <a:lnTo>
                    <a:pt x="86" y="6"/>
                  </a:lnTo>
                  <a:lnTo>
                    <a:pt x="78" y="2"/>
                  </a:lnTo>
                  <a:lnTo>
                    <a:pt x="66" y="0"/>
                  </a:lnTo>
                  <a:lnTo>
                    <a:pt x="66" y="0"/>
                  </a:lnTo>
                  <a:close/>
                  <a:moveTo>
                    <a:pt x="24" y="114"/>
                  </a:moveTo>
                  <a:lnTo>
                    <a:pt x="24" y="114"/>
                  </a:lnTo>
                  <a:lnTo>
                    <a:pt x="16" y="112"/>
                  </a:lnTo>
                  <a:lnTo>
                    <a:pt x="12" y="110"/>
                  </a:lnTo>
                  <a:lnTo>
                    <a:pt x="10" y="108"/>
                  </a:lnTo>
                  <a:lnTo>
                    <a:pt x="10" y="104"/>
                  </a:lnTo>
                  <a:lnTo>
                    <a:pt x="10" y="104"/>
                  </a:lnTo>
                  <a:lnTo>
                    <a:pt x="10" y="98"/>
                  </a:lnTo>
                  <a:lnTo>
                    <a:pt x="16" y="96"/>
                  </a:lnTo>
                  <a:lnTo>
                    <a:pt x="20" y="94"/>
                  </a:lnTo>
                  <a:lnTo>
                    <a:pt x="26" y="94"/>
                  </a:lnTo>
                  <a:lnTo>
                    <a:pt x="26" y="94"/>
                  </a:lnTo>
                  <a:lnTo>
                    <a:pt x="38" y="96"/>
                  </a:lnTo>
                  <a:lnTo>
                    <a:pt x="44" y="98"/>
                  </a:lnTo>
                  <a:lnTo>
                    <a:pt x="44" y="98"/>
                  </a:lnTo>
                  <a:lnTo>
                    <a:pt x="42" y="104"/>
                  </a:lnTo>
                  <a:lnTo>
                    <a:pt x="38" y="110"/>
                  </a:lnTo>
                  <a:lnTo>
                    <a:pt x="30" y="112"/>
                  </a:lnTo>
                  <a:lnTo>
                    <a:pt x="24" y="114"/>
                  </a:lnTo>
                  <a:lnTo>
                    <a:pt x="24" y="114"/>
                  </a:lnTo>
                  <a:close/>
                </a:path>
              </a:pathLst>
            </a:custGeom>
            <a:solidFill>
              <a:srgbClr val="2318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0" name="Freeform 49"/>
            <p:cNvSpPr>
              <a:spLocks/>
            </p:cNvSpPr>
            <p:nvPr userDrawn="1"/>
          </p:nvSpPr>
          <p:spPr bwMode="auto">
            <a:xfrm>
              <a:off x="2172" y="2253"/>
              <a:ext cx="100" cy="144"/>
            </a:xfrm>
            <a:custGeom>
              <a:avLst/>
              <a:gdLst>
                <a:gd name="T0" fmla="*/ 72 w 100"/>
                <a:gd name="T1" fmla="*/ 36 h 144"/>
                <a:gd name="T2" fmla="*/ 58 w 100"/>
                <a:gd name="T3" fmla="*/ 38 h 144"/>
                <a:gd name="T4" fmla="*/ 60 w 100"/>
                <a:gd name="T5" fmla="*/ 36 h 144"/>
                <a:gd name="T6" fmla="*/ 66 w 100"/>
                <a:gd name="T7" fmla="*/ 12 h 144"/>
                <a:gd name="T8" fmla="*/ 64 w 100"/>
                <a:gd name="T9" fmla="*/ 8 h 144"/>
                <a:gd name="T10" fmla="*/ 62 w 100"/>
                <a:gd name="T11" fmla="*/ 6 h 144"/>
                <a:gd name="T12" fmla="*/ 52 w 100"/>
                <a:gd name="T13" fmla="*/ 0 h 144"/>
                <a:gd name="T14" fmla="*/ 44 w 100"/>
                <a:gd name="T15" fmla="*/ 2 h 144"/>
                <a:gd name="T16" fmla="*/ 32 w 100"/>
                <a:gd name="T17" fmla="*/ 10 h 144"/>
                <a:gd name="T18" fmla="*/ 42 w 100"/>
                <a:gd name="T19" fmla="*/ 12 h 144"/>
                <a:gd name="T20" fmla="*/ 48 w 100"/>
                <a:gd name="T21" fmla="*/ 14 h 144"/>
                <a:gd name="T22" fmla="*/ 50 w 100"/>
                <a:gd name="T23" fmla="*/ 16 h 144"/>
                <a:gd name="T24" fmla="*/ 46 w 100"/>
                <a:gd name="T25" fmla="*/ 40 h 144"/>
                <a:gd name="T26" fmla="*/ 42 w 100"/>
                <a:gd name="T27" fmla="*/ 42 h 144"/>
                <a:gd name="T28" fmla="*/ 28 w 100"/>
                <a:gd name="T29" fmla="*/ 44 h 144"/>
                <a:gd name="T30" fmla="*/ 14 w 100"/>
                <a:gd name="T31" fmla="*/ 48 h 144"/>
                <a:gd name="T32" fmla="*/ 6 w 100"/>
                <a:gd name="T33" fmla="*/ 42 h 144"/>
                <a:gd name="T34" fmla="*/ 4 w 100"/>
                <a:gd name="T35" fmla="*/ 36 h 144"/>
                <a:gd name="T36" fmla="*/ 4 w 100"/>
                <a:gd name="T37" fmla="*/ 34 h 144"/>
                <a:gd name="T38" fmla="*/ 0 w 100"/>
                <a:gd name="T39" fmla="*/ 48 h 144"/>
                <a:gd name="T40" fmla="*/ 2 w 100"/>
                <a:gd name="T41" fmla="*/ 54 h 144"/>
                <a:gd name="T42" fmla="*/ 4 w 100"/>
                <a:gd name="T43" fmla="*/ 60 h 144"/>
                <a:gd name="T44" fmla="*/ 16 w 100"/>
                <a:gd name="T45" fmla="*/ 64 h 144"/>
                <a:gd name="T46" fmla="*/ 22 w 100"/>
                <a:gd name="T47" fmla="*/ 62 h 144"/>
                <a:gd name="T48" fmla="*/ 28 w 100"/>
                <a:gd name="T49" fmla="*/ 60 h 144"/>
                <a:gd name="T50" fmla="*/ 42 w 100"/>
                <a:gd name="T51" fmla="*/ 54 h 144"/>
                <a:gd name="T52" fmla="*/ 38 w 100"/>
                <a:gd name="T53" fmla="*/ 66 h 144"/>
                <a:gd name="T54" fmla="*/ 6 w 100"/>
                <a:gd name="T55" fmla="*/ 118 h 144"/>
                <a:gd name="T56" fmla="*/ 2 w 100"/>
                <a:gd name="T57" fmla="*/ 124 h 144"/>
                <a:gd name="T58" fmla="*/ 2 w 100"/>
                <a:gd name="T59" fmla="*/ 132 h 144"/>
                <a:gd name="T60" fmla="*/ 4 w 100"/>
                <a:gd name="T61" fmla="*/ 138 h 144"/>
                <a:gd name="T62" fmla="*/ 8 w 100"/>
                <a:gd name="T63" fmla="*/ 140 h 144"/>
                <a:gd name="T64" fmla="*/ 16 w 100"/>
                <a:gd name="T65" fmla="*/ 134 h 144"/>
                <a:gd name="T66" fmla="*/ 32 w 100"/>
                <a:gd name="T67" fmla="*/ 106 h 144"/>
                <a:gd name="T68" fmla="*/ 40 w 100"/>
                <a:gd name="T69" fmla="*/ 90 h 144"/>
                <a:gd name="T70" fmla="*/ 50 w 100"/>
                <a:gd name="T71" fmla="*/ 62 h 144"/>
                <a:gd name="T72" fmla="*/ 56 w 100"/>
                <a:gd name="T73" fmla="*/ 48 h 144"/>
                <a:gd name="T74" fmla="*/ 72 w 100"/>
                <a:gd name="T75" fmla="*/ 46 h 144"/>
                <a:gd name="T76" fmla="*/ 84 w 100"/>
                <a:gd name="T77" fmla="*/ 50 h 144"/>
                <a:gd name="T78" fmla="*/ 86 w 100"/>
                <a:gd name="T79" fmla="*/ 54 h 144"/>
                <a:gd name="T80" fmla="*/ 88 w 100"/>
                <a:gd name="T81" fmla="*/ 64 h 144"/>
                <a:gd name="T82" fmla="*/ 82 w 100"/>
                <a:gd name="T83" fmla="*/ 96 h 144"/>
                <a:gd name="T84" fmla="*/ 76 w 100"/>
                <a:gd name="T85" fmla="*/ 110 h 144"/>
                <a:gd name="T86" fmla="*/ 68 w 100"/>
                <a:gd name="T87" fmla="*/ 124 h 144"/>
                <a:gd name="T88" fmla="*/ 64 w 100"/>
                <a:gd name="T89" fmla="*/ 124 h 144"/>
                <a:gd name="T90" fmla="*/ 52 w 100"/>
                <a:gd name="T91" fmla="*/ 116 h 144"/>
                <a:gd name="T92" fmla="*/ 42 w 100"/>
                <a:gd name="T93" fmla="*/ 110 h 144"/>
                <a:gd name="T94" fmla="*/ 40 w 100"/>
                <a:gd name="T95" fmla="*/ 112 h 144"/>
                <a:gd name="T96" fmla="*/ 46 w 100"/>
                <a:gd name="T97" fmla="*/ 120 h 144"/>
                <a:gd name="T98" fmla="*/ 52 w 100"/>
                <a:gd name="T99" fmla="*/ 136 h 144"/>
                <a:gd name="T100" fmla="*/ 54 w 100"/>
                <a:gd name="T101" fmla="*/ 140 h 144"/>
                <a:gd name="T102" fmla="*/ 60 w 100"/>
                <a:gd name="T103" fmla="*/ 144 h 144"/>
                <a:gd name="T104" fmla="*/ 70 w 100"/>
                <a:gd name="T105" fmla="*/ 142 h 144"/>
                <a:gd name="T106" fmla="*/ 76 w 100"/>
                <a:gd name="T107" fmla="*/ 136 h 144"/>
                <a:gd name="T108" fmla="*/ 86 w 100"/>
                <a:gd name="T109" fmla="*/ 122 h 144"/>
                <a:gd name="T110" fmla="*/ 98 w 100"/>
                <a:gd name="T111" fmla="*/ 84 h 144"/>
                <a:gd name="T112" fmla="*/ 100 w 100"/>
                <a:gd name="T113" fmla="*/ 68 h 144"/>
                <a:gd name="T114" fmla="*/ 94 w 100"/>
                <a:gd name="T115" fmla="*/ 48 h 144"/>
                <a:gd name="T116" fmla="*/ 92 w 100"/>
                <a:gd name="T117" fmla="*/ 44 h 144"/>
                <a:gd name="T118" fmla="*/ 82 w 100"/>
                <a:gd name="T119" fmla="*/ 38 h 144"/>
                <a:gd name="T120" fmla="*/ 72 w 100"/>
                <a:gd name="T121" fmla="*/ 3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00" h="144">
                  <a:moveTo>
                    <a:pt x="72" y="36"/>
                  </a:moveTo>
                  <a:lnTo>
                    <a:pt x="72" y="36"/>
                  </a:lnTo>
                  <a:lnTo>
                    <a:pt x="58" y="38"/>
                  </a:lnTo>
                  <a:lnTo>
                    <a:pt x="58" y="38"/>
                  </a:lnTo>
                  <a:lnTo>
                    <a:pt x="60" y="36"/>
                  </a:lnTo>
                  <a:lnTo>
                    <a:pt x="60" y="36"/>
                  </a:lnTo>
                  <a:lnTo>
                    <a:pt x="64" y="22"/>
                  </a:lnTo>
                  <a:lnTo>
                    <a:pt x="66" y="12"/>
                  </a:lnTo>
                  <a:lnTo>
                    <a:pt x="66" y="12"/>
                  </a:lnTo>
                  <a:lnTo>
                    <a:pt x="64" y="8"/>
                  </a:lnTo>
                  <a:lnTo>
                    <a:pt x="62" y="6"/>
                  </a:lnTo>
                  <a:lnTo>
                    <a:pt x="62" y="6"/>
                  </a:lnTo>
                  <a:lnTo>
                    <a:pt x="58" y="2"/>
                  </a:lnTo>
                  <a:lnTo>
                    <a:pt x="52" y="0"/>
                  </a:lnTo>
                  <a:lnTo>
                    <a:pt x="52" y="0"/>
                  </a:lnTo>
                  <a:lnTo>
                    <a:pt x="44" y="2"/>
                  </a:lnTo>
                  <a:lnTo>
                    <a:pt x="36" y="8"/>
                  </a:lnTo>
                  <a:lnTo>
                    <a:pt x="32" y="10"/>
                  </a:lnTo>
                  <a:lnTo>
                    <a:pt x="32" y="10"/>
                  </a:lnTo>
                  <a:lnTo>
                    <a:pt x="42" y="12"/>
                  </a:lnTo>
                  <a:lnTo>
                    <a:pt x="42" y="12"/>
                  </a:lnTo>
                  <a:lnTo>
                    <a:pt x="48" y="14"/>
                  </a:lnTo>
                  <a:lnTo>
                    <a:pt x="50" y="16"/>
                  </a:lnTo>
                  <a:lnTo>
                    <a:pt x="50" y="16"/>
                  </a:lnTo>
                  <a:lnTo>
                    <a:pt x="48" y="30"/>
                  </a:lnTo>
                  <a:lnTo>
                    <a:pt x="46" y="40"/>
                  </a:lnTo>
                  <a:lnTo>
                    <a:pt x="46" y="40"/>
                  </a:lnTo>
                  <a:lnTo>
                    <a:pt x="42" y="42"/>
                  </a:lnTo>
                  <a:lnTo>
                    <a:pt x="42" y="42"/>
                  </a:lnTo>
                  <a:lnTo>
                    <a:pt x="28" y="44"/>
                  </a:lnTo>
                  <a:lnTo>
                    <a:pt x="14" y="48"/>
                  </a:lnTo>
                  <a:lnTo>
                    <a:pt x="14" y="48"/>
                  </a:lnTo>
                  <a:lnTo>
                    <a:pt x="10" y="46"/>
                  </a:lnTo>
                  <a:lnTo>
                    <a:pt x="6" y="42"/>
                  </a:lnTo>
                  <a:lnTo>
                    <a:pt x="6" y="42"/>
                  </a:lnTo>
                  <a:lnTo>
                    <a:pt x="4" y="36"/>
                  </a:lnTo>
                  <a:lnTo>
                    <a:pt x="4" y="34"/>
                  </a:lnTo>
                  <a:lnTo>
                    <a:pt x="4" y="34"/>
                  </a:lnTo>
                  <a:lnTo>
                    <a:pt x="2" y="40"/>
                  </a:lnTo>
                  <a:lnTo>
                    <a:pt x="0" y="48"/>
                  </a:lnTo>
                  <a:lnTo>
                    <a:pt x="0" y="48"/>
                  </a:lnTo>
                  <a:lnTo>
                    <a:pt x="2" y="54"/>
                  </a:lnTo>
                  <a:lnTo>
                    <a:pt x="4" y="60"/>
                  </a:lnTo>
                  <a:lnTo>
                    <a:pt x="4" y="60"/>
                  </a:lnTo>
                  <a:lnTo>
                    <a:pt x="10" y="62"/>
                  </a:lnTo>
                  <a:lnTo>
                    <a:pt x="16" y="64"/>
                  </a:lnTo>
                  <a:lnTo>
                    <a:pt x="16" y="64"/>
                  </a:lnTo>
                  <a:lnTo>
                    <a:pt x="22" y="62"/>
                  </a:lnTo>
                  <a:lnTo>
                    <a:pt x="28" y="60"/>
                  </a:lnTo>
                  <a:lnTo>
                    <a:pt x="28" y="60"/>
                  </a:lnTo>
                  <a:lnTo>
                    <a:pt x="42" y="54"/>
                  </a:lnTo>
                  <a:lnTo>
                    <a:pt x="42" y="54"/>
                  </a:lnTo>
                  <a:lnTo>
                    <a:pt x="38" y="66"/>
                  </a:lnTo>
                  <a:lnTo>
                    <a:pt x="38" y="66"/>
                  </a:lnTo>
                  <a:lnTo>
                    <a:pt x="26" y="90"/>
                  </a:lnTo>
                  <a:lnTo>
                    <a:pt x="6" y="118"/>
                  </a:lnTo>
                  <a:lnTo>
                    <a:pt x="6" y="118"/>
                  </a:lnTo>
                  <a:lnTo>
                    <a:pt x="2" y="124"/>
                  </a:lnTo>
                  <a:lnTo>
                    <a:pt x="2" y="132"/>
                  </a:lnTo>
                  <a:lnTo>
                    <a:pt x="2" y="132"/>
                  </a:lnTo>
                  <a:lnTo>
                    <a:pt x="2" y="136"/>
                  </a:lnTo>
                  <a:lnTo>
                    <a:pt x="4" y="138"/>
                  </a:lnTo>
                  <a:lnTo>
                    <a:pt x="8" y="140"/>
                  </a:lnTo>
                  <a:lnTo>
                    <a:pt x="8" y="140"/>
                  </a:lnTo>
                  <a:lnTo>
                    <a:pt x="12" y="138"/>
                  </a:lnTo>
                  <a:lnTo>
                    <a:pt x="16" y="134"/>
                  </a:lnTo>
                  <a:lnTo>
                    <a:pt x="24" y="122"/>
                  </a:lnTo>
                  <a:lnTo>
                    <a:pt x="32" y="106"/>
                  </a:lnTo>
                  <a:lnTo>
                    <a:pt x="40" y="90"/>
                  </a:lnTo>
                  <a:lnTo>
                    <a:pt x="40" y="90"/>
                  </a:lnTo>
                  <a:lnTo>
                    <a:pt x="50" y="62"/>
                  </a:lnTo>
                  <a:lnTo>
                    <a:pt x="50" y="62"/>
                  </a:lnTo>
                  <a:lnTo>
                    <a:pt x="56" y="48"/>
                  </a:lnTo>
                  <a:lnTo>
                    <a:pt x="56" y="48"/>
                  </a:lnTo>
                  <a:lnTo>
                    <a:pt x="72" y="46"/>
                  </a:lnTo>
                  <a:lnTo>
                    <a:pt x="72" y="46"/>
                  </a:lnTo>
                  <a:lnTo>
                    <a:pt x="78" y="46"/>
                  </a:lnTo>
                  <a:lnTo>
                    <a:pt x="84" y="50"/>
                  </a:lnTo>
                  <a:lnTo>
                    <a:pt x="84" y="50"/>
                  </a:lnTo>
                  <a:lnTo>
                    <a:pt x="86" y="54"/>
                  </a:lnTo>
                  <a:lnTo>
                    <a:pt x="88" y="64"/>
                  </a:lnTo>
                  <a:lnTo>
                    <a:pt x="88" y="64"/>
                  </a:lnTo>
                  <a:lnTo>
                    <a:pt x="84" y="82"/>
                  </a:lnTo>
                  <a:lnTo>
                    <a:pt x="82" y="96"/>
                  </a:lnTo>
                  <a:lnTo>
                    <a:pt x="76" y="110"/>
                  </a:lnTo>
                  <a:lnTo>
                    <a:pt x="76" y="110"/>
                  </a:lnTo>
                  <a:lnTo>
                    <a:pt x="70" y="120"/>
                  </a:lnTo>
                  <a:lnTo>
                    <a:pt x="68" y="124"/>
                  </a:lnTo>
                  <a:lnTo>
                    <a:pt x="64" y="124"/>
                  </a:lnTo>
                  <a:lnTo>
                    <a:pt x="64" y="124"/>
                  </a:lnTo>
                  <a:lnTo>
                    <a:pt x="60" y="124"/>
                  </a:lnTo>
                  <a:lnTo>
                    <a:pt x="52" y="116"/>
                  </a:lnTo>
                  <a:lnTo>
                    <a:pt x="52" y="116"/>
                  </a:lnTo>
                  <a:lnTo>
                    <a:pt x="42" y="110"/>
                  </a:lnTo>
                  <a:lnTo>
                    <a:pt x="40" y="112"/>
                  </a:lnTo>
                  <a:lnTo>
                    <a:pt x="40" y="112"/>
                  </a:lnTo>
                  <a:lnTo>
                    <a:pt x="46" y="120"/>
                  </a:lnTo>
                  <a:lnTo>
                    <a:pt x="46" y="120"/>
                  </a:lnTo>
                  <a:lnTo>
                    <a:pt x="50" y="128"/>
                  </a:lnTo>
                  <a:lnTo>
                    <a:pt x="52" y="136"/>
                  </a:lnTo>
                  <a:lnTo>
                    <a:pt x="52" y="136"/>
                  </a:lnTo>
                  <a:lnTo>
                    <a:pt x="54" y="140"/>
                  </a:lnTo>
                  <a:lnTo>
                    <a:pt x="56" y="142"/>
                  </a:lnTo>
                  <a:lnTo>
                    <a:pt x="60" y="144"/>
                  </a:lnTo>
                  <a:lnTo>
                    <a:pt x="60" y="144"/>
                  </a:lnTo>
                  <a:lnTo>
                    <a:pt x="70" y="142"/>
                  </a:lnTo>
                  <a:lnTo>
                    <a:pt x="76" y="136"/>
                  </a:lnTo>
                  <a:lnTo>
                    <a:pt x="76" y="136"/>
                  </a:lnTo>
                  <a:lnTo>
                    <a:pt x="82" y="130"/>
                  </a:lnTo>
                  <a:lnTo>
                    <a:pt x="86" y="122"/>
                  </a:lnTo>
                  <a:lnTo>
                    <a:pt x="94" y="102"/>
                  </a:lnTo>
                  <a:lnTo>
                    <a:pt x="98" y="84"/>
                  </a:lnTo>
                  <a:lnTo>
                    <a:pt x="100" y="68"/>
                  </a:lnTo>
                  <a:lnTo>
                    <a:pt x="100" y="68"/>
                  </a:lnTo>
                  <a:lnTo>
                    <a:pt x="98" y="54"/>
                  </a:lnTo>
                  <a:lnTo>
                    <a:pt x="94" y="48"/>
                  </a:lnTo>
                  <a:lnTo>
                    <a:pt x="92" y="44"/>
                  </a:lnTo>
                  <a:lnTo>
                    <a:pt x="92" y="44"/>
                  </a:lnTo>
                  <a:lnTo>
                    <a:pt x="88" y="40"/>
                  </a:lnTo>
                  <a:lnTo>
                    <a:pt x="82" y="38"/>
                  </a:lnTo>
                  <a:lnTo>
                    <a:pt x="72" y="36"/>
                  </a:lnTo>
                  <a:lnTo>
                    <a:pt x="72" y="36"/>
                  </a:lnTo>
                  <a:close/>
                </a:path>
              </a:pathLst>
            </a:custGeom>
            <a:solidFill>
              <a:srgbClr val="2318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1" name="Freeform 50"/>
            <p:cNvSpPr>
              <a:spLocks/>
            </p:cNvSpPr>
            <p:nvPr userDrawn="1"/>
          </p:nvSpPr>
          <p:spPr bwMode="auto">
            <a:xfrm>
              <a:off x="2292" y="2289"/>
              <a:ext cx="44" cy="56"/>
            </a:xfrm>
            <a:custGeom>
              <a:avLst/>
              <a:gdLst>
                <a:gd name="T0" fmla="*/ 16 w 44"/>
                <a:gd name="T1" fmla="*/ 4 h 56"/>
                <a:gd name="T2" fmla="*/ 16 w 44"/>
                <a:gd name="T3" fmla="*/ 4 h 56"/>
                <a:gd name="T4" fmla="*/ 0 w 44"/>
                <a:gd name="T5" fmla="*/ 0 h 56"/>
                <a:gd name="T6" fmla="*/ 0 w 44"/>
                <a:gd name="T7" fmla="*/ 2 h 56"/>
                <a:gd name="T8" fmla="*/ 0 w 44"/>
                <a:gd name="T9" fmla="*/ 2 h 56"/>
                <a:gd name="T10" fmla="*/ 0 w 44"/>
                <a:gd name="T11" fmla="*/ 2 h 56"/>
                <a:gd name="T12" fmla="*/ 16 w 44"/>
                <a:gd name="T13" fmla="*/ 12 h 56"/>
                <a:gd name="T14" fmla="*/ 24 w 44"/>
                <a:gd name="T15" fmla="*/ 22 h 56"/>
                <a:gd name="T16" fmla="*/ 28 w 44"/>
                <a:gd name="T17" fmla="*/ 28 h 56"/>
                <a:gd name="T18" fmla="*/ 28 w 44"/>
                <a:gd name="T19" fmla="*/ 32 h 56"/>
                <a:gd name="T20" fmla="*/ 28 w 44"/>
                <a:gd name="T21" fmla="*/ 32 h 56"/>
                <a:gd name="T22" fmla="*/ 28 w 44"/>
                <a:gd name="T23" fmla="*/ 36 h 56"/>
                <a:gd name="T24" fmla="*/ 28 w 44"/>
                <a:gd name="T25" fmla="*/ 38 h 56"/>
                <a:gd name="T26" fmla="*/ 24 w 44"/>
                <a:gd name="T27" fmla="*/ 40 h 56"/>
                <a:gd name="T28" fmla="*/ 16 w 44"/>
                <a:gd name="T29" fmla="*/ 42 h 56"/>
                <a:gd name="T30" fmla="*/ 10 w 44"/>
                <a:gd name="T31" fmla="*/ 42 h 56"/>
                <a:gd name="T32" fmla="*/ 10 w 44"/>
                <a:gd name="T33" fmla="*/ 46 h 56"/>
                <a:gd name="T34" fmla="*/ 10 w 44"/>
                <a:gd name="T35" fmla="*/ 46 h 56"/>
                <a:gd name="T36" fmla="*/ 16 w 44"/>
                <a:gd name="T37" fmla="*/ 46 h 56"/>
                <a:gd name="T38" fmla="*/ 16 w 44"/>
                <a:gd name="T39" fmla="*/ 46 h 56"/>
                <a:gd name="T40" fmla="*/ 20 w 44"/>
                <a:gd name="T41" fmla="*/ 48 h 56"/>
                <a:gd name="T42" fmla="*/ 22 w 44"/>
                <a:gd name="T43" fmla="*/ 50 h 56"/>
                <a:gd name="T44" fmla="*/ 22 w 44"/>
                <a:gd name="T45" fmla="*/ 50 h 56"/>
                <a:gd name="T46" fmla="*/ 26 w 44"/>
                <a:gd name="T47" fmla="*/ 54 h 56"/>
                <a:gd name="T48" fmla="*/ 30 w 44"/>
                <a:gd name="T49" fmla="*/ 56 h 56"/>
                <a:gd name="T50" fmla="*/ 30 w 44"/>
                <a:gd name="T51" fmla="*/ 56 h 56"/>
                <a:gd name="T52" fmla="*/ 34 w 44"/>
                <a:gd name="T53" fmla="*/ 54 h 56"/>
                <a:gd name="T54" fmla="*/ 40 w 44"/>
                <a:gd name="T55" fmla="*/ 50 h 56"/>
                <a:gd name="T56" fmla="*/ 44 w 44"/>
                <a:gd name="T57" fmla="*/ 44 h 56"/>
                <a:gd name="T58" fmla="*/ 44 w 44"/>
                <a:gd name="T59" fmla="*/ 36 h 56"/>
                <a:gd name="T60" fmla="*/ 44 w 44"/>
                <a:gd name="T61" fmla="*/ 36 h 56"/>
                <a:gd name="T62" fmla="*/ 42 w 44"/>
                <a:gd name="T63" fmla="*/ 26 h 56"/>
                <a:gd name="T64" fmla="*/ 38 w 44"/>
                <a:gd name="T65" fmla="*/ 16 h 56"/>
                <a:gd name="T66" fmla="*/ 28 w 44"/>
                <a:gd name="T67" fmla="*/ 10 h 56"/>
                <a:gd name="T68" fmla="*/ 16 w 44"/>
                <a:gd name="T69" fmla="*/ 4 h 56"/>
                <a:gd name="T70" fmla="*/ 16 w 44"/>
                <a:gd name="T71" fmla="*/ 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 h="56">
                  <a:moveTo>
                    <a:pt x="16" y="4"/>
                  </a:moveTo>
                  <a:lnTo>
                    <a:pt x="16" y="4"/>
                  </a:lnTo>
                  <a:lnTo>
                    <a:pt x="0" y="0"/>
                  </a:lnTo>
                  <a:lnTo>
                    <a:pt x="0" y="2"/>
                  </a:lnTo>
                  <a:lnTo>
                    <a:pt x="0" y="2"/>
                  </a:lnTo>
                  <a:lnTo>
                    <a:pt x="0" y="2"/>
                  </a:lnTo>
                  <a:lnTo>
                    <a:pt x="16" y="12"/>
                  </a:lnTo>
                  <a:lnTo>
                    <a:pt x="24" y="22"/>
                  </a:lnTo>
                  <a:lnTo>
                    <a:pt x="28" y="28"/>
                  </a:lnTo>
                  <a:lnTo>
                    <a:pt x="28" y="32"/>
                  </a:lnTo>
                  <a:lnTo>
                    <a:pt x="28" y="32"/>
                  </a:lnTo>
                  <a:lnTo>
                    <a:pt x="28" y="36"/>
                  </a:lnTo>
                  <a:lnTo>
                    <a:pt x="28" y="38"/>
                  </a:lnTo>
                  <a:lnTo>
                    <a:pt x="24" y="40"/>
                  </a:lnTo>
                  <a:lnTo>
                    <a:pt x="16" y="42"/>
                  </a:lnTo>
                  <a:lnTo>
                    <a:pt x="10" y="42"/>
                  </a:lnTo>
                  <a:lnTo>
                    <a:pt x="10" y="46"/>
                  </a:lnTo>
                  <a:lnTo>
                    <a:pt x="10" y="46"/>
                  </a:lnTo>
                  <a:lnTo>
                    <a:pt x="16" y="46"/>
                  </a:lnTo>
                  <a:lnTo>
                    <a:pt x="16" y="46"/>
                  </a:lnTo>
                  <a:lnTo>
                    <a:pt x="20" y="48"/>
                  </a:lnTo>
                  <a:lnTo>
                    <a:pt x="22" y="50"/>
                  </a:lnTo>
                  <a:lnTo>
                    <a:pt x="22" y="50"/>
                  </a:lnTo>
                  <a:lnTo>
                    <a:pt x="26" y="54"/>
                  </a:lnTo>
                  <a:lnTo>
                    <a:pt x="30" y="56"/>
                  </a:lnTo>
                  <a:lnTo>
                    <a:pt x="30" y="56"/>
                  </a:lnTo>
                  <a:lnTo>
                    <a:pt x="34" y="54"/>
                  </a:lnTo>
                  <a:lnTo>
                    <a:pt x="40" y="50"/>
                  </a:lnTo>
                  <a:lnTo>
                    <a:pt x="44" y="44"/>
                  </a:lnTo>
                  <a:lnTo>
                    <a:pt x="44" y="36"/>
                  </a:lnTo>
                  <a:lnTo>
                    <a:pt x="44" y="36"/>
                  </a:lnTo>
                  <a:lnTo>
                    <a:pt x="42" y="26"/>
                  </a:lnTo>
                  <a:lnTo>
                    <a:pt x="38" y="16"/>
                  </a:lnTo>
                  <a:lnTo>
                    <a:pt x="28" y="10"/>
                  </a:lnTo>
                  <a:lnTo>
                    <a:pt x="16" y="4"/>
                  </a:lnTo>
                  <a:lnTo>
                    <a:pt x="16" y="4"/>
                  </a:lnTo>
                  <a:close/>
                </a:path>
              </a:pathLst>
            </a:custGeom>
            <a:solidFill>
              <a:srgbClr val="2318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2" name="Freeform 51"/>
            <p:cNvSpPr>
              <a:spLocks/>
            </p:cNvSpPr>
            <p:nvPr userDrawn="1"/>
          </p:nvSpPr>
          <p:spPr bwMode="auto">
            <a:xfrm>
              <a:off x="2414" y="2315"/>
              <a:ext cx="120" cy="84"/>
            </a:xfrm>
            <a:custGeom>
              <a:avLst/>
              <a:gdLst>
                <a:gd name="T0" fmla="*/ 78 w 120"/>
                <a:gd name="T1" fmla="*/ 0 h 84"/>
                <a:gd name="T2" fmla="*/ 54 w 120"/>
                <a:gd name="T3" fmla="*/ 4 h 84"/>
                <a:gd name="T4" fmla="*/ 24 w 120"/>
                <a:gd name="T5" fmla="*/ 16 h 84"/>
                <a:gd name="T6" fmla="*/ 12 w 120"/>
                <a:gd name="T7" fmla="*/ 22 h 84"/>
                <a:gd name="T8" fmla="*/ 2 w 120"/>
                <a:gd name="T9" fmla="*/ 16 h 84"/>
                <a:gd name="T10" fmla="*/ 0 w 120"/>
                <a:gd name="T11" fmla="*/ 14 h 84"/>
                <a:gd name="T12" fmla="*/ 0 w 120"/>
                <a:gd name="T13" fmla="*/ 18 h 84"/>
                <a:gd name="T14" fmla="*/ 0 w 120"/>
                <a:gd name="T15" fmla="*/ 26 h 84"/>
                <a:gd name="T16" fmla="*/ 8 w 120"/>
                <a:gd name="T17" fmla="*/ 34 h 84"/>
                <a:gd name="T18" fmla="*/ 14 w 120"/>
                <a:gd name="T19" fmla="*/ 36 h 84"/>
                <a:gd name="T20" fmla="*/ 32 w 120"/>
                <a:gd name="T21" fmla="*/ 28 h 84"/>
                <a:gd name="T22" fmla="*/ 46 w 120"/>
                <a:gd name="T23" fmla="*/ 20 h 84"/>
                <a:gd name="T24" fmla="*/ 70 w 120"/>
                <a:gd name="T25" fmla="*/ 10 h 84"/>
                <a:gd name="T26" fmla="*/ 82 w 120"/>
                <a:gd name="T27" fmla="*/ 10 h 84"/>
                <a:gd name="T28" fmla="*/ 94 w 120"/>
                <a:gd name="T29" fmla="*/ 12 h 84"/>
                <a:gd name="T30" fmla="*/ 102 w 120"/>
                <a:gd name="T31" fmla="*/ 20 h 84"/>
                <a:gd name="T32" fmla="*/ 106 w 120"/>
                <a:gd name="T33" fmla="*/ 34 h 84"/>
                <a:gd name="T34" fmla="*/ 106 w 120"/>
                <a:gd name="T35" fmla="*/ 40 h 84"/>
                <a:gd name="T36" fmla="*/ 98 w 120"/>
                <a:gd name="T37" fmla="*/ 56 h 84"/>
                <a:gd name="T38" fmla="*/ 92 w 120"/>
                <a:gd name="T39" fmla="*/ 62 h 84"/>
                <a:gd name="T40" fmla="*/ 68 w 120"/>
                <a:gd name="T41" fmla="*/ 74 h 84"/>
                <a:gd name="T42" fmla="*/ 46 w 120"/>
                <a:gd name="T43" fmla="*/ 78 h 84"/>
                <a:gd name="T44" fmla="*/ 48 w 120"/>
                <a:gd name="T45" fmla="*/ 84 h 84"/>
                <a:gd name="T46" fmla="*/ 64 w 120"/>
                <a:gd name="T47" fmla="*/ 82 h 84"/>
                <a:gd name="T48" fmla="*/ 86 w 120"/>
                <a:gd name="T49" fmla="*/ 78 h 84"/>
                <a:gd name="T50" fmla="*/ 104 w 120"/>
                <a:gd name="T51" fmla="*/ 68 h 84"/>
                <a:gd name="T52" fmla="*/ 114 w 120"/>
                <a:gd name="T53" fmla="*/ 56 h 84"/>
                <a:gd name="T54" fmla="*/ 120 w 120"/>
                <a:gd name="T55" fmla="*/ 38 h 84"/>
                <a:gd name="T56" fmla="*/ 118 w 120"/>
                <a:gd name="T57" fmla="*/ 32 h 84"/>
                <a:gd name="T58" fmla="*/ 114 w 120"/>
                <a:gd name="T59" fmla="*/ 18 h 84"/>
                <a:gd name="T60" fmla="*/ 104 w 120"/>
                <a:gd name="T61" fmla="*/ 8 h 84"/>
                <a:gd name="T62" fmla="*/ 88 w 120"/>
                <a:gd name="T63" fmla="*/ 2 h 84"/>
                <a:gd name="T64" fmla="*/ 78 w 120"/>
                <a:gd name="T65"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0" h="84">
                  <a:moveTo>
                    <a:pt x="78" y="0"/>
                  </a:moveTo>
                  <a:lnTo>
                    <a:pt x="78" y="0"/>
                  </a:lnTo>
                  <a:lnTo>
                    <a:pt x="66" y="2"/>
                  </a:lnTo>
                  <a:lnTo>
                    <a:pt x="54" y="4"/>
                  </a:lnTo>
                  <a:lnTo>
                    <a:pt x="24" y="16"/>
                  </a:lnTo>
                  <a:lnTo>
                    <a:pt x="24" y="16"/>
                  </a:lnTo>
                  <a:lnTo>
                    <a:pt x="12" y="22"/>
                  </a:lnTo>
                  <a:lnTo>
                    <a:pt x="12" y="22"/>
                  </a:lnTo>
                  <a:lnTo>
                    <a:pt x="6" y="20"/>
                  </a:lnTo>
                  <a:lnTo>
                    <a:pt x="2" y="16"/>
                  </a:lnTo>
                  <a:lnTo>
                    <a:pt x="2" y="16"/>
                  </a:lnTo>
                  <a:lnTo>
                    <a:pt x="0" y="14"/>
                  </a:lnTo>
                  <a:lnTo>
                    <a:pt x="0" y="14"/>
                  </a:lnTo>
                  <a:lnTo>
                    <a:pt x="0" y="18"/>
                  </a:lnTo>
                  <a:lnTo>
                    <a:pt x="0" y="18"/>
                  </a:lnTo>
                  <a:lnTo>
                    <a:pt x="0" y="26"/>
                  </a:lnTo>
                  <a:lnTo>
                    <a:pt x="4" y="32"/>
                  </a:lnTo>
                  <a:lnTo>
                    <a:pt x="8" y="34"/>
                  </a:lnTo>
                  <a:lnTo>
                    <a:pt x="14" y="36"/>
                  </a:lnTo>
                  <a:lnTo>
                    <a:pt x="14" y="36"/>
                  </a:lnTo>
                  <a:lnTo>
                    <a:pt x="20" y="34"/>
                  </a:lnTo>
                  <a:lnTo>
                    <a:pt x="32" y="28"/>
                  </a:lnTo>
                  <a:lnTo>
                    <a:pt x="32" y="28"/>
                  </a:lnTo>
                  <a:lnTo>
                    <a:pt x="46" y="20"/>
                  </a:lnTo>
                  <a:lnTo>
                    <a:pt x="58" y="14"/>
                  </a:lnTo>
                  <a:lnTo>
                    <a:pt x="70" y="10"/>
                  </a:lnTo>
                  <a:lnTo>
                    <a:pt x="82" y="10"/>
                  </a:lnTo>
                  <a:lnTo>
                    <a:pt x="82" y="10"/>
                  </a:lnTo>
                  <a:lnTo>
                    <a:pt x="86" y="10"/>
                  </a:lnTo>
                  <a:lnTo>
                    <a:pt x="94" y="12"/>
                  </a:lnTo>
                  <a:lnTo>
                    <a:pt x="98" y="16"/>
                  </a:lnTo>
                  <a:lnTo>
                    <a:pt x="102" y="20"/>
                  </a:lnTo>
                  <a:lnTo>
                    <a:pt x="104" y="26"/>
                  </a:lnTo>
                  <a:lnTo>
                    <a:pt x="106" y="34"/>
                  </a:lnTo>
                  <a:lnTo>
                    <a:pt x="106" y="34"/>
                  </a:lnTo>
                  <a:lnTo>
                    <a:pt x="106" y="40"/>
                  </a:lnTo>
                  <a:lnTo>
                    <a:pt x="102" y="48"/>
                  </a:lnTo>
                  <a:lnTo>
                    <a:pt x="98" y="56"/>
                  </a:lnTo>
                  <a:lnTo>
                    <a:pt x="92" y="62"/>
                  </a:lnTo>
                  <a:lnTo>
                    <a:pt x="92" y="62"/>
                  </a:lnTo>
                  <a:lnTo>
                    <a:pt x="82" y="70"/>
                  </a:lnTo>
                  <a:lnTo>
                    <a:pt x="68" y="74"/>
                  </a:lnTo>
                  <a:lnTo>
                    <a:pt x="48" y="78"/>
                  </a:lnTo>
                  <a:lnTo>
                    <a:pt x="46" y="78"/>
                  </a:lnTo>
                  <a:lnTo>
                    <a:pt x="46" y="84"/>
                  </a:lnTo>
                  <a:lnTo>
                    <a:pt x="48" y="84"/>
                  </a:lnTo>
                  <a:lnTo>
                    <a:pt x="48" y="84"/>
                  </a:lnTo>
                  <a:lnTo>
                    <a:pt x="64" y="82"/>
                  </a:lnTo>
                  <a:lnTo>
                    <a:pt x="86" y="78"/>
                  </a:lnTo>
                  <a:lnTo>
                    <a:pt x="86" y="78"/>
                  </a:lnTo>
                  <a:lnTo>
                    <a:pt x="92" y="76"/>
                  </a:lnTo>
                  <a:lnTo>
                    <a:pt x="104" y="68"/>
                  </a:lnTo>
                  <a:lnTo>
                    <a:pt x="110" y="64"/>
                  </a:lnTo>
                  <a:lnTo>
                    <a:pt x="114" y="56"/>
                  </a:lnTo>
                  <a:lnTo>
                    <a:pt x="118" y="48"/>
                  </a:lnTo>
                  <a:lnTo>
                    <a:pt x="120" y="38"/>
                  </a:lnTo>
                  <a:lnTo>
                    <a:pt x="120" y="38"/>
                  </a:lnTo>
                  <a:lnTo>
                    <a:pt x="118" y="32"/>
                  </a:lnTo>
                  <a:lnTo>
                    <a:pt x="116" y="24"/>
                  </a:lnTo>
                  <a:lnTo>
                    <a:pt x="114" y="18"/>
                  </a:lnTo>
                  <a:lnTo>
                    <a:pt x="110" y="12"/>
                  </a:lnTo>
                  <a:lnTo>
                    <a:pt x="104" y="8"/>
                  </a:lnTo>
                  <a:lnTo>
                    <a:pt x="96" y="4"/>
                  </a:lnTo>
                  <a:lnTo>
                    <a:pt x="88" y="2"/>
                  </a:lnTo>
                  <a:lnTo>
                    <a:pt x="78" y="0"/>
                  </a:lnTo>
                  <a:lnTo>
                    <a:pt x="78" y="0"/>
                  </a:lnTo>
                  <a:close/>
                </a:path>
              </a:pathLst>
            </a:custGeom>
            <a:solidFill>
              <a:srgbClr val="2318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3" name="Freeform 52"/>
            <p:cNvSpPr>
              <a:spLocks noEditPoints="1"/>
            </p:cNvSpPr>
            <p:nvPr userDrawn="1"/>
          </p:nvSpPr>
          <p:spPr bwMode="auto">
            <a:xfrm>
              <a:off x="2632" y="2249"/>
              <a:ext cx="78" cy="146"/>
            </a:xfrm>
            <a:custGeom>
              <a:avLst/>
              <a:gdLst>
                <a:gd name="T0" fmla="*/ 72 w 78"/>
                <a:gd name="T1" fmla="*/ 40 h 146"/>
                <a:gd name="T2" fmla="*/ 78 w 78"/>
                <a:gd name="T3" fmla="*/ 32 h 146"/>
                <a:gd name="T4" fmla="*/ 78 w 78"/>
                <a:gd name="T5" fmla="*/ 28 h 146"/>
                <a:gd name="T6" fmla="*/ 78 w 78"/>
                <a:gd name="T7" fmla="*/ 26 h 146"/>
                <a:gd name="T8" fmla="*/ 68 w 78"/>
                <a:gd name="T9" fmla="*/ 22 h 146"/>
                <a:gd name="T10" fmla="*/ 62 w 78"/>
                <a:gd name="T11" fmla="*/ 22 h 146"/>
                <a:gd name="T12" fmla="*/ 52 w 78"/>
                <a:gd name="T13" fmla="*/ 20 h 146"/>
                <a:gd name="T14" fmla="*/ 52 w 78"/>
                <a:gd name="T15" fmla="*/ 20 h 146"/>
                <a:gd name="T16" fmla="*/ 52 w 78"/>
                <a:gd name="T17" fmla="*/ 12 h 146"/>
                <a:gd name="T18" fmla="*/ 52 w 78"/>
                <a:gd name="T19" fmla="*/ 8 h 146"/>
                <a:gd name="T20" fmla="*/ 44 w 78"/>
                <a:gd name="T21" fmla="*/ 2 h 146"/>
                <a:gd name="T22" fmla="*/ 38 w 78"/>
                <a:gd name="T23" fmla="*/ 0 h 146"/>
                <a:gd name="T24" fmla="*/ 26 w 78"/>
                <a:gd name="T25" fmla="*/ 6 h 146"/>
                <a:gd name="T26" fmla="*/ 22 w 78"/>
                <a:gd name="T27" fmla="*/ 8 h 146"/>
                <a:gd name="T28" fmla="*/ 26 w 78"/>
                <a:gd name="T29" fmla="*/ 8 h 146"/>
                <a:gd name="T30" fmla="*/ 36 w 78"/>
                <a:gd name="T31" fmla="*/ 12 h 146"/>
                <a:gd name="T32" fmla="*/ 38 w 78"/>
                <a:gd name="T33" fmla="*/ 24 h 146"/>
                <a:gd name="T34" fmla="*/ 36 w 78"/>
                <a:gd name="T35" fmla="*/ 42 h 146"/>
                <a:gd name="T36" fmla="*/ 20 w 78"/>
                <a:gd name="T37" fmla="*/ 44 h 146"/>
                <a:gd name="T38" fmla="*/ 14 w 78"/>
                <a:gd name="T39" fmla="*/ 44 h 146"/>
                <a:gd name="T40" fmla="*/ 4 w 78"/>
                <a:gd name="T41" fmla="*/ 38 h 146"/>
                <a:gd name="T42" fmla="*/ 0 w 78"/>
                <a:gd name="T43" fmla="*/ 34 h 146"/>
                <a:gd name="T44" fmla="*/ 2 w 78"/>
                <a:gd name="T45" fmla="*/ 40 h 146"/>
                <a:gd name="T46" fmla="*/ 6 w 78"/>
                <a:gd name="T47" fmla="*/ 50 h 146"/>
                <a:gd name="T48" fmla="*/ 18 w 78"/>
                <a:gd name="T49" fmla="*/ 56 h 146"/>
                <a:gd name="T50" fmla="*/ 24 w 78"/>
                <a:gd name="T51" fmla="*/ 56 h 146"/>
                <a:gd name="T52" fmla="*/ 34 w 78"/>
                <a:gd name="T53" fmla="*/ 56 h 146"/>
                <a:gd name="T54" fmla="*/ 24 w 78"/>
                <a:gd name="T55" fmla="*/ 92 h 146"/>
                <a:gd name="T56" fmla="*/ 10 w 78"/>
                <a:gd name="T57" fmla="*/ 122 h 146"/>
                <a:gd name="T58" fmla="*/ 10 w 78"/>
                <a:gd name="T59" fmla="*/ 122 h 146"/>
                <a:gd name="T60" fmla="*/ 4 w 78"/>
                <a:gd name="T61" fmla="*/ 138 h 146"/>
                <a:gd name="T62" fmla="*/ 6 w 78"/>
                <a:gd name="T63" fmla="*/ 144 h 146"/>
                <a:gd name="T64" fmla="*/ 10 w 78"/>
                <a:gd name="T65" fmla="*/ 146 h 146"/>
                <a:gd name="T66" fmla="*/ 16 w 78"/>
                <a:gd name="T67" fmla="*/ 144 h 146"/>
                <a:gd name="T68" fmla="*/ 26 w 78"/>
                <a:gd name="T69" fmla="*/ 128 h 146"/>
                <a:gd name="T70" fmla="*/ 32 w 78"/>
                <a:gd name="T71" fmla="*/ 110 h 146"/>
                <a:gd name="T72" fmla="*/ 44 w 78"/>
                <a:gd name="T73" fmla="*/ 52 h 146"/>
                <a:gd name="T74" fmla="*/ 56 w 78"/>
                <a:gd name="T75" fmla="*/ 48 h 146"/>
                <a:gd name="T76" fmla="*/ 70 w 78"/>
                <a:gd name="T77" fmla="*/ 40 h 146"/>
                <a:gd name="T78" fmla="*/ 72 w 78"/>
                <a:gd name="T79" fmla="*/ 40 h 146"/>
                <a:gd name="T80" fmla="*/ 48 w 78"/>
                <a:gd name="T81" fmla="*/ 36 h 146"/>
                <a:gd name="T82" fmla="*/ 48 w 78"/>
                <a:gd name="T83" fmla="*/ 34 h 146"/>
                <a:gd name="T84" fmla="*/ 50 w 78"/>
                <a:gd name="T85" fmla="*/ 24 h 146"/>
                <a:gd name="T86" fmla="*/ 50 w 78"/>
                <a:gd name="T87" fmla="*/ 24 h 146"/>
                <a:gd name="T88" fmla="*/ 58 w 78"/>
                <a:gd name="T89" fmla="*/ 30 h 146"/>
                <a:gd name="T90" fmla="*/ 48 w 78"/>
                <a:gd name="T91" fmla="*/ 3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8" h="146">
                  <a:moveTo>
                    <a:pt x="72" y="40"/>
                  </a:moveTo>
                  <a:lnTo>
                    <a:pt x="72" y="40"/>
                  </a:lnTo>
                  <a:lnTo>
                    <a:pt x="76" y="34"/>
                  </a:lnTo>
                  <a:lnTo>
                    <a:pt x="78" y="32"/>
                  </a:lnTo>
                  <a:lnTo>
                    <a:pt x="78" y="28"/>
                  </a:lnTo>
                  <a:lnTo>
                    <a:pt x="78" y="28"/>
                  </a:lnTo>
                  <a:lnTo>
                    <a:pt x="78" y="28"/>
                  </a:lnTo>
                  <a:lnTo>
                    <a:pt x="78" y="26"/>
                  </a:lnTo>
                  <a:lnTo>
                    <a:pt x="76" y="24"/>
                  </a:lnTo>
                  <a:lnTo>
                    <a:pt x="68" y="22"/>
                  </a:lnTo>
                  <a:lnTo>
                    <a:pt x="68" y="22"/>
                  </a:lnTo>
                  <a:lnTo>
                    <a:pt x="62" y="22"/>
                  </a:lnTo>
                  <a:lnTo>
                    <a:pt x="62" y="22"/>
                  </a:lnTo>
                  <a:lnTo>
                    <a:pt x="52" y="20"/>
                  </a:lnTo>
                  <a:lnTo>
                    <a:pt x="52" y="20"/>
                  </a:lnTo>
                  <a:lnTo>
                    <a:pt x="52" y="20"/>
                  </a:lnTo>
                  <a:lnTo>
                    <a:pt x="52" y="20"/>
                  </a:lnTo>
                  <a:lnTo>
                    <a:pt x="52" y="12"/>
                  </a:lnTo>
                  <a:lnTo>
                    <a:pt x="52" y="12"/>
                  </a:lnTo>
                  <a:lnTo>
                    <a:pt x="52" y="8"/>
                  </a:lnTo>
                  <a:lnTo>
                    <a:pt x="48" y="4"/>
                  </a:lnTo>
                  <a:lnTo>
                    <a:pt x="44" y="2"/>
                  </a:lnTo>
                  <a:lnTo>
                    <a:pt x="38" y="0"/>
                  </a:lnTo>
                  <a:lnTo>
                    <a:pt x="38" y="0"/>
                  </a:lnTo>
                  <a:lnTo>
                    <a:pt x="32" y="2"/>
                  </a:lnTo>
                  <a:lnTo>
                    <a:pt x="26" y="6"/>
                  </a:lnTo>
                  <a:lnTo>
                    <a:pt x="26" y="6"/>
                  </a:lnTo>
                  <a:lnTo>
                    <a:pt x="22" y="8"/>
                  </a:lnTo>
                  <a:lnTo>
                    <a:pt x="26" y="8"/>
                  </a:lnTo>
                  <a:lnTo>
                    <a:pt x="26" y="8"/>
                  </a:lnTo>
                  <a:lnTo>
                    <a:pt x="32" y="10"/>
                  </a:lnTo>
                  <a:lnTo>
                    <a:pt x="36" y="12"/>
                  </a:lnTo>
                  <a:lnTo>
                    <a:pt x="38" y="16"/>
                  </a:lnTo>
                  <a:lnTo>
                    <a:pt x="38" y="24"/>
                  </a:lnTo>
                  <a:lnTo>
                    <a:pt x="38" y="24"/>
                  </a:lnTo>
                  <a:lnTo>
                    <a:pt x="36" y="42"/>
                  </a:lnTo>
                  <a:lnTo>
                    <a:pt x="36" y="42"/>
                  </a:lnTo>
                  <a:lnTo>
                    <a:pt x="20" y="44"/>
                  </a:lnTo>
                  <a:lnTo>
                    <a:pt x="20" y="44"/>
                  </a:lnTo>
                  <a:lnTo>
                    <a:pt x="14" y="44"/>
                  </a:lnTo>
                  <a:lnTo>
                    <a:pt x="10" y="42"/>
                  </a:lnTo>
                  <a:lnTo>
                    <a:pt x="4" y="38"/>
                  </a:lnTo>
                  <a:lnTo>
                    <a:pt x="4" y="38"/>
                  </a:lnTo>
                  <a:lnTo>
                    <a:pt x="0" y="34"/>
                  </a:lnTo>
                  <a:lnTo>
                    <a:pt x="2" y="40"/>
                  </a:lnTo>
                  <a:lnTo>
                    <a:pt x="2" y="40"/>
                  </a:lnTo>
                  <a:lnTo>
                    <a:pt x="4" y="44"/>
                  </a:lnTo>
                  <a:lnTo>
                    <a:pt x="6" y="50"/>
                  </a:lnTo>
                  <a:lnTo>
                    <a:pt x="14" y="54"/>
                  </a:lnTo>
                  <a:lnTo>
                    <a:pt x="18" y="56"/>
                  </a:lnTo>
                  <a:lnTo>
                    <a:pt x="24" y="56"/>
                  </a:lnTo>
                  <a:lnTo>
                    <a:pt x="24" y="56"/>
                  </a:lnTo>
                  <a:lnTo>
                    <a:pt x="34" y="56"/>
                  </a:lnTo>
                  <a:lnTo>
                    <a:pt x="34" y="56"/>
                  </a:lnTo>
                  <a:lnTo>
                    <a:pt x="30" y="76"/>
                  </a:lnTo>
                  <a:lnTo>
                    <a:pt x="24" y="92"/>
                  </a:lnTo>
                  <a:lnTo>
                    <a:pt x="18" y="108"/>
                  </a:lnTo>
                  <a:lnTo>
                    <a:pt x="10" y="122"/>
                  </a:lnTo>
                  <a:lnTo>
                    <a:pt x="10" y="122"/>
                  </a:lnTo>
                  <a:lnTo>
                    <a:pt x="10" y="122"/>
                  </a:lnTo>
                  <a:lnTo>
                    <a:pt x="4" y="134"/>
                  </a:lnTo>
                  <a:lnTo>
                    <a:pt x="4" y="138"/>
                  </a:lnTo>
                  <a:lnTo>
                    <a:pt x="4" y="138"/>
                  </a:lnTo>
                  <a:lnTo>
                    <a:pt x="6" y="144"/>
                  </a:lnTo>
                  <a:lnTo>
                    <a:pt x="8" y="146"/>
                  </a:lnTo>
                  <a:lnTo>
                    <a:pt x="10" y="146"/>
                  </a:lnTo>
                  <a:lnTo>
                    <a:pt x="10" y="146"/>
                  </a:lnTo>
                  <a:lnTo>
                    <a:pt x="16" y="144"/>
                  </a:lnTo>
                  <a:lnTo>
                    <a:pt x="20" y="140"/>
                  </a:lnTo>
                  <a:lnTo>
                    <a:pt x="26" y="128"/>
                  </a:lnTo>
                  <a:lnTo>
                    <a:pt x="26" y="128"/>
                  </a:lnTo>
                  <a:lnTo>
                    <a:pt x="32" y="110"/>
                  </a:lnTo>
                  <a:lnTo>
                    <a:pt x="38" y="88"/>
                  </a:lnTo>
                  <a:lnTo>
                    <a:pt x="44" y="52"/>
                  </a:lnTo>
                  <a:lnTo>
                    <a:pt x="44" y="52"/>
                  </a:lnTo>
                  <a:lnTo>
                    <a:pt x="56" y="48"/>
                  </a:lnTo>
                  <a:lnTo>
                    <a:pt x="70" y="40"/>
                  </a:lnTo>
                  <a:lnTo>
                    <a:pt x="70" y="40"/>
                  </a:lnTo>
                  <a:lnTo>
                    <a:pt x="72" y="40"/>
                  </a:lnTo>
                  <a:lnTo>
                    <a:pt x="72" y="40"/>
                  </a:lnTo>
                  <a:close/>
                  <a:moveTo>
                    <a:pt x="48" y="36"/>
                  </a:moveTo>
                  <a:lnTo>
                    <a:pt x="48" y="36"/>
                  </a:lnTo>
                  <a:lnTo>
                    <a:pt x="48" y="34"/>
                  </a:lnTo>
                  <a:lnTo>
                    <a:pt x="48" y="34"/>
                  </a:lnTo>
                  <a:lnTo>
                    <a:pt x="50" y="24"/>
                  </a:lnTo>
                  <a:lnTo>
                    <a:pt x="50" y="24"/>
                  </a:lnTo>
                  <a:lnTo>
                    <a:pt x="50" y="24"/>
                  </a:lnTo>
                  <a:lnTo>
                    <a:pt x="50" y="24"/>
                  </a:lnTo>
                  <a:lnTo>
                    <a:pt x="58" y="30"/>
                  </a:lnTo>
                  <a:lnTo>
                    <a:pt x="58" y="30"/>
                  </a:lnTo>
                  <a:lnTo>
                    <a:pt x="54" y="34"/>
                  </a:lnTo>
                  <a:lnTo>
                    <a:pt x="48" y="36"/>
                  </a:lnTo>
                  <a:lnTo>
                    <a:pt x="48" y="36"/>
                  </a:lnTo>
                  <a:close/>
                </a:path>
              </a:pathLst>
            </a:custGeom>
            <a:solidFill>
              <a:srgbClr val="2318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4" name="Freeform 53"/>
            <p:cNvSpPr>
              <a:spLocks/>
            </p:cNvSpPr>
            <p:nvPr userDrawn="1"/>
          </p:nvSpPr>
          <p:spPr bwMode="auto">
            <a:xfrm>
              <a:off x="2722" y="2287"/>
              <a:ext cx="54" cy="30"/>
            </a:xfrm>
            <a:custGeom>
              <a:avLst/>
              <a:gdLst>
                <a:gd name="T0" fmla="*/ 28 w 54"/>
                <a:gd name="T1" fmla="*/ 0 h 30"/>
                <a:gd name="T2" fmla="*/ 28 w 54"/>
                <a:gd name="T3" fmla="*/ 0 h 30"/>
                <a:gd name="T4" fmla="*/ 14 w 54"/>
                <a:gd name="T5" fmla="*/ 2 h 30"/>
                <a:gd name="T6" fmla="*/ 2 w 54"/>
                <a:gd name="T7" fmla="*/ 6 h 30"/>
                <a:gd name="T8" fmla="*/ 0 w 54"/>
                <a:gd name="T9" fmla="*/ 6 h 30"/>
                <a:gd name="T10" fmla="*/ 2 w 54"/>
                <a:gd name="T11" fmla="*/ 8 h 30"/>
                <a:gd name="T12" fmla="*/ 2 w 54"/>
                <a:gd name="T13" fmla="*/ 8 h 30"/>
                <a:gd name="T14" fmla="*/ 2 w 54"/>
                <a:gd name="T15" fmla="*/ 8 h 30"/>
                <a:gd name="T16" fmla="*/ 22 w 54"/>
                <a:gd name="T17" fmla="*/ 10 h 30"/>
                <a:gd name="T18" fmla="*/ 28 w 54"/>
                <a:gd name="T19" fmla="*/ 12 h 30"/>
                <a:gd name="T20" fmla="*/ 32 w 54"/>
                <a:gd name="T21" fmla="*/ 14 h 30"/>
                <a:gd name="T22" fmla="*/ 32 w 54"/>
                <a:gd name="T23" fmla="*/ 14 h 30"/>
                <a:gd name="T24" fmla="*/ 32 w 54"/>
                <a:gd name="T25" fmla="*/ 14 h 30"/>
                <a:gd name="T26" fmla="*/ 32 w 54"/>
                <a:gd name="T27" fmla="*/ 14 h 30"/>
                <a:gd name="T28" fmla="*/ 30 w 54"/>
                <a:gd name="T29" fmla="*/ 20 h 30"/>
                <a:gd name="T30" fmla="*/ 22 w 54"/>
                <a:gd name="T31" fmla="*/ 26 h 30"/>
                <a:gd name="T32" fmla="*/ 22 w 54"/>
                <a:gd name="T33" fmla="*/ 28 h 30"/>
                <a:gd name="T34" fmla="*/ 24 w 54"/>
                <a:gd name="T35" fmla="*/ 30 h 30"/>
                <a:gd name="T36" fmla="*/ 28 w 54"/>
                <a:gd name="T37" fmla="*/ 28 h 30"/>
                <a:gd name="T38" fmla="*/ 36 w 54"/>
                <a:gd name="T39" fmla="*/ 24 h 30"/>
                <a:gd name="T40" fmla="*/ 36 w 54"/>
                <a:gd name="T41" fmla="*/ 24 h 30"/>
                <a:gd name="T42" fmla="*/ 40 w 54"/>
                <a:gd name="T43" fmla="*/ 24 h 30"/>
                <a:gd name="T44" fmla="*/ 40 w 54"/>
                <a:gd name="T45" fmla="*/ 24 h 30"/>
                <a:gd name="T46" fmla="*/ 46 w 54"/>
                <a:gd name="T47" fmla="*/ 24 h 30"/>
                <a:gd name="T48" fmla="*/ 46 w 54"/>
                <a:gd name="T49" fmla="*/ 24 h 30"/>
                <a:gd name="T50" fmla="*/ 50 w 54"/>
                <a:gd name="T51" fmla="*/ 24 h 30"/>
                <a:gd name="T52" fmla="*/ 52 w 54"/>
                <a:gd name="T53" fmla="*/ 22 h 30"/>
                <a:gd name="T54" fmla="*/ 54 w 54"/>
                <a:gd name="T55" fmla="*/ 16 h 30"/>
                <a:gd name="T56" fmla="*/ 54 w 54"/>
                <a:gd name="T57" fmla="*/ 16 h 30"/>
                <a:gd name="T58" fmla="*/ 54 w 54"/>
                <a:gd name="T59" fmla="*/ 12 h 30"/>
                <a:gd name="T60" fmla="*/ 48 w 54"/>
                <a:gd name="T61" fmla="*/ 6 h 30"/>
                <a:gd name="T62" fmla="*/ 40 w 54"/>
                <a:gd name="T63" fmla="*/ 2 h 30"/>
                <a:gd name="T64" fmla="*/ 28 w 54"/>
                <a:gd name="T65" fmla="*/ 0 h 30"/>
                <a:gd name="T66" fmla="*/ 28 w 54"/>
                <a:gd name="T6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4" h="30">
                  <a:moveTo>
                    <a:pt x="28" y="0"/>
                  </a:moveTo>
                  <a:lnTo>
                    <a:pt x="28" y="0"/>
                  </a:lnTo>
                  <a:lnTo>
                    <a:pt x="14" y="2"/>
                  </a:lnTo>
                  <a:lnTo>
                    <a:pt x="2" y="6"/>
                  </a:lnTo>
                  <a:lnTo>
                    <a:pt x="0" y="6"/>
                  </a:lnTo>
                  <a:lnTo>
                    <a:pt x="2" y="8"/>
                  </a:lnTo>
                  <a:lnTo>
                    <a:pt x="2" y="8"/>
                  </a:lnTo>
                  <a:lnTo>
                    <a:pt x="2" y="8"/>
                  </a:lnTo>
                  <a:lnTo>
                    <a:pt x="22" y="10"/>
                  </a:lnTo>
                  <a:lnTo>
                    <a:pt x="28" y="12"/>
                  </a:lnTo>
                  <a:lnTo>
                    <a:pt x="32" y="14"/>
                  </a:lnTo>
                  <a:lnTo>
                    <a:pt x="32" y="14"/>
                  </a:lnTo>
                  <a:lnTo>
                    <a:pt x="32" y="14"/>
                  </a:lnTo>
                  <a:lnTo>
                    <a:pt x="32" y="14"/>
                  </a:lnTo>
                  <a:lnTo>
                    <a:pt x="30" y="20"/>
                  </a:lnTo>
                  <a:lnTo>
                    <a:pt x="22" y="26"/>
                  </a:lnTo>
                  <a:lnTo>
                    <a:pt x="22" y="28"/>
                  </a:lnTo>
                  <a:lnTo>
                    <a:pt x="24" y="30"/>
                  </a:lnTo>
                  <a:lnTo>
                    <a:pt x="28" y="28"/>
                  </a:lnTo>
                  <a:lnTo>
                    <a:pt x="36" y="24"/>
                  </a:lnTo>
                  <a:lnTo>
                    <a:pt x="36" y="24"/>
                  </a:lnTo>
                  <a:lnTo>
                    <a:pt x="40" y="24"/>
                  </a:lnTo>
                  <a:lnTo>
                    <a:pt x="40" y="24"/>
                  </a:lnTo>
                  <a:lnTo>
                    <a:pt x="46" y="24"/>
                  </a:lnTo>
                  <a:lnTo>
                    <a:pt x="46" y="24"/>
                  </a:lnTo>
                  <a:lnTo>
                    <a:pt x="50" y="24"/>
                  </a:lnTo>
                  <a:lnTo>
                    <a:pt x="52" y="22"/>
                  </a:lnTo>
                  <a:lnTo>
                    <a:pt x="54" y="16"/>
                  </a:lnTo>
                  <a:lnTo>
                    <a:pt x="54" y="16"/>
                  </a:lnTo>
                  <a:lnTo>
                    <a:pt x="54" y="12"/>
                  </a:lnTo>
                  <a:lnTo>
                    <a:pt x="48" y="6"/>
                  </a:lnTo>
                  <a:lnTo>
                    <a:pt x="40" y="2"/>
                  </a:lnTo>
                  <a:lnTo>
                    <a:pt x="28" y="0"/>
                  </a:lnTo>
                  <a:lnTo>
                    <a:pt x="28" y="0"/>
                  </a:lnTo>
                  <a:close/>
                </a:path>
              </a:pathLst>
            </a:custGeom>
            <a:solidFill>
              <a:srgbClr val="2318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5" name="Freeform 54"/>
            <p:cNvSpPr>
              <a:spLocks/>
            </p:cNvSpPr>
            <p:nvPr userDrawn="1"/>
          </p:nvSpPr>
          <p:spPr bwMode="auto">
            <a:xfrm>
              <a:off x="2702" y="2349"/>
              <a:ext cx="70" cy="50"/>
            </a:xfrm>
            <a:custGeom>
              <a:avLst/>
              <a:gdLst>
                <a:gd name="T0" fmla="*/ 58 w 70"/>
                <a:gd name="T1" fmla="*/ 34 h 50"/>
                <a:gd name="T2" fmla="*/ 44 w 70"/>
                <a:gd name="T3" fmla="*/ 34 h 50"/>
                <a:gd name="T4" fmla="*/ 44 w 70"/>
                <a:gd name="T5" fmla="*/ 34 h 50"/>
                <a:gd name="T6" fmla="*/ 36 w 70"/>
                <a:gd name="T7" fmla="*/ 34 h 50"/>
                <a:gd name="T8" fmla="*/ 28 w 70"/>
                <a:gd name="T9" fmla="*/ 32 h 50"/>
                <a:gd name="T10" fmla="*/ 20 w 70"/>
                <a:gd name="T11" fmla="*/ 28 h 50"/>
                <a:gd name="T12" fmla="*/ 14 w 70"/>
                <a:gd name="T13" fmla="*/ 24 h 50"/>
                <a:gd name="T14" fmla="*/ 14 w 70"/>
                <a:gd name="T15" fmla="*/ 24 h 50"/>
                <a:gd name="T16" fmla="*/ 10 w 70"/>
                <a:gd name="T17" fmla="*/ 18 h 50"/>
                <a:gd name="T18" fmla="*/ 8 w 70"/>
                <a:gd name="T19" fmla="*/ 12 h 50"/>
                <a:gd name="T20" fmla="*/ 8 w 70"/>
                <a:gd name="T21" fmla="*/ 12 h 50"/>
                <a:gd name="T22" fmla="*/ 10 w 70"/>
                <a:gd name="T23" fmla="*/ 4 h 50"/>
                <a:gd name="T24" fmla="*/ 10 w 70"/>
                <a:gd name="T25" fmla="*/ 2 h 50"/>
                <a:gd name="T26" fmla="*/ 8 w 70"/>
                <a:gd name="T27" fmla="*/ 0 h 50"/>
                <a:gd name="T28" fmla="*/ 8 w 70"/>
                <a:gd name="T29" fmla="*/ 0 h 50"/>
                <a:gd name="T30" fmla="*/ 8 w 70"/>
                <a:gd name="T31" fmla="*/ 0 h 50"/>
                <a:gd name="T32" fmla="*/ 2 w 70"/>
                <a:gd name="T33" fmla="*/ 8 h 50"/>
                <a:gd name="T34" fmla="*/ 0 w 70"/>
                <a:gd name="T35" fmla="*/ 14 h 50"/>
                <a:gd name="T36" fmla="*/ 0 w 70"/>
                <a:gd name="T37" fmla="*/ 18 h 50"/>
                <a:gd name="T38" fmla="*/ 0 w 70"/>
                <a:gd name="T39" fmla="*/ 18 h 50"/>
                <a:gd name="T40" fmla="*/ 0 w 70"/>
                <a:gd name="T41" fmla="*/ 26 h 50"/>
                <a:gd name="T42" fmla="*/ 4 w 70"/>
                <a:gd name="T43" fmla="*/ 32 h 50"/>
                <a:gd name="T44" fmla="*/ 8 w 70"/>
                <a:gd name="T45" fmla="*/ 36 h 50"/>
                <a:gd name="T46" fmla="*/ 14 w 70"/>
                <a:gd name="T47" fmla="*/ 42 h 50"/>
                <a:gd name="T48" fmla="*/ 14 w 70"/>
                <a:gd name="T49" fmla="*/ 42 h 50"/>
                <a:gd name="T50" fmla="*/ 24 w 70"/>
                <a:gd name="T51" fmla="*/ 46 h 50"/>
                <a:gd name="T52" fmla="*/ 32 w 70"/>
                <a:gd name="T53" fmla="*/ 48 h 50"/>
                <a:gd name="T54" fmla="*/ 54 w 70"/>
                <a:gd name="T55" fmla="*/ 50 h 50"/>
                <a:gd name="T56" fmla="*/ 54 w 70"/>
                <a:gd name="T57" fmla="*/ 50 h 50"/>
                <a:gd name="T58" fmla="*/ 64 w 70"/>
                <a:gd name="T59" fmla="*/ 48 h 50"/>
                <a:gd name="T60" fmla="*/ 68 w 70"/>
                <a:gd name="T61" fmla="*/ 46 h 50"/>
                <a:gd name="T62" fmla="*/ 70 w 70"/>
                <a:gd name="T63" fmla="*/ 42 h 50"/>
                <a:gd name="T64" fmla="*/ 70 w 70"/>
                <a:gd name="T65" fmla="*/ 42 h 50"/>
                <a:gd name="T66" fmla="*/ 70 w 70"/>
                <a:gd name="T67" fmla="*/ 38 h 50"/>
                <a:gd name="T68" fmla="*/ 66 w 70"/>
                <a:gd name="T69" fmla="*/ 36 h 50"/>
                <a:gd name="T70" fmla="*/ 64 w 70"/>
                <a:gd name="T71" fmla="*/ 34 h 50"/>
                <a:gd name="T72" fmla="*/ 58 w 70"/>
                <a:gd name="T73" fmla="*/ 34 h 50"/>
                <a:gd name="T74" fmla="*/ 58 w 70"/>
                <a:gd name="T75" fmla="*/ 3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0" h="50">
                  <a:moveTo>
                    <a:pt x="58" y="34"/>
                  </a:moveTo>
                  <a:lnTo>
                    <a:pt x="44" y="34"/>
                  </a:lnTo>
                  <a:lnTo>
                    <a:pt x="44" y="34"/>
                  </a:lnTo>
                  <a:lnTo>
                    <a:pt x="36" y="34"/>
                  </a:lnTo>
                  <a:lnTo>
                    <a:pt x="28" y="32"/>
                  </a:lnTo>
                  <a:lnTo>
                    <a:pt x="20" y="28"/>
                  </a:lnTo>
                  <a:lnTo>
                    <a:pt x="14" y="24"/>
                  </a:lnTo>
                  <a:lnTo>
                    <a:pt x="14" y="24"/>
                  </a:lnTo>
                  <a:lnTo>
                    <a:pt x="10" y="18"/>
                  </a:lnTo>
                  <a:lnTo>
                    <a:pt x="8" y="12"/>
                  </a:lnTo>
                  <a:lnTo>
                    <a:pt x="8" y="12"/>
                  </a:lnTo>
                  <a:lnTo>
                    <a:pt x="10" y="4"/>
                  </a:lnTo>
                  <a:lnTo>
                    <a:pt x="10" y="2"/>
                  </a:lnTo>
                  <a:lnTo>
                    <a:pt x="8" y="0"/>
                  </a:lnTo>
                  <a:lnTo>
                    <a:pt x="8" y="0"/>
                  </a:lnTo>
                  <a:lnTo>
                    <a:pt x="8" y="0"/>
                  </a:lnTo>
                  <a:lnTo>
                    <a:pt x="2" y="8"/>
                  </a:lnTo>
                  <a:lnTo>
                    <a:pt x="0" y="14"/>
                  </a:lnTo>
                  <a:lnTo>
                    <a:pt x="0" y="18"/>
                  </a:lnTo>
                  <a:lnTo>
                    <a:pt x="0" y="18"/>
                  </a:lnTo>
                  <a:lnTo>
                    <a:pt x="0" y="26"/>
                  </a:lnTo>
                  <a:lnTo>
                    <a:pt x="4" y="32"/>
                  </a:lnTo>
                  <a:lnTo>
                    <a:pt x="8" y="36"/>
                  </a:lnTo>
                  <a:lnTo>
                    <a:pt x="14" y="42"/>
                  </a:lnTo>
                  <a:lnTo>
                    <a:pt x="14" y="42"/>
                  </a:lnTo>
                  <a:lnTo>
                    <a:pt x="24" y="46"/>
                  </a:lnTo>
                  <a:lnTo>
                    <a:pt x="32" y="48"/>
                  </a:lnTo>
                  <a:lnTo>
                    <a:pt x="54" y="50"/>
                  </a:lnTo>
                  <a:lnTo>
                    <a:pt x="54" y="50"/>
                  </a:lnTo>
                  <a:lnTo>
                    <a:pt x="64" y="48"/>
                  </a:lnTo>
                  <a:lnTo>
                    <a:pt x="68" y="46"/>
                  </a:lnTo>
                  <a:lnTo>
                    <a:pt x="70" y="42"/>
                  </a:lnTo>
                  <a:lnTo>
                    <a:pt x="70" y="42"/>
                  </a:lnTo>
                  <a:lnTo>
                    <a:pt x="70" y="38"/>
                  </a:lnTo>
                  <a:lnTo>
                    <a:pt x="66" y="36"/>
                  </a:lnTo>
                  <a:lnTo>
                    <a:pt x="64" y="34"/>
                  </a:lnTo>
                  <a:lnTo>
                    <a:pt x="58" y="34"/>
                  </a:lnTo>
                  <a:lnTo>
                    <a:pt x="58" y="34"/>
                  </a:lnTo>
                  <a:close/>
                </a:path>
              </a:pathLst>
            </a:custGeom>
            <a:solidFill>
              <a:srgbClr val="2318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6" name="Freeform 55"/>
            <p:cNvSpPr>
              <a:spLocks noEditPoints="1"/>
            </p:cNvSpPr>
            <p:nvPr userDrawn="1"/>
          </p:nvSpPr>
          <p:spPr bwMode="auto">
            <a:xfrm>
              <a:off x="2892" y="2245"/>
              <a:ext cx="88" cy="160"/>
            </a:xfrm>
            <a:custGeom>
              <a:avLst/>
              <a:gdLst>
                <a:gd name="T0" fmla="*/ 48 w 88"/>
                <a:gd name="T1" fmla="*/ 70 h 160"/>
                <a:gd name="T2" fmla="*/ 58 w 88"/>
                <a:gd name="T3" fmla="*/ 82 h 160"/>
                <a:gd name="T4" fmla="*/ 72 w 88"/>
                <a:gd name="T5" fmla="*/ 122 h 160"/>
                <a:gd name="T6" fmla="*/ 66 w 88"/>
                <a:gd name="T7" fmla="*/ 136 h 160"/>
                <a:gd name="T8" fmla="*/ 48 w 88"/>
                <a:gd name="T9" fmla="*/ 144 h 160"/>
                <a:gd name="T10" fmla="*/ 34 w 88"/>
                <a:gd name="T11" fmla="*/ 138 h 160"/>
                <a:gd name="T12" fmla="*/ 28 w 88"/>
                <a:gd name="T13" fmla="*/ 128 h 160"/>
                <a:gd name="T14" fmla="*/ 28 w 88"/>
                <a:gd name="T15" fmla="*/ 106 h 160"/>
                <a:gd name="T16" fmla="*/ 48 w 88"/>
                <a:gd name="T17" fmla="*/ 108 h 160"/>
                <a:gd name="T18" fmla="*/ 56 w 88"/>
                <a:gd name="T19" fmla="*/ 104 h 160"/>
                <a:gd name="T20" fmla="*/ 50 w 88"/>
                <a:gd name="T21" fmla="*/ 96 h 160"/>
                <a:gd name="T22" fmla="*/ 34 w 88"/>
                <a:gd name="T23" fmla="*/ 92 h 160"/>
                <a:gd name="T24" fmla="*/ 28 w 88"/>
                <a:gd name="T25" fmla="*/ 92 h 160"/>
                <a:gd name="T26" fmla="*/ 36 w 88"/>
                <a:gd name="T27" fmla="*/ 60 h 160"/>
                <a:gd name="T28" fmla="*/ 52 w 88"/>
                <a:gd name="T29" fmla="*/ 48 h 160"/>
                <a:gd name="T30" fmla="*/ 48 w 88"/>
                <a:gd name="T31" fmla="*/ 42 h 160"/>
                <a:gd name="T32" fmla="*/ 46 w 88"/>
                <a:gd name="T33" fmla="*/ 30 h 160"/>
                <a:gd name="T34" fmla="*/ 50 w 88"/>
                <a:gd name="T35" fmla="*/ 14 h 160"/>
                <a:gd name="T36" fmla="*/ 48 w 88"/>
                <a:gd name="T37" fmla="*/ 6 h 160"/>
                <a:gd name="T38" fmla="*/ 32 w 88"/>
                <a:gd name="T39" fmla="*/ 0 h 160"/>
                <a:gd name="T40" fmla="*/ 18 w 88"/>
                <a:gd name="T41" fmla="*/ 2 h 160"/>
                <a:gd name="T42" fmla="*/ 28 w 88"/>
                <a:gd name="T43" fmla="*/ 8 h 160"/>
                <a:gd name="T44" fmla="*/ 32 w 88"/>
                <a:gd name="T45" fmla="*/ 18 h 160"/>
                <a:gd name="T46" fmla="*/ 30 w 88"/>
                <a:gd name="T47" fmla="*/ 38 h 160"/>
                <a:gd name="T48" fmla="*/ 24 w 88"/>
                <a:gd name="T49" fmla="*/ 36 h 160"/>
                <a:gd name="T50" fmla="*/ 14 w 88"/>
                <a:gd name="T51" fmla="*/ 22 h 160"/>
                <a:gd name="T52" fmla="*/ 10 w 88"/>
                <a:gd name="T53" fmla="*/ 24 h 160"/>
                <a:gd name="T54" fmla="*/ 16 w 88"/>
                <a:gd name="T55" fmla="*/ 42 h 160"/>
                <a:gd name="T56" fmla="*/ 28 w 88"/>
                <a:gd name="T57" fmla="*/ 50 h 160"/>
                <a:gd name="T58" fmla="*/ 20 w 88"/>
                <a:gd name="T59" fmla="*/ 58 h 160"/>
                <a:gd name="T60" fmla="*/ 0 w 88"/>
                <a:gd name="T61" fmla="*/ 80 h 160"/>
                <a:gd name="T62" fmla="*/ 2 w 88"/>
                <a:gd name="T63" fmla="*/ 94 h 160"/>
                <a:gd name="T64" fmla="*/ 18 w 88"/>
                <a:gd name="T65" fmla="*/ 104 h 160"/>
                <a:gd name="T66" fmla="*/ 16 w 88"/>
                <a:gd name="T67" fmla="*/ 122 h 160"/>
                <a:gd name="T68" fmla="*/ 22 w 88"/>
                <a:gd name="T69" fmla="*/ 146 h 160"/>
                <a:gd name="T70" fmla="*/ 30 w 88"/>
                <a:gd name="T71" fmla="*/ 154 h 160"/>
                <a:gd name="T72" fmla="*/ 50 w 88"/>
                <a:gd name="T73" fmla="*/ 160 h 160"/>
                <a:gd name="T74" fmla="*/ 66 w 88"/>
                <a:gd name="T75" fmla="*/ 156 h 160"/>
                <a:gd name="T76" fmla="*/ 82 w 88"/>
                <a:gd name="T77" fmla="*/ 140 h 160"/>
                <a:gd name="T78" fmla="*/ 88 w 88"/>
                <a:gd name="T79" fmla="*/ 122 h 160"/>
                <a:gd name="T80" fmla="*/ 70 w 88"/>
                <a:gd name="T81" fmla="*/ 84 h 160"/>
                <a:gd name="T82" fmla="*/ 20 w 88"/>
                <a:gd name="T83" fmla="*/ 90 h 160"/>
                <a:gd name="T84" fmla="*/ 10 w 88"/>
                <a:gd name="T85" fmla="*/ 86 h 160"/>
                <a:gd name="T86" fmla="*/ 8 w 88"/>
                <a:gd name="T87" fmla="*/ 82 h 160"/>
                <a:gd name="T88" fmla="*/ 20 w 88"/>
                <a:gd name="T89" fmla="*/ 68 h 160"/>
                <a:gd name="T90" fmla="*/ 24 w 88"/>
                <a:gd name="T91" fmla="*/ 6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8" h="160">
                  <a:moveTo>
                    <a:pt x="54" y="68"/>
                  </a:moveTo>
                  <a:lnTo>
                    <a:pt x="52" y="68"/>
                  </a:lnTo>
                  <a:lnTo>
                    <a:pt x="48" y="70"/>
                  </a:lnTo>
                  <a:lnTo>
                    <a:pt x="50" y="72"/>
                  </a:lnTo>
                  <a:lnTo>
                    <a:pt x="50" y="72"/>
                  </a:lnTo>
                  <a:lnTo>
                    <a:pt x="58" y="82"/>
                  </a:lnTo>
                  <a:lnTo>
                    <a:pt x="66" y="96"/>
                  </a:lnTo>
                  <a:lnTo>
                    <a:pt x="70" y="108"/>
                  </a:lnTo>
                  <a:lnTo>
                    <a:pt x="72" y="122"/>
                  </a:lnTo>
                  <a:lnTo>
                    <a:pt x="72" y="122"/>
                  </a:lnTo>
                  <a:lnTo>
                    <a:pt x="70" y="128"/>
                  </a:lnTo>
                  <a:lnTo>
                    <a:pt x="66" y="136"/>
                  </a:lnTo>
                  <a:lnTo>
                    <a:pt x="60" y="142"/>
                  </a:lnTo>
                  <a:lnTo>
                    <a:pt x="54" y="144"/>
                  </a:lnTo>
                  <a:lnTo>
                    <a:pt x="48" y="144"/>
                  </a:lnTo>
                  <a:lnTo>
                    <a:pt x="48" y="144"/>
                  </a:lnTo>
                  <a:lnTo>
                    <a:pt x="40" y="144"/>
                  </a:lnTo>
                  <a:lnTo>
                    <a:pt x="34" y="138"/>
                  </a:lnTo>
                  <a:lnTo>
                    <a:pt x="34" y="138"/>
                  </a:lnTo>
                  <a:lnTo>
                    <a:pt x="30" y="134"/>
                  </a:lnTo>
                  <a:lnTo>
                    <a:pt x="28" y="128"/>
                  </a:lnTo>
                  <a:lnTo>
                    <a:pt x="26" y="118"/>
                  </a:lnTo>
                  <a:lnTo>
                    <a:pt x="26" y="118"/>
                  </a:lnTo>
                  <a:lnTo>
                    <a:pt x="28" y="106"/>
                  </a:lnTo>
                  <a:lnTo>
                    <a:pt x="28" y="106"/>
                  </a:lnTo>
                  <a:lnTo>
                    <a:pt x="48" y="108"/>
                  </a:lnTo>
                  <a:lnTo>
                    <a:pt x="48" y="108"/>
                  </a:lnTo>
                  <a:lnTo>
                    <a:pt x="52" y="108"/>
                  </a:lnTo>
                  <a:lnTo>
                    <a:pt x="54" y="106"/>
                  </a:lnTo>
                  <a:lnTo>
                    <a:pt x="56" y="104"/>
                  </a:lnTo>
                  <a:lnTo>
                    <a:pt x="56" y="104"/>
                  </a:lnTo>
                  <a:lnTo>
                    <a:pt x="54" y="100"/>
                  </a:lnTo>
                  <a:lnTo>
                    <a:pt x="50" y="96"/>
                  </a:lnTo>
                  <a:lnTo>
                    <a:pt x="44" y="92"/>
                  </a:lnTo>
                  <a:lnTo>
                    <a:pt x="36" y="92"/>
                  </a:lnTo>
                  <a:lnTo>
                    <a:pt x="34" y="92"/>
                  </a:lnTo>
                  <a:lnTo>
                    <a:pt x="34" y="92"/>
                  </a:lnTo>
                  <a:lnTo>
                    <a:pt x="28" y="92"/>
                  </a:lnTo>
                  <a:lnTo>
                    <a:pt x="28" y="92"/>
                  </a:lnTo>
                  <a:lnTo>
                    <a:pt x="30" y="80"/>
                  </a:lnTo>
                  <a:lnTo>
                    <a:pt x="36" y="60"/>
                  </a:lnTo>
                  <a:lnTo>
                    <a:pt x="36" y="60"/>
                  </a:lnTo>
                  <a:lnTo>
                    <a:pt x="48" y="54"/>
                  </a:lnTo>
                  <a:lnTo>
                    <a:pt x="52" y="50"/>
                  </a:lnTo>
                  <a:lnTo>
                    <a:pt x="52" y="48"/>
                  </a:lnTo>
                  <a:lnTo>
                    <a:pt x="52" y="48"/>
                  </a:lnTo>
                  <a:lnTo>
                    <a:pt x="52" y="44"/>
                  </a:lnTo>
                  <a:lnTo>
                    <a:pt x="48" y="42"/>
                  </a:lnTo>
                  <a:lnTo>
                    <a:pt x="42" y="40"/>
                  </a:lnTo>
                  <a:lnTo>
                    <a:pt x="42" y="40"/>
                  </a:lnTo>
                  <a:lnTo>
                    <a:pt x="46" y="30"/>
                  </a:lnTo>
                  <a:lnTo>
                    <a:pt x="46" y="30"/>
                  </a:lnTo>
                  <a:lnTo>
                    <a:pt x="50" y="20"/>
                  </a:lnTo>
                  <a:lnTo>
                    <a:pt x="50" y="14"/>
                  </a:lnTo>
                  <a:lnTo>
                    <a:pt x="50" y="14"/>
                  </a:lnTo>
                  <a:lnTo>
                    <a:pt x="50" y="10"/>
                  </a:lnTo>
                  <a:lnTo>
                    <a:pt x="48" y="6"/>
                  </a:lnTo>
                  <a:lnTo>
                    <a:pt x="42" y="2"/>
                  </a:lnTo>
                  <a:lnTo>
                    <a:pt x="32" y="0"/>
                  </a:lnTo>
                  <a:lnTo>
                    <a:pt x="32" y="0"/>
                  </a:lnTo>
                  <a:lnTo>
                    <a:pt x="32" y="0"/>
                  </a:lnTo>
                  <a:lnTo>
                    <a:pt x="24" y="2"/>
                  </a:lnTo>
                  <a:lnTo>
                    <a:pt x="18" y="2"/>
                  </a:lnTo>
                  <a:lnTo>
                    <a:pt x="24" y="4"/>
                  </a:lnTo>
                  <a:lnTo>
                    <a:pt x="24" y="4"/>
                  </a:lnTo>
                  <a:lnTo>
                    <a:pt x="28" y="8"/>
                  </a:lnTo>
                  <a:lnTo>
                    <a:pt x="32" y="10"/>
                  </a:lnTo>
                  <a:lnTo>
                    <a:pt x="32" y="12"/>
                  </a:lnTo>
                  <a:lnTo>
                    <a:pt x="32" y="18"/>
                  </a:lnTo>
                  <a:lnTo>
                    <a:pt x="32" y="18"/>
                  </a:lnTo>
                  <a:lnTo>
                    <a:pt x="32" y="28"/>
                  </a:lnTo>
                  <a:lnTo>
                    <a:pt x="30" y="38"/>
                  </a:lnTo>
                  <a:lnTo>
                    <a:pt x="30" y="38"/>
                  </a:lnTo>
                  <a:lnTo>
                    <a:pt x="24" y="36"/>
                  </a:lnTo>
                  <a:lnTo>
                    <a:pt x="24" y="36"/>
                  </a:lnTo>
                  <a:lnTo>
                    <a:pt x="18" y="30"/>
                  </a:lnTo>
                  <a:lnTo>
                    <a:pt x="14" y="24"/>
                  </a:lnTo>
                  <a:lnTo>
                    <a:pt x="14" y="22"/>
                  </a:lnTo>
                  <a:lnTo>
                    <a:pt x="14" y="22"/>
                  </a:lnTo>
                  <a:lnTo>
                    <a:pt x="12" y="22"/>
                  </a:lnTo>
                  <a:lnTo>
                    <a:pt x="10" y="24"/>
                  </a:lnTo>
                  <a:lnTo>
                    <a:pt x="10" y="24"/>
                  </a:lnTo>
                  <a:lnTo>
                    <a:pt x="12" y="36"/>
                  </a:lnTo>
                  <a:lnTo>
                    <a:pt x="16" y="42"/>
                  </a:lnTo>
                  <a:lnTo>
                    <a:pt x="22" y="48"/>
                  </a:lnTo>
                  <a:lnTo>
                    <a:pt x="28" y="50"/>
                  </a:lnTo>
                  <a:lnTo>
                    <a:pt x="28" y="50"/>
                  </a:lnTo>
                  <a:lnTo>
                    <a:pt x="26" y="54"/>
                  </a:lnTo>
                  <a:lnTo>
                    <a:pt x="26" y="54"/>
                  </a:lnTo>
                  <a:lnTo>
                    <a:pt x="20" y="58"/>
                  </a:lnTo>
                  <a:lnTo>
                    <a:pt x="10" y="66"/>
                  </a:lnTo>
                  <a:lnTo>
                    <a:pt x="2" y="74"/>
                  </a:lnTo>
                  <a:lnTo>
                    <a:pt x="0" y="80"/>
                  </a:lnTo>
                  <a:lnTo>
                    <a:pt x="0" y="86"/>
                  </a:lnTo>
                  <a:lnTo>
                    <a:pt x="0" y="86"/>
                  </a:lnTo>
                  <a:lnTo>
                    <a:pt x="2" y="94"/>
                  </a:lnTo>
                  <a:lnTo>
                    <a:pt x="6" y="100"/>
                  </a:lnTo>
                  <a:lnTo>
                    <a:pt x="12" y="102"/>
                  </a:lnTo>
                  <a:lnTo>
                    <a:pt x="18" y="104"/>
                  </a:lnTo>
                  <a:lnTo>
                    <a:pt x="18" y="104"/>
                  </a:lnTo>
                  <a:lnTo>
                    <a:pt x="16" y="122"/>
                  </a:lnTo>
                  <a:lnTo>
                    <a:pt x="16" y="122"/>
                  </a:lnTo>
                  <a:lnTo>
                    <a:pt x="16" y="132"/>
                  </a:lnTo>
                  <a:lnTo>
                    <a:pt x="18" y="138"/>
                  </a:lnTo>
                  <a:lnTo>
                    <a:pt x="22" y="146"/>
                  </a:lnTo>
                  <a:lnTo>
                    <a:pt x="26" y="150"/>
                  </a:lnTo>
                  <a:lnTo>
                    <a:pt x="26" y="150"/>
                  </a:lnTo>
                  <a:lnTo>
                    <a:pt x="30" y="154"/>
                  </a:lnTo>
                  <a:lnTo>
                    <a:pt x="36" y="158"/>
                  </a:lnTo>
                  <a:lnTo>
                    <a:pt x="42" y="158"/>
                  </a:lnTo>
                  <a:lnTo>
                    <a:pt x="50" y="160"/>
                  </a:lnTo>
                  <a:lnTo>
                    <a:pt x="50" y="160"/>
                  </a:lnTo>
                  <a:lnTo>
                    <a:pt x="58" y="158"/>
                  </a:lnTo>
                  <a:lnTo>
                    <a:pt x="66" y="156"/>
                  </a:lnTo>
                  <a:lnTo>
                    <a:pt x="74" y="152"/>
                  </a:lnTo>
                  <a:lnTo>
                    <a:pt x="78" y="146"/>
                  </a:lnTo>
                  <a:lnTo>
                    <a:pt x="82" y="140"/>
                  </a:lnTo>
                  <a:lnTo>
                    <a:pt x="86" y="134"/>
                  </a:lnTo>
                  <a:lnTo>
                    <a:pt x="88" y="122"/>
                  </a:lnTo>
                  <a:lnTo>
                    <a:pt x="88" y="122"/>
                  </a:lnTo>
                  <a:lnTo>
                    <a:pt x="86" y="110"/>
                  </a:lnTo>
                  <a:lnTo>
                    <a:pt x="80" y="98"/>
                  </a:lnTo>
                  <a:lnTo>
                    <a:pt x="70" y="84"/>
                  </a:lnTo>
                  <a:lnTo>
                    <a:pt x="54" y="68"/>
                  </a:lnTo>
                  <a:lnTo>
                    <a:pt x="54" y="68"/>
                  </a:lnTo>
                  <a:close/>
                  <a:moveTo>
                    <a:pt x="20" y="90"/>
                  </a:moveTo>
                  <a:lnTo>
                    <a:pt x="20" y="90"/>
                  </a:lnTo>
                  <a:lnTo>
                    <a:pt x="14" y="88"/>
                  </a:lnTo>
                  <a:lnTo>
                    <a:pt x="10" y="86"/>
                  </a:lnTo>
                  <a:lnTo>
                    <a:pt x="8" y="84"/>
                  </a:lnTo>
                  <a:lnTo>
                    <a:pt x="8" y="82"/>
                  </a:lnTo>
                  <a:lnTo>
                    <a:pt x="8" y="82"/>
                  </a:lnTo>
                  <a:lnTo>
                    <a:pt x="12" y="74"/>
                  </a:lnTo>
                  <a:lnTo>
                    <a:pt x="14" y="70"/>
                  </a:lnTo>
                  <a:lnTo>
                    <a:pt x="20" y="68"/>
                  </a:lnTo>
                  <a:lnTo>
                    <a:pt x="20" y="68"/>
                  </a:lnTo>
                  <a:lnTo>
                    <a:pt x="24" y="64"/>
                  </a:lnTo>
                  <a:lnTo>
                    <a:pt x="24" y="64"/>
                  </a:lnTo>
                  <a:lnTo>
                    <a:pt x="20" y="90"/>
                  </a:lnTo>
                  <a:lnTo>
                    <a:pt x="20" y="90"/>
                  </a:lnTo>
                  <a:close/>
                </a:path>
              </a:pathLst>
            </a:custGeom>
            <a:solidFill>
              <a:srgbClr val="2318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7" name="Freeform 56"/>
            <p:cNvSpPr>
              <a:spLocks noEditPoints="1"/>
            </p:cNvSpPr>
            <p:nvPr userDrawn="1"/>
          </p:nvSpPr>
          <p:spPr bwMode="auto">
            <a:xfrm>
              <a:off x="3088" y="2261"/>
              <a:ext cx="148" cy="138"/>
            </a:xfrm>
            <a:custGeom>
              <a:avLst/>
              <a:gdLst>
                <a:gd name="T0" fmla="*/ 80 w 148"/>
                <a:gd name="T1" fmla="*/ 0 h 138"/>
                <a:gd name="T2" fmla="*/ 48 w 148"/>
                <a:gd name="T3" fmla="*/ 8 h 138"/>
                <a:gd name="T4" fmla="*/ 20 w 148"/>
                <a:gd name="T5" fmla="*/ 24 h 138"/>
                <a:gd name="T6" fmla="*/ 12 w 148"/>
                <a:gd name="T7" fmla="*/ 36 h 138"/>
                <a:gd name="T8" fmla="*/ 2 w 148"/>
                <a:gd name="T9" fmla="*/ 62 h 138"/>
                <a:gd name="T10" fmla="*/ 0 w 148"/>
                <a:gd name="T11" fmla="*/ 76 h 138"/>
                <a:gd name="T12" fmla="*/ 4 w 148"/>
                <a:gd name="T13" fmla="*/ 96 h 138"/>
                <a:gd name="T14" fmla="*/ 12 w 148"/>
                <a:gd name="T15" fmla="*/ 112 h 138"/>
                <a:gd name="T16" fmla="*/ 18 w 148"/>
                <a:gd name="T17" fmla="*/ 116 h 138"/>
                <a:gd name="T18" fmla="*/ 26 w 148"/>
                <a:gd name="T19" fmla="*/ 118 h 138"/>
                <a:gd name="T20" fmla="*/ 36 w 148"/>
                <a:gd name="T21" fmla="*/ 114 h 138"/>
                <a:gd name="T22" fmla="*/ 46 w 148"/>
                <a:gd name="T23" fmla="*/ 106 h 138"/>
                <a:gd name="T24" fmla="*/ 70 w 148"/>
                <a:gd name="T25" fmla="*/ 66 h 138"/>
                <a:gd name="T26" fmla="*/ 76 w 148"/>
                <a:gd name="T27" fmla="*/ 30 h 138"/>
                <a:gd name="T28" fmla="*/ 76 w 148"/>
                <a:gd name="T29" fmla="*/ 18 h 138"/>
                <a:gd name="T30" fmla="*/ 74 w 148"/>
                <a:gd name="T31" fmla="*/ 10 h 138"/>
                <a:gd name="T32" fmla="*/ 80 w 148"/>
                <a:gd name="T33" fmla="*/ 10 h 138"/>
                <a:gd name="T34" fmla="*/ 92 w 148"/>
                <a:gd name="T35" fmla="*/ 12 h 138"/>
                <a:gd name="T36" fmla="*/ 112 w 148"/>
                <a:gd name="T37" fmla="*/ 20 h 138"/>
                <a:gd name="T38" fmla="*/ 118 w 148"/>
                <a:gd name="T39" fmla="*/ 26 h 138"/>
                <a:gd name="T40" fmla="*/ 128 w 148"/>
                <a:gd name="T41" fmla="*/ 42 h 138"/>
                <a:gd name="T42" fmla="*/ 132 w 148"/>
                <a:gd name="T43" fmla="*/ 64 h 138"/>
                <a:gd name="T44" fmla="*/ 132 w 148"/>
                <a:gd name="T45" fmla="*/ 76 h 138"/>
                <a:gd name="T46" fmla="*/ 122 w 148"/>
                <a:gd name="T47" fmla="*/ 98 h 138"/>
                <a:gd name="T48" fmla="*/ 106 w 148"/>
                <a:gd name="T49" fmla="*/ 116 h 138"/>
                <a:gd name="T50" fmla="*/ 80 w 148"/>
                <a:gd name="T51" fmla="*/ 128 h 138"/>
                <a:gd name="T52" fmla="*/ 64 w 148"/>
                <a:gd name="T53" fmla="*/ 134 h 138"/>
                <a:gd name="T54" fmla="*/ 68 w 148"/>
                <a:gd name="T55" fmla="*/ 138 h 138"/>
                <a:gd name="T56" fmla="*/ 84 w 148"/>
                <a:gd name="T57" fmla="*/ 136 h 138"/>
                <a:gd name="T58" fmla="*/ 106 w 148"/>
                <a:gd name="T59" fmla="*/ 128 h 138"/>
                <a:gd name="T60" fmla="*/ 116 w 148"/>
                <a:gd name="T61" fmla="*/ 122 h 138"/>
                <a:gd name="T62" fmla="*/ 132 w 148"/>
                <a:gd name="T63" fmla="*/ 110 h 138"/>
                <a:gd name="T64" fmla="*/ 142 w 148"/>
                <a:gd name="T65" fmla="*/ 94 h 138"/>
                <a:gd name="T66" fmla="*/ 148 w 148"/>
                <a:gd name="T67" fmla="*/ 74 h 138"/>
                <a:gd name="T68" fmla="*/ 148 w 148"/>
                <a:gd name="T69" fmla="*/ 64 h 138"/>
                <a:gd name="T70" fmla="*/ 144 w 148"/>
                <a:gd name="T71" fmla="*/ 40 h 138"/>
                <a:gd name="T72" fmla="*/ 130 w 148"/>
                <a:gd name="T73" fmla="*/ 20 h 138"/>
                <a:gd name="T74" fmla="*/ 120 w 148"/>
                <a:gd name="T75" fmla="*/ 12 h 138"/>
                <a:gd name="T76" fmla="*/ 94 w 148"/>
                <a:gd name="T77" fmla="*/ 2 h 138"/>
                <a:gd name="T78" fmla="*/ 80 w 148"/>
                <a:gd name="T79" fmla="*/ 0 h 138"/>
                <a:gd name="T80" fmla="*/ 26 w 148"/>
                <a:gd name="T81" fmla="*/ 100 h 138"/>
                <a:gd name="T82" fmla="*/ 22 w 148"/>
                <a:gd name="T83" fmla="*/ 96 h 138"/>
                <a:gd name="T84" fmla="*/ 16 w 148"/>
                <a:gd name="T85" fmla="*/ 88 h 138"/>
                <a:gd name="T86" fmla="*/ 14 w 148"/>
                <a:gd name="T87" fmla="*/ 74 h 138"/>
                <a:gd name="T88" fmla="*/ 20 w 148"/>
                <a:gd name="T89" fmla="*/ 50 h 138"/>
                <a:gd name="T90" fmla="*/ 36 w 148"/>
                <a:gd name="T91" fmla="*/ 26 h 138"/>
                <a:gd name="T92" fmla="*/ 44 w 148"/>
                <a:gd name="T93" fmla="*/ 20 h 138"/>
                <a:gd name="T94" fmla="*/ 66 w 148"/>
                <a:gd name="T95" fmla="*/ 12 h 138"/>
                <a:gd name="T96" fmla="*/ 66 w 148"/>
                <a:gd name="T97" fmla="*/ 24 h 138"/>
                <a:gd name="T98" fmla="*/ 66 w 148"/>
                <a:gd name="T99" fmla="*/ 36 h 138"/>
                <a:gd name="T100" fmla="*/ 58 w 148"/>
                <a:gd name="T101" fmla="*/ 62 h 138"/>
                <a:gd name="T102" fmla="*/ 44 w 148"/>
                <a:gd name="T103" fmla="*/ 84 h 138"/>
                <a:gd name="T104" fmla="*/ 32 w 148"/>
                <a:gd name="T105" fmla="*/ 98 h 138"/>
                <a:gd name="T106" fmla="*/ 26 w 148"/>
                <a:gd name="T107" fmla="*/ 10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8" h="138">
                  <a:moveTo>
                    <a:pt x="80" y="0"/>
                  </a:moveTo>
                  <a:lnTo>
                    <a:pt x="80" y="0"/>
                  </a:lnTo>
                  <a:lnTo>
                    <a:pt x="64" y="2"/>
                  </a:lnTo>
                  <a:lnTo>
                    <a:pt x="48" y="8"/>
                  </a:lnTo>
                  <a:lnTo>
                    <a:pt x="34" y="14"/>
                  </a:lnTo>
                  <a:lnTo>
                    <a:pt x="20" y="24"/>
                  </a:lnTo>
                  <a:lnTo>
                    <a:pt x="20" y="24"/>
                  </a:lnTo>
                  <a:lnTo>
                    <a:pt x="12" y="36"/>
                  </a:lnTo>
                  <a:lnTo>
                    <a:pt x="6" y="48"/>
                  </a:lnTo>
                  <a:lnTo>
                    <a:pt x="2" y="62"/>
                  </a:lnTo>
                  <a:lnTo>
                    <a:pt x="0" y="76"/>
                  </a:lnTo>
                  <a:lnTo>
                    <a:pt x="0" y="76"/>
                  </a:lnTo>
                  <a:lnTo>
                    <a:pt x="0" y="86"/>
                  </a:lnTo>
                  <a:lnTo>
                    <a:pt x="4" y="96"/>
                  </a:lnTo>
                  <a:lnTo>
                    <a:pt x="8" y="106"/>
                  </a:lnTo>
                  <a:lnTo>
                    <a:pt x="12" y="112"/>
                  </a:lnTo>
                  <a:lnTo>
                    <a:pt x="12" y="112"/>
                  </a:lnTo>
                  <a:lnTo>
                    <a:pt x="18" y="116"/>
                  </a:lnTo>
                  <a:lnTo>
                    <a:pt x="26" y="118"/>
                  </a:lnTo>
                  <a:lnTo>
                    <a:pt x="26" y="118"/>
                  </a:lnTo>
                  <a:lnTo>
                    <a:pt x="32" y="118"/>
                  </a:lnTo>
                  <a:lnTo>
                    <a:pt x="36" y="114"/>
                  </a:lnTo>
                  <a:lnTo>
                    <a:pt x="46" y="106"/>
                  </a:lnTo>
                  <a:lnTo>
                    <a:pt x="46" y="106"/>
                  </a:lnTo>
                  <a:lnTo>
                    <a:pt x="60" y="86"/>
                  </a:lnTo>
                  <a:lnTo>
                    <a:pt x="70" y="66"/>
                  </a:lnTo>
                  <a:lnTo>
                    <a:pt x="74" y="48"/>
                  </a:lnTo>
                  <a:lnTo>
                    <a:pt x="76" y="30"/>
                  </a:lnTo>
                  <a:lnTo>
                    <a:pt x="76" y="30"/>
                  </a:lnTo>
                  <a:lnTo>
                    <a:pt x="76" y="18"/>
                  </a:lnTo>
                  <a:lnTo>
                    <a:pt x="74" y="10"/>
                  </a:lnTo>
                  <a:lnTo>
                    <a:pt x="74" y="10"/>
                  </a:lnTo>
                  <a:lnTo>
                    <a:pt x="80" y="10"/>
                  </a:lnTo>
                  <a:lnTo>
                    <a:pt x="80" y="10"/>
                  </a:lnTo>
                  <a:lnTo>
                    <a:pt x="84" y="10"/>
                  </a:lnTo>
                  <a:lnTo>
                    <a:pt x="92" y="12"/>
                  </a:lnTo>
                  <a:lnTo>
                    <a:pt x="106" y="16"/>
                  </a:lnTo>
                  <a:lnTo>
                    <a:pt x="112" y="20"/>
                  </a:lnTo>
                  <a:lnTo>
                    <a:pt x="118" y="26"/>
                  </a:lnTo>
                  <a:lnTo>
                    <a:pt x="118" y="26"/>
                  </a:lnTo>
                  <a:lnTo>
                    <a:pt x="124" y="32"/>
                  </a:lnTo>
                  <a:lnTo>
                    <a:pt x="128" y="42"/>
                  </a:lnTo>
                  <a:lnTo>
                    <a:pt x="132" y="52"/>
                  </a:lnTo>
                  <a:lnTo>
                    <a:pt x="132" y="64"/>
                  </a:lnTo>
                  <a:lnTo>
                    <a:pt x="132" y="64"/>
                  </a:lnTo>
                  <a:lnTo>
                    <a:pt x="132" y="76"/>
                  </a:lnTo>
                  <a:lnTo>
                    <a:pt x="128" y="88"/>
                  </a:lnTo>
                  <a:lnTo>
                    <a:pt x="122" y="98"/>
                  </a:lnTo>
                  <a:lnTo>
                    <a:pt x="114" y="108"/>
                  </a:lnTo>
                  <a:lnTo>
                    <a:pt x="106" y="116"/>
                  </a:lnTo>
                  <a:lnTo>
                    <a:pt x="94" y="122"/>
                  </a:lnTo>
                  <a:lnTo>
                    <a:pt x="80" y="128"/>
                  </a:lnTo>
                  <a:lnTo>
                    <a:pt x="66" y="132"/>
                  </a:lnTo>
                  <a:lnTo>
                    <a:pt x="64" y="134"/>
                  </a:lnTo>
                  <a:lnTo>
                    <a:pt x="66" y="138"/>
                  </a:lnTo>
                  <a:lnTo>
                    <a:pt x="68" y="138"/>
                  </a:lnTo>
                  <a:lnTo>
                    <a:pt x="68" y="138"/>
                  </a:lnTo>
                  <a:lnTo>
                    <a:pt x="84" y="136"/>
                  </a:lnTo>
                  <a:lnTo>
                    <a:pt x="94" y="132"/>
                  </a:lnTo>
                  <a:lnTo>
                    <a:pt x="106" y="128"/>
                  </a:lnTo>
                  <a:lnTo>
                    <a:pt x="106" y="128"/>
                  </a:lnTo>
                  <a:lnTo>
                    <a:pt x="116" y="122"/>
                  </a:lnTo>
                  <a:lnTo>
                    <a:pt x="124" y="116"/>
                  </a:lnTo>
                  <a:lnTo>
                    <a:pt x="132" y="110"/>
                  </a:lnTo>
                  <a:lnTo>
                    <a:pt x="138" y="102"/>
                  </a:lnTo>
                  <a:lnTo>
                    <a:pt x="142" y="94"/>
                  </a:lnTo>
                  <a:lnTo>
                    <a:pt x="146" y="84"/>
                  </a:lnTo>
                  <a:lnTo>
                    <a:pt x="148" y="74"/>
                  </a:lnTo>
                  <a:lnTo>
                    <a:pt x="148" y="64"/>
                  </a:lnTo>
                  <a:lnTo>
                    <a:pt x="148" y="64"/>
                  </a:lnTo>
                  <a:lnTo>
                    <a:pt x="148" y="52"/>
                  </a:lnTo>
                  <a:lnTo>
                    <a:pt x="144" y="40"/>
                  </a:lnTo>
                  <a:lnTo>
                    <a:pt x="138" y="30"/>
                  </a:lnTo>
                  <a:lnTo>
                    <a:pt x="130" y="20"/>
                  </a:lnTo>
                  <a:lnTo>
                    <a:pt x="130" y="20"/>
                  </a:lnTo>
                  <a:lnTo>
                    <a:pt x="120" y="12"/>
                  </a:lnTo>
                  <a:lnTo>
                    <a:pt x="108" y="6"/>
                  </a:lnTo>
                  <a:lnTo>
                    <a:pt x="94" y="2"/>
                  </a:lnTo>
                  <a:lnTo>
                    <a:pt x="80" y="0"/>
                  </a:lnTo>
                  <a:lnTo>
                    <a:pt x="80" y="0"/>
                  </a:lnTo>
                  <a:close/>
                  <a:moveTo>
                    <a:pt x="26" y="100"/>
                  </a:moveTo>
                  <a:lnTo>
                    <a:pt x="26" y="100"/>
                  </a:lnTo>
                  <a:lnTo>
                    <a:pt x="22" y="96"/>
                  </a:lnTo>
                  <a:lnTo>
                    <a:pt x="22" y="96"/>
                  </a:lnTo>
                  <a:lnTo>
                    <a:pt x="18" y="92"/>
                  </a:lnTo>
                  <a:lnTo>
                    <a:pt x="16" y="88"/>
                  </a:lnTo>
                  <a:lnTo>
                    <a:pt x="14" y="74"/>
                  </a:lnTo>
                  <a:lnTo>
                    <a:pt x="14" y="74"/>
                  </a:lnTo>
                  <a:lnTo>
                    <a:pt x="16" y="62"/>
                  </a:lnTo>
                  <a:lnTo>
                    <a:pt x="20" y="50"/>
                  </a:lnTo>
                  <a:lnTo>
                    <a:pt x="26" y="36"/>
                  </a:lnTo>
                  <a:lnTo>
                    <a:pt x="36" y="26"/>
                  </a:lnTo>
                  <a:lnTo>
                    <a:pt x="36" y="26"/>
                  </a:lnTo>
                  <a:lnTo>
                    <a:pt x="44" y="20"/>
                  </a:lnTo>
                  <a:lnTo>
                    <a:pt x="54" y="16"/>
                  </a:lnTo>
                  <a:lnTo>
                    <a:pt x="66" y="12"/>
                  </a:lnTo>
                  <a:lnTo>
                    <a:pt x="66" y="12"/>
                  </a:lnTo>
                  <a:lnTo>
                    <a:pt x="66" y="24"/>
                  </a:lnTo>
                  <a:lnTo>
                    <a:pt x="66" y="24"/>
                  </a:lnTo>
                  <a:lnTo>
                    <a:pt x="66" y="36"/>
                  </a:lnTo>
                  <a:lnTo>
                    <a:pt x="62" y="48"/>
                  </a:lnTo>
                  <a:lnTo>
                    <a:pt x="58" y="62"/>
                  </a:lnTo>
                  <a:lnTo>
                    <a:pt x="50" y="72"/>
                  </a:lnTo>
                  <a:lnTo>
                    <a:pt x="44" y="84"/>
                  </a:lnTo>
                  <a:lnTo>
                    <a:pt x="38" y="92"/>
                  </a:lnTo>
                  <a:lnTo>
                    <a:pt x="32" y="98"/>
                  </a:lnTo>
                  <a:lnTo>
                    <a:pt x="26" y="100"/>
                  </a:lnTo>
                  <a:lnTo>
                    <a:pt x="26" y="100"/>
                  </a:lnTo>
                  <a:close/>
                </a:path>
              </a:pathLst>
            </a:custGeom>
            <a:solidFill>
              <a:srgbClr val="2318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8" name="Freeform 57"/>
            <p:cNvSpPr>
              <a:spLocks noEditPoints="1"/>
            </p:cNvSpPr>
            <p:nvPr userDrawn="1"/>
          </p:nvSpPr>
          <p:spPr bwMode="auto">
            <a:xfrm>
              <a:off x="3332" y="2247"/>
              <a:ext cx="128" cy="158"/>
            </a:xfrm>
            <a:custGeom>
              <a:avLst/>
              <a:gdLst>
                <a:gd name="T0" fmla="*/ 92 w 128"/>
                <a:gd name="T1" fmla="*/ 46 h 158"/>
                <a:gd name="T2" fmla="*/ 70 w 128"/>
                <a:gd name="T3" fmla="*/ 70 h 158"/>
                <a:gd name="T4" fmla="*/ 58 w 128"/>
                <a:gd name="T5" fmla="*/ 64 h 158"/>
                <a:gd name="T6" fmla="*/ 42 w 128"/>
                <a:gd name="T7" fmla="*/ 60 h 158"/>
                <a:gd name="T8" fmla="*/ 48 w 128"/>
                <a:gd name="T9" fmla="*/ 34 h 158"/>
                <a:gd name="T10" fmla="*/ 68 w 128"/>
                <a:gd name="T11" fmla="*/ 26 h 158"/>
                <a:gd name="T12" fmla="*/ 80 w 128"/>
                <a:gd name="T13" fmla="*/ 16 h 158"/>
                <a:gd name="T14" fmla="*/ 68 w 128"/>
                <a:gd name="T15" fmla="*/ 12 h 158"/>
                <a:gd name="T16" fmla="*/ 56 w 128"/>
                <a:gd name="T17" fmla="*/ 8 h 158"/>
                <a:gd name="T18" fmla="*/ 56 w 128"/>
                <a:gd name="T19" fmla="*/ 8 h 158"/>
                <a:gd name="T20" fmla="*/ 46 w 128"/>
                <a:gd name="T21" fmla="*/ 0 h 158"/>
                <a:gd name="T22" fmla="*/ 26 w 128"/>
                <a:gd name="T23" fmla="*/ 8 h 158"/>
                <a:gd name="T24" fmla="*/ 40 w 128"/>
                <a:gd name="T25" fmla="*/ 10 h 158"/>
                <a:gd name="T26" fmla="*/ 40 w 128"/>
                <a:gd name="T27" fmla="*/ 24 h 158"/>
                <a:gd name="T28" fmla="*/ 20 w 128"/>
                <a:gd name="T29" fmla="*/ 24 h 158"/>
                <a:gd name="T30" fmla="*/ 2 w 128"/>
                <a:gd name="T31" fmla="*/ 16 h 158"/>
                <a:gd name="T32" fmla="*/ 10 w 128"/>
                <a:gd name="T33" fmla="*/ 30 h 158"/>
                <a:gd name="T34" fmla="*/ 28 w 128"/>
                <a:gd name="T35" fmla="*/ 36 h 158"/>
                <a:gd name="T36" fmla="*/ 24 w 128"/>
                <a:gd name="T37" fmla="*/ 60 h 158"/>
                <a:gd name="T38" fmla="*/ 0 w 128"/>
                <a:gd name="T39" fmla="*/ 96 h 158"/>
                <a:gd name="T40" fmla="*/ 2 w 128"/>
                <a:gd name="T41" fmla="*/ 102 h 158"/>
                <a:gd name="T42" fmla="*/ 14 w 128"/>
                <a:gd name="T43" fmla="*/ 100 h 158"/>
                <a:gd name="T44" fmla="*/ 28 w 128"/>
                <a:gd name="T45" fmla="*/ 78 h 158"/>
                <a:gd name="T46" fmla="*/ 46 w 128"/>
                <a:gd name="T47" fmla="*/ 68 h 158"/>
                <a:gd name="T48" fmla="*/ 54 w 128"/>
                <a:gd name="T49" fmla="*/ 80 h 158"/>
                <a:gd name="T50" fmla="*/ 56 w 128"/>
                <a:gd name="T51" fmla="*/ 94 h 158"/>
                <a:gd name="T52" fmla="*/ 24 w 128"/>
                <a:gd name="T53" fmla="*/ 122 h 158"/>
                <a:gd name="T54" fmla="*/ 28 w 128"/>
                <a:gd name="T55" fmla="*/ 146 h 158"/>
                <a:gd name="T56" fmla="*/ 54 w 128"/>
                <a:gd name="T57" fmla="*/ 156 h 158"/>
                <a:gd name="T58" fmla="*/ 96 w 128"/>
                <a:gd name="T59" fmla="*/ 154 h 158"/>
                <a:gd name="T60" fmla="*/ 102 w 128"/>
                <a:gd name="T61" fmla="*/ 146 h 158"/>
                <a:gd name="T62" fmla="*/ 92 w 128"/>
                <a:gd name="T63" fmla="*/ 138 h 158"/>
                <a:gd name="T64" fmla="*/ 80 w 128"/>
                <a:gd name="T65" fmla="*/ 140 h 158"/>
                <a:gd name="T66" fmla="*/ 62 w 128"/>
                <a:gd name="T67" fmla="*/ 144 h 158"/>
                <a:gd name="T68" fmla="*/ 34 w 128"/>
                <a:gd name="T69" fmla="*/ 134 h 158"/>
                <a:gd name="T70" fmla="*/ 36 w 128"/>
                <a:gd name="T71" fmla="*/ 120 h 158"/>
                <a:gd name="T72" fmla="*/ 54 w 128"/>
                <a:gd name="T73" fmla="*/ 106 h 158"/>
                <a:gd name="T74" fmla="*/ 54 w 128"/>
                <a:gd name="T75" fmla="*/ 122 h 158"/>
                <a:gd name="T76" fmla="*/ 60 w 128"/>
                <a:gd name="T77" fmla="*/ 126 h 158"/>
                <a:gd name="T78" fmla="*/ 68 w 128"/>
                <a:gd name="T79" fmla="*/ 118 h 158"/>
                <a:gd name="T80" fmla="*/ 68 w 128"/>
                <a:gd name="T81" fmla="*/ 94 h 158"/>
                <a:gd name="T82" fmla="*/ 112 w 128"/>
                <a:gd name="T83" fmla="*/ 76 h 158"/>
                <a:gd name="T84" fmla="*/ 128 w 128"/>
                <a:gd name="T85" fmla="*/ 58 h 158"/>
                <a:gd name="T86" fmla="*/ 124 w 128"/>
                <a:gd name="T87" fmla="*/ 48 h 158"/>
                <a:gd name="T88" fmla="*/ 56 w 128"/>
                <a:gd name="T89" fmla="*/ 12 h 158"/>
                <a:gd name="T90" fmla="*/ 60 w 128"/>
                <a:gd name="T91" fmla="*/ 16 h 158"/>
                <a:gd name="T92" fmla="*/ 56 w 128"/>
                <a:gd name="T93" fmla="*/ 12 h 158"/>
                <a:gd name="T94" fmla="*/ 70 w 128"/>
                <a:gd name="T95" fmla="*/ 84 h 158"/>
                <a:gd name="T96" fmla="*/ 98 w 128"/>
                <a:gd name="T97" fmla="*/ 54 h 158"/>
                <a:gd name="T98" fmla="*/ 110 w 128"/>
                <a:gd name="T99" fmla="*/ 52 h 158"/>
                <a:gd name="T100" fmla="*/ 106 w 128"/>
                <a:gd name="T101" fmla="*/ 6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8" h="158">
                  <a:moveTo>
                    <a:pt x="108" y="42"/>
                  </a:moveTo>
                  <a:lnTo>
                    <a:pt x="108" y="42"/>
                  </a:lnTo>
                  <a:lnTo>
                    <a:pt x="100" y="42"/>
                  </a:lnTo>
                  <a:lnTo>
                    <a:pt x="92" y="46"/>
                  </a:lnTo>
                  <a:lnTo>
                    <a:pt x="86" y="52"/>
                  </a:lnTo>
                  <a:lnTo>
                    <a:pt x="78" y="60"/>
                  </a:lnTo>
                  <a:lnTo>
                    <a:pt x="78" y="60"/>
                  </a:lnTo>
                  <a:lnTo>
                    <a:pt x="70" y="70"/>
                  </a:lnTo>
                  <a:lnTo>
                    <a:pt x="64" y="80"/>
                  </a:lnTo>
                  <a:lnTo>
                    <a:pt x="64" y="80"/>
                  </a:lnTo>
                  <a:lnTo>
                    <a:pt x="62" y="70"/>
                  </a:lnTo>
                  <a:lnTo>
                    <a:pt x="58" y="64"/>
                  </a:lnTo>
                  <a:lnTo>
                    <a:pt x="54" y="60"/>
                  </a:lnTo>
                  <a:lnTo>
                    <a:pt x="48" y="58"/>
                  </a:lnTo>
                  <a:lnTo>
                    <a:pt x="48" y="58"/>
                  </a:lnTo>
                  <a:lnTo>
                    <a:pt x="42" y="60"/>
                  </a:lnTo>
                  <a:lnTo>
                    <a:pt x="34" y="64"/>
                  </a:lnTo>
                  <a:lnTo>
                    <a:pt x="34" y="64"/>
                  </a:lnTo>
                  <a:lnTo>
                    <a:pt x="40" y="52"/>
                  </a:lnTo>
                  <a:lnTo>
                    <a:pt x="48" y="34"/>
                  </a:lnTo>
                  <a:lnTo>
                    <a:pt x="48" y="34"/>
                  </a:lnTo>
                  <a:lnTo>
                    <a:pt x="56" y="32"/>
                  </a:lnTo>
                  <a:lnTo>
                    <a:pt x="68" y="26"/>
                  </a:lnTo>
                  <a:lnTo>
                    <a:pt x="68" y="26"/>
                  </a:lnTo>
                  <a:lnTo>
                    <a:pt x="76" y="22"/>
                  </a:lnTo>
                  <a:lnTo>
                    <a:pt x="80" y="20"/>
                  </a:lnTo>
                  <a:lnTo>
                    <a:pt x="80" y="16"/>
                  </a:lnTo>
                  <a:lnTo>
                    <a:pt x="80" y="16"/>
                  </a:lnTo>
                  <a:lnTo>
                    <a:pt x="78" y="14"/>
                  </a:lnTo>
                  <a:lnTo>
                    <a:pt x="76" y="12"/>
                  </a:lnTo>
                  <a:lnTo>
                    <a:pt x="76" y="12"/>
                  </a:lnTo>
                  <a:lnTo>
                    <a:pt x="68" y="12"/>
                  </a:lnTo>
                  <a:lnTo>
                    <a:pt x="66" y="12"/>
                  </a:lnTo>
                  <a:lnTo>
                    <a:pt x="66" y="12"/>
                  </a:lnTo>
                  <a:lnTo>
                    <a:pt x="58" y="8"/>
                  </a:lnTo>
                  <a:lnTo>
                    <a:pt x="56" y="8"/>
                  </a:lnTo>
                  <a:lnTo>
                    <a:pt x="56" y="10"/>
                  </a:lnTo>
                  <a:lnTo>
                    <a:pt x="56" y="10"/>
                  </a:lnTo>
                  <a:lnTo>
                    <a:pt x="56" y="8"/>
                  </a:lnTo>
                  <a:lnTo>
                    <a:pt x="56" y="8"/>
                  </a:lnTo>
                  <a:lnTo>
                    <a:pt x="54" y="2"/>
                  </a:lnTo>
                  <a:lnTo>
                    <a:pt x="50" y="0"/>
                  </a:lnTo>
                  <a:lnTo>
                    <a:pt x="46" y="0"/>
                  </a:lnTo>
                  <a:lnTo>
                    <a:pt x="46" y="0"/>
                  </a:lnTo>
                  <a:lnTo>
                    <a:pt x="38" y="2"/>
                  </a:lnTo>
                  <a:lnTo>
                    <a:pt x="30" y="6"/>
                  </a:lnTo>
                  <a:lnTo>
                    <a:pt x="30" y="6"/>
                  </a:lnTo>
                  <a:lnTo>
                    <a:pt x="26" y="8"/>
                  </a:lnTo>
                  <a:lnTo>
                    <a:pt x="24" y="8"/>
                  </a:lnTo>
                  <a:lnTo>
                    <a:pt x="30" y="10"/>
                  </a:lnTo>
                  <a:lnTo>
                    <a:pt x="30" y="10"/>
                  </a:lnTo>
                  <a:lnTo>
                    <a:pt x="40" y="10"/>
                  </a:lnTo>
                  <a:lnTo>
                    <a:pt x="42" y="12"/>
                  </a:lnTo>
                  <a:lnTo>
                    <a:pt x="42" y="14"/>
                  </a:lnTo>
                  <a:lnTo>
                    <a:pt x="42" y="14"/>
                  </a:lnTo>
                  <a:lnTo>
                    <a:pt x="40" y="24"/>
                  </a:lnTo>
                  <a:lnTo>
                    <a:pt x="40" y="24"/>
                  </a:lnTo>
                  <a:lnTo>
                    <a:pt x="28" y="24"/>
                  </a:lnTo>
                  <a:lnTo>
                    <a:pt x="28" y="24"/>
                  </a:lnTo>
                  <a:lnTo>
                    <a:pt x="20" y="24"/>
                  </a:lnTo>
                  <a:lnTo>
                    <a:pt x="14" y="22"/>
                  </a:lnTo>
                  <a:lnTo>
                    <a:pt x="6" y="16"/>
                  </a:lnTo>
                  <a:lnTo>
                    <a:pt x="6" y="14"/>
                  </a:lnTo>
                  <a:lnTo>
                    <a:pt x="2" y="16"/>
                  </a:lnTo>
                  <a:lnTo>
                    <a:pt x="2" y="18"/>
                  </a:lnTo>
                  <a:lnTo>
                    <a:pt x="2" y="18"/>
                  </a:lnTo>
                  <a:lnTo>
                    <a:pt x="6" y="24"/>
                  </a:lnTo>
                  <a:lnTo>
                    <a:pt x="10" y="30"/>
                  </a:lnTo>
                  <a:lnTo>
                    <a:pt x="16" y="34"/>
                  </a:lnTo>
                  <a:lnTo>
                    <a:pt x="22" y="36"/>
                  </a:lnTo>
                  <a:lnTo>
                    <a:pt x="28" y="36"/>
                  </a:lnTo>
                  <a:lnTo>
                    <a:pt x="28" y="36"/>
                  </a:lnTo>
                  <a:lnTo>
                    <a:pt x="36" y="36"/>
                  </a:lnTo>
                  <a:lnTo>
                    <a:pt x="36" y="36"/>
                  </a:lnTo>
                  <a:lnTo>
                    <a:pt x="30" y="48"/>
                  </a:lnTo>
                  <a:lnTo>
                    <a:pt x="24" y="60"/>
                  </a:lnTo>
                  <a:lnTo>
                    <a:pt x="8" y="80"/>
                  </a:lnTo>
                  <a:lnTo>
                    <a:pt x="8" y="80"/>
                  </a:lnTo>
                  <a:lnTo>
                    <a:pt x="2" y="90"/>
                  </a:lnTo>
                  <a:lnTo>
                    <a:pt x="0" y="96"/>
                  </a:lnTo>
                  <a:lnTo>
                    <a:pt x="0" y="96"/>
                  </a:lnTo>
                  <a:lnTo>
                    <a:pt x="0" y="98"/>
                  </a:lnTo>
                  <a:lnTo>
                    <a:pt x="2" y="102"/>
                  </a:lnTo>
                  <a:lnTo>
                    <a:pt x="2" y="102"/>
                  </a:lnTo>
                  <a:lnTo>
                    <a:pt x="8" y="104"/>
                  </a:lnTo>
                  <a:lnTo>
                    <a:pt x="8" y="104"/>
                  </a:lnTo>
                  <a:lnTo>
                    <a:pt x="12" y="102"/>
                  </a:lnTo>
                  <a:lnTo>
                    <a:pt x="14" y="100"/>
                  </a:lnTo>
                  <a:lnTo>
                    <a:pt x="22" y="88"/>
                  </a:lnTo>
                  <a:lnTo>
                    <a:pt x="22" y="88"/>
                  </a:lnTo>
                  <a:lnTo>
                    <a:pt x="22" y="88"/>
                  </a:lnTo>
                  <a:lnTo>
                    <a:pt x="28" y="78"/>
                  </a:lnTo>
                  <a:lnTo>
                    <a:pt x="34" y="72"/>
                  </a:lnTo>
                  <a:lnTo>
                    <a:pt x="40" y="68"/>
                  </a:lnTo>
                  <a:lnTo>
                    <a:pt x="46" y="68"/>
                  </a:lnTo>
                  <a:lnTo>
                    <a:pt x="46" y="68"/>
                  </a:lnTo>
                  <a:lnTo>
                    <a:pt x="48" y="68"/>
                  </a:lnTo>
                  <a:lnTo>
                    <a:pt x="52" y="68"/>
                  </a:lnTo>
                  <a:lnTo>
                    <a:pt x="54" y="72"/>
                  </a:lnTo>
                  <a:lnTo>
                    <a:pt x="54" y="80"/>
                  </a:lnTo>
                  <a:lnTo>
                    <a:pt x="54" y="80"/>
                  </a:lnTo>
                  <a:lnTo>
                    <a:pt x="56" y="90"/>
                  </a:lnTo>
                  <a:lnTo>
                    <a:pt x="56" y="92"/>
                  </a:lnTo>
                  <a:lnTo>
                    <a:pt x="56" y="94"/>
                  </a:lnTo>
                  <a:lnTo>
                    <a:pt x="56" y="94"/>
                  </a:lnTo>
                  <a:lnTo>
                    <a:pt x="40" y="104"/>
                  </a:lnTo>
                  <a:lnTo>
                    <a:pt x="30" y="112"/>
                  </a:lnTo>
                  <a:lnTo>
                    <a:pt x="24" y="122"/>
                  </a:lnTo>
                  <a:lnTo>
                    <a:pt x="22" y="132"/>
                  </a:lnTo>
                  <a:lnTo>
                    <a:pt x="22" y="132"/>
                  </a:lnTo>
                  <a:lnTo>
                    <a:pt x="24" y="140"/>
                  </a:lnTo>
                  <a:lnTo>
                    <a:pt x="28" y="146"/>
                  </a:lnTo>
                  <a:lnTo>
                    <a:pt x="28" y="146"/>
                  </a:lnTo>
                  <a:lnTo>
                    <a:pt x="34" y="150"/>
                  </a:lnTo>
                  <a:lnTo>
                    <a:pt x="44" y="154"/>
                  </a:lnTo>
                  <a:lnTo>
                    <a:pt x="54" y="156"/>
                  </a:lnTo>
                  <a:lnTo>
                    <a:pt x="68" y="158"/>
                  </a:lnTo>
                  <a:lnTo>
                    <a:pt x="68" y="158"/>
                  </a:lnTo>
                  <a:lnTo>
                    <a:pt x="88" y="156"/>
                  </a:lnTo>
                  <a:lnTo>
                    <a:pt x="96" y="154"/>
                  </a:lnTo>
                  <a:lnTo>
                    <a:pt x="100" y="152"/>
                  </a:lnTo>
                  <a:lnTo>
                    <a:pt x="100" y="152"/>
                  </a:lnTo>
                  <a:lnTo>
                    <a:pt x="102" y="146"/>
                  </a:lnTo>
                  <a:lnTo>
                    <a:pt x="102" y="146"/>
                  </a:lnTo>
                  <a:lnTo>
                    <a:pt x="100" y="144"/>
                  </a:lnTo>
                  <a:lnTo>
                    <a:pt x="98" y="140"/>
                  </a:lnTo>
                  <a:lnTo>
                    <a:pt x="96" y="138"/>
                  </a:lnTo>
                  <a:lnTo>
                    <a:pt x="92" y="138"/>
                  </a:lnTo>
                  <a:lnTo>
                    <a:pt x="92" y="138"/>
                  </a:lnTo>
                  <a:lnTo>
                    <a:pt x="82" y="140"/>
                  </a:lnTo>
                  <a:lnTo>
                    <a:pt x="82" y="140"/>
                  </a:lnTo>
                  <a:lnTo>
                    <a:pt x="80" y="140"/>
                  </a:lnTo>
                  <a:lnTo>
                    <a:pt x="80" y="140"/>
                  </a:lnTo>
                  <a:lnTo>
                    <a:pt x="72" y="142"/>
                  </a:lnTo>
                  <a:lnTo>
                    <a:pt x="62" y="144"/>
                  </a:lnTo>
                  <a:lnTo>
                    <a:pt x="62" y="144"/>
                  </a:lnTo>
                  <a:lnTo>
                    <a:pt x="52" y="142"/>
                  </a:lnTo>
                  <a:lnTo>
                    <a:pt x="42" y="140"/>
                  </a:lnTo>
                  <a:lnTo>
                    <a:pt x="36" y="136"/>
                  </a:lnTo>
                  <a:lnTo>
                    <a:pt x="34" y="134"/>
                  </a:lnTo>
                  <a:lnTo>
                    <a:pt x="32" y="130"/>
                  </a:lnTo>
                  <a:lnTo>
                    <a:pt x="32" y="130"/>
                  </a:lnTo>
                  <a:lnTo>
                    <a:pt x="34" y="126"/>
                  </a:lnTo>
                  <a:lnTo>
                    <a:pt x="36" y="120"/>
                  </a:lnTo>
                  <a:lnTo>
                    <a:pt x="42" y="112"/>
                  </a:lnTo>
                  <a:lnTo>
                    <a:pt x="54" y="102"/>
                  </a:lnTo>
                  <a:lnTo>
                    <a:pt x="54" y="102"/>
                  </a:lnTo>
                  <a:lnTo>
                    <a:pt x="54" y="106"/>
                  </a:lnTo>
                  <a:lnTo>
                    <a:pt x="54" y="118"/>
                  </a:lnTo>
                  <a:lnTo>
                    <a:pt x="54" y="118"/>
                  </a:lnTo>
                  <a:lnTo>
                    <a:pt x="54" y="118"/>
                  </a:lnTo>
                  <a:lnTo>
                    <a:pt x="54" y="122"/>
                  </a:lnTo>
                  <a:lnTo>
                    <a:pt x="56" y="124"/>
                  </a:lnTo>
                  <a:lnTo>
                    <a:pt x="56" y="124"/>
                  </a:lnTo>
                  <a:lnTo>
                    <a:pt x="60" y="126"/>
                  </a:lnTo>
                  <a:lnTo>
                    <a:pt x="60" y="126"/>
                  </a:lnTo>
                  <a:lnTo>
                    <a:pt x="66" y="124"/>
                  </a:lnTo>
                  <a:lnTo>
                    <a:pt x="66" y="124"/>
                  </a:lnTo>
                  <a:lnTo>
                    <a:pt x="68" y="122"/>
                  </a:lnTo>
                  <a:lnTo>
                    <a:pt x="68" y="118"/>
                  </a:lnTo>
                  <a:lnTo>
                    <a:pt x="68" y="110"/>
                  </a:lnTo>
                  <a:lnTo>
                    <a:pt x="68" y="110"/>
                  </a:lnTo>
                  <a:lnTo>
                    <a:pt x="68" y="94"/>
                  </a:lnTo>
                  <a:lnTo>
                    <a:pt x="68" y="94"/>
                  </a:lnTo>
                  <a:lnTo>
                    <a:pt x="82" y="88"/>
                  </a:lnTo>
                  <a:lnTo>
                    <a:pt x="108" y="78"/>
                  </a:lnTo>
                  <a:lnTo>
                    <a:pt x="108" y="78"/>
                  </a:lnTo>
                  <a:lnTo>
                    <a:pt x="112" y="76"/>
                  </a:lnTo>
                  <a:lnTo>
                    <a:pt x="118" y="72"/>
                  </a:lnTo>
                  <a:lnTo>
                    <a:pt x="126" y="66"/>
                  </a:lnTo>
                  <a:lnTo>
                    <a:pt x="128" y="62"/>
                  </a:lnTo>
                  <a:lnTo>
                    <a:pt x="128" y="58"/>
                  </a:lnTo>
                  <a:lnTo>
                    <a:pt x="128" y="58"/>
                  </a:lnTo>
                  <a:lnTo>
                    <a:pt x="128" y="54"/>
                  </a:lnTo>
                  <a:lnTo>
                    <a:pt x="124" y="48"/>
                  </a:lnTo>
                  <a:lnTo>
                    <a:pt x="124" y="48"/>
                  </a:lnTo>
                  <a:lnTo>
                    <a:pt x="116" y="44"/>
                  </a:lnTo>
                  <a:lnTo>
                    <a:pt x="108" y="42"/>
                  </a:lnTo>
                  <a:lnTo>
                    <a:pt x="108" y="42"/>
                  </a:lnTo>
                  <a:close/>
                  <a:moveTo>
                    <a:pt x="56" y="12"/>
                  </a:moveTo>
                  <a:lnTo>
                    <a:pt x="56" y="12"/>
                  </a:lnTo>
                  <a:lnTo>
                    <a:pt x="56" y="12"/>
                  </a:lnTo>
                  <a:lnTo>
                    <a:pt x="56" y="12"/>
                  </a:lnTo>
                  <a:lnTo>
                    <a:pt x="60" y="16"/>
                  </a:lnTo>
                  <a:lnTo>
                    <a:pt x="60" y="16"/>
                  </a:lnTo>
                  <a:lnTo>
                    <a:pt x="54" y="20"/>
                  </a:lnTo>
                  <a:lnTo>
                    <a:pt x="54" y="20"/>
                  </a:lnTo>
                  <a:lnTo>
                    <a:pt x="56" y="12"/>
                  </a:lnTo>
                  <a:lnTo>
                    <a:pt x="56" y="12"/>
                  </a:lnTo>
                  <a:close/>
                  <a:moveTo>
                    <a:pt x="94" y="72"/>
                  </a:moveTo>
                  <a:lnTo>
                    <a:pt x="94" y="72"/>
                  </a:lnTo>
                  <a:lnTo>
                    <a:pt x="70" y="84"/>
                  </a:lnTo>
                  <a:lnTo>
                    <a:pt x="70" y="84"/>
                  </a:lnTo>
                  <a:lnTo>
                    <a:pt x="78" y="70"/>
                  </a:lnTo>
                  <a:lnTo>
                    <a:pt x="88" y="60"/>
                  </a:lnTo>
                  <a:lnTo>
                    <a:pt x="98" y="54"/>
                  </a:lnTo>
                  <a:lnTo>
                    <a:pt x="106" y="52"/>
                  </a:lnTo>
                  <a:lnTo>
                    <a:pt x="106" y="52"/>
                  </a:lnTo>
                  <a:lnTo>
                    <a:pt x="110" y="52"/>
                  </a:lnTo>
                  <a:lnTo>
                    <a:pt x="110" y="52"/>
                  </a:lnTo>
                  <a:lnTo>
                    <a:pt x="112" y="56"/>
                  </a:lnTo>
                  <a:lnTo>
                    <a:pt x="112" y="56"/>
                  </a:lnTo>
                  <a:lnTo>
                    <a:pt x="110" y="62"/>
                  </a:lnTo>
                  <a:lnTo>
                    <a:pt x="106" y="66"/>
                  </a:lnTo>
                  <a:lnTo>
                    <a:pt x="94" y="72"/>
                  </a:lnTo>
                  <a:lnTo>
                    <a:pt x="94" y="72"/>
                  </a:lnTo>
                  <a:close/>
                </a:path>
              </a:pathLst>
            </a:custGeom>
            <a:solidFill>
              <a:srgbClr val="2318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9" name="Freeform 58"/>
            <p:cNvSpPr>
              <a:spLocks noEditPoints="1"/>
            </p:cNvSpPr>
            <p:nvPr userDrawn="1"/>
          </p:nvSpPr>
          <p:spPr bwMode="auto">
            <a:xfrm>
              <a:off x="1134" y="2245"/>
              <a:ext cx="178" cy="172"/>
            </a:xfrm>
            <a:custGeom>
              <a:avLst/>
              <a:gdLst>
                <a:gd name="T0" fmla="*/ 158 w 178"/>
                <a:gd name="T1" fmla="*/ 48 h 172"/>
                <a:gd name="T2" fmla="*/ 152 w 178"/>
                <a:gd name="T3" fmla="*/ 56 h 172"/>
                <a:gd name="T4" fmla="*/ 148 w 178"/>
                <a:gd name="T5" fmla="*/ 60 h 172"/>
                <a:gd name="T6" fmla="*/ 130 w 178"/>
                <a:gd name="T7" fmla="*/ 60 h 172"/>
                <a:gd name="T8" fmla="*/ 130 w 178"/>
                <a:gd name="T9" fmla="*/ 18 h 172"/>
                <a:gd name="T10" fmla="*/ 134 w 178"/>
                <a:gd name="T11" fmla="*/ 14 h 172"/>
                <a:gd name="T12" fmla="*/ 134 w 178"/>
                <a:gd name="T13" fmla="*/ 8 h 172"/>
                <a:gd name="T14" fmla="*/ 112 w 178"/>
                <a:gd name="T15" fmla="*/ 0 h 172"/>
                <a:gd name="T16" fmla="*/ 108 w 178"/>
                <a:gd name="T17" fmla="*/ 2 h 172"/>
                <a:gd name="T18" fmla="*/ 114 w 178"/>
                <a:gd name="T19" fmla="*/ 26 h 172"/>
                <a:gd name="T20" fmla="*/ 114 w 178"/>
                <a:gd name="T21" fmla="*/ 60 h 172"/>
                <a:gd name="T22" fmla="*/ 86 w 178"/>
                <a:gd name="T23" fmla="*/ 18 h 172"/>
                <a:gd name="T24" fmla="*/ 90 w 178"/>
                <a:gd name="T25" fmla="*/ 16 h 172"/>
                <a:gd name="T26" fmla="*/ 94 w 178"/>
                <a:gd name="T27" fmla="*/ 12 h 172"/>
                <a:gd name="T28" fmla="*/ 74 w 178"/>
                <a:gd name="T29" fmla="*/ 2 h 172"/>
                <a:gd name="T30" fmla="*/ 68 w 178"/>
                <a:gd name="T31" fmla="*/ 4 h 172"/>
                <a:gd name="T32" fmla="*/ 70 w 178"/>
                <a:gd name="T33" fmla="*/ 20 h 172"/>
                <a:gd name="T34" fmla="*/ 70 w 178"/>
                <a:gd name="T35" fmla="*/ 60 h 172"/>
                <a:gd name="T36" fmla="*/ 46 w 178"/>
                <a:gd name="T37" fmla="*/ 20 h 172"/>
                <a:gd name="T38" fmla="*/ 48 w 178"/>
                <a:gd name="T39" fmla="*/ 16 h 172"/>
                <a:gd name="T40" fmla="*/ 52 w 178"/>
                <a:gd name="T41" fmla="*/ 14 h 172"/>
                <a:gd name="T42" fmla="*/ 48 w 178"/>
                <a:gd name="T43" fmla="*/ 8 h 172"/>
                <a:gd name="T44" fmla="*/ 32 w 178"/>
                <a:gd name="T45" fmla="*/ 4 h 172"/>
                <a:gd name="T46" fmla="*/ 28 w 178"/>
                <a:gd name="T47" fmla="*/ 4 h 172"/>
                <a:gd name="T48" fmla="*/ 24 w 178"/>
                <a:gd name="T49" fmla="*/ 6 h 172"/>
                <a:gd name="T50" fmla="*/ 30 w 178"/>
                <a:gd name="T51" fmla="*/ 26 h 172"/>
                <a:gd name="T52" fmla="*/ 6 w 178"/>
                <a:gd name="T53" fmla="*/ 58 h 172"/>
                <a:gd name="T54" fmla="*/ 4 w 178"/>
                <a:gd name="T55" fmla="*/ 70 h 172"/>
                <a:gd name="T56" fmla="*/ 8 w 178"/>
                <a:gd name="T57" fmla="*/ 68 h 172"/>
                <a:gd name="T58" fmla="*/ 28 w 178"/>
                <a:gd name="T59" fmla="*/ 130 h 172"/>
                <a:gd name="T60" fmla="*/ 26 w 178"/>
                <a:gd name="T61" fmla="*/ 164 h 172"/>
                <a:gd name="T62" fmla="*/ 32 w 178"/>
                <a:gd name="T63" fmla="*/ 172 h 172"/>
                <a:gd name="T64" fmla="*/ 40 w 178"/>
                <a:gd name="T65" fmla="*/ 170 h 172"/>
                <a:gd name="T66" fmla="*/ 46 w 178"/>
                <a:gd name="T67" fmla="*/ 158 h 172"/>
                <a:gd name="T68" fmla="*/ 162 w 178"/>
                <a:gd name="T69" fmla="*/ 158 h 172"/>
                <a:gd name="T70" fmla="*/ 166 w 178"/>
                <a:gd name="T71" fmla="*/ 154 h 172"/>
                <a:gd name="T72" fmla="*/ 152 w 178"/>
                <a:gd name="T73" fmla="*/ 140 h 172"/>
                <a:gd name="T74" fmla="*/ 146 w 178"/>
                <a:gd name="T75" fmla="*/ 138 h 172"/>
                <a:gd name="T76" fmla="*/ 138 w 178"/>
                <a:gd name="T77" fmla="*/ 146 h 172"/>
                <a:gd name="T78" fmla="*/ 134 w 178"/>
                <a:gd name="T79" fmla="*/ 152 h 172"/>
                <a:gd name="T80" fmla="*/ 46 w 178"/>
                <a:gd name="T81" fmla="*/ 152 h 172"/>
                <a:gd name="T82" fmla="*/ 70 w 178"/>
                <a:gd name="T83" fmla="*/ 68 h 172"/>
                <a:gd name="T84" fmla="*/ 70 w 178"/>
                <a:gd name="T85" fmla="*/ 128 h 172"/>
                <a:gd name="T86" fmla="*/ 72 w 178"/>
                <a:gd name="T87" fmla="*/ 134 h 172"/>
                <a:gd name="T88" fmla="*/ 78 w 178"/>
                <a:gd name="T89" fmla="*/ 136 h 172"/>
                <a:gd name="T90" fmla="*/ 84 w 178"/>
                <a:gd name="T91" fmla="*/ 132 h 172"/>
                <a:gd name="T92" fmla="*/ 86 w 178"/>
                <a:gd name="T93" fmla="*/ 124 h 172"/>
                <a:gd name="T94" fmla="*/ 114 w 178"/>
                <a:gd name="T95" fmla="*/ 124 h 172"/>
                <a:gd name="T96" fmla="*/ 118 w 178"/>
                <a:gd name="T97" fmla="*/ 132 h 172"/>
                <a:gd name="T98" fmla="*/ 124 w 178"/>
                <a:gd name="T99" fmla="*/ 130 h 172"/>
                <a:gd name="T100" fmla="*/ 130 w 178"/>
                <a:gd name="T101" fmla="*/ 122 h 172"/>
                <a:gd name="T102" fmla="*/ 130 w 178"/>
                <a:gd name="T103" fmla="*/ 68 h 172"/>
                <a:gd name="T104" fmla="*/ 178 w 178"/>
                <a:gd name="T105" fmla="*/ 66 h 172"/>
                <a:gd name="T106" fmla="*/ 176 w 178"/>
                <a:gd name="T107" fmla="*/ 60 h 172"/>
                <a:gd name="T108" fmla="*/ 162 w 178"/>
                <a:gd name="T109" fmla="*/ 48 h 172"/>
                <a:gd name="T110" fmla="*/ 86 w 178"/>
                <a:gd name="T111" fmla="*/ 116 h 172"/>
                <a:gd name="T112" fmla="*/ 114 w 178"/>
                <a:gd name="T113" fmla="*/ 68 h 172"/>
                <a:gd name="T114" fmla="*/ 114 w 178"/>
                <a:gd name="T115" fmla="*/ 116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78" h="172">
                  <a:moveTo>
                    <a:pt x="162" y="48"/>
                  </a:moveTo>
                  <a:lnTo>
                    <a:pt x="162" y="48"/>
                  </a:lnTo>
                  <a:lnTo>
                    <a:pt x="158" y="48"/>
                  </a:lnTo>
                  <a:lnTo>
                    <a:pt x="158" y="48"/>
                  </a:lnTo>
                  <a:lnTo>
                    <a:pt x="156" y="50"/>
                  </a:lnTo>
                  <a:lnTo>
                    <a:pt x="152" y="56"/>
                  </a:lnTo>
                  <a:lnTo>
                    <a:pt x="152" y="56"/>
                  </a:lnTo>
                  <a:lnTo>
                    <a:pt x="152" y="56"/>
                  </a:lnTo>
                  <a:lnTo>
                    <a:pt x="148" y="60"/>
                  </a:lnTo>
                  <a:lnTo>
                    <a:pt x="148" y="60"/>
                  </a:lnTo>
                  <a:lnTo>
                    <a:pt x="130" y="60"/>
                  </a:lnTo>
                  <a:lnTo>
                    <a:pt x="130" y="60"/>
                  </a:lnTo>
                  <a:lnTo>
                    <a:pt x="130" y="20"/>
                  </a:lnTo>
                  <a:lnTo>
                    <a:pt x="130" y="20"/>
                  </a:lnTo>
                  <a:lnTo>
                    <a:pt x="130" y="18"/>
                  </a:lnTo>
                  <a:lnTo>
                    <a:pt x="132" y="16"/>
                  </a:lnTo>
                  <a:lnTo>
                    <a:pt x="132" y="16"/>
                  </a:lnTo>
                  <a:lnTo>
                    <a:pt x="134" y="14"/>
                  </a:lnTo>
                  <a:lnTo>
                    <a:pt x="136" y="10"/>
                  </a:lnTo>
                  <a:lnTo>
                    <a:pt x="136" y="10"/>
                  </a:lnTo>
                  <a:lnTo>
                    <a:pt x="134" y="8"/>
                  </a:lnTo>
                  <a:lnTo>
                    <a:pt x="130" y="6"/>
                  </a:lnTo>
                  <a:lnTo>
                    <a:pt x="130" y="6"/>
                  </a:lnTo>
                  <a:lnTo>
                    <a:pt x="112" y="0"/>
                  </a:lnTo>
                  <a:lnTo>
                    <a:pt x="112" y="0"/>
                  </a:lnTo>
                  <a:lnTo>
                    <a:pt x="108" y="0"/>
                  </a:lnTo>
                  <a:lnTo>
                    <a:pt x="108" y="2"/>
                  </a:lnTo>
                  <a:lnTo>
                    <a:pt x="108" y="2"/>
                  </a:lnTo>
                  <a:lnTo>
                    <a:pt x="112" y="16"/>
                  </a:lnTo>
                  <a:lnTo>
                    <a:pt x="114" y="26"/>
                  </a:lnTo>
                  <a:lnTo>
                    <a:pt x="114" y="26"/>
                  </a:lnTo>
                  <a:lnTo>
                    <a:pt x="114" y="60"/>
                  </a:lnTo>
                  <a:lnTo>
                    <a:pt x="114" y="60"/>
                  </a:lnTo>
                  <a:lnTo>
                    <a:pt x="86" y="60"/>
                  </a:lnTo>
                  <a:lnTo>
                    <a:pt x="86" y="60"/>
                  </a:lnTo>
                  <a:lnTo>
                    <a:pt x="86" y="18"/>
                  </a:lnTo>
                  <a:lnTo>
                    <a:pt x="86" y="18"/>
                  </a:lnTo>
                  <a:lnTo>
                    <a:pt x="90" y="16"/>
                  </a:lnTo>
                  <a:lnTo>
                    <a:pt x="90" y="16"/>
                  </a:lnTo>
                  <a:lnTo>
                    <a:pt x="92" y="14"/>
                  </a:lnTo>
                  <a:lnTo>
                    <a:pt x="94" y="12"/>
                  </a:lnTo>
                  <a:lnTo>
                    <a:pt x="94" y="12"/>
                  </a:lnTo>
                  <a:lnTo>
                    <a:pt x="94" y="10"/>
                  </a:lnTo>
                  <a:lnTo>
                    <a:pt x="90" y="8"/>
                  </a:lnTo>
                  <a:lnTo>
                    <a:pt x="74" y="2"/>
                  </a:lnTo>
                  <a:lnTo>
                    <a:pt x="74" y="2"/>
                  </a:lnTo>
                  <a:lnTo>
                    <a:pt x="68" y="0"/>
                  </a:lnTo>
                  <a:lnTo>
                    <a:pt x="68" y="4"/>
                  </a:lnTo>
                  <a:lnTo>
                    <a:pt x="68" y="4"/>
                  </a:lnTo>
                  <a:lnTo>
                    <a:pt x="70" y="12"/>
                  </a:lnTo>
                  <a:lnTo>
                    <a:pt x="70" y="20"/>
                  </a:lnTo>
                  <a:lnTo>
                    <a:pt x="70" y="20"/>
                  </a:lnTo>
                  <a:lnTo>
                    <a:pt x="70" y="60"/>
                  </a:lnTo>
                  <a:lnTo>
                    <a:pt x="70" y="60"/>
                  </a:lnTo>
                  <a:lnTo>
                    <a:pt x="46" y="60"/>
                  </a:lnTo>
                  <a:lnTo>
                    <a:pt x="46" y="60"/>
                  </a:lnTo>
                  <a:lnTo>
                    <a:pt x="46" y="20"/>
                  </a:lnTo>
                  <a:lnTo>
                    <a:pt x="46" y="20"/>
                  </a:lnTo>
                  <a:lnTo>
                    <a:pt x="48" y="18"/>
                  </a:lnTo>
                  <a:lnTo>
                    <a:pt x="48" y="16"/>
                  </a:lnTo>
                  <a:lnTo>
                    <a:pt x="48" y="16"/>
                  </a:lnTo>
                  <a:lnTo>
                    <a:pt x="50" y="16"/>
                  </a:lnTo>
                  <a:lnTo>
                    <a:pt x="52" y="14"/>
                  </a:lnTo>
                  <a:lnTo>
                    <a:pt x="52" y="14"/>
                  </a:lnTo>
                  <a:lnTo>
                    <a:pt x="50" y="10"/>
                  </a:lnTo>
                  <a:lnTo>
                    <a:pt x="48" y="8"/>
                  </a:lnTo>
                  <a:lnTo>
                    <a:pt x="48" y="8"/>
                  </a:lnTo>
                  <a:lnTo>
                    <a:pt x="34" y="4"/>
                  </a:lnTo>
                  <a:lnTo>
                    <a:pt x="32" y="4"/>
                  </a:lnTo>
                  <a:lnTo>
                    <a:pt x="32" y="4"/>
                  </a:lnTo>
                  <a:lnTo>
                    <a:pt x="28" y="4"/>
                  </a:lnTo>
                  <a:lnTo>
                    <a:pt x="28" y="4"/>
                  </a:lnTo>
                  <a:lnTo>
                    <a:pt x="24" y="2"/>
                  </a:lnTo>
                  <a:lnTo>
                    <a:pt x="24" y="6"/>
                  </a:lnTo>
                  <a:lnTo>
                    <a:pt x="24" y="6"/>
                  </a:lnTo>
                  <a:lnTo>
                    <a:pt x="28" y="16"/>
                  </a:lnTo>
                  <a:lnTo>
                    <a:pt x="30" y="26"/>
                  </a:lnTo>
                  <a:lnTo>
                    <a:pt x="30" y="26"/>
                  </a:lnTo>
                  <a:lnTo>
                    <a:pt x="30" y="60"/>
                  </a:lnTo>
                  <a:lnTo>
                    <a:pt x="30" y="60"/>
                  </a:lnTo>
                  <a:lnTo>
                    <a:pt x="6" y="58"/>
                  </a:lnTo>
                  <a:lnTo>
                    <a:pt x="6" y="58"/>
                  </a:lnTo>
                  <a:lnTo>
                    <a:pt x="0" y="58"/>
                  </a:lnTo>
                  <a:lnTo>
                    <a:pt x="4" y="70"/>
                  </a:lnTo>
                  <a:lnTo>
                    <a:pt x="4" y="70"/>
                  </a:lnTo>
                  <a:lnTo>
                    <a:pt x="8" y="68"/>
                  </a:lnTo>
                  <a:lnTo>
                    <a:pt x="8" y="68"/>
                  </a:lnTo>
                  <a:lnTo>
                    <a:pt x="30" y="68"/>
                  </a:lnTo>
                  <a:lnTo>
                    <a:pt x="30" y="68"/>
                  </a:lnTo>
                  <a:lnTo>
                    <a:pt x="28" y="130"/>
                  </a:lnTo>
                  <a:lnTo>
                    <a:pt x="26" y="164"/>
                  </a:lnTo>
                  <a:lnTo>
                    <a:pt x="26" y="164"/>
                  </a:lnTo>
                  <a:lnTo>
                    <a:pt x="26" y="164"/>
                  </a:lnTo>
                  <a:lnTo>
                    <a:pt x="28" y="168"/>
                  </a:lnTo>
                  <a:lnTo>
                    <a:pt x="30" y="170"/>
                  </a:lnTo>
                  <a:lnTo>
                    <a:pt x="32" y="172"/>
                  </a:lnTo>
                  <a:lnTo>
                    <a:pt x="36" y="172"/>
                  </a:lnTo>
                  <a:lnTo>
                    <a:pt x="36" y="172"/>
                  </a:lnTo>
                  <a:lnTo>
                    <a:pt x="40" y="170"/>
                  </a:lnTo>
                  <a:lnTo>
                    <a:pt x="42" y="168"/>
                  </a:lnTo>
                  <a:lnTo>
                    <a:pt x="44" y="166"/>
                  </a:lnTo>
                  <a:lnTo>
                    <a:pt x="46" y="158"/>
                  </a:lnTo>
                  <a:lnTo>
                    <a:pt x="46" y="158"/>
                  </a:lnTo>
                  <a:lnTo>
                    <a:pt x="162" y="158"/>
                  </a:lnTo>
                  <a:lnTo>
                    <a:pt x="162" y="158"/>
                  </a:lnTo>
                  <a:lnTo>
                    <a:pt x="164" y="158"/>
                  </a:lnTo>
                  <a:lnTo>
                    <a:pt x="166" y="154"/>
                  </a:lnTo>
                  <a:lnTo>
                    <a:pt x="166" y="154"/>
                  </a:lnTo>
                  <a:lnTo>
                    <a:pt x="164" y="150"/>
                  </a:lnTo>
                  <a:lnTo>
                    <a:pt x="158" y="146"/>
                  </a:lnTo>
                  <a:lnTo>
                    <a:pt x="152" y="140"/>
                  </a:lnTo>
                  <a:lnTo>
                    <a:pt x="148" y="138"/>
                  </a:lnTo>
                  <a:lnTo>
                    <a:pt x="148" y="138"/>
                  </a:lnTo>
                  <a:lnTo>
                    <a:pt x="146" y="138"/>
                  </a:lnTo>
                  <a:lnTo>
                    <a:pt x="146" y="138"/>
                  </a:lnTo>
                  <a:lnTo>
                    <a:pt x="142" y="140"/>
                  </a:lnTo>
                  <a:lnTo>
                    <a:pt x="138" y="146"/>
                  </a:lnTo>
                  <a:lnTo>
                    <a:pt x="138" y="146"/>
                  </a:lnTo>
                  <a:lnTo>
                    <a:pt x="138" y="146"/>
                  </a:lnTo>
                  <a:lnTo>
                    <a:pt x="134" y="152"/>
                  </a:lnTo>
                  <a:lnTo>
                    <a:pt x="134" y="152"/>
                  </a:lnTo>
                  <a:lnTo>
                    <a:pt x="46" y="152"/>
                  </a:lnTo>
                  <a:lnTo>
                    <a:pt x="46" y="152"/>
                  </a:lnTo>
                  <a:lnTo>
                    <a:pt x="46" y="68"/>
                  </a:lnTo>
                  <a:lnTo>
                    <a:pt x="46" y="68"/>
                  </a:lnTo>
                  <a:lnTo>
                    <a:pt x="70" y="68"/>
                  </a:lnTo>
                  <a:lnTo>
                    <a:pt x="70" y="68"/>
                  </a:lnTo>
                  <a:lnTo>
                    <a:pt x="70" y="112"/>
                  </a:lnTo>
                  <a:lnTo>
                    <a:pt x="70" y="128"/>
                  </a:lnTo>
                  <a:lnTo>
                    <a:pt x="70" y="128"/>
                  </a:lnTo>
                  <a:lnTo>
                    <a:pt x="70" y="134"/>
                  </a:lnTo>
                  <a:lnTo>
                    <a:pt x="72" y="134"/>
                  </a:lnTo>
                  <a:lnTo>
                    <a:pt x="74" y="136"/>
                  </a:lnTo>
                  <a:lnTo>
                    <a:pt x="78" y="136"/>
                  </a:lnTo>
                  <a:lnTo>
                    <a:pt x="78" y="136"/>
                  </a:lnTo>
                  <a:lnTo>
                    <a:pt x="82" y="134"/>
                  </a:lnTo>
                  <a:lnTo>
                    <a:pt x="84" y="132"/>
                  </a:lnTo>
                  <a:lnTo>
                    <a:pt x="84" y="132"/>
                  </a:lnTo>
                  <a:lnTo>
                    <a:pt x="86" y="128"/>
                  </a:lnTo>
                  <a:lnTo>
                    <a:pt x="86" y="128"/>
                  </a:lnTo>
                  <a:lnTo>
                    <a:pt x="86" y="124"/>
                  </a:lnTo>
                  <a:lnTo>
                    <a:pt x="86" y="124"/>
                  </a:lnTo>
                  <a:lnTo>
                    <a:pt x="114" y="124"/>
                  </a:lnTo>
                  <a:lnTo>
                    <a:pt x="114" y="124"/>
                  </a:lnTo>
                  <a:lnTo>
                    <a:pt x="114" y="130"/>
                  </a:lnTo>
                  <a:lnTo>
                    <a:pt x="116" y="132"/>
                  </a:lnTo>
                  <a:lnTo>
                    <a:pt x="118" y="132"/>
                  </a:lnTo>
                  <a:lnTo>
                    <a:pt x="122" y="132"/>
                  </a:lnTo>
                  <a:lnTo>
                    <a:pt x="122" y="132"/>
                  </a:lnTo>
                  <a:lnTo>
                    <a:pt x="124" y="130"/>
                  </a:lnTo>
                  <a:lnTo>
                    <a:pt x="128" y="128"/>
                  </a:lnTo>
                  <a:lnTo>
                    <a:pt x="130" y="126"/>
                  </a:lnTo>
                  <a:lnTo>
                    <a:pt x="130" y="122"/>
                  </a:lnTo>
                  <a:lnTo>
                    <a:pt x="130" y="122"/>
                  </a:lnTo>
                  <a:lnTo>
                    <a:pt x="130" y="68"/>
                  </a:lnTo>
                  <a:lnTo>
                    <a:pt x="130" y="68"/>
                  </a:lnTo>
                  <a:lnTo>
                    <a:pt x="176" y="68"/>
                  </a:lnTo>
                  <a:lnTo>
                    <a:pt x="176" y="68"/>
                  </a:lnTo>
                  <a:lnTo>
                    <a:pt x="178" y="66"/>
                  </a:lnTo>
                  <a:lnTo>
                    <a:pt x="178" y="64"/>
                  </a:lnTo>
                  <a:lnTo>
                    <a:pt x="178" y="64"/>
                  </a:lnTo>
                  <a:lnTo>
                    <a:pt x="176" y="60"/>
                  </a:lnTo>
                  <a:lnTo>
                    <a:pt x="172" y="56"/>
                  </a:lnTo>
                  <a:lnTo>
                    <a:pt x="166" y="50"/>
                  </a:lnTo>
                  <a:lnTo>
                    <a:pt x="162" y="48"/>
                  </a:lnTo>
                  <a:lnTo>
                    <a:pt x="162" y="48"/>
                  </a:lnTo>
                  <a:close/>
                  <a:moveTo>
                    <a:pt x="86" y="116"/>
                  </a:moveTo>
                  <a:lnTo>
                    <a:pt x="86" y="116"/>
                  </a:lnTo>
                  <a:lnTo>
                    <a:pt x="86" y="68"/>
                  </a:lnTo>
                  <a:lnTo>
                    <a:pt x="86" y="68"/>
                  </a:lnTo>
                  <a:lnTo>
                    <a:pt x="114" y="68"/>
                  </a:lnTo>
                  <a:lnTo>
                    <a:pt x="114" y="68"/>
                  </a:lnTo>
                  <a:lnTo>
                    <a:pt x="114" y="116"/>
                  </a:lnTo>
                  <a:lnTo>
                    <a:pt x="114" y="116"/>
                  </a:lnTo>
                  <a:lnTo>
                    <a:pt x="86" y="116"/>
                  </a:lnTo>
                  <a:lnTo>
                    <a:pt x="86" y="116"/>
                  </a:lnTo>
                  <a:close/>
                </a:path>
              </a:pathLst>
            </a:custGeom>
            <a:solidFill>
              <a:srgbClr val="2318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60" name="Freeform 59"/>
            <p:cNvSpPr>
              <a:spLocks noEditPoints="1"/>
            </p:cNvSpPr>
            <p:nvPr userDrawn="1"/>
          </p:nvSpPr>
          <p:spPr bwMode="auto">
            <a:xfrm>
              <a:off x="450" y="2255"/>
              <a:ext cx="114" cy="158"/>
            </a:xfrm>
            <a:custGeom>
              <a:avLst/>
              <a:gdLst>
                <a:gd name="T0" fmla="*/ 100 w 114"/>
                <a:gd name="T1" fmla="*/ 2 h 158"/>
                <a:gd name="T2" fmla="*/ 96 w 114"/>
                <a:gd name="T3" fmla="*/ 2 h 158"/>
                <a:gd name="T4" fmla="*/ 92 w 114"/>
                <a:gd name="T5" fmla="*/ 6 h 158"/>
                <a:gd name="T6" fmla="*/ 92 w 114"/>
                <a:gd name="T7" fmla="*/ 6 h 158"/>
                <a:gd name="T8" fmla="*/ 86 w 114"/>
                <a:gd name="T9" fmla="*/ 10 h 158"/>
                <a:gd name="T10" fmla="*/ 28 w 114"/>
                <a:gd name="T11" fmla="*/ 10 h 158"/>
                <a:gd name="T12" fmla="*/ 14 w 114"/>
                <a:gd name="T13" fmla="*/ 4 h 158"/>
                <a:gd name="T14" fmla="*/ 12 w 114"/>
                <a:gd name="T15" fmla="*/ 4 h 158"/>
                <a:gd name="T16" fmla="*/ 6 w 114"/>
                <a:gd name="T17" fmla="*/ 0 h 158"/>
                <a:gd name="T18" fmla="*/ 2 w 114"/>
                <a:gd name="T19" fmla="*/ 2 h 158"/>
                <a:gd name="T20" fmla="*/ 4 w 114"/>
                <a:gd name="T21" fmla="*/ 18 h 158"/>
                <a:gd name="T22" fmla="*/ 4 w 114"/>
                <a:gd name="T23" fmla="*/ 82 h 158"/>
                <a:gd name="T24" fmla="*/ 4 w 114"/>
                <a:gd name="T25" fmla="*/ 150 h 158"/>
                <a:gd name="T26" fmla="*/ 4 w 114"/>
                <a:gd name="T27" fmla="*/ 154 h 158"/>
                <a:gd name="T28" fmla="*/ 6 w 114"/>
                <a:gd name="T29" fmla="*/ 156 h 158"/>
                <a:gd name="T30" fmla="*/ 10 w 114"/>
                <a:gd name="T31" fmla="*/ 158 h 158"/>
                <a:gd name="T32" fmla="*/ 12 w 114"/>
                <a:gd name="T33" fmla="*/ 158 h 158"/>
                <a:gd name="T34" fmla="*/ 20 w 114"/>
                <a:gd name="T35" fmla="*/ 154 h 158"/>
                <a:gd name="T36" fmla="*/ 22 w 114"/>
                <a:gd name="T37" fmla="*/ 150 h 158"/>
                <a:gd name="T38" fmla="*/ 22 w 114"/>
                <a:gd name="T39" fmla="*/ 144 h 158"/>
                <a:gd name="T40" fmla="*/ 90 w 114"/>
                <a:gd name="T41" fmla="*/ 144 h 158"/>
                <a:gd name="T42" fmla="*/ 90 w 114"/>
                <a:gd name="T43" fmla="*/ 148 h 158"/>
                <a:gd name="T44" fmla="*/ 92 w 114"/>
                <a:gd name="T45" fmla="*/ 156 h 158"/>
                <a:gd name="T46" fmla="*/ 96 w 114"/>
                <a:gd name="T47" fmla="*/ 156 h 158"/>
                <a:gd name="T48" fmla="*/ 100 w 114"/>
                <a:gd name="T49" fmla="*/ 156 h 158"/>
                <a:gd name="T50" fmla="*/ 102 w 114"/>
                <a:gd name="T51" fmla="*/ 156 h 158"/>
                <a:gd name="T52" fmla="*/ 106 w 114"/>
                <a:gd name="T53" fmla="*/ 154 h 158"/>
                <a:gd name="T54" fmla="*/ 108 w 114"/>
                <a:gd name="T55" fmla="*/ 148 h 158"/>
                <a:gd name="T56" fmla="*/ 108 w 114"/>
                <a:gd name="T57" fmla="*/ 142 h 158"/>
                <a:gd name="T58" fmla="*/ 108 w 114"/>
                <a:gd name="T59" fmla="*/ 22 h 158"/>
                <a:gd name="T60" fmla="*/ 108 w 114"/>
                <a:gd name="T61" fmla="*/ 20 h 158"/>
                <a:gd name="T62" fmla="*/ 110 w 114"/>
                <a:gd name="T63" fmla="*/ 20 h 158"/>
                <a:gd name="T64" fmla="*/ 114 w 114"/>
                <a:gd name="T65" fmla="*/ 14 h 158"/>
                <a:gd name="T66" fmla="*/ 112 w 114"/>
                <a:gd name="T67" fmla="*/ 12 h 158"/>
                <a:gd name="T68" fmla="*/ 100 w 114"/>
                <a:gd name="T69" fmla="*/ 2 h 158"/>
                <a:gd name="T70" fmla="*/ 22 w 114"/>
                <a:gd name="T71" fmla="*/ 16 h 158"/>
                <a:gd name="T72" fmla="*/ 90 w 114"/>
                <a:gd name="T73" fmla="*/ 16 h 158"/>
                <a:gd name="T74" fmla="*/ 90 w 114"/>
                <a:gd name="T75" fmla="*/ 70 h 158"/>
                <a:gd name="T76" fmla="*/ 22 w 114"/>
                <a:gd name="T77" fmla="*/ 70 h 158"/>
                <a:gd name="T78" fmla="*/ 22 w 114"/>
                <a:gd name="T79" fmla="*/ 16 h 158"/>
                <a:gd name="T80" fmla="*/ 22 w 114"/>
                <a:gd name="T81" fmla="*/ 136 h 158"/>
                <a:gd name="T82" fmla="*/ 22 w 114"/>
                <a:gd name="T83" fmla="*/ 78 h 158"/>
                <a:gd name="T84" fmla="*/ 90 w 114"/>
                <a:gd name="T85" fmla="*/ 78 h 158"/>
                <a:gd name="T86" fmla="*/ 90 w 114"/>
                <a:gd name="T87" fmla="*/ 136 h 158"/>
                <a:gd name="T88" fmla="*/ 22 w 114"/>
                <a:gd name="T89" fmla="*/ 13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14" h="158">
                  <a:moveTo>
                    <a:pt x="100" y="2"/>
                  </a:moveTo>
                  <a:lnTo>
                    <a:pt x="100" y="2"/>
                  </a:lnTo>
                  <a:lnTo>
                    <a:pt x="96" y="2"/>
                  </a:lnTo>
                  <a:lnTo>
                    <a:pt x="96" y="2"/>
                  </a:lnTo>
                  <a:lnTo>
                    <a:pt x="94" y="4"/>
                  </a:lnTo>
                  <a:lnTo>
                    <a:pt x="92" y="6"/>
                  </a:lnTo>
                  <a:lnTo>
                    <a:pt x="92" y="6"/>
                  </a:lnTo>
                  <a:lnTo>
                    <a:pt x="92" y="6"/>
                  </a:lnTo>
                  <a:lnTo>
                    <a:pt x="90" y="8"/>
                  </a:lnTo>
                  <a:lnTo>
                    <a:pt x="86" y="10"/>
                  </a:lnTo>
                  <a:lnTo>
                    <a:pt x="28" y="10"/>
                  </a:lnTo>
                  <a:lnTo>
                    <a:pt x="28" y="10"/>
                  </a:lnTo>
                  <a:lnTo>
                    <a:pt x="20" y="8"/>
                  </a:lnTo>
                  <a:lnTo>
                    <a:pt x="14" y="4"/>
                  </a:lnTo>
                  <a:lnTo>
                    <a:pt x="12" y="4"/>
                  </a:lnTo>
                  <a:lnTo>
                    <a:pt x="12" y="4"/>
                  </a:lnTo>
                  <a:lnTo>
                    <a:pt x="6" y="0"/>
                  </a:lnTo>
                  <a:lnTo>
                    <a:pt x="6" y="0"/>
                  </a:lnTo>
                  <a:lnTo>
                    <a:pt x="0" y="0"/>
                  </a:lnTo>
                  <a:lnTo>
                    <a:pt x="2" y="2"/>
                  </a:lnTo>
                  <a:lnTo>
                    <a:pt x="2" y="2"/>
                  </a:lnTo>
                  <a:lnTo>
                    <a:pt x="4" y="18"/>
                  </a:lnTo>
                  <a:lnTo>
                    <a:pt x="4" y="32"/>
                  </a:lnTo>
                  <a:lnTo>
                    <a:pt x="4" y="82"/>
                  </a:lnTo>
                  <a:lnTo>
                    <a:pt x="4" y="138"/>
                  </a:lnTo>
                  <a:lnTo>
                    <a:pt x="4" y="150"/>
                  </a:lnTo>
                  <a:lnTo>
                    <a:pt x="4" y="150"/>
                  </a:lnTo>
                  <a:lnTo>
                    <a:pt x="4" y="154"/>
                  </a:lnTo>
                  <a:lnTo>
                    <a:pt x="6" y="156"/>
                  </a:lnTo>
                  <a:lnTo>
                    <a:pt x="6" y="156"/>
                  </a:lnTo>
                  <a:lnTo>
                    <a:pt x="10" y="158"/>
                  </a:lnTo>
                  <a:lnTo>
                    <a:pt x="10" y="158"/>
                  </a:lnTo>
                  <a:lnTo>
                    <a:pt x="12" y="158"/>
                  </a:lnTo>
                  <a:lnTo>
                    <a:pt x="12" y="158"/>
                  </a:lnTo>
                  <a:lnTo>
                    <a:pt x="16" y="156"/>
                  </a:lnTo>
                  <a:lnTo>
                    <a:pt x="20" y="154"/>
                  </a:lnTo>
                  <a:lnTo>
                    <a:pt x="20" y="154"/>
                  </a:lnTo>
                  <a:lnTo>
                    <a:pt x="22" y="150"/>
                  </a:lnTo>
                  <a:lnTo>
                    <a:pt x="22" y="144"/>
                  </a:lnTo>
                  <a:lnTo>
                    <a:pt x="22" y="144"/>
                  </a:lnTo>
                  <a:lnTo>
                    <a:pt x="90" y="144"/>
                  </a:lnTo>
                  <a:lnTo>
                    <a:pt x="90" y="144"/>
                  </a:lnTo>
                  <a:lnTo>
                    <a:pt x="90" y="148"/>
                  </a:lnTo>
                  <a:lnTo>
                    <a:pt x="90" y="148"/>
                  </a:lnTo>
                  <a:lnTo>
                    <a:pt x="92" y="152"/>
                  </a:lnTo>
                  <a:lnTo>
                    <a:pt x="92" y="156"/>
                  </a:lnTo>
                  <a:lnTo>
                    <a:pt x="92" y="156"/>
                  </a:lnTo>
                  <a:lnTo>
                    <a:pt x="96" y="156"/>
                  </a:lnTo>
                  <a:lnTo>
                    <a:pt x="96" y="156"/>
                  </a:lnTo>
                  <a:lnTo>
                    <a:pt x="100" y="156"/>
                  </a:lnTo>
                  <a:lnTo>
                    <a:pt x="100" y="156"/>
                  </a:lnTo>
                  <a:lnTo>
                    <a:pt x="102" y="156"/>
                  </a:lnTo>
                  <a:lnTo>
                    <a:pt x="106" y="154"/>
                  </a:lnTo>
                  <a:lnTo>
                    <a:pt x="106" y="154"/>
                  </a:lnTo>
                  <a:lnTo>
                    <a:pt x="108" y="152"/>
                  </a:lnTo>
                  <a:lnTo>
                    <a:pt x="108" y="148"/>
                  </a:lnTo>
                  <a:lnTo>
                    <a:pt x="108" y="142"/>
                  </a:lnTo>
                  <a:lnTo>
                    <a:pt x="108" y="142"/>
                  </a:lnTo>
                  <a:lnTo>
                    <a:pt x="108" y="68"/>
                  </a:lnTo>
                  <a:lnTo>
                    <a:pt x="108" y="22"/>
                  </a:lnTo>
                  <a:lnTo>
                    <a:pt x="108" y="22"/>
                  </a:lnTo>
                  <a:lnTo>
                    <a:pt x="108" y="20"/>
                  </a:lnTo>
                  <a:lnTo>
                    <a:pt x="110" y="20"/>
                  </a:lnTo>
                  <a:lnTo>
                    <a:pt x="110" y="20"/>
                  </a:lnTo>
                  <a:lnTo>
                    <a:pt x="112" y="18"/>
                  </a:lnTo>
                  <a:lnTo>
                    <a:pt x="114" y="14"/>
                  </a:lnTo>
                  <a:lnTo>
                    <a:pt x="114" y="14"/>
                  </a:lnTo>
                  <a:lnTo>
                    <a:pt x="112" y="12"/>
                  </a:lnTo>
                  <a:lnTo>
                    <a:pt x="108" y="8"/>
                  </a:lnTo>
                  <a:lnTo>
                    <a:pt x="100" y="2"/>
                  </a:lnTo>
                  <a:lnTo>
                    <a:pt x="100" y="2"/>
                  </a:lnTo>
                  <a:close/>
                  <a:moveTo>
                    <a:pt x="22" y="16"/>
                  </a:moveTo>
                  <a:lnTo>
                    <a:pt x="22" y="16"/>
                  </a:lnTo>
                  <a:lnTo>
                    <a:pt x="90" y="16"/>
                  </a:lnTo>
                  <a:lnTo>
                    <a:pt x="90" y="16"/>
                  </a:lnTo>
                  <a:lnTo>
                    <a:pt x="90" y="70"/>
                  </a:lnTo>
                  <a:lnTo>
                    <a:pt x="90" y="70"/>
                  </a:lnTo>
                  <a:lnTo>
                    <a:pt x="22" y="70"/>
                  </a:lnTo>
                  <a:lnTo>
                    <a:pt x="22" y="70"/>
                  </a:lnTo>
                  <a:lnTo>
                    <a:pt x="22" y="16"/>
                  </a:lnTo>
                  <a:lnTo>
                    <a:pt x="22" y="16"/>
                  </a:lnTo>
                  <a:close/>
                  <a:moveTo>
                    <a:pt x="22" y="136"/>
                  </a:moveTo>
                  <a:lnTo>
                    <a:pt x="22" y="136"/>
                  </a:lnTo>
                  <a:lnTo>
                    <a:pt x="22" y="78"/>
                  </a:lnTo>
                  <a:lnTo>
                    <a:pt x="22" y="78"/>
                  </a:lnTo>
                  <a:lnTo>
                    <a:pt x="90" y="78"/>
                  </a:lnTo>
                  <a:lnTo>
                    <a:pt x="90" y="78"/>
                  </a:lnTo>
                  <a:lnTo>
                    <a:pt x="90" y="136"/>
                  </a:lnTo>
                  <a:lnTo>
                    <a:pt x="90" y="136"/>
                  </a:lnTo>
                  <a:lnTo>
                    <a:pt x="22" y="136"/>
                  </a:lnTo>
                  <a:lnTo>
                    <a:pt x="22" y="136"/>
                  </a:lnTo>
                  <a:close/>
                </a:path>
              </a:pathLst>
            </a:custGeom>
            <a:solidFill>
              <a:srgbClr val="2318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61" name="Freeform 60"/>
            <p:cNvSpPr>
              <a:spLocks noEditPoints="1"/>
            </p:cNvSpPr>
            <p:nvPr userDrawn="1"/>
          </p:nvSpPr>
          <p:spPr bwMode="auto">
            <a:xfrm>
              <a:off x="3540" y="2347"/>
              <a:ext cx="58" cy="58"/>
            </a:xfrm>
            <a:custGeom>
              <a:avLst/>
              <a:gdLst>
                <a:gd name="T0" fmla="*/ 30 w 58"/>
                <a:gd name="T1" fmla="*/ 0 h 58"/>
                <a:gd name="T2" fmla="*/ 30 w 58"/>
                <a:gd name="T3" fmla="*/ 0 h 58"/>
                <a:gd name="T4" fmla="*/ 18 w 58"/>
                <a:gd name="T5" fmla="*/ 4 h 58"/>
                <a:gd name="T6" fmla="*/ 8 w 58"/>
                <a:gd name="T7" fmla="*/ 10 h 58"/>
                <a:gd name="T8" fmla="*/ 2 w 58"/>
                <a:gd name="T9" fmla="*/ 18 h 58"/>
                <a:gd name="T10" fmla="*/ 0 w 58"/>
                <a:gd name="T11" fmla="*/ 30 h 58"/>
                <a:gd name="T12" fmla="*/ 0 w 58"/>
                <a:gd name="T13" fmla="*/ 30 h 58"/>
                <a:gd name="T14" fmla="*/ 2 w 58"/>
                <a:gd name="T15" fmla="*/ 42 h 58"/>
                <a:gd name="T16" fmla="*/ 8 w 58"/>
                <a:gd name="T17" fmla="*/ 50 h 58"/>
                <a:gd name="T18" fmla="*/ 18 w 58"/>
                <a:gd name="T19" fmla="*/ 56 h 58"/>
                <a:gd name="T20" fmla="*/ 30 w 58"/>
                <a:gd name="T21" fmla="*/ 58 h 58"/>
                <a:gd name="T22" fmla="*/ 30 w 58"/>
                <a:gd name="T23" fmla="*/ 58 h 58"/>
                <a:gd name="T24" fmla="*/ 40 w 58"/>
                <a:gd name="T25" fmla="*/ 56 h 58"/>
                <a:gd name="T26" fmla="*/ 50 w 58"/>
                <a:gd name="T27" fmla="*/ 50 h 58"/>
                <a:gd name="T28" fmla="*/ 56 w 58"/>
                <a:gd name="T29" fmla="*/ 42 h 58"/>
                <a:gd name="T30" fmla="*/ 58 w 58"/>
                <a:gd name="T31" fmla="*/ 30 h 58"/>
                <a:gd name="T32" fmla="*/ 58 w 58"/>
                <a:gd name="T33" fmla="*/ 30 h 58"/>
                <a:gd name="T34" fmla="*/ 56 w 58"/>
                <a:gd name="T35" fmla="*/ 18 h 58"/>
                <a:gd name="T36" fmla="*/ 50 w 58"/>
                <a:gd name="T37" fmla="*/ 10 h 58"/>
                <a:gd name="T38" fmla="*/ 40 w 58"/>
                <a:gd name="T39" fmla="*/ 4 h 58"/>
                <a:gd name="T40" fmla="*/ 30 w 58"/>
                <a:gd name="T41" fmla="*/ 0 h 58"/>
                <a:gd name="T42" fmla="*/ 30 w 58"/>
                <a:gd name="T43" fmla="*/ 0 h 58"/>
                <a:gd name="T44" fmla="*/ 30 w 58"/>
                <a:gd name="T45" fmla="*/ 50 h 58"/>
                <a:gd name="T46" fmla="*/ 30 w 58"/>
                <a:gd name="T47" fmla="*/ 50 h 58"/>
                <a:gd name="T48" fmla="*/ 22 w 58"/>
                <a:gd name="T49" fmla="*/ 48 h 58"/>
                <a:gd name="T50" fmla="*/ 14 w 58"/>
                <a:gd name="T51" fmla="*/ 44 h 58"/>
                <a:gd name="T52" fmla="*/ 10 w 58"/>
                <a:gd name="T53" fmla="*/ 38 h 58"/>
                <a:gd name="T54" fmla="*/ 8 w 58"/>
                <a:gd name="T55" fmla="*/ 30 h 58"/>
                <a:gd name="T56" fmla="*/ 8 w 58"/>
                <a:gd name="T57" fmla="*/ 30 h 58"/>
                <a:gd name="T58" fmla="*/ 10 w 58"/>
                <a:gd name="T59" fmla="*/ 22 h 58"/>
                <a:gd name="T60" fmla="*/ 14 w 58"/>
                <a:gd name="T61" fmla="*/ 16 h 58"/>
                <a:gd name="T62" fmla="*/ 22 w 58"/>
                <a:gd name="T63" fmla="*/ 12 h 58"/>
                <a:gd name="T64" fmla="*/ 30 w 58"/>
                <a:gd name="T65" fmla="*/ 10 h 58"/>
                <a:gd name="T66" fmla="*/ 30 w 58"/>
                <a:gd name="T67" fmla="*/ 10 h 58"/>
                <a:gd name="T68" fmla="*/ 38 w 58"/>
                <a:gd name="T69" fmla="*/ 12 h 58"/>
                <a:gd name="T70" fmla="*/ 44 w 58"/>
                <a:gd name="T71" fmla="*/ 16 h 58"/>
                <a:gd name="T72" fmla="*/ 48 w 58"/>
                <a:gd name="T73" fmla="*/ 22 h 58"/>
                <a:gd name="T74" fmla="*/ 50 w 58"/>
                <a:gd name="T75" fmla="*/ 30 h 58"/>
                <a:gd name="T76" fmla="*/ 50 w 58"/>
                <a:gd name="T77" fmla="*/ 30 h 58"/>
                <a:gd name="T78" fmla="*/ 48 w 58"/>
                <a:gd name="T79" fmla="*/ 38 h 58"/>
                <a:gd name="T80" fmla="*/ 44 w 58"/>
                <a:gd name="T81" fmla="*/ 44 h 58"/>
                <a:gd name="T82" fmla="*/ 38 w 58"/>
                <a:gd name="T83" fmla="*/ 48 h 58"/>
                <a:gd name="T84" fmla="*/ 30 w 58"/>
                <a:gd name="T85" fmla="*/ 50 h 58"/>
                <a:gd name="T86" fmla="*/ 30 w 58"/>
                <a:gd name="T87" fmla="*/ 5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8" h="58">
                  <a:moveTo>
                    <a:pt x="30" y="0"/>
                  </a:moveTo>
                  <a:lnTo>
                    <a:pt x="30" y="0"/>
                  </a:lnTo>
                  <a:lnTo>
                    <a:pt x="18" y="4"/>
                  </a:lnTo>
                  <a:lnTo>
                    <a:pt x="8" y="10"/>
                  </a:lnTo>
                  <a:lnTo>
                    <a:pt x="2" y="18"/>
                  </a:lnTo>
                  <a:lnTo>
                    <a:pt x="0" y="30"/>
                  </a:lnTo>
                  <a:lnTo>
                    <a:pt x="0" y="30"/>
                  </a:lnTo>
                  <a:lnTo>
                    <a:pt x="2" y="42"/>
                  </a:lnTo>
                  <a:lnTo>
                    <a:pt x="8" y="50"/>
                  </a:lnTo>
                  <a:lnTo>
                    <a:pt x="18" y="56"/>
                  </a:lnTo>
                  <a:lnTo>
                    <a:pt x="30" y="58"/>
                  </a:lnTo>
                  <a:lnTo>
                    <a:pt x="30" y="58"/>
                  </a:lnTo>
                  <a:lnTo>
                    <a:pt x="40" y="56"/>
                  </a:lnTo>
                  <a:lnTo>
                    <a:pt x="50" y="50"/>
                  </a:lnTo>
                  <a:lnTo>
                    <a:pt x="56" y="42"/>
                  </a:lnTo>
                  <a:lnTo>
                    <a:pt x="58" y="30"/>
                  </a:lnTo>
                  <a:lnTo>
                    <a:pt x="58" y="30"/>
                  </a:lnTo>
                  <a:lnTo>
                    <a:pt x="56" y="18"/>
                  </a:lnTo>
                  <a:lnTo>
                    <a:pt x="50" y="10"/>
                  </a:lnTo>
                  <a:lnTo>
                    <a:pt x="40" y="4"/>
                  </a:lnTo>
                  <a:lnTo>
                    <a:pt x="30" y="0"/>
                  </a:lnTo>
                  <a:lnTo>
                    <a:pt x="30" y="0"/>
                  </a:lnTo>
                  <a:close/>
                  <a:moveTo>
                    <a:pt x="30" y="50"/>
                  </a:moveTo>
                  <a:lnTo>
                    <a:pt x="30" y="50"/>
                  </a:lnTo>
                  <a:lnTo>
                    <a:pt x="22" y="48"/>
                  </a:lnTo>
                  <a:lnTo>
                    <a:pt x="14" y="44"/>
                  </a:lnTo>
                  <a:lnTo>
                    <a:pt x="10" y="38"/>
                  </a:lnTo>
                  <a:lnTo>
                    <a:pt x="8" y="30"/>
                  </a:lnTo>
                  <a:lnTo>
                    <a:pt x="8" y="30"/>
                  </a:lnTo>
                  <a:lnTo>
                    <a:pt x="10" y="22"/>
                  </a:lnTo>
                  <a:lnTo>
                    <a:pt x="14" y="16"/>
                  </a:lnTo>
                  <a:lnTo>
                    <a:pt x="22" y="12"/>
                  </a:lnTo>
                  <a:lnTo>
                    <a:pt x="30" y="10"/>
                  </a:lnTo>
                  <a:lnTo>
                    <a:pt x="30" y="10"/>
                  </a:lnTo>
                  <a:lnTo>
                    <a:pt x="38" y="12"/>
                  </a:lnTo>
                  <a:lnTo>
                    <a:pt x="44" y="16"/>
                  </a:lnTo>
                  <a:lnTo>
                    <a:pt x="48" y="22"/>
                  </a:lnTo>
                  <a:lnTo>
                    <a:pt x="50" y="30"/>
                  </a:lnTo>
                  <a:lnTo>
                    <a:pt x="50" y="30"/>
                  </a:lnTo>
                  <a:lnTo>
                    <a:pt x="48" y="38"/>
                  </a:lnTo>
                  <a:lnTo>
                    <a:pt x="44" y="44"/>
                  </a:lnTo>
                  <a:lnTo>
                    <a:pt x="38" y="48"/>
                  </a:lnTo>
                  <a:lnTo>
                    <a:pt x="30" y="50"/>
                  </a:lnTo>
                  <a:lnTo>
                    <a:pt x="30" y="50"/>
                  </a:lnTo>
                  <a:close/>
                </a:path>
              </a:pathLst>
            </a:custGeom>
            <a:solidFill>
              <a:srgbClr val="2318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7" name="テキスト ボックス 6"/>
          <p:cNvSpPr txBox="1"/>
          <p:nvPr userDrawn="1"/>
        </p:nvSpPr>
        <p:spPr>
          <a:xfrm>
            <a:off x="251520" y="3384282"/>
            <a:ext cx="8386979" cy="2462213"/>
          </a:xfrm>
          <a:prstGeom prst="rect">
            <a:avLst/>
          </a:prstGeom>
          <a:noFill/>
        </p:spPr>
        <p:txBody>
          <a:bodyPr wrap="square" rtlCol="0">
            <a:spAutoFit/>
          </a:bodyPr>
          <a:lstStyle/>
          <a:p>
            <a:endParaRPr lang="en-US" altLang="ja-JP" sz="2000" dirty="0">
              <a:solidFill>
                <a:schemeClr val="tx1">
                  <a:lumMod val="65000"/>
                  <a:lumOff val="35000"/>
                </a:schemeClr>
              </a:solidFill>
              <a:latin typeface="Noto Sans CJK JP Medium" pitchFamily="34" charset="-128"/>
              <a:ea typeface="Noto Sans CJK JP Medium" pitchFamily="34" charset="-128"/>
            </a:endParaRPr>
          </a:p>
          <a:p>
            <a:endParaRPr lang="en-US" altLang="ja-JP" sz="2000" dirty="0">
              <a:solidFill>
                <a:schemeClr val="tx1">
                  <a:lumMod val="65000"/>
                  <a:lumOff val="35000"/>
                </a:schemeClr>
              </a:solidFill>
              <a:latin typeface="Noto Sans CJK JP Medium" pitchFamily="34" charset="-128"/>
              <a:ea typeface="Noto Sans CJK JP Medium" pitchFamily="34" charset="-128"/>
            </a:endParaRPr>
          </a:p>
          <a:p>
            <a:endParaRPr lang="en-US" altLang="ja-JP" sz="1400" dirty="0">
              <a:solidFill>
                <a:schemeClr val="tx1">
                  <a:lumMod val="65000"/>
                  <a:lumOff val="35000"/>
                </a:schemeClr>
              </a:solidFill>
              <a:latin typeface="Noto Sans CJK JP Medium" pitchFamily="34" charset="-128"/>
              <a:ea typeface="Noto Sans CJK JP Medium" pitchFamily="34" charset="-128"/>
            </a:endParaRPr>
          </a:p>
          <a:p>
            <a:pPr>
              <a:lnSpc>
                <a:spcPts val="2000"/>
              </a:lnSpc>
            </a:pPr>
            <a:r>
              <a:rPr lang="ja-JP" altLang="en-US" sz="1400" dirty="0">
                <a:solidFill>
                  <a:schemeClr val="tx1">
                    <a:lumMod val="85000"/>
                    <a:lumOff val="15000"/>
                  </a:schemeClr>
                </a:solidFill>
                <a:latin typeface="游明朝" panose="02020400000000000000" pitchFamily="18" charset="-128"/>
                <a:ea typeface="游明朝" panose="02020400000000000000" pitchFamily="18" charset="-128"/>
              </a:rPr>
              <a:t>私たち旭化成グループの使命。</a:t>
            </a:r>
          </a:p>
          <a:p>
            <a:pPr>
              <a:lnSpc>
                <a:spcPts val="2000"/>
              </a:lnSpc>
            </a:pPr>
            <a:r>
              <a:rPr lang="ja-JP" altLang="en-US" sz="1400" dirty="0">
                <a:solidFill>
                  <a:schemeClr val="tx1">
                    <a:lumMod val="85000"/>
                    <a:lumOff val="15000"/>
                  </a:schemeClr>
                </a:solidFill>
                <a:latin typeface="游明朝" panose="02020400000000000000" pitchFamily="18" charset="-128"/>
                <a:ea typeface="游明朝" panose="02020400000000000000" pitchFamily="18" charset="-128"/>
              </a:rPr>
              <a:t>それは、いつの時代でも世界の人びとが“いのち”を育み、</a:t>
            </a:r>
          </a:p>
          <a:p>
            <a:pPr>
              <a:lnSpc>
                <a:spcPts val="2000"/>
              </a:lnSpc>
            </a:pPr>
            <a:r>
              <a:rPr lang="ja-JP" altLang="en-US" sz="1400" dirty="0">
                <a:solidFill>
                  <a:schemeClr val="tx1">
                    <a:lumMod val="85000"/>
                    <a:lumOff val="15000"/>
                  </a:schemeClr>
                </a:solidFill>
                <a:latin typeface="游明朝" panose="02020400000000000000" pitchFamily="18" charset="-128"/>
                <a:ea typeface="游明朝" panose="02020400000000000000" pitchFamily="18" charset="-128"/>
              </a:rPr>
              <a:t>より豊かな“くらし”を実現できるよう、最善を尽くすこと。</a:t>
            </a:r>
          </a:p>
          <a:p>
            <a:pPr>
              <a:lnSpc>
                <a:spcPts val="2000"/>
              </a:lnSpc>
            </a:pPr>
            <a:r>
              <a:rPr lang="ja-JP" altLang="en-US" sz="1400" dirty="0">
                <a:solidFill>
                  <a:schemeClr val="tx1">
                    <a:lumMod val="85000"/>
                    <a:lumOff val="15000"/>
                  </a:schemeClr>
                </a:solidFill>
                <a:latin typeface="游明朝" panose="02020400000000000000" pitchFamily="18" charset="-128"/>
                <a:ea typeface="游明朝" panose="02020400000000000000" pitchFamily="18" charset="-128"/>
              </a:rPr>
              <a:t>創業以来変わらぬ人類貢献への想いを胸に、</a:t>
            </a:r>
          </a:p>
          <a:p>
            <a:pPr>
              <a:lnSpc>
                <a:spcPts val="2000"/>
              </a:lnSpc>
            </a:pPr>
            <a:r>
              <a:rPr lang="ja-JP" altLang="en-US" sz="1400" dirty="0">
                <a:solidFill>
                  <a:schemeClr val="tx1">
                    <a:lumMod val="85000"/>
                    <a:lumOff val="15000"/>
                  </a:schemeClr>
                </a:solidFill>
                <a:latin typeface="游明朝" panose="02020400000000000000" pitchFamily="18" charset="-128"/>
                <a:ea typeface="游明朝" panose="02020400000000000000" pitchFamily="18" charset="-128"/>
              </a:rPr>
              <a:t>次の時代へ大胆に応えていくために</a:t>
            </a:r>
            <a:r>
              <a:rPr lang="en-US" altLang="ja-JP" sz="1400" dirty="0">
                <a:solidFill>
                  <a:schemeClr val="tx1">
                    <a:lumMod val="85000"/>
                    <a:lumOff val="15000"/>
                  </a:schemeClr>
                </a:solidFill>
                <a:latin typeface="游明朝" panose="02020400000000000000" pitchFamily="18" charset="-128"/>
                <a:ea typeface="游明朝" panose="02020400000000000000" pitchFamily="18" charset="-128"/>
              </a:rPr>
              <a:t>―</a:t>
            </a:r>
            <a:r>
              <a:rPr lang="ja-JP" altLang="en-US" sz="1400" dirty="0" err="1">
                <a:solidFill>
                  <a:schemeClr val="tx1">
                    <a:lumMod val="85000"/>
                    <a:lumOff val="15000"/>
                  </a:schemeClr>
                </a:solidFill>
                <a:latin typeface="游明朝" panose="02020400000000000000" pitchFamily="18" charset="-128"/>
                <a:ea typeface="游明朝" panose="02020400000000000000" pitchFamily="18" charset="-128"/>
              </a:rPr>
              <a:t>。</a:t>
            </a:r>
            <a:endParaRPr lang="ja-JP" altLang="en-US" sz="1400" dirty="0">
              <a:solidFill>
                <a:schemeClr val="tx1">
                  <a:lumMod val="85000"/>
                  <a:lumOff val="15000"/>
                </a:schemeClr>
              </a:solidFill>
              <a:latin typeface="游明朝" panose="02020400000000000000" pitchFamily="18" charset="-128"/>
              <a:ea typeface="游明朝" panose="02020400000000000000" pitchFamily="18" charset="-128"/>
            </a:endParaRPr>
          </a:p>
          <a:p>
            <a:pPr>
              <a:lnSpc>
                <a:spcPts val="2000"/>
              </a:lnSpc>
            </a:pPr>
            <a:r>
              <a:rPr lang="ja-JP" altLang="en-US" sz="1400" dirty="0">
                <a:solidFill>
                  <a:schemeClr val="tx1">
                    <a:lumMod val="85000"/>
                    <a:lumOff val="15000"/>
                  </a:schemeClr>
                </a:solidFill>
                <a:latin typeface="游明朝" panose="02020400000000000000" pitchFamily="18" charset="-128"/>
                <a:ea typeface="游明朝" panose="02020400000000000000" pitchFamily="18" charset="-128"/>
              </a:rPr>
              <a:t>私たちは、“昨日まで世界になかったものを”創造し続けます。</a:t>
            </a:r>
            <a:endParaRPr kumimoji="1" lang="ja-JP" altLang="en-US" sz="1400" dirty="0">
              <a:solidFill>
                <a:schemeClr val="tx1">
                  <a:lumMod val="85000"/>
                  <a:lumOff val="15000"/>
                </a:schemeClr>
              </a:solidFill>
              <a:latin typeface="游明朝" panose="02020400000000000000" pitchFamily="18" charset="-128"/>
              <a:ea typeface="游明朝" panose="02020400000000000000" pitchFamily="18" charset="-128"/>
            </a:endParaRPr>
          </a:p>
        </p:txBody>
      </p:sp>
    </p:spTree>
    <p:extLst>
      <p:ext uri="{BB962C8B-B14F-4D97-AF65-F5344CB8AC3E}">
        <p14:creationId xmlns:p14="http://schemas.microsoft.com/office/powerpoint/2010/main" val="2206520629"/>
      </p:ext>
    </p:extLst>
  </p:cSld>
  <p:clrMap bg1="lt1" tx1="dk1" bg2="lt2" tx2="dk2" accent1="accent1" accent2="accent2" accent3="accent3" accent4="accent4" accent5="accent5" accent6="accent6" hlink="hlink" folHlink="folHlink"/>
  <p:sldLayoutIdLst>
    <p:sldLayoutId id="2147483657" r:id="rId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3" name="Group 4"/>
          <p:cNvGrpSpPr>
            <a:grpSpLocks noChangeAspect="1"/>
          </p:cNvGrpSpPr>
          <p:nvPr userDrawn="1"/>
        </p:nvGrpSpPr>
        <p:grpSpPr bwMode="auto">
          <a:xfrm>
            <a:off x="0" y="1588"/>
            <a:ext cx="9144000" cy="6854825"/>
            <a:chOff x="0" y="1"/>
            <a:chExt cx="5760" cy="4318"/>
          </a:xfrm>
        </p:grpSpPr>
        <p:sp>
          <p:nvSpPr>
            <p:cNvPr id="4" name="AutoShape 3"/>
            <p:cNvSpPr>
              <a:spLocks noChangeAspect="1" noChangeArrowheads="1" noTextEdit="1"/>
            </p:cNvSpPr>
            <p:nvPr userDrawn="1"/>
          </p:nvSpPr>
          <p:spPr bwMode="auto">
            <a:xfrm>
              <a:off x="0" y="1"/>
              <a:ext cx="5760" cy="4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 name="Freeform 5"/>
            <p:cNvSpPr>
              <a:spLocks/>
            </p:cNvSpPr>
            <p:nvPr userDrawn="1"/>
          </p:nvSpPr>
          <p:spPr bwMode="auto">
            <a:xfrm>
              <a:off x="0" y="1"/>
              <a:ext cx="5760" cy="4318"/>
            </a:xfrm>
            <a:custGeom>
              <a:avLst/>
              <a:gdLst>
                <a:gd name="T0" fmla="*/ 0 w 5760"/>
                <a:gd name="T1" fmla="*/ 0 h 4318"/>
                <a:gd name="T2" fmla="*/ 0 w 5760"/>
                <a:gd name="T3" fmla="*/ 4318 h 4318"/>
                <a:gd name="T4" fmla="*/ 5760 w 5760"/>
                <a:gd name="T5" fmla="*/ 4318 h 4318"/>
                <a:gd name="T6" fmla="*/ 5760 w 5760"/>
                <a:gd name="T7" fmla="*/ 0 h 4318"/>
                <a:gd name="T8" fmla="*/ 0 w 5760"/>
                <a:gd name="T9" fmla="*/ 0 h 4318"/>
                <a:gd name="T10" fmla="*/ 0 w 5760"/>
                <a:gd name="T11" fmla="*/ 0 h 4318"/>
              </a:gdLst>
              <a:ahLst/>
              <a:cxnLst>
                <a:cxn ang="0">
                  <a:pos x="T0" y="T1"/>
                </a:cxn>
                <a:cxn ang="0">
                  <a:pos x="T2" y="T3"/>
                </a:cxn>
                <a:cxn ang="0">
                  <a:pos x="T4" y="T5"/>
                </a:cxn>
                <a:cxn ang="0">
                  <a:pos x="T6" y="T7"/>
                </a:cxn>
                <a:cxn ang="0">
                  <a:pos x="T8" y="T9"/>
                </a:cxn>
                <a:cxn ang="0">
                  <a:pos x="T10" y="T11"/>
                </a:cxn>
              </a:cxnLst>
              <a:rect l="0" t="0" r="r" b="b"/>
              <a:pathLst>
                <a:path w="5760" h="4318">
                  <a:moveTo>
                    <a:pt x="0" y="0"/>
                  </a:moveTo>
                  <a:lnTo>
                    <a:pt x="0" y="4318"/>
                  </a:lnTo>
                  <a:lnTo>
                    <a:pt x="5760" y="4318"/>
                  </a:lnTo>
                  <a:lnTo>
                    <a:pt x="5760" y="0"/>
                  </a:lnTo>
                  <a:lnTo>
                    <a:pt x="0"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6" name="Freeform 6"/>
            <p:cNvSpPr>
              <a:spLocks/>
            </p:cNvSpPr>
            <p:nvPr userDrawn="1"/>
          </p:nvSpPr>
          <p:spPr bwMode="auto">
            <a:xfrm>
              <a:off x="0" y="1"/>
              <a:ext cx="5760" cy="2072"/>
            </a:xfrm>
            <a:custGeom>
              <a:avLst/>
              <a:gdLst>
                <a:gd name="T0" fmla="*/ 0 w 5760"/>
                <a:gd name="T1" fmla="*/ 0 h 2072"/>
                <a:gd name="T2" fmla="*/ 0 w 5760"/>
                <a:gd name="T3" fmla="*/ 2072 h 2072"/>
                <a:gd name="T4" fmla="*/ 5760 w 5760"/>
                <a:gd name="T5" fmla="*/ 2072 h 2072"/>
                <a:gd name="T6" fmla="*/ 5760 w 5760"/>
                <a:gd name="T7" fmla="*/ 0 h 2072"/>
                <a:gd name="T8" fmla="*/ 0 w 5760"/>
                <a:gd name="T9" fmla="*/ 0 h 2072"/>
                <a:gd name="T10" fmla="*/ 0 w 5760"/>
                <a:gd name="T11" fmla="*/ 0 h 2072"/>
              </a:gdLst>
              <a:ahLst/>
              <a:cxnLst>
                <a:cxn ang="0">
                  <a:pos x="T0" y="T1"/>
                </a:cxn>
                <a:cxn ang="0">
                  <a:pos x="T2" y="T3"/>
                </a:cxn>
                <a:cxn ang="0">
                  <a:pos x="T4" y="T5"/>
                </a:cxn>
                <a:cxn ang="0">
                  <a:pos x="T6" y="T7"/>
                </a:cxn>
                <a:cxn ang="0">
                  <a:pos x="T8" y="T9"/>
                </a:cxn>
                <a:cxn ang="0">
                  <a:pos x="T10" y="T11"/>
                </a:cxn>
              </a:cxnLst>
              <a:rect l="0" t="0" r="r" b="b"/>
              <a:pathLst>
                <a:path w="5760" h="2072">
                  <a:moveTo>
                    <a:pt x="0" y="0"/>
                  </a:moveTo>
                  <a:lnTo>
                    <a:pt x="0" y="2072"/>
                  </a:lnTo>
                  <a:lnTo>
                    <a:pt x="5760" y="2072"/>
                  </a:lnTo>
                  <a:lnTo>
                    <a:pt x="5760" y="0"/>
                  </a:lnTo>
                  <a:lnTo>
                    <a:pt x="0" y="0"/>
                  </a:lnTo>
                  <a:lnTo>
                    <a:pt x="0" y="0"/>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7" name="Freeform 7"/>
            <p:cNvSpPr>
              <a:spLocks/>
            </p:cNvSpPr>
            <p:nvPr userDrawn="1"/>
          </p:nvSpPr>
          <p:spPr bwMode="auto">
            <a:xfrm>
              <a:off x="2860" y="3985"/>
              <a:ext cx="178" cy="194"/>
            </a:xfrm>
            <a:custGeom>
              <a:avLst/>
              <a:gdLst>
                <a:gd name="T0" fmla="*/ 0 w 178"/>
                <a:gd name="T1" fmla="*/ 0 h 194"/>
                <a:gd name="T2" fmla="*/ 52 w 178"/>
                <a:gd name="T3" fmla="*/ 0 h 194"/>
                <a:gd name="T4" fmla="*/ 52 w 178"/>
                <a:gd name="T5" fmla="*/ 80 h 194"/>
                <a:gd name="T6" fmla="*/ 52 w 178"/>
                <a:gd name="T7" fmla="*/ 80 h 194"/>
                <a:gd name="T8" fmla="*/ 110 w 178"/>
                <a:gd name="T9" fmla="*/ 0 h 194"/>
                <a:gd name="T10" fmla="*/ 172 w 178"/>
                <a:gd name="T11" fmla="*/ 0 h 194"/>
                <a:gd name="T12" fmla="*/ 100 w 178"/>
                <a:gd name="T13" fmla="*/ 90 h 194"/>
                <a:gd name="T14" fmla="*/ 178 w 178"/>
                <a:gd name="T15" fmla="*/ 194 h 194"/>
                <a:gd name="T16" fmla="*/ 112 w 178"/>
                <a:gd name="T17" fmla="*/ 194 h 194"/>
                <a:gd name="T18" fmla="*/ 52 w 178"/>
                <a:gd name="T19" fmla="*/ 106 h 194"/>
                <a:gd name="T20" fmla="*/ 52 w 178"/>
                <a:gd name="T21" fmla="*/ 106 h 194"/>
                <a:gd name="T22" fmla="*/ 52 w 178"/>
                <a:gd name="T23" fmla="*/ 194 h 194"/>
                <a:gd name="T24" fmla="*/ 0 w 178"/>
                <a:gd name="T25" fmla="*/ 194 h 194"/>
                <a:gd name="T26" fmla="*/ 0 w 178"/>
                <a:gd name="T27"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 h="194">
                  <a:moveTo>
                    <a:pt x="0" y="0"/>
                  </a:moveTo>
                  <a:lnTo>
                    <a:pt x="52" y="0"/>
                  </a:lnTo>
                  <a:lnTo>
                    <a:pt x="52" y="80"/>
                  </a:lnTo>
                  <a:lnTo>
                    <a:pt x="52" y="80"/>
                  </a:lnTo>
                  <a:lnTo>
                    <a:pt x="110" y="0"/>
                  </a:lnTo>
                  <a:lnTo>
                    <a:pt x="172" y="0"/>
                  </a:lnTo>
                  <a:lnTo>
                    <a:pt x="100" y="90"/>
                  </a:lnTo>
                  <a:lnTo>
                    <a:pt x="178" y="194"/>
                  </a:lnTo>
                  <a:lnTo>
                    <a:pt x="112" y="194"/>
                  </a:lnTo>
                  <a:lnTo>
                    <a:pt x="52" y="106"/>
                  </a:lnTo>
                  <a:lnTo>
                    <a:pt x="52" y="106"/>
                  </a:lnTo>
                  <a:lnTo>
                    <a:pt x="52" y="194"/>
                  </a:lnTo>
                  <a:lnTo>
                    <a:pt x="0" y="194"/>
                  </a:lnTo>
                  <a:lnTo>
                    <a:pt x="0" y="0"/>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9" name="Freeform 8"/>
            <p:cNvSpPr>
              <a:spLocks noEditPoints="1"/>
            </p:cNvSpPr>
            <p:nvPr userDrawn="1"/>
          </p:nvSpPr>
          <p:spPr bwMode="auto">
            <a:xfrm>
              <a:off x="3022" y="3985"/>
              <a:ext cx="212" cy="194"/>
            </a:xfrm>
            <a:custGeom>
              <a:avLst/>
              <a:gdLst>
                <a:gd name="T0" fmla="*/ 128 w 212"/>
                <a:gd name="T1" fmla="*/ 116 h 194"/>
                <a:gd name="T2" fmla="*/ 80 w 212"/>
                <a:gd name="T3" fmla="*/ 116 h 194"/>
                <a:gd name="T4" fmla="*/ 104 w 212"/>
                <a:gd name="T5" fmla="*/ 40 h 194"/>
                <a:gd name="T6" fmla="*/ 106 w 212"/>
                <a:gd name="T7" fmla="*/ 40 h 194"/>
                <a:gd name="T8" fmla="*/ 128 w 212"/>
                <a:gd name="T9" fmla="*/ 116 h 194"/>
                <a:gd name="T10" fmla="*/ 128 w 212"/>
                <a:gd name="T11" fmla="*/ 116 h 194"/>
                <a:gd name="T12" fmla="*/ 0 w 212"/>
                <a:gd name="T13" fmla="*/ 194 h 194"/>
                <a:gd name="T14" fmla="*/ 52 w 212"/>
                <a:gd name="T15" fmla="*/ 194 h 194"/>
                <a:gd name="T16" fmla="*/ 68 w 212"/>
                <a:gd name="T17" fmla="*/ 154 h 194"/>
                <a:gd name="T18" fmla="*/ 140 w 212"/>
                <a:gd name="T19" fmla="*/ 154 h 194"/>
                <a:gd name="T20" fmla="*/ 156 w 212"/>
                <a:gd name="T21" fmla="*/ 194 h 194"/>
                <a:gd name="T22" fmla="*/ 212 w 212"/>
                <a:gd name="T23" fmla="*/ 194 h 194"/>
                <a:gd name="T24" fmla="*/ 136 w 212"/>
                <a:gd name="T25" fmla="*/ 0 h 194"/>
                <a:gd name="T26" fmla="*/ 74 w 212"/>
                <a:gd name="T27" fmla="*/ 0 h 194"/>
                <a:gd name="T28" fmla="*/ 0 w 212"/>
                <a:gd name="T29" fmla="*/ 194 h 194"/>
                <a:gd name="T30" fmla="*/ 0 w 212"/>
                <a:gd name="T31"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12" h="194">
                  <a:moveTo>
                    <a:pt x="128" y="116"/>
                  </a:moveTo>
                  <a:lnTo>
                    <a:pt x="80" y="116"/>
                  </a:lnTo>
                  <a:lnTo>
                    <a:pt x="104" y="40"/>
                  </a:lnTo>
                  <a:lnTo>
                    <a:pt x="106" y="40"/>
                  </a:lnTo>
                  <a:lnTo>
                    <a:pt x="128" y="116"/>
                  </a:lnTo>
                  <a:lnTo>
                    <a:pt x="128" y="116"/>
                  </a:lnTo>
                  <a:close/>
                  <a:moveTo>
                    <a:pt x="0" y="194"/>
                  </a:moveTo>
                  <a:lnTo>
                    <a:pt x="52" y="194"/>
                  </a:lnTo>
                  <a:lnTo>
                    <a:pt x="68" y="154"/>
                  </a:lnTo>
                  <a:lnTo>
                    <a:pt x="140" y="154"/>
                  </a:lnTo>
                  <a:lnTo>
                    <a:pt x="156" y="194"/>
                  </a:lnTo>
                  <a:lnTo>
                    <a:pt x="212" y="194"/>
                  </a:lnTo>
                  <a:lnTo>
                    <a:pt x="136" y="0"/>
                  </a:lnTo>
                  <a:lnTo>
                    <a:pt x="74" y="0"/>
                  </a:lnTo>
                  <a:lnTo>
                    <a:pt x="0" y="194"/>
                  </a:lnTo>
                  <a:lnTo>
                    <a:pt x="0" y="194"/>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0" name="Freeform 9"/>
            <p:cNvSpPr>
              <a:spLocks/>
            </p:cNvSpPr>
            <p:nvPr userDrawn="1"/>
          </p:nvSpPr>
          <p:spPr bwMode="auto">
            <a:xfrm>
              <a:off x="3234" y="3981"/>
              <a:ext cx="146" cy="202"/>
            </a:xfrm>
            <a:custGeom>
              <a:avLst/>
              <a:gdLst>
                <a:gd name="T0" fmla="*/ 12 w 146"/>
                <a:gd name="T1" fmla="*/ 154 h 202"/>
                <a:gd name="T2" fmla="*/ 32 w 146"/>
                <a:gd name="T3" fmla="*/ 160 h 202"/>
                <a:gd name="T4" fmla="*/ 52 w 146"/>
                <a:gd name="T5" fmla="*/ 164 h 202"/>
                <a:gd name="T6" fmla="*/ 66 w 146"/>
                <a:gd name="T7" fmla="*/ 164 h 202"/>
                <a:gd name="T8" fmla="*/ 84 w 146"/>
                <a:gd name="T9" fmla="*/ 160 h 202"/>
                <a:gd name="T10" fmla="*/ 88 w 146"/>
                <a:gd name="T11" fmla="*/ 156 h 202"/>
                <a:gd name="T12" fmla="*/ 92 w 146"/>
                <a:gd name="T13" fmla="*/ 150 h 202"/>
                <a:gd name="T14" fmla="*/ 92 w 146"/>
                <a:gd name="T15" fmla="*/ 144 h 202"/>
                <a:gd name="T16" fmla="*/ 90 w 146"/>
                <a:gd name="T17" fmla="*/ 136 h 202"/>
                <a:gd name="T18" fmla="*/ 84 w 146"/>
                <a:gd name="T19" fmla="*/ 130 h 202"/>
                <a:gd name="T20" fmla="*/ 72 w 146"/>
                <a:gd name="T21" fmla="*/ 122 h 202"/>
                <a:gd name="T22" fmla="*/ 38 w 146"/>
                <a:gd name="T23" fmla="*/ 112 h 202"/>
                <a:gd name="T24" fmla="*/ 22 w 146"/>
                <a:gd name="T25" fmla="*/ 104 h 202"/>
                <a:gd name="T26" fmla="*/ 12 w 146"/>
                <a:gd name="T27" fmla="*/ 94 h 202"/>
                <a:gd name="T28" fmla="*/ 4 w 146"/>
                <a:gd name="T29" fmla="*/ 82 h 202"/>
                <a:gd name="T30" fmla="*/ 0 w 146"/>
                <a:gd name="T31" fmla="*/ 66 h 202"/>
                <a:gd name="T32" fmla="*/ 0 w 146"/>
                <a:gd name="T33" fmla="*/ 56 h 202"/>
                <a:gd name="T34" fmla="*/ 2 w 146"/>
                <a:gd name="T35" fmla="*/ 44 h 202"/>
                <a:gd name="T36" fmla="*/ 6 w 146"/>
                <a:gd name="T37" fmla="*/ 34 h 202"/>
                <a:gd name="T38" fmla="*/ 12 w 146"/>
                <a:gd name="T39" fmla="*/ 24 h 202"/>
                <a:gd name="T40" fmla="*/ 28 w 146"/>
                <a:gd name="T41" fmla="*/ 12 h 202"/>
                <a:gd name="T42" fmla="*/ 48 w 146"/>
                <a:gd name="T43" fmla="*/ 4 h 202"/>
                <a:gd name="T44" fmla="*/ 70 w 146"/>
                <a:gd name="T45" fmla="*/ 0 h 202"/>
                <a:gd name="T46" fmla="*/ 86 w 146"/>
                <a:gd name="T47" fmla="*/ 0 h 202"/>
                <a:gd name="T48" fmla="*/ 106 w 146"/>
                <a:gd name="T49" fmla="*/ 2 h 202"/>
                <a:gd name="T50" fmla="*/ 124 w 146"/>
                <a:gd name="T51" fmla="*/ 4 h 202"/>
                <a:gd name="T52" fmla="*/ 132 w 146"/>
                <a:gd name="T53" fmla="*/ 48 h 202"/>
                <a:gd name="T54" fmla="*/ 122 w 146"/>
                <a:gd name="T55" fmla="*/ 44 h 202"/>
                <a:gd name="T56" fmla="*/ 106 w 146"/>
                <a:gd name="T57" fmla="*/ 40 h 202"/>
                <a:gd name="T58" fmla="*/ 88 w 146"/>
                <a:gd name="T59" fmla="*/ 40 h 202"/>
                <a:gd name="T60" fmla="*/ 78 w 146"/>
                <a:gd name="T61" fmla="*/ 40 h 202"/>
                <a:gd name="T62" fmla="*/ 64 w 146"/>
                <a:gd name="T63" fmla="*/ 44 h 202"/>
                <a:gd name="T64" fmla="*/ 58 w 146"/>
                <a:gd name="T65" fmla="*/ 46 h 202"/>
                <a:gd name="T66" fmla="*/ 54 w 146"/>
                <a:gd name="T67" fmla="*/ 54 h 202"/>
                <a:gd name="T68" fmla="*/ 54 w 146"/>
                <a:gd name="T69" fmla="*/ 60 h 202"/>
                <a:gd name="T70" fmla="*/ 58 w 146"/>
                <a:gd name="T71" fmla="*/ 68 h 202"/>
                <a:gd name="T72" fmla="*/ 66 w 146"/>
                <a:gd name="T73" fmla="*/ 72 h 202"/>
                <a:gd name="T74" fmla="*/ 84 w 146"/>
                <a:gd name="T75" fmla="*/ 78 h 202"/>
                <a:gd name="T76" fmla="*/ 110 w 146"/>
                <a:gd name="T77" fmla="*/ 86 h 202"/>
                <a:gd name="T78" fmla="*/ 124 w 146"/>
                <a:gd name="T79" fmla="*/ 94 h 202"/>
                <a:gd name="T80" fmla="*/ 136 w 146"/>
                <a:gd name="T81" fmla="*/ 104 h 202"/>
                <a:gd name="T82" fmla="*/ 142 w 146"/>
                <a:gd name="T83" fmla="*/ 116 h 202"/>
                <a:gd name="T84" fmla="*/ 146 w 146"/>
                <a:gd name="T85" fmla="*/ 132 h 202"/>
                <a:gd name="T86" fmla="*/ 146 w 146"/>
                <a:gd name="T87" fmla="*/ 142 h 202"/>
                <a:gd name="T88" fmla="*/ 144 w 146"/>
                <a:gd name="T89" fmla="*/ 156 h 202"/>
                <a:gd name="T90" fmla="*/ 140 w 146"/>
                <a:gd name="T91" fmla="*/ 166 h 202"/>
                <a:gd name="T92" fmla="*/ 136 w 146"/>
                <a:gd name="T93" fmla="*/ 176 h 202"/>
                <a:gd name="T94" fmla="*/ 120 w 146"/>
                <a:gd name="T95" fmla="*/ 188 h 202"/>
                <a:gd name="T96" fmla="*/ 100 w 146"/>
                <a:gd name="T97" fmla="*/ 198 h 202"/>
                <a:gd name="T98" fmla="*/ 76 w 146"/>
                <a:gd name="T99" fmla="*/ 202 h 202"/>
                <a:gd name="T100" fmla="*/ 62 w 146"/>
                <a:gd name="T101" fmla="*/ 202 h 202"/>
                <a:gd name="T102" fmla="*/ 40 w 146"/>
                <a:gd name="T103" fmla="*/ 200 h 202"/>
                <a:gd name="T104" fmla="*/ 16 w 146"/>
                <a:gd name="T105" fmla="*/ 198 h 202"/>
                <a:gd name="T106" fmla="*/ 8 w 146"/>
                <a:gd name="T107" fmla="*/ 15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6" h="202">
                  <a:moveTo>
                    <a:pt x="8" y="150"/>
                  </a:moveTo>
                  <a:lnTo>
                    <a:pt x="8" y="150"/>
                  </a:lnTo>
                  <a:lnTo>
                    <a:pt x="12" y="154"/>
                  </a:lnTo>
                  <a:lnTo>
                    <a:pt x="18" y="156"/>
                  </a:lnTo>
                  <a:lnTo>
                    <a:pt x="24" y="158"/>
                  </a:lnTo>
                  <a:lnTo>
                    <a:pt x="32" y="160"/>
                  </a:lnTo>
                  <a:lnTo>
                    <a:pt x="38" y="162"/>
                  </a:lnTo>
                  <a:lnTo>
                    <a:pt x="44" y="162"/>
                  </a:lnTo>
                  <a:lnTo>
                    <a:pt x="52" y="164"/>
                  </a:lnTo>
                  <a:lnTo>
                    <a:pt x="62" y="164"/>
                  </a:lnTo>
                  <a:lnTo>
                    <a:pt x="62" y="164"/>
                  </a:lnTo>
                  <a:lnTo>
                    <a:pt x="66" y="164"/>
                  </a:lnTo>
                  <a:lnTo>
                    <a:pt x="72" y="164"/>
                  </a:lnTo>
                  <a:lnTo>
                    <a:pt x="78" y="162"/>
                  </a:lnTo>
                  <a:lnTo>
                    <a:pt x="84" y="160"/>
                  </a:lnTo>
                  <a:lnTo>
                    <a:pt x="86" y="158"/>
                  </a:lnTo>
                  <a:lnTo>
                    <a:pt x="88" y="158"/>
                  </a:lnTo>
                  <a:lnTo>
                    <a:pt x="88" y="156"/>
                  </a:lnTo>
                  <a:lnTo>
                    <a:pt x="90" y="154"/>
                  </a:lnTo>
                  <a:lnTo>
                    <a:pt x="90" y="152"/>
                  </a:lnTo>
                  <a:lnTo>
                    <a:pt x="92" y="150"/>
                  </a:lnTo>
                  <a:lnTo>
                    <a:pt x="92" y="148"/>
                  </a:lnTo>
                  <a:lnTo>
                    <a:pt x="92" y="144"/>
                  </a:lnTo>
                  <a:lnTo>
                    <a:pt x="92" y="144"/>
                  </a:lnTo>
                  <a:lnTo>
                    <a:pt x="92" y="140"/>
                  </a:lnTo>
                  <a:lnTo>
                    <a:pt x="92" y="138"/>
                  </a:lnTo>
                  <a:lnTo>
                    <a:pt x="90" y="136"/>
                  </a:lnTo>
                  <a:lnTo>
                    <a:pt x="88" y="134"/>
                  </a:lnTo>
                  <a:lnTo>
                    <a:pt x="88" y="132"/>
                  </a:lnTo>
                  <a:lnTo>
                    <a:pt x="84" y="130"/>
                  </a:lnTo>
                  <a:lnTo>
                    <a:pt x="82" y="128"/>
                  </a:lnTo>
                  <a:lnTo>
                    <a:pt x="78" y="126"/>
                  </a:lnTo>
                  <a:lnTo>
                    <a:pt x="72" y="122"/>
                  </a:lnTo>
                  <a:lnTo>
                    <a:pt x="64" y="120"/>
                  </a:lnTo>
                  <a:lnTo>
                    <a:pt x="46" y="116"/>
                  </a:lnTo>
                  <a:lnTo>
                    <a:pt x="38" y="112"/>
                  </a:lnTo>
                  <a:lnTo>
                    <a:pt x="30" y="108"/>
                  </a:lnTo>
                  <a:lnTo>
                    <a:pt x="26" y="106"/>
                  </a:lnTo>
                  <a:lnTo>
                    <a:pt x="22" y="104"/>
                  </a:lnTo>
                  <a:lnTo>
                    <a:pt x="18" y="100"/>
                  </a:lnTo>
                  <a:lnTo>
                    <a:pt x="16" y="98"/>
                  </a:lnTo>
                  <a:lnTo>
                    <a:pt x="12" y="94"/>
                  </a:lnTo>
                  <a:lnTo>
                    <a:pt x="10" y="92"/>
                  </a:lnTo>
                  <a:lnTo>
                    <a:pt x="6" y="88"/>
                  </a:lnTo>
                  <a:lnTo>
                    <a:pt x="4" y="82"/>
                  </a:lnTo>
                  <a:lnTo>
                    <a:pt x="2" y="78"/>
                  </a:lnTo>
                  <a:lnTo>
                    <a:pt x="2" y="72"/>
                  </a:lnTo>
                  <a:lnTo>
                    <a:pt x="0" y="66"/>
                  </a:lnTo>
                  <a:lnTo>
                    <a:pt x="0" y="60"/>
                  </a:lnTo>
                  <a:lnTo>
                    <a:pt x="0" y="60"/>
                  </a:lnTo>
                  <a:lnTo>
                    <a:pt x="0" y="56"/>
                  </a:lnTo>
                  <a:lnTo>
                    <a:pt x="2" y="52"/>
                  </a:lnTo>
                  <a:lnTo>
                    <a:pt x="2" y="48"/>
                  </a:lnTo>
                  <a:lnTo>
                    <a:pt x="2" y="44"/>
                  </a:lnTo>
                  <a:lnTo>
                    <a:pt x="4" y="40"/>
                  </a:lnTo>
                  <a:lnTo>
                    <a:pt x="6" y="38"/>
                  </a:lnTo>
                  <a:lnTo>
                    <a:pt x="6" y="34"/>
                  </a:lnTo>
                  <a:lnTo>
                    <a:pt x="8" y="32"/>
                  </a:lnTo>
                  <a:lnTo>
                    <a:pt x="10" y="28"/>
                  </a:lnTo>
                  <a:lnTo>
                    <a:pt x="12" y="24"/>
                  </a:lnTo>
                  <a:lnTo>
                    <a:pt x="16" y="20"/>
                  </a:lnTo>
                  <a:lnTo>
                    <a:pt x="22" y="16"/>
                  </a:lnTo>
                  <a:lnTo>
                    <a:pt x="28" y="12"/>
                  </a:lnTo>
                  <a:lnTo>
                    <a:pt x="34" y="10"/>
                  </a:lnTo>
                  <a:lnTo>
                    <a:pt x="40" y="6"/>
                  </a:lnTo>
                  <a:lnTo>
                    <a:pt x="48" y="4"/>
                  </a:lnTo>
                  <a:lnTo>
                    <a:pt x="56" y="2"/>
                  </a:lnTo>
                  <a:lnTo>
                    <a:pt x="64" y="2"/>
                  </a:lnTo>
                  <a:lnTo>
                    <a:pt x="70" y="0"/>
                  </a:lnTo>
                  <a:lnTo>
                    <a:pt x="78" y="0"/>
                  </a:lnTo>
                  <a:lnTo>
                    <a:pt x="86" y="0"/>
                  </a:lnTo>
                  <a:lnTo>
                    <a:pt x="86" y="0"/>
                  </a:lnTo>
                  <a:lnTo>
                    <a:pt x="92" y="0"/>
                  </a:lnTo>
                  <a:lnTo>
                    <a:pt x="100" y="0"/>
                  </a:lnTo>
                  <a:lnTo>
                    <a:pt x="106" y="2"/>
                  </a:lnTo>
                  <a:lnTo>
                    <a:pt x="112" y="2"/>
                  </a:lnTo>
                  <a:lnTo>
                    <a:pt x="118" y="4"/>
                  </a:lnTo>
                  <a:lnTo>
                    <a:pt x="124" y="4"/>
                  </a:lnTo>
                  <a:lnTo>
                    <a:pt x="130" y="6"/>
                  </a:lnTo>
                  <a:lnTo>
                    <a:pt x="136" y="8"/>
                  </a:lnTo>
                  <a:lnTo>
                    <a:pt x="132" y="48"/>
                  </a:lnTo>
                  <a:lnTo>
                    <a:pt x="132" y="48"/>
                  </a:lnTo>
                  <a:lnTo>
                    <a:pt x="128" y="46"/>
                  </a:lnTo>
                  <a:lnTo>
                    <a:pt x="122" y="44"/>
                  </a:lnTo>
                  <a:lnTo>
                    <a:pt x="116" y="42"/>
                  </a:lnTo>
                  <a:lnTo>
                    <a:pt x="112" y="42"/>
                  </a:lnTo>
                  <a:lnTo>
                    <a:pt x="106" y="40"/>
                  </a:lnTo>
                  <a:lnTo>
                    <a:pt x="100" y="40"/>
                  </a:lnTo>
                  <a:lnTo>
                    <a:pt x="94" y="40"/>
                  </a:lnTo>
                  <a:lnTo>
                    <a:pt x="88" y="40"/>
                  </a:lnTo>
                  <a:lnTo>
                    <a:pt x="88" y="40"/>
                  </a:lnTo>
                  <a:lnTo>
                    <a:pt x="84" y="40"/>
                  </a:lnTo>
                  <a:lnTo>
                    <a:pt x="78" y="40"/>
                  </a:lnTo>
                  <a:lnTo>
                    <a:pt x="72" y="40"/>
                  </a:lnTo>
                  <a:lnTo>
                    <a:pt x="66" y="42"/>
                  </a:lnTo>
                  <a:lnTo>
                    <a:pt x="64" y="44"/>
                  </a:lnTo>
                  <a:lnTo>
                    <a:pt x="62" y="44"/>
                  </a:lnTo>
                  <a:lnTo>
                    <a:pt x="60" y="46"/>
                  </a:lnTo>
                  <a:lnTo>
                    <a:pt x="58" y="46"/>
                  </a:lnTo>
                  <a:lnTo>
                    <a:pt x="56" y="48"/>
                  </a:lnTo>
                  <a:lnTo>
                    <a:pt x="56" y="52"/>
                  </a:lnTo>
                  <a:lnTo>
                    <a:pt x="54" y="54"/>
                  </a:lnTo>
                  <a:lnTo>
                    <a:pt x="54" y="58"/>
                  </a:lnTo>
                  <a:lnTo>
                    <a:pt x="54" y="58"/>
                  </a:lnTo>
                  <a:lnTo>
                    <a:pt x="54" y="60"/>
                  </a:lnTo>
                  <a:lnTo>
                    <a:pt x="56" y="62"/>
                  </a:lnTo>
                  <a:lnTo>
                    <a:pt x="56" y="66"/>
                  </a:lnTo>
                  <a:lnTo>
                    <a:pt x="58" y="68"/>
                  </a:lnTo>
                  <a:lnTo>
                    <a:pt x="60" y="68"/>
                  </a:lnTo>
                  <a:lnTo>
                    <a:pt x="64" y="70"/>
                  </a:lnTo>
                  <a:lnTo>
                    <a:pt x="66" y="72"/>
                  </a:lnTo>
                  <a:lnTo>
                    <a:pt x="68" y="72"/>
                  </a:lnTo>
                  <a:lnTo>
                    <a:pt x="76" y="76"/>
                  </a:lnTo>
                  <a:lnTo>
                    <a:pt x="84" y="78"/>
                  </a:lnTo>
                  <a:lnTo>
                    <a:pt x="92" y="80"/>
                  </a:lnTo>
                  <a:lnTo>
                    <a:pt x="100" y="84"/>
                  </a:lnTo>
                  <a:lnTo>
                    <a:pt x="110" y="86"/>
                  </a:lnTo>
                  <a:lnTo>
                    <a:pt x="116" y="90"/>
                  </a:lnTo>
                  <a:lnTo>
                    <a:pt x="120" y="92"/>
                  </a:lnTo>
                  <a:lnTo>
                    <a:pt x="124" y="94"/>
                  </a:lnTo>
                  <a:lnTo>
                    <a:pt x="128" y="96"/>
                  </a:lnTo>
                  <a:lnTo>
                    <a:pt x="132" y="100"/>
                  </a:lnTo>
                  <a:lnTo>
                    <a:pt x="136" y="104"/>
                  </a:lnTo>
                  <a:lnTo>
                    <a:pt x="138" y="106"/>
                  </a:lnTo>
                  <a:lnTo>
                    <a:pt x="140" y="112"/>
                  </a:lnTo>
                  <a:lnTo>
                    <a:pt x="142" y="116"/>
                  </a:lnTo>
                  <a:lnTo>
                    <a:pt x="144" y="120"/>
                  </a:lnTo>
                  <a:lnTo>
                    <a:pt x="146" y="126"/>
                  </a:lnTo>
                  <a:lnTo>
                    <a:pt x="146" y="132"/>
                  </a:lnTo>
                  <a:lnTo>
                    <a:pt x="146" y="138"/>
                  </a:lnTo>
                  <a:lnTo>
                    <a:pt x="146" y="138"/>
                  </a:lnTo>
                  <a:lnTo>
                    <a:pt x="146" y="142"/>
                  </a:lnTo>
                  <a:lnTo>
                    <a:pt x="146" y="146"/>
                  </a:lnTo>
                  <a:lnTo>
                    <a:pt x="146" y="150"/>
                  </a:lnTo>
                  <a:lnTo>
                    <a:pt x="144" y="156"/>
                  </a:lnTo>
                  <a:lnTo>
                    <a:pt x="144" y="158"/>
                  </a:lnTo>
                  <a:lnTo>
                    <a:pt x="142" y="162"/>
                  </a:lnTo>
                  <a:lnTo>
                    <a:pt x="140" y="166"/>
                  </a:lnTo>
                  <a:lnTo>
                    <a:pt x="138" y="168"/>
                  </a:lnTo>
                  <a:lnTo>
                    <a:pt x="136" y="172"/>
                  </a:lnTo>
                  <a:lnTo>
                    <a:pt x="136" y="176"/>
                  </a:lnTo>
                  <a:lnTo>
                    <a:pt x="130" y="180"/>
                  </a:lnTo>
                  <a:lnTo>
                    <a:pt x="126" y="184"/>
                  </a:lnTo>
                  <a:lnTo>
                    <a:pt x="120" y="188"/>
                  </a:lnTo>
                  <a:lnTo>
                    <a:pt x="112" y="192"/>
                  </a:lnTo>
                  <a:lnTo>
                    <a:pt x="106" y="194"/>
                  </a:lnTo>
                  <a:lnTo>
                    <a:pt x="100" y="198"/>
                  </a:lnTo>
                  <a:lnTo>
                    <a:pt x="92" y="198"/>
                  </a:lnTo>
                  <a:lnTo>
                    <a:pt x="84" y="200"/>
                  </a:lnTo>
                  <a:lnTo>
                    <a:pt x="76" y="202"/>
                  </a:lnTo>
                  <a:lnTo>
                    <a:pt x="68" y="202"/>
                  </a:lnTo>
                  <a:lnTo>
                    <a:pt x="62" y="202"/>
                  </a:lnTo>
                  <a:lnTo>
                    <a:pt x="62" y="202"/>
                  </a:lnTo>
                  <a:lnTo>
                    <a:pt x="54" y="202"/>
                  </a:lnTo>
                  <a:lnTo>
                    <a:pt x="46" y="202"/>
                  </a:lnTo>
                  <a:lnTo>
                    <a:pt x="40" y="200"/>
                  </a:lnTo>
                  <a:lnTo>
                    <a:pt x="32" y="200"/>
                  </a:lnTo>
                  <a:lnTo>
                    <a:pt x="24" y="198"/>
                  </a:lnTo>
                  <a:lnTo>
                    <a:pt x="16" y="198"/>
                  </a:lnTo>
                  <a:lnTo>
                    <a:pt x="10" y="196"/>
                  </a:lnTo>
                  <a:lnTo>
                    <a:pt x="2" y="194"/>
                  </a:lnTo>
                  <a:lnTo>
                    <a:pt x="8" y="150"/>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 name="Freeform 10"/>
            <p:cNvSpPr>
              <a:spLocks/>
            </p:cNvSpPr>
            <p:nvPr userDrawn="1"/>
          </p:nvSpPr>
          <p:spPr bwMode="auto">
            <a:xfrm>
              <a:off x="3402" y="3985"/>
              <a:ext cx="140" cy="194"/>
            </a:xfrm>
            <a:custGeom>
              <a:avLst/>
              <a:gdLst>
                <a:gd name="T0" fmla="*/ 0 w 140"/>
                <a:gd name="T1" fmla="*/ 0 h 194"/>
                <a:gd name="T2" fmla="*/ 138 w 140"/>
                <a:gd name="T3" fmla="*/ 0 h 194"/>
                <a:gd name="T4" fmla="*/ 138 w 140"/>
                <a:gd name="T5" fmla="*/ 36 h 194"/>
                <a:gd name="T6" fmla="*/ 52 w 140"/>
                <a:gd name="T7" fmla="*/ 36 h 194"/>
                <a:gd name="T8" fmla="*/ 52 w 140"/>
                <a:gd name="T9" fmla="*/ 76 h 194"/>
                <a:gd name="T10" fmla="*/ 134 w 140"/>
                <a:gd name="T11" fmla="*/ 76 h 194"/>
                <a:gd name="T12" fmla="*/ 134 w 140"/>
                <a:gd name="T13" fmla="*/ 114 h 194"/>
                <a:gd name="T14" fmla="*/ 52 w 140"/>
                <a:gd name="T15" fmla="*/ 114 h 194"/>
                <a:gd name="T16" fmla="*/ 52 w 140"/>
                <a:gd name="T17" fmla="*/ 158 h 194"/>
                <a:gd name="T18" fmla="*/ 140 w 140"/>
                <a:gd name="T19" fmla="*/ 158 h 194"/>
                <a:gd name="T20" fmla="*/ 140 w 140"/>
                <a:gd name="T21" fmla="*/ 194 h 194"/>
                <a:gd name="T22" fmla="*/ 0 w 140"/>
                <a:gd name="T23" fmla="*/ 194 h 194"/>
                <a:gd name="T24" fmla="*/ 0 w 140"/>
                <a:gd name="T25" fmla="*/ 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0" h="194">
                  <a:moveTo>
                    <a:pt x="0" y="0"/>
                  </a:moveTo>
                  <a:lnTo>
                    <a:pt x="138" y="0"/>
                  </a:lnTo>
                  <a:lnTo>
                    <a:pt x="138" y="36"/>
                  </a:lnTo>
                  <a:lnTo>
                    <a:pt x="52" y="36"/>
                  </a:lnTo>
                  <a:lnTo>
                    <a:pt x="52" y="76"/>
                  </a:lnTo>
                  <a:lnTo>
                    <a:pt x="134" y="76"/>
                  </a:lnTo>
                  <a:lnTo>
                    <a:pt x="134" y="114"/>
                  </a:lnTo>
                  <a:lnTo>
                    <a:pt x="52" y="114"/>
                  </a:lnTo>
                  <a:lnTo>
                    <a:pt x="52" y="158"/>
                  </a:lnTo>
                  <a:lnTo>
                    <a:pt x="140" y="158"/>
                  </a:lnTo>
                  <a:lnTo>
                    <a:pt x="140" y="194"/>
                  </a:lnTo>
                  <a:lnTo>
                    <a:pt x="0" y="194"/>
                  </a:lnTo>
                  <a:lnTo>
                    <a:pt x="0" y="0"/>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 name="Freeform 11"/>
            <p:cNvSpPr>
              <a:spLocks/>
            </p:cNvSpPr>
            <p:nvPr userDrawn="1"/>
          </p:nvSpPr>
          <p:spPr bwMode="auto">
            <a:xfrm>
              <a:off x="3568" y="3985"/>
              <a:ext cx="52" cy="194"/>
            </a:xfrm>
            <a:custGeom>
              <a:avLst/>
              <a:gdLst>
                <a:gd name="T0" fmla="*/ 0 w 52"/>
                <a:gd name="T1" fmla="*/ 0 h 194"/>
                <a:gd name="T2" fmla="*/ 0 w 52"/>
                <a:gd name="T3" fmla="*/ 194 h 194"/>
                <a:gd name="T4" fmla="*/ 52 w 52"/>
                <a:gd name="T5" fmla="*/ 194 h 194"/>
                <a:gd name="T6" fmla="*/ 52 w 52"/>
                <a:gd name="T7" fmla="*/ 0 h 194"/>
                <a:gd name="T8" fmla="*/ 0 w 52"/>
                <a:gd name="T9" fmla="*/ 0 h 194"/>
                <a:gd name="T10" fmla="*/ 0 w 52"/>
                <a:gd name="T11" fmla="*/ 0 h 194"/>
              </a:gdLst>
              <a:ahLst/>
              <a:cxnLst>
                <a:cxn ang="0">
                  <a:pos x="T0" y="T1"/>
                </a:cxn>
                <a:cxn ang="0">
                  <a:pos x="T2" y="T3"/>
                </a:cxn>
                <a:cxn ang="0">
                  <a:pos x="T4" y="T5"/>
                </a:cxn>
                <a:cxn ang="0">
                  <a:pos x="T6" y="T7"/>
                </a:cxn>
                <a:cxn ang="0">
                  <a:pos x="T8" y="T9"/>
                </a:cxn>
                <a:cxn ang="0">
                  <a:pos x="T10" y="T11"/>
                </a:cxn>
              </a:cxnLst>
              <a:rect l="0" t="0" r="r" b="b"/>
              <a:pathLst>
                <a:path w="52" h="194">
                  <a:moveTo>
                    <a:pt x="0" y="0"/>
                  </a:moveTo>
                  <a:lnTo>
                    <a:pt x="0" y="194"/>
                  </a:lnTo>
                  <a:lnTo>
                    <a:pt x="52" y="194"/>
                  </a:lnTo>
                  <a:lnTo>
                    <a:pt x="52" y="0"/>
                  </a:lnTo>
                  <a:lnTo>
                    <a:pt x="0" y="0"/>
                  </a:lnTo>
                  <a:lnTo>
                    <a:pt x="0" y="0"/>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 name="Freeform 12"/>
            <p:cNvSpPr>
              <a:spLocks noEditPoints="1"/>
            </p:cNvSpPr>
            <p:nvPr userDrawn="1"/>
          </p:nvSpPr>
          <p:spPr bwMode="auto">
            <a:xfrm>
              <a:off x="2138" y="3985"/>
              <a:ext cx="194" cy="194"/>
            </a:xfrm>
            <a:custGeom>
              <a:avLst/>
              <a:gdLst>
                <a:gd name="T0" fmla="*/ 136 w 194"/>
                <a:gd name="T1" fmla="*/ 122 h 194"/>
                <a:gd name="T2" fmla="*/ 58 w 194"/>
                <a:gd name="T3" fmla="*/ 122 h 194"/>
                <a:gd name="T4" fmla="*/ 98 w 194"/>
                <a:gd name="T5" fmla="*/ 26 h 194"/>
                <a:gd name="T6" fmla="*/ 136 w 194"/>
                <a:gd name="T7" fmla="*/ 122 h 194"/>
                <a:gd name="T8" fmla="*/ 136 w 194"/>
                <a:gd name="T9" fmla="*/ 122 h 194"/>
                <a:gd name="T10" fmla="*/ 0 w 194"/>
                <a:gd name="T11" fmla="*/ 194 h 194"/>
                <a:gd name="T12" fmla="*/ 30 w 194"/>
                <a:gd name="T13" fmla="*/ 194 h 194"/>
                <a:gd name="T14" fmla="*/ 50 w 194"/>
                <a:gd name="T15" fmla="*/ 146 h 194"/>
                <a:gd name="T16" fmla="*/ 144 w 194"/>
                <a:gd name="T17" fmla="*/ 146 h 194"/>
                <a:gd name="T18" fmla="*/ 164 w 194"/>
                <a:gd name="T19" fmla="*/ 194 h 194"/>
                <a:gd name="T20" fmla="*/ 194 w 194"/>
                <a:gd name="T21" fmla="*/ 194 h 194"/>
                <a:gd name="T22" fmla="*/ 112 w 194"/>
                <a:gd name="T23" fmla="*/ 0 h 194"/>
                <a:gd name="T24" fmla="*/ 84 w 194"/>
                <a:gd name="T25" fmla="*/ 0 h 194"/>
                <a:gd name="T26" fmla="*/ 0 w 194"/>
                <a:gd name="T27" fmla="*/ 194 h 194"/>
                <a:gd name="T28" fmla="*/ 0 w 194"/>
                <a:gd name="T29"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94" h="194">
                  <a:moveTo>
                    <a:pt x="136" y="122"/>
                  </a:moveTo>
                  <a:lnTo>
                    <a:pt x="58" y="122"/>
                  </a:lnTo>
                  <a:lnTo>
                    <a:pt x="98" y="26"/>
                  </a:lnTo>
                  <a:lnTo>
                    <a:pt x="136" y="122"/>
                  </a:lnTo>
                  <a:lnTo>
                    <a:pt x="136" y="122"/>
                  </a:lnTo>
                  <a:close/>
                  <a:moveTo>
                    <a:pt x="0" y="194"/>
                  </a:moveTo>
                  <a:lnTo>
                    <a:pt x="30" y="194"/>
                  </a:lnTo>
                  <a:lnTo>
                    <a:pt x="50" y="146"/>
                  </a:lnTo>
                  <a:lnTo>
                    <a:pt x="144" y="146"/>
                  </a:lnTo>
                  <a:lnTo>
                    <a:pt x="164" y="194"/>
                  </a:lnTo>
                  <a:lnTo>
                    <a:pt x="194" y="194"/>
                  </a:lnTo>
                  <a:lnTo>
                    <a:pt x="112" y="0"/>
                  </a:lnTo>
                  <a:lnTo>
                    <a:pt x="84" y="0"/>
                  </a:lnTo>
                  <a:lnTo>
                    <a:pt x="0" y="194"/>
                  </a:lnTo>
                  <a:lnTo>
                    <a:pt x="0" y="194"/>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 name="Freeform 13"/>
            <p:cNvSpPr>
              <a:spLocks/>
            </p:cNvSpPr>
            <p:nvPr userDrawn="1"/>
          </p:nvSpPr>
          <p:spPr bwMode="auto">
            <a:xfrm>
              <a:off x="2346" y="4033"/>
              <a:ext cx="90" cy="150"/>
            </a:xfrm>
            <a:custGeom>
              <a:avLst/>
              <a:gdLst>
                <a:gd name="T0" fmla="*/ 6 w 90"/>
                <a:gd name="T1" fmla="*/ 120 h 150"/>
                <a:gd name="T2" fmla="*/ 20 w 90"/>
                <a:gd name="T3" fmla="*/ 126 h 150"/>
                <a:gd name="T4" fmla="*/ 32 w 90"/>
                <a:gd name="T5" fmla="*/ 128 h 150"/>
                <a:gd name="T6" fmla="*/ 40 w 90"/>
                <a:gd name="T7" fmla="*/ 128 h 150"/>
                <a:gd name="T8" fmla="*/ 52 w 90"/>
                <a:gd name="T9" fmla="*/ 124 h 150"/>
                <a:gd name="T10" fmla="*/ 58 w 90"/>
                <a:gd name="T11" fmla="*/ 120 h 150"/>
                <a:gd name="T12" fmla="*/ 60 w 90"/>
                <a:gd name="T13" fmla="*/ 114 h 150"/>
                <a:gd name="T14" fmla="*/ 62 w 90"/>
                <a:gd name="T15" fmla="*/ 108 h 150"/>
                <a:gd name="T16" fmla="*/ 60 w 90"/>
                <a:gd name="T17" fmla="*/ 102 h 150"/>
                <a:gd name="T18" fmla="*/ 56 w 90"/>
                <a:gd name="T19" fmla="*/ 96 h 150"/>
                <a:gd name="T20" fmla="*/ 42 w 90"/>
                <a:gd name="T21" fmla="*/ 88 h 150"/>
                <a:gd name="T22" fmla="*/ 20 w 90"/>
                <a:gd name="T23" fmla="*/ 76 h 150"/>
                <a:gd name="T24" fmla="*/ 8 w 90"/>
                <a:gd name="T25" fmla="*/ 66 h 150"/>
                <a:gd name="T26" fmla="*/ 2 w 90"/>
                <a:gd name="T27" fmla="*/ 58 h 150"/>
                <a:gd name="T28" fmla="*/ 0 w 90"/>
                <a:gd name="T29" fmla="*/ 48 h 150"/>
                <a:gd name="T30" fmla="*/ 0 w 90"/>
                <a:gd name="T31" fmla="*/ 40 h 150"/>
                <a:gd name="T32" fmla="*/ 4 w 90"/>
                <a:gd name="T33" fmla="*/ 26 h 150"/>
                <a:gd name="T34" fmla="*/ 12 w 90"/>
                <a:gd name="T35" fmla="*/ 14 h 150"/>
                <a:gd name="T36" fmla="*/ 22 w 90"/>
                <a:gd name="T37" fmla="*/ 8 h 150"/>
                <a:gd name="T38" fmla="*/ 34 w 90"/>
                <a:gd name="T39" fmla="*/ 2 h 150"/>
                <a:gd name="T40" fmla="*/ 50 w 90"/>
                <a:gd name="T41" fmla="*/ 0 h 150"/>
                <a:gd name="T42" fmla="*/ 68 w 90"/>
                <a:gd name="T43" fmla="*/ 2 h 150"/>
                <a:gd name="T44" fmla="*/ 80 w 90"/>
                <a:gd name="T45" fmla="*/ 30 h 150"/>
                <a:gd name="T46" fmla="*/ 74 w 90"/>
                <a:gd name="T47" fmla="*/ 26 h 150"/>
                <a:gd name="T48" fmla="*/ 52 w 90"/>
                <a:gd name="T49" fmla="*/ 22 h 150"/>
                <a:gd name="T50" fmla="*/ 44 w 90"/>
                <a:gd name="T51" fmla="*/ 22 h 150"/>
                <a:gd name="T52" fmla="*/ 32 w 90"/>
                <a:gd name="T53" fmla="*/ 28 h 150"/>
                <a:gd name="T54" fmla="*/ 28 w 90"/>
                <a:gd name="T55" fmla="*/ 34 h 150"/>
                <a:gd name="T56" fmla="*/ 28 w 90"/>
                <a:gd name="T57" fmla="*/ 40 h 150"/>
                <a:gd name="T58" fmla="*/ 28 w 90"/>
                <a:gd name="T59" fmla="*/ 44 h 150"/>
                <a:gd name="T60" fmla="*/ 32 w 90"/>
                <a:gd name="T61" fmla="*/ 50 h 150"/>
                <a:gd name="T62" fmla="*/ 42 w 90"/>
                <a:gd name="T63" fmla="*/ 58 h 150"/>
                <a:gd name="T64" fmla="*/ 64 w 90"/>
                <a:gd name="T65" fmla="*/ 68 h 150"/>
                <a:gd name="T66" fmla="*/ 80 w 90"/>
                <a:gd name="T67" fmla="*/ 80 h 150"/>
                <a:gd name="T68" fmla="*/ 86 w 90"/>
                <a:gd name="T69" fmla="*/ 88 h 150"/>
                <a:gd name="T70" fmla="*/ 88 w 90"/>
                <a:gd name="T71" fmla="*/ 98 h 150"/>
                <a:gd name="T72" fmla="*/ 90 w 90"/>
                <a:gd name="T73" fmla="*/ 106 h 150"/>
                <a:gd name="T74" fmla="*/ 88 w 90"/>
                <a:gd name="T75" fmla="*/ 120 h 150"/>
                <a:gd name="T76" fmla="*/ 80 w 90"/>
                <a:gd name="T77" fmla="*/ 134 h 150"/>
                <a:gd name="T78" fmla="*/ 70 w 90"/>
                <a:gd name="T79" fmla="*/ 142 h 150"/>
                <a:gd name="T80" fmla="*/ 58 w 90"/>
                <a:gd name="T81" fmla="*/ 148 h 150"/>
                <a:gd name="T82" fmla="*/ 44 w 90"/>
                <a:gd name="T83" fmla="*/ 150 h 150"/>
                <a:gd name="T84" fmla="*/ 30 w 90"/>
                <a:gd name="T85" fmla="*/ 150 h 150"/>
                <a:gd name="T86" fmla="*/ 14 w 90"/>
                <a:gd name="T87" fmla="*/ 148 h 150"/>
                <a:gd name="T88" fmla="*/ 0 w 90"/>
                <a:gd name="T89" fmla="*/ 142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90" h="150">
                  <a:moveTo>
                    <a:pt x="2" y="118"/>
                  </a:moveTo>
                  <a:lnTo>
                    <a:pt x="2" y="118"/>
                  </a:lnTo>
                  <a:lnTo>
                    <a:pt x="6" y="120"/>
                  </a:lnTo>
                  <a:lnTo>
                    <a:pt x="10" y="124"/>
                  </a:lnTo>
                  <a:lnTo>
                    <a:pt x="16" y="124"/>
                  </a:lnTo>
                  <a:lnTo>
                    <a:pt x="20" y="126"/>
                  </a:lnTo>
                  <a:lnTo>
                    <a:pt x="24" y="128"/>
                  </a:lnTo>
                  <a:lnTo>
                    <a:pt x="28" y="128"/>
                  </a:lnTo>
                  <a:lnTo>
                    <a:pt x="32" y="128"/>
                  </a:lnTo>
                  <a:lnTo>
                    <a:pt x="34" y="130"/>
                  </a:lnTo>
                  <a:lnTo>
                    <a:pt x="34" y="130"/>
                  </a:lnTo>
                  <a:lnTo>
                    <a:pt x="40" y="128"/>
                  </a:lnTo>
                  <a:lnTo>
                    <a:pt x="44" y="128"/>
                  </a:lnTo>
                  <a:lnTo>
                    <a:pt x="48" y="126"/>
                  </a:lnTo>
                  <a:lnTo>
                    <a:pt x="52" y="124"/>
                  </a:lnTo>
                  <a:lnTo>
                    <a:pt x="54" y="124"/>
                  </a:lnTo>
                  <a:lnTo>
                    <a:pt x="56" y="122"/>
                  </a:lnTo>
                  <a:lnTo>
                    <a:pt x="58" y="120"/>
                  </a:lnTo>
                  <a:lnTo>
                    <a:pt x="60" y="118"/>
                  </a:lnTo>
                  <a:lnTo>
                    <a:pt x="60" y="116"/>
                  </a:lnTo>
                  <a:lnTo>
                    <a:pt x="60" y="114"/>
                  </a:lnTo>
                  <a:lnTo>
                    <a:pt x="62" y="112"/>
                  </a:lnTo>
                  <a:lnTo>
                    <a:pt x="62" y="108"/>
                  </a:lnTo>
                  <a:lnTo>
                    <a:pt x="62" y="108"/>
                  </a:lnTo>
                  <a:lnTo>
                    <a:pt x="62" y="106"/>
                  </a:lnTo>
                  <a:lnTo>
                    <a:pt x="60" y="104"/>
                  </a:lnTo>
                  <a:lnTo>
                    <a:pt x="60" y="102"/>
                  </a:lnTo>
                  <a:lnTo>
                    <a:pt x="58" y="100"/>
                  </a:lnTo>
                  <a:lnTo>
                    <a:pt x="58" y="98"/>
                  </a:lnTo>
                  <a:lnTo>
                    <a:pt x="56" y="96"/>
                  </a:lnTo>
                  <a:lnTo>
                    <a:pt x="52" y="92"/>
                  </a:lnTo>
                  <a:lnTo>
                    <a:pt x="46" y="90"/>
                  </a:lnTo>
                  <a:lnTo>
                    <a:pt x="42" y="88"/>
                  </a:lnTo>
                  <a:lnTo>
                    <a:pt x="30" y="82"/>
                  </a:lnTo>
                  <a:lnTo>
                    <a:pt x="24" y="78"/>
                  </a:lnTo>
                  <a:lnTo>
                    <a:pt x="20" y="76"/>
                  </a:lnTo>
                  <a:lnTo>
                    <a:pt x="14" y="72"/>
                  </a:lnTo>
                  <a:lnTo>
                    <a:pt x="10" y="68"/>
                  </a:lnTo>
                  <a:lnTo>
                    <a:pt x="8" y="66"/>
                  </a:lnTo>
                  <a:lnTo>
                    <a:pt x="6" y="64"/>
                  </a:lnTo>
                  <a:lnTo>
                    <a:pt x="4" y="60"/>
                  </a:lnTo>
                  <a:lnTo>
                    <a:pt x="2" y="58"/>
                  </a:lnTo>
                  <a:lnTo>
                    <a:pt x="0" y="54"/>
                  </a:lnTo>
                  <a:lnTo>
                    <a:pt x="0" y="52"/>
                  </a:lnTo>
                  <a:lnTo>
                    <a:pt x="0" y="48"/>
                  </a:lnTo>
                  <a:lnTo>
                    <a:pt x="0" y="44"/>
                  </a:lnTo>
                  <a:lnTo>
                    <a:pt x="0" y="44"/>
                  </a:lnTo>
                  <a:lnTo>
                    <a:pt x="0" y="40"/>
                  </a:lnTo>
                  <a:lnTo>
                    <a:pt x="0" y="34"/>
                  </a:lnTo>
                  <a:lnTo>
                    <a:pt x="2" y="30"/>
                  </a:lnTo>
                  <a:lnTo>
                    <a:pt x="4" y="26"/>
                  </a:lnTo>
                  <a:lnTo>
                    <a:pt x="6" y="22"/>
                  </a:lnTo>
                  <a:lnTo>
                    <a:pt x="8" y="18"/>
                  </a:lnTo>
                  <a:lnTo>
                    <a:pt x="12" y="14"/>
                  </a:lnTo>
                  <a:lnTo>
                    <a:pt x="14" y="12"/>
                  </a:lnTo>
                  <a:lnTo>
                    <a:pt x="18" y="10"/>
                  </a:lnTo>
                  <a:lnTo>
                    <a:pt x="22" y="8"/>
                  </a:lnTo>
                  <a:lnTo>
                    <a:pt x="26" y="6"/>
                  </a:lnTo>
                  <a:lnTo>
                    <a:pt x="30" y="4"/>
                  </a:lnTo>
                  <a:lnTo>
                    <a:pt x="34" y="2"/>
                  </a:lnTo>
                  <a:lnTo>
                    <a:pt x="40" y="2"/>
                  </a:lnTo>
                  <a:lnTo>
                    <a:pt x="44" y="0"/>
                  </a:lnTo>
                  <a:lnTo>
                    <a:pt x="50" y="0"/>
                  </a:lnTo>
                  <a:lnTo>
                    <a:pt x="50" y="0"/>
                  </a:lnTo>
                  <a:lnTo>
                    <a:pt x="60" y="2"/>
                  </a:lnTo>
                  <a:lnTo>
                    <a:pt x="68" y="2"/>
                  </a:lnTo>
                  <a:lnTo>
                    <a:pt x="74" y="4"/>
                  </a:lnTo>
                  <a:lnTo>
                    <a:pt x="82" y="6"/>
                  </a:lnTo>
                  <a:lnTo>
                    <a:pt x="80" y="30"/>
                  </a:lnTo>
                  <a:lnTo>
                    <a:pt x="80" y="30"/>
                  </a:lnTo>
                  <a:lnTo>
                    <a:pt x="78" y="28"/>
                  </a:lnTo>
                  <a:lnTo>
                    <a:pt x="74" y="26"/>
                  </a:lnTo>
                  <a:lnTo>
                    <a:pt x="68" y="24"/>
                  </a:lnTo>
                  <a:lnTo>
                    <a:pt x="60" y="22"/>
                  </a:lnTo>
                  <a:lnTo>
                    <a:pt x="52" y="22"/>
                  </a:lnTo>
                  <a:lnTo>
                    <a:pt x="52" y="22"/>
                  </a:lnTo>
                  <a:lnTo>
                    <a:pt x="48" y="22"/>
                  </a:lnTo>
                  <a:lnTo>
                    <a:pt x="44" y="22"/>
                  </a:lnTo>
                  <a:lnTo>
                    <a:pt x="40" y="24"/>
                  </a:lnTo>
                  <a:lnTo>
                    <a:pt x="36" y="26"/>
                  </a:lnTo>
                  <a:lnTo>
                    <a:pt x="32" y="28"/>
                  </a:lnTo>
                  <a:lnTo>
                    <a:pt x="30" y="30"/>
                  </a:lnTo>
                  <a:lnTo>
                    <a:pt x="30" y="32"/>
                  </a:lnTo>
                  <a:lnTo>
                    <a:pt x="28" y="34"/>
                  </a:lnTo>
                  <a:lnTo>
                    <a:pt x="28" y="36"/>
                  </a:lnTo>
                  <a:lnTo>
                    <a:pt x="28" y="38"/>
                  </a:lnTo>
                  <a:lnTo>
                    <a:pt x="28" y="40"/>
                  </a:lnTo>
                  <a:lnTo>
                    <a:pt x="28" y="40"/>
                  </a:lnTo>
                  <a:lnTo>
                    <a:pt x="28" y="42"/>
                  </a:lnTo>
                  <a:lnTo>
                    <a:pt x="28" y="44"/>
                  </a:lnTo>
                  <a:lnTo>
                    <a:pt x="30" y="46"/>
                  </a:lnTo>
                  <a:lnTo>
                    <a:pt x="30" y="48"/>
                  </a:lnTo>
                  <a:lnTo>
                    <a:pt x="32" y="50"/>
                  </a:lnTo>
                  <a:lnTo>
                    <a:pt x="34" y="52"/>
                  </a:lnTo>
                  <a:lnTo>
                    <a:pt x="38" y="56"/>
                  </a:lnTo>
                  <a:lnTo>
                    <a:pt x="42" y="58"/>
                  </a:lnTo>
                  <a:lnTo>
                    <a:pt x="46" y="62"/>
                  </a:lnTo>
                  <a:lnTo>
                    <a:pt x="58" y="66"/>
                  </a:lnTo>
                  <a:lnTo>
                    <a:pt x="64" y="68"/>
                  </a:lnTo>
                  <a:lnTo>
                    <a:pt x="70" y="72"/>
                  </a:lnTo>
                  <a:lnTo>
                    <a:pt x="74" y="76"/>
                  </a:lnTo>
                  <a:lnTo>
                    <a:pt x="80" y="80"/>
                  </a:lnTo>
                  <a:lnTo>
                    <a:pt x="82" y="82"/>
                  </a:lnTo>
                  <a:lnTo>
                    <a:pt x="84" y="86"/>
                  </a:lnTo>
                  <a:lnTo>
                    <a:pt x="86" y="88"/>
                  </a:lnTo>
                  <a:lnTo>
                    <a:pt x="86" y="90"/>
                  </a:lnTo>
                  <a:lnTo>
                    <a:pt x="88" y="94"/>
                  </a:lnTo>
                  <a:lnTo>
                    <a:pt x="88" y="98"/>
                  </a:lnTo>
                  <a:lnTo>
                    <a:pt x="90" y="102"/>
                  </a:lnTo>
                  <a:lnTo>
                    <a:pt x="90" y="106"/>
                  </a:lnTo>
                  <a:lnTo>
                    <a:pt x="90" y="106"/>
                  </a:lnTo>
                  <a:lnTo>
                    <a:pt x="90" y="112"/>
                  </a:lnTo>
                  <a:lnTo>
                    <a:pt x="88" y="116"/>
                  </a:lnTo>
                  <a:lnTo>
                    <a:pt x="88" y="120"/>
                  </a:lnTo>
                  <a:lnTo>
                    <a:pt x="86" y="126"/>
                  </a:lnTo>
                  <a:lnTo>
                    <a:pt x="82" y="130"/>
                  </a:lnTo>
                  <a:lnTo>
                    <a:pt x="80" y="134"/>
                  </a:lnTo>
                  <a:lnTo>
                    <a:pt x="78" y="136"/>
                  </a:lnTo>
                  <a:lnTo>
                    <a:pt x="74" y="138"/>
                  </a:lnTo>
                  <a:lnTo>
                    <a:pt x="70" y="142"/>
                  </a:lnTo>
                  <a:lnTo>
                    <a:pt x="66" y="144"/>
                  </a:lnTo>
                  <a:lnTo>
                    <a:pt x="62" y="146"/>
                  </a:lnTo>
                  <a:lnTo>
                    <a:pt x="58" y="148"/>
                  </a:lnTo>
                  <a:lnTo>
                    <a:pt x="54" y="148"/>
                  </a:lnTo>
                  <a:lnTo>
                    <a:pt x="48" y="150"/>
                  </a:lnTo>
                  <a:lnTo>
                    <a:pt x="44" y="150"/>
                  </a:lnTo>
                  <a:lnTo>
                    <a:pt x="40" y="150"/>
                  </a:lnTo>
                  <a:lnTo>
                    <a:pt x="40" y="150"/>
                  </a:lnTo>
                  <a:lnTo>
                    <a:pt x="30" y="150"/>
                  </a:lnTo>
                  <a:lnTo>
                    <a:pt x="24" y="150"/>
                  </a:lnTo>
                  <a:lnTo>
                    <a:pt x="20" y="148"/>
                  </a:lnTo>
                  <a:lnTo>
                    <a:pt x="14" y="148"/>
                  </a:lnTo>
                  <a:lnTo>
                    <a:pt x="10" y="146"/>
                  </a:lnTo>
                  <a:lnTo>
                    <a:pt x="4" y="144"/>
                  </a:lnTo>
                  <a:lnTo>
                    <a:pt x="0" y="142"/>
                  </a:lnTo>
                  <a:lnTo>
                    <a:pt x="2" y="118"/>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5" name="Freeform 14"/>
            <p:cNvSpPr>
              <a:spLocks noEditPoints="1"/>
            </p:cNvSpPr>
            <p:nvPr userDrawn="1"/>
          </p:nvSpPr>
          <p:spPr bwMode="auto">
            <a:xfrm>
              <a:off x="2458" y="4033"/>
              <a:ext cx="122" cy="150"/>
            </a:xfrm>
            <a:custGeom>
              <a:avLst/>
              <a:gdLst>
                <a:gd name="T0" fmla="*/ 94 w 122"/>
                <a:gd name="T1" fmla="*/ 96 h 150"/>
                <a:gd name="T2" fmla="*/ 92 w 122"/>
                <a:gd name="T3" fmla="*/ 106 h 150"/>
                <a:gd name="T4" fmla="*/ 86 w 122"/>
                <a:gd name="T5" fmla="*/ 114 h 150"/>
                <a:gd name="T6" fmla="*/ 78 w 122"/>
                <a:gd name="T7" fmla="*/ 122 h 150"/>
                <a:gd name="T8" fmla="*/ 68 w 122"/>
                <a:gd name="T9" fmla="*/ 128 h 150"/>
                <a:gd name="T10" fmla="*/ 54 w 122"/>
                <a:gd name="T11" fmla="*/ 130 h 150"/>
                <a:gd name="T12" fmla="*/ 46 w 122"/>
                <a:gd name="T13" fmla="*/ 128 h 150"/>
                <a:gd name="T14" fmla="*/ 32 w 122"/>
                <a:gd name="T15" fmla="*/ 120 h 150"/>
                <a:gd name="T16" fmla="*/ 28 w 122"/>
                <a:gd name="T17" fmla="*/ 112 h 150"/>
                <a:gd name="T18" fmla="*/ 28 w 122"/>
                <a:gd name="T19" fmla="*/ 106 h 150"/>
                <a:gd name="T20" fmla="*/ 28 w 122"/>
                <a:gd name="T21" fmla="*/ 98 h 150"/>
                <a:gd name="T22" fmla="*/ 36 w 122"/>
                <a:gd name="T23" fmla="*/ 88 h 150"/>
                <a:gd name="T24" fmla="*/ 48 w 122"/>
                <a:gd name="T25" fmla="*/ 82 h 150"/>
                <a:gd name="T26" fmla="*/ 62 w 122"/>
                <a:gd name="T27" fmla="*/ 80 h 150"/>
                <a:gd name="T28" fmla="*/ 76 w 122"/>
                <a:gd name="T29" fmla="*/ 78 h 150"/>
                <a:gd name="T30" fmla="*/ 94 w 122"/>
                <a:gd name="T31" fmla="*/ 92 h 150"/>
                <a:gd name="T32" fmla="*/ 18 w 122"/>
                <a:gd name="T33" fmla="*/ 38 h 150"/>
                <a:gd name="T34" fmla="*/ 30 w 122"/>
                <a:gd name="T35" fmla="*/ 28 h 150"/>
                <a:gd name="T36" fmla="*/ 48 w 122"/>
                <a:gd name="T37" fmla="*/ 22 h 150"/>
                <a:gd name="T38" fmla="*/ 58 w 122"/>
                <a:gd name="T39" fmla="*/ 22 h 150"/>
                <a:gd name="T40" fmla="*/ 72 w 122"/>
                <a:gd name="T41" fmla="*/ 24 h 150"/>
                <a:gd name="T42" fmla="*/ 80 w 122"/>
                <a:gd name="T43" fmla="*/ 28 h 150"/>
                <a:gd name="T44" fmla="*/ 88 w 122"/>
                <a:gd name="T45" fmla="*/ 34 h 150"/>
                <a:gd name="T46" fmla="*/ 92 w 122"/>
                <a:gd name="T47" fmla="*/ 42 h 150"/>
                <a:gd name="T48" fmla="*/ 94 w 122"/>
                <a:gd name="T49" fmla="*/ 60 h 150"/>
                <a:gd name="T50" fmla="*/ 66 w 122"/>
                <a:gd name="T51" fmla="*/ 58 h 150"/>
                <a:gd name="T52" fmla="*/ 54 w 122"/>
                <a:gd name="T53" fmla="*/ 60 h 150"/>
                <a:gd name="T54" fmla="*/ 38 w 122"/>
                <a:gd name="T55" fmla="*/ 62 h 150"/>
                <a:gd name="T56" fmla="*/ 22 w 122"/>
                <a:gd name="T57" fmla="*/ 68 h 150"/>
                <a:gd name="T58" fmla="*/ 10 w 122"/>
                <a:gd name="T59" fmla="*/ 78 h 150"/>
                <a:gd name="T60" fmla="*/ 2 w 122"/>
                <a:gd name="T61" fmla="*/ 92 h 150"/>
                <a:gd name="T62" fmla="*/ 0 w 122"/>
                <a:gd name="T63" fmla="*/ 106 h 150"/>
                <a:gd name="T64" fmla="*/ 2 w 122"/>
                <a:gd name="T65" fmla="*/ 120 h 150"/>
                <a:gd name="T66" fmla="*/ 8 w 122"/>
                <a:gd name="T67" fmla="*/ 134 h 150"/>
                <a:gd name="T68" fmla="*/ 18 w 122"/>
                <a:gd name="T69" fmla="*/ 142 h 150"/>
                <a:gd name="T70" fmla="*/ 30 w 122"/>
                <a:gd name="T71" fmla="*/ 148 h 150"/>
                <a:gd name="T72" fmla="*/ 46 w 122"/>
                <a:gd name="T73" fmla="*/ 150 h 150"/>
                <a:gd name="T74" fmla="*/ 56 w 122"/>
                <a:gd name="T75" fmla="*/ 150 h 150"/>
                <a:gd name="T76" fmla="*/ 68 w 122"/>
                <a:gd name="T77" fmla="*/ 148 h 150"/>
                <a:gd name="T78" fmla="*/ 80 w 122"/>
                <a:gd name="T79" fmla="*/ 142 h 150"/>
                <a:gd name="T80" fmla="*/ 94 w 122"/>
                <a:gd name="T81" fmla="*/ 132 h 150"/>
                <a:gd name="T82" fmla="*/ 96 w 122"/>
                <a:gd name="T83" fmla="*/ 146 h 150"/>
                <a:gd name="T84" fmla="*/ 120 w 122"/>
                <a:gd name="T85" fmla="*/ 142 h 150"/>
                <a:gd name="T86" fmla="*/ 120 w 122"/>
                <a:gd name="T87" fmla="*/ 118 h 150"/>
                <a:gd name="T88" fmla="*/ 120 w 122"/>
                <a:gd name="T89" fmla="*/ 52 h 150"/>
                <a:gd name="T90" fmla="*/ 116 w 122"/>
                <a:gd name="T91" fmla="*/ 34 h 150"/>
                <a:gd name="T92" fmla="*/ 110 w 122"/>
                <a:gd name="T93" fmla="*/ 20 h 150"/>
                <a:gd name="T94" fmla="*/ 100 w 122"/>
                <a:gd name="T95" fmla="*/ 10 h 150"/>
                <a:gd name="T96" fmla="*/ 82 w 122"/>
                <a:gd name="T97" fmla="*/ 2 h 150"/>
                <a:gd name="T98" fmla="*/ 62 w 122"/>
                <a:gd name="T99" fmla="*/ 0 h 150"/>
                <a:gd name="T100" fmla="*/ 50 w 122"/>
                <a:gd name="T101" fmla="*/ 2 h 150"/>
                <a:gd name="T102" fmla="*/ 32 w 122"/>
                <a:gd name="T103" fmla="*/ 6 h 150"/>
                <a:gd name="T104" fmla="*/ 16 w 122"/>
                <a:gd name="T105" fmla="*/ 14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2" h="150">
                  <a:moveTo>
                    <a:pt x="94" y="92"/>
                  </a:moveTo>
                  <a:lnTo>
                    <a:pt x="94" y="92"/>
                  </a:lnTo>
                  <a:lnTo>
                    <a:pt x="94" y="96"/>
                  </a:lnTo>
                  <a:lnTo>
                    <a:pt x="94" y="98"/>
                  </a:lnTo>
                  <a:lnTo>
                    <a:pt x="92" y="102"/>
                  </a:lnTo>
                  <a:lnTo>
                    <a:pt x="92" y="106"/>
                  </a:lnTo>
                  <a:lnTo>
                    <a:pt x="90" y="110"/>
                  </a:lnTo>
                  <a:lnTo>
                    <a:pt x="88" y="112"/>
                  </a:lnTo>
                  <a:lnTo>
                    <a:pt x="86" y="114"/>
                  </a:lnTo>
                  <a:lnTo>
                    <a:pt x="84" y="118"/>
                  </a:lnTo>
                  <a:lnTo>
                    <a:pt x="80" y="120"/>
                  </a:lnTo>
                  <a:lnTo>
                    <a:pt x="78" y="122"/>
                  </a:lnTo>
                  <a:lnTo>
                    <a:pt x="76" y="124"/>
                  </a:lnTo>
                  <a:lnTo>
                    <a:pt x="72" y="126"/>
                  </a:lnTo>
                  <a:lnTo>
                    <a:pt x="68" y="128"/>
                  </a:lnTo>
                  <a:lnTo>
                    <a:pt x="64" y="128"/>
                  </a:lnTo>
                  <a:lnTo>
                    <a:pt x="58" y="128"/>
                  </a:lnTo>
                  <a:lnTo>
                    <a:pt x="54" y="130"/>
                  </a:lnTo>
                  <a:lnTo>
                    <a:pt x="54" y="130"/>
                  </a:lnTo>
                  <a:lnTo>
                    <a:pt x="50" y="128"/>
                  </a:lnTo>
                  <a:lnTo>
                    <a:pt x="46" y="128"/>
                  </a:lnTo>
                  <a:lnTo>
                    <a:pt x="40" y="126"/>
                  </a:lnTo>
                  <a:lnTo>
                    <a:pt x="36" y="122"/>
                  </a:lnTo>
                  <a:lnTo>
                    <a:pt x="32" y="120"/>
                  </a:lnTo>
                  <a:lnTo>
                    <a:pt x="30" y="118"/>
                  </a:lnTo>
                  <a:lnTo>
                    <a:pt x="30" y="114"/>
                  </a:lnTo>
                  <a:lnTo>
                    <a:pt x="28" y="112"/>
                  </a:lnTo>
                  <a:lnTo>
                    <a:pt x="28" y="112"/>
                  </a:lnTo>
                  <a:lnTo>
                    <a:pt x="28" y="108"/>
                  </a:lnTo>
                  <a:lnTo>
                    <a:pt x="28" y="106"/>
                  </a:lnTo>
                  <a:lnTo>
                    <a:pt x="28" y="106"/>
                  </a:lnTo>
                  <a:lnTo>
                    <a:pt x="28" y="100"/>
                  </a:lnTo>
                  <a:lnTo>
                    <a:pt x="28" y="98"/>
                  </a:lnTo>
                  <a:lnTo>
                    <a:pt x="30" y="94"/>
                  </a:lnTo>
                  <a:lnTo>
                    <a:pt x="34" y="90"/>
                  </a:lnTo>
                  <a:lnTo>
                    <a:pt x="36" y="88"/>
                  </a:lnTo>
                  <a:lnTo>
                    <a:pt x="40" y="86"/>
                  </a:lnTo>
                  <a:lnTo>
                    <a:pt x="42" y="84"/>
                  </a:lnTo>
                  <a:lnTo>
                    <a:pt x="48" y="82"/>
                  </a:lnTo>
                  <a:lnTo>
                    <a:pt x="52" y="82"/>
                  </a:lnTo>
                  <a:lnTo>
                    <a:pt x="54" y="80"/>
                  </a:lnTo>
                  <a:lnTo>
                    <a:pt x="62" y="80"/>
                  </a:lnTo>
                  <a:lnTo>
                    <a:pt x="70" y="78"/>
                  </a:lnTo>
                  <a:lnTo>
                    <a:pt x="76" y="78"/>
                  </a:lnTo>
                  <a:lnTo>
                    <a:pt x="76" y="78"/>
                  </a:lnTo>
                  <a:lnTo>
                    <a:pt x="84" y="78"/>
                  </a:lnTo>
                  <a:lnTo>
                    <a:pt x="94" y="78"/>
                  </a:lnTo>
                  <a:lnTo>
                    <a:pt x="94" y="92"/>
                  </a:lnTo>
                  <a:lnTo>
                    <a:pt x="94" y="92"/>
                  </a:lnTo>
                  <a:close/>
                  <a:moveTo>
                    <a:pt x="18" y="38"/>
                  </a:moveTo>
                  <a:lnTo>
                    <a:pt x="18" y="38"/>
                  </a:lnTo>
                  <a:lnTo>
                    <a:pt x="22" y="34"/>
                  </a:lnTo>
                  <a:lnTo>
                    <a:pt x="26" y="30"/>
                  </a:lnTo>
                  <a:lnTo>
                    <a:pt x="30" y="28"/>
                  </a:lnTo>
                  <a:lnTo>
                    <a:pt x="36" y="26"/>
                  </a:lnTo>
                  <a:lnTo>
                    <a:pt x="42" y="24"/>
                  </a:lnTo>
                  <a:lnTo>
                    <a:pt x="48" y="22"/>
                  </a:lnTo>
                  <a:lnTo>
                    <a:pt x="52" y="22"/>
                  </a:lnTo>
                  <a:lnTo>
                    <a:pt x="58" y="22"/>
                  </a:lnTo>
                  <a:lnTo>
                    <a:pt x="58" y="22"/>
                  </a:lnTo>
                  <a:lnTo>
                    <a:pt x="64" y="22"/>
                  </a:lnTo>
                  <a:lnTo>
                    <a:pt x="68" y="22"/>
                  </a:lnTo>
                  <a:lnTo>
                    <a:pt x="72" y="24"/>
                  </a:lnTo>
                  <a:lnTo>
                    <a:pt x="76" y="24"/>
                  </a:lnTo>
                  <a:lnTo>
                    <a:pt x="78" y="26"/>
                  </a:lnTo>
                  <a:lnTo>
                    <a:pt x="80" y="28"/>
                  </a:lnTo>
                  <a:lnTo>
                    <a:pt x="84" y="30"/>
                  </a:lnTo>
                  <a:lnTo>
                    <a:pt x="86" y="32"/>
                  </a:lnTo>
                  <a:lnTo>
                    <a:pt x="88" y="34"/>
                  </a:lnTo>
                  <a:lnTo>
                    <a:pt x="90" y="38"/>
                  </a:lnTo>
                  <a:lnTo>
                    <a:pt x="92" y="40"/>
                  </a:lnTo>
                  <a:lnTo>
                    <a:pt x="92" y="42"/>
                  </a:lnTo>
                  <a:lnTo>
                    <a:pt x="92" y="46"/>
                  </a:lnTo>
                  <a:lnTo>
                    <a:pt x="94" y="50"/>
                  </a:lnTo>
                  <a:lnTo>
                    <a:pt x="94" y="60"/>
                  </a:lnTo>
                  <a:lnTo>
                    <a:pt x="94" y="60"/>
                  </a:lnTo>
                  <a:lnTo>
                    <a:pt x="80" y="58"/>
                  </a:lnTo>
                  <a:lnTo>
                    <a:pt x="66" y="58"/>
                  </a:lnTo>
                  <a:lnTo>
                    <a:pt x="66" y="58"/>
                  </a:lnTo>
                  <a:lnTo>
                    <a:pt x="60" y="60"/>
                  </a:lnTo>
                  <a:lnTo>
                    <a:pt x="54" y="60"/>
                  </a:lnTo>
                  <a:lnTo>
                    <a:pt x="50" y="60"/>
                  </a:lnTo>
                  <a:lnTo>
                    <a:pt x="44" y="62"/>
                  </a:lnTo>
                  <a:lnTo>
                    <a:pt x="38" y="62"/>
                  </a:lnTo>
                  <a:lnTo>
                    <a:pt x="32" y="64"/>
                  </a:lnTo>
                  <a:lnTo>
                    <a:pt x="28" y="66"/>
                  </a:lnTo>
                  <a:lnTo>
                    <a:pt x="22" y="68"/>
                  </a:lnTo>
                  <a:lnTo>
                    <a:pt x="18" y="72"/>
                  </a:lnTo>
                  <a:lnTo>
                    <a:pt x="14" y="74"/>
                  </a:lnTo>
                  <a:lnTo>
                    <a:pt x="10" y="78"/>
                  </a:lnTo>
                  <a:lnTo>
                    <a:pt x="6" y="84"/>
                  </a:lnTo>
                  <a:lnTo>
                    <a:pt x="4" y="88"/>
                  </a:lnTo>
                  <a:lnTo>
                    <a:pt x="2" y="92"/>
                  </a:lnTo>
                  <a:lnTo>
                    <a:pt x="0" y="100"/>
                  </a:lnTo>
                  <a:lnTo>
                    <a:pt x="0" y="106"/>
                  </a:lnTo>
                  <a:lnTo>
                    <a:pt x="0" y="106"/>
                  </a:lnTo>
                  <a:lnTo>
                    <a:pt x="0" y="112"/>
                  </a:lnTo>
                  <a:lnTo>
                    <a:pt x="0" y="116"/>
                  </a:lnTo>
                  <a:lnTo>
                    <a:pt x="2" y="120"/>
                  </a:lnTo>
                  <a:lnTo>
                    <a:pt x="4" y="126"/>
                  </a:lnTo>
                  <a:lnTo>
                    <a:pt x="4" y="130"/>
                  </a:lnTo>
                  <a:lnTo>
                    <a:pt x="8" y="134"/>
                  </a:lnTo>
                  <a:lnTo>
                    <a:pt x="10" y="136"/>
                  </a:lnTo>
                  <a:lnTo>
                    <a:pt x="14" y="138"/>
                  </a:lnTo>
                  <a:lnTo>
                    <a:pt x="18" y="142"/>
                  </a:lnTo>
                  <a:lnTo>
                    <a:pt x="22" y="144"/>
                  </a:lnTo>
                  <a:lnTo>
                    <a:pt x="26" y="146"/>
                  </a:lnTo>
                  <a:lnTo>
                    <a:pt x="30" y="148"/>
                  </a:lnTo>
                  <a:lnTo>
                    <a:pt x="36" y="148"/>
                  </a:lnTo>
                  <a:lnTo>
                    <a:pt x="40" y="150"/>
                  </a:lnTo>
                  <a:lnTo>
                    <a:pt x="46" y="150"/>
                  </a:lnTo>
                  <a:lnTo>
                    <a:pt x="52" y="150"/>
                  </a:lnTo>
                  <a:lnTo>
                    <a:pt x="52" y="150"/>
                  </a:lnTo>
                  <a:lnTo>
                    <a:pt x="56" y="150"/>
                  </a:lnTo>
                  <a:lnTo>
                    <a:pt x="60" y="150"/>
                  </a:lnTo>
                  <a:lnTo>
                    <a:pt x="64" y="148"/>
                  </a:lnTo>
                  <a:lnTo>
                    <a:pt x="68" y="148"/>
                  </a:lnTo>
                  <a:lnTo>
                    <a:pt x="72" y="146"/>
                  </a:lnTo>
                  <a:lnTo>
                    <a:pt x="74" y="146"/>
                  </a:lnTo>
                  <a:lnTo>
                    <a:pt x="80" y="142"/>
                  </a:lnTo>
                  <a:lnTo>
                    <a:pt x="86" y="138"/>
                  </a:lnTo>
                  <a:lnTo>
                    <a:pt x="90" y="136"/>
                  </a:lnTo>
                  <a:lnTo>
                    <a:pt x="94" y="132"/>
                  </a:lnTo>
                  <a:lnTo>
                    <a:pt x="96" y="128"/>
                  </a:lnTo>
                  <a:lnTo>
                    <a:pt x="96" y="128"/>
                  </a:lnTo>
                  <a:lnTo>
                    <a:pt x="96" y="146"/>
                  </a:lnTo>
                  <a:lnTo>
                    <a:pt x="122" y="146"/>
                  </a:lnTo>
                  <a:lnTo>
                    <a:pt x="122" y="146"/>
                  </a:lnTo>
                  <a:lnTo>
                    <a:pt x="120" y="142"/>
                  </a:lnTo>
                  <a:lnTo>
                    <a:pt x="120" y="136"/>
                  </a:lnTo>
                  <a:lnTo>
                    <a:pt x="120" y="130"/>
                  </a:lnTo>
                  <a:lnTo>
                    <a:pt x="120" y="118"/>
                  </a:lnTo>
                  <a:lnTo>
                    <a:pt x="120" y="60"/>
                  </a:lnTo>
                  <a:lnTo>
                    <a:pt x="120" y="60"/>
                  </a:lnTo>
                  <a:lnTo>
                    <a:pt x="120" y="52"/>
                  </a:lnTo>
                  <a:lnTo>
                    <a:pt x="120" y="46"/>
                  </a:lnTo>
                  <a:lnTo>
                    <a:pt x="118" y="40"/>
                  </a:lnTo>
                  <a:lnTo>
                    <a:pt x="116" y="34"/>
                  </a:lnTo>
                  <a:lnTo>
                    <a:pt x="114" y="28"/>
                  </a:lnTo>
                  <a:lnTo>
                    <a:pt x="112" y="24"/>
                  </a:lnTo>
                  <a:lnTo>
                    <a:pt x="110" y="20"/>
                  </a:lnTo>
                  <a:lnTo>
                    <a:pt x="106" y="16"/>
                  </a:lnTo>
                  <a:lnTo>
                    <a:pt x="102" y="12"/>
                  </a:lnTo>
                  <a:lnTo>
                    <a:pt x="100" y="10"/>
                  </a:lnTo>
                  <a:lnTo>
                    <a:pt x="94" y="6"/>
                  </a:lnTo>
                  <a:lnTo>
                    <a:pt x="88" y="4"/>
                  </a:lnTo>
                  <a:lnTo>
                    <a:pt x="82" y="2"/>
                  </a:lnTo>
                  <a:lnTo>
                    <a:pt x="76" y="2"/>
                  </a:lnTo>
                  <a:lnTo>
                    <a:pt x="70" y="2"/>
                  </a:lnTo>
                  <a:lnTo>
                    <a:pt x="62" y="0"/>
                  </a:lnTo>
                  <a:lnTo>
                    <a:pt x="62" y="0"/>
                  </a:lnTo>
                  <a:lnTo>
                    <a:pt x="56" y="2"/>
                  </a:lnTo>
                  <a:lnTo>
                    <a:pt x="50" y="2"/>
                  </a:lnTo>
                  <a:lnTo>
                    <a:pt x="44" y="2"/>
                  </a:lnTo>
                  <a:lnTo>
                    <a:pt x="38" y="4"/>
                  </a:lnTo>
                  <a:lnTo>
                    <a:pt x="32" y="6"/>
                  </a:lnTo>
                  <a:lnTo>
                    <a:pt x="26" y="8"/>
                  </a:lnTo>
                  <a:lnTo>
                    <a:pt x="22" y="12"/>
                  </a:lnTo>
                  <a:lnTo>
                    <a:pt x="16" y="14"/>
                  </a:lnTo>
                  <a:lnTo>
                    <a:pt x="18" y="38"/>
                  </a:lnTo>
                  <a:lnTo>
                    <a:pt x="18" y="38"/>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6" name="Freeform 15"/>
            <p:cNvSpPr>
              <a:spLocks/>
            </p:cNvSpPr>
            <p:nvPr userDrawn="1"/>
          </p:nvSpPr>
          <p:spPr bwMode="auto">
            <a:xfrm>
              <a:off x="2616" y="3985"/>
              <a:ext cx="126" cy="194"/>
            </a:xfrm>
            <a:custGeom>
              <a:avLst/>
              <a:gdLst>
                <a:gd name="T0" fmla="*/ 26 w 126"/>
                <a:gd name="T1" fmla="*/ 0 h 194"/>
                <a:gd name="T2" fmla="*/ 28 w 126"/>
                <a:gd name="T3" fmla="*/ 72 h 194"/>
                <a:gd name="T4" fmla="*/ 32 w 126"/>
                <a:gd name="T5" fmla="*/ 66 h 194"/>
                <a:gd name="T6" fmla="*/ 40 w 126"/>
                <a:gd name="T7" fmla="*/ 58 h 194"/>
                <a:gd name="T8" fmla="*/ 52 w 126"/>
                <a:gd name="T9" fmla="*/ 52 h 194"/>
                <a:gd name="T10" fmla="*/ 66 w 126"/>
                <a:gd name="T11" fmla="*/ 50 h 194"/>
                <a:gd name="T12" fmla="*/ 72 w 126"/>
                <a:gd name="T13" fmla="*/ 48 h 194"/>
                <a:gd name="T14" fmla="*/ 86 w 126"/>
                <a:gd name="T15" fmla="*/ 50 h 194"/>
                <a:gd name="T16" fmla="*/ 96 w 126"/>
                <a:gd name="T17" fmla="*/ 54 h 194"/>
                <a:gd name="T18" fmla="*/ 106 w 126"/>
                <a:gd name="T19" fmla="*/ 58 h 194"/>
                <a:gd name="T20" fmla="*/ 114 w 126"/>
                <a:gd name="T21" fmla="*/ 64 h 194"/>
                <a:gd name="T22" fmla="*/ 118 w 126"/>
                <a:gd name="T23" fmla="*/ 74 h 194"/>
                <a:gd name="T24" fmla="*/ 122 w 126"/>
                <a:gd name="T25" fmla="*/ 84 h 194"/>
                <a:gd name="T26" fmla="*/ 126 w 126"/>
                <a:gd name="T27" fmla="*/ 96 h 194"/>
                <a:gd name="T28" fmla="*/ 126 w 126"/>
                <a:gd name="T29" fmla="*/ 110 h 194"/>
                <a:gd name="T30" fmla="*/ 100 w 126"/>
                <a:gd name="T31" fmla="*/ 194 h 194"/>
                <a:gd name="T32" fmla="*/ 100 w 126"/>
                <a:gd name="T33" fmla="*/ 120 h 194"/>
                <a:gd name="T34" fmla="*/ 100 w 126"/>
                <a:gd name="T35" fmla="*/ 104 h 194"/>
                <a:gd name="T36" fmla="*/ 98 w 126"/>
                <a:gd name="T37" fmla="*/ 94 h 194"/>
                <a:gd name="T38" fmla="*/ 94 w 126"/>
                <a:gd name="T39" fmla="*/ 88 h 194"/>
                <a:gd name="T40" fmla="*/ 92 w 126"/>
                <a:gd name="T41" fmla="*/ 80 h 194"/>
                <a:gd name="T42" fmla="*/ 86 w 126"/>
                <a:gd name="T43" fmla="*/ 76 h 194"/>
                <a:gd name="T44" fmla="*/ 82 w 126"/>
                <a:gd name="T45" fmla="*/ 72 h 194"/>
                <a:gd name="T46" fmla="*/ 74 w 126"/>
                <a:gd name="T47" fmla="*/ 70 h 194"/>
                <a:gd name="T48" fmla="*/ 70 w 126"/>
                <a:gd name="T49" fmla="*/ 70 h 194"/>
                <a:gd name="T50" fmla="*/ 60 w 126"/>
                <a:gd name="T51" fmla="*/ 70 h 194"/>
                <a:gd name="T52" fmla="*/ 50 w 126"/>
                <a:gd name="T53" fmla="*/ 74 h 194"/>
                <a:gd name="T54" fmla="*/ 42 w 126"/>
                <a:gd name="T55" fmla="*/ 80 h 194"/>
                <a:gd name="T56" fmla="*/ 36 w 126"/>
                <a:gd name="T57" fmla="*/ 86 h 194"/>
                <a:gd name="T58" fmla="*/ 32 w 126"/>
                <a:gd name="T59" fmla="*/ 94 h 194"/>
                <a:gd name="T60" fmla="*/ 30 w 126"/>
                <a:gd name="T61" fmla="*/ 104 h 194"/>
                <a:gd name="T62" fmla="*/ 28 w 126"/>
                <a:gd name="T63" fmla="*/ 116 h 194"/>
                <a:gd name="T64" fmla="*/ 26 w 126"/>
                <a:gd name="T65" fmla="*/ 128 h 194"/>
                <a:gd name="T66" fmla="*/ 0 w 126"/>
                <a:gd name="T67" fmla="*/ 194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26" h="194">
                  <a:moveTo>
                    <a:pt x="0" y="0"/>
                  </a:moveTo>
                  <a:lnTo>
                    <a:pt x="26" y="0"/>
                  </a:lnTo>
                  <a:lnTo>
                    <a:pt x="26" y="72"/>
                  </a:lnTo>
                  <a:lnTo>
                    <a:pt x="28" y="72"/>
                  </a:lnTo>
                  <a:lnTo>
                    <a:pt x="28" y="72"/>
                  </a:lnTo>
                  <a:lnTo>
                    <a:pt x="32" y="66"/>
                  </a:lnTo>
                  <a:lnTo>
                    <a:pt x="36" y="62"/>
                  </a:lnTo>
                  <a:lnTo>
                    <a:pt x="40" y="58"/>
                  </a:lnTo>
                  <a:lnTo>
                    <a:pt x="46" y="56"/>
                  </a:lnTo>
                  <a:lnTo>
                    <a:pt x="52" y="52"/>
                  </a:lnTo>
                  <a:lnTo>
                    <a:pt x="60" y="50"/>
                  </a:lnTo>
                  <a:lnTo>
                    <a:pt x="66" y="50"/>
                  </a:lnTo>
                  <a:lnTo>
                    <a:pt x="72" y="48"/>
                  </a:lnTo>
                  <a:lnTo>
                    <a:pt x="72" y="48"/>
                  </a:lnTo>
                  <a:lnTo>
                    <a:pt x="80" y="50"/>
                  </a:lnTo>
                  <a:lnTo>
                    <a:pt x="86" y="50"/>
                  </a:lnTo>
                  <a:lnTo>
                    <a:pt x="92" y="52"/>
                  </a:lnTo>
                  <a:lnTo>
                    <a:pt x="96" y="54"/>
                  </a:lnTo>
                  <a:lnTo>
                    <a:pt x="102" y="56"/>
                  </a:lnTo>
                  <a:lnTo>
                    <a:pt x="106" y="58"/>
                  </a:lnTo>
                  <a:lnTo>
                    <a:pt x="110" y="62"/>
                  </a:lnTo>
                  <a:lnTo>
                    <a:pt x="114" y="64"/>
                  </a:lnTo>
                  <a:lnTo>
                    <a:pt x="116" y="68"/>
                  </a:lnTo>
                  <a:lnTo>
                    <a:pt x="118" y="74"/>
                  </a:lnTo>
                  <a:lnTo>
                    <a:pt x="122" y="80"/>
                  </a:lnTo>
                  <a:lnTo>
                    <a:pt x="122" y="84"/>
                  </a:lnTo>
                  <a:lnTo>
                    <a:pt x="124" y="90"/>
                  </a:lnTo>
                  <a:lnTo>
                    <a:pt x="126" y="96"/>
                  </a:lnTo>
                  <a:lnTo>
                    <a:pt x="126" y="102"/>
                  </a:lnTo>
                  <a:lnTo>
                    <a:pt x="126" y="110"/>
                  </a:lnTo>
                  <a:lnTo>
                    <a:pt x="126" y="194"/>
                  </a:lnTo>
                  <a:lnTo>
                    <a:pt x="100" y="194"/>
                  </a:lnTo>
                  <a:lnTo>
                    <a:pt x="100" y="120"/>
                  </a:lnTo>
                  <a:lnTo>
                    <a:pt x="100" y="120"/>
                  </a:lnTo>
                  <a:lnTo>
                    <a:pt x="100" y="110"/>
                  </a:lnTo>
                  <a:lnTo>
                    <a:pt x="100" y="104"/>
                  </a:lnTo>
                  <a:lnTo>
                    <a:pt x="98" y="100"/>
                  </a:lnTo>
                  <a:lnTo>
                    <a:pt x="98" y="94"/>
                  </a:lnTo>
                  <a:lnTo>
                    <a:pt x="96" y="90"/>
                  </a:lnTo>
                  <a:lnTo>
                    <a:pt x="94" y="88"/>
                  </a:lnTo>
                  <a:lnTo>
                    <a:pt x="94" y="84"/>
                  </a:lnTo>
                  <a:lnTo>
                    <a:pt x="92" y="80"/>
                  </a:lnTo>
                  <a:lnTo>
                    <a:pt x="88" y="78"/>
                  </a:lnTo>
                  <a:lnTo>
                    <a:pt x="86" y="76"/>
                  </a:lnTo>
                  <a:lnTo>
                    <a:pt x="84" y="74"/>
                  </a:lnTo>
                  <a:lnTo>
                    <a:pt x="82" y="72"/>
                  </a:lnTo>
                  <a:lnTo>
                    <a:pt x="78" y="70"/>
                  </a:lnTo>
                  <a:lnTo>
                    <a:pt x="74" y="70"/>
                  </a:lnTo>
                  <a:lnTo>
                    <a:pt x="70" y="70"/>
                  </a:lnTo>
                  <a:lnTo>
                    <a:pt x="70" y="70"/>
                  </a:lnTo>
                  <a:lnTo>
                    <a:pt x="64" y="70"/>
                  </a:lnTo>
                  <a:lnTo>
                    <a:pt x="60" y="70"/>
                  </a:lnTo>
                  <a:lnTo>
                    <a:pt x="54" y="72"/>
                  </a:lnTo>
                  <a:lnTo>
                    <a:pt x="50" y="74"/>
                  </a:lnTo>
                  <a:lnTo>
                    <a:pt x="46" y="76"/>
                  </a:lnTo>
                  <a:lnTo>
                    <a:pt x="42" y="80"/>
                  </a:lnTo>
                  <a:lnTo>
                    <a:pt x="40" y="82"/>
                  </a:lnTo>
                  <a:lnTo>
                    <a:pt x="36" y="86"/>
                  </a:lnTo>
                  <a:lnTo>
                    <a:pt x="34" y="90"/>
                  </a:lnTo>
                  <a:lnTo>
                    <a:pt x="32" y="94"/>
                  </a:lnTo>
                  <a:lnTo>
                    <a:pt x="30" y="100"/>
                  </a:lnTo>
                  <a:lnTo>
                    <a:pt x="30" y="104"/>
                  </a:lnTo>
                  <a:lnTo>
                    <a:pt x="28" y="112"/>
                  </a:lnTo>
                  <a:lnTo>
                    <a:pt x="28" y="116"/>
                  </a:lnTo>
                  <a:lnTo>
                    <a:pt x="26" y="122"/>
                  </a:lnTo>
                  <a:lnTo>
                    <a:pt x="26" y="128"/>
                  </a:lnTo>
                  <a:lnTo>
                    <a:pt x="26" y="194"/>
                  </a:lnTo>
                  <a:lnTo>
                    <a:pt x="0" y="194"/>
                  </a:lnTo>
                  <a:lnTo>
                    <a:pt x="0" y="0"/>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7" name="Freeform 16"/>
            <p:cNvSpPr>
              <a:spLocks noEditPoints="1"/>
            </p:cNvSpPr>
            <p:nvPr userDrawn="1"/>
          </p:nvSpPr>
          <p:spPr bwMode="auto">
            <a:xfrm>
              <a:off x="2778" y="3985"/>
              <a:ext cx="30" cy="194"/>
            </a:xfrm>
            <a:custGeom>
              <a:avLst/>
              <a:gdLst>
                <a:gd name="T0" fmla="*/ 2 w 30"/>
                <a:gd name="T1" fmla="*/ 52 h 194"/>
                <a:gd name="T2" fmla="*/ 30 w 30"/>
                <a:gd name="T3" fmla="*/ 52 h 194"/>
                <a:gd name="T4" fmla="*/ 30 w 30"/>
                <a:gd name="T5" fmla="*/ 194 h 194"/>
                <a:gd name="T6" fmla="*/ 2 w 30"/>
                <a:gd name="T7" fmla="*/ 194 h 194"/>
                <a:gd name="T8" fmla="*/ 2 w 30"/>
                <a:gd name="T9" fmla="*/ 52 h 194"/>
                <a:gd name="T10" fmla="*/ 2 w 30"/>
                <a:gd name="T11" fmla="*/ 52 h 194"/>
                <a:gd name="T12" fmla="*/ 30 w 30"/>
                <a:gd name="T13" fmla="*/ 30 h 194"/>
                <a:gd name="T14" fmla="*/ 0 w 30"/>
                <a:gd name="T15" fmla="*/ 30 h 194"/>
                <a:gd name="T16" fmla="*/ 0 w 30"/>
                <a:gd name="T17" fmla="*/ 0 h 194"/>
                <a:gd name="T18" fmla="*/ 30 w 30"/>
                <a:gd name="T19" fmla="*/ 0 h 194"/>
                <a:gd name="T20" fmla="*/ 30 w 30"/>
                <a:gd name="T21" fmla="*/ 30 h 194"/>
                <a:gd name="T22" fmla="*/ 30 w 30"/>
                <a:gd name="T23" fmla="*/ 30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0" h="194">
                  <a:moveTo>
                    <a:pt x="2" y="52"/>
                  </a:moveTo>
                  <a:lnTo>
                    <a:pt x="30" y="52"/>
                  </a:lnTo>
                  <a:lnTo>
                    <a:pt x="30" y="194"/>
                  </a:lnTo>
                  <a:lnTo>
                    <a:pt x="2" y="194"/>
                  </a:lnTo>
                  <a:lnTo>
                    <a:pt x="2" y="52"/>
                  </a:lnTo>
                  <a:lnTo>
                    <a:pt x="2" y="52"/>
                  </a:lnTo>
                  <a:close/>
                  <a:moveTo>
                    <a:pt x="30" y="30"/>
                  </a:moveTo>
                  <a:lnTo>
                    <a:pt x="0" y="30"/>
                  </a:lnTo>
                  <a:lnTo>
                    <a:pt x="0" y="0"/>
                  </a:lnTo>
                  <a:lnTo>
                    <a:pt x="30" y="0"/>
                  </a:lnTo>
                  <a:lnTo>
                    <a:pt x="30" y="30"/>
                  </a:lnTo>
                  <a:lnTo>
                    <a:pt x="30" y="30"/>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8" name="Freeform 17"/>
            <p:cNvSpPr>
              <a:spLocks/>
            </p:cNvSpPr>
            <p:nvPr userDrawn="1"/>
          </p:nvSpPr>
          <p:spPr bwMode="auto">
            <a:xfrm>
              <a:off x="1472" y="1623"/>
              <a:ext cx="132" cy="232"/>
            </a:xfrm>
            <a:custGeom>
              <a:avLst/>
              <a:gdLst>
                <a:gd name="T0" fmla="*/ 132 w 132"/>
                <a:gd name="T1" fmla="*/ 4 h 232"/>
                <a:gd name="T2" fmla="*/ 132 w 132"/>
                <a:gd name="T3" fmla="*/ 4 h 232"/>
                <a:gd name="T4" fmla="*/ 120 w 132"/>
                <a:gd name="T5" fmla="*/ 2 h 232"/>
                <a:gd name="T6" fmla="*/ 108 w 132"/>
                <a:gd name="T7" fmla="*/ 0 h 232"/>
                <a:gd name="T8" fmla="*/ 108 w 132"/>
                <a:gd name="T9" fmla="*/ 0 h 232"/>
                <a:gd name="T10" fmla="*/ 92 w 132"/>
                <a:gd name="T11" fmla="*/ 2 h 232"/>
                <a:gd name="T12" fmla="*/ 78 w 132"/>
                <a:gd name="T13" fmla="*/ 8 h 232"/>
                <a:gd name="T14" fmla="*/ 68 w 132"/>
                <a:gd name="T15" fmla="*/ 14 h 232"/>
                <a:gd name="T16" fmla="*/ 60 w 132"/>
                <a:gd name="T17" fmla="*/ 24 h 232"/>
                <a:gd name="T18" fmla="*/ 54 w 132"/>
                <a:gd name="T19" fmla="*/ 34 h 232"/>
                <a:gd name="T20" fmla="*/ 50 w 132"/>
                <a:gd name="T21" fmla="*/ 44 h 232"/>
                <a:gd name="T22" fmla="*/ 46 w 132"/>
                <a:gd name="T23" fmla="*/ 62 h 232"/>
                <a:gd name="T24" fmla="*/ 42 w 132"/>
                <a:gd name="T25" fmla="*/ 76 h 232"/>
                <a:gd name="T26" fmla="*/ 6 w 132"/>
                <a:gd name="T27" fmla="*/ 76 h 232"/>
                <a:gd name="T28" fmla="*/ 0 w 132"/>
                <a:gd name="T29" fmla="*/ 102 h 232"/>
                <a:gd name="T30" fmla="*/ 36 w 132"/>
                <a:gd name="T31" fmla="*/ 102 h 232"/>
                <a:gd name="T32" fmla="*/ 8 w 132"/>
                <a:gd name="T33" fmla="*/ 232 h 232"/>
                <a:gd name="T34" fmla="*/ 42 w 132"/>
                <a:gd name="T35" fmla="*/ 232 h 232"/>
                <a:gd name="T36" fmla="*/ 70 w 132"/>
                <a:gd name="T37" fmla="*/ 102 h 232"/>
                <a:gd name="T38" fmla="*/ 110 w 132"/>
                <a:gd name="T39" fmla="*/ 102 h 232"/>
                <a:gd name="T40" fmla="*/ 116 w 132"/>
                <a:gd name="T41" fmla="*/ 76 h 232"/>
                <a:gd name="T42" fmla="*/ 76 w 132"/>
                <a:gd name="T43" fmla="*/ 76 h 232"/>
                <a:gd name="T44" fmla="*/ 78 w 132"/>
                <a:gd name="T45" fmla="*/ 64 h 232"/>
                <a:gd name="T46" fmla="*/ 78 w 132"/>
                <a:gd name="T47" fmla="*/ 64 h 232"/>
                <a:gd name="T48" fmla="*/ 80 w 132"/>
                <a:gd name="T49" fmla="*/ 50 h 232"/>
                <a:gd name="T50" fmla="*/ 86 w 132"/>
                <a:gd name="T51" fmla="*/ 38 h 232"/>
                <a:gd name="T52" fmla="*/ 90 w 132"/>
                <a:gd name="T53" fmla="*/ 34 h 232"/>
                <a:gd name="T54" fmla="*/ 96 w 132"/>
                <a:gd name="T55" fmla="*/ 30 h 232"/>
                <a:gd name="T56" fmla="*/ 102 w 132"/>
                <a:gd name="T57" fmla="*/ 28 h 232"/>
                <a:gd name="T58" fmla="*/ 110 w 132"/>
                <a:gd name="T59" fmla="*/ 26 h 232"/>
                <a:gd name="T60" fmla="*/ 110 w 132"/>
                <a:gd name="T61" fmla="*/ 26 h 232"/>
                <a:gd name="T62" fmla="*/ 116 w 132"/>
                <a:gd name="T63" fmla="*/ 28 h 232"/>
                <a:gd name="T64" fmla="*/ 126 w 132"/>
                <a:gd name="T65" fmla="*/ 30 h 232"/>
                <a:gd name="T66" fmla="*/ 132 w 132"/>
                <a:gd name="T67" fmla="*/ 4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2" h="232">
                  <a:moveTo>
                    <a:pt x="132" y="4"/>
                  </a:moveTo>
                  <a:lnTo>
                    <a:pt x="132" y="4"/>
                  </a:lnTo>
                  <a:lnTo>
                    <a:pt x="120" y="2"/>
                  </a:lnTo>
                  <a:lnTo>
                    <a:pt x="108" y="0"/>
                  </a:lnTo>
                  <a:lnTo>
                    <a:pt x="108" y="0"/>
                  </a:lnTo>
                  <a:lnTo>
                    <a:pt x="92" y="2"/>
                  </a:lnTo>
                  <a:lnTo>
                    <a:pt x="78" y="8"/>
                  </a:lnTo>
                  <a:lnTo>
                    <a:pt x="68" y="14"/>
                  </a:lnTo>
                  <a:lnTo>
                    <a:pt x="60" y="24"/>
                  </a:lnTo>
                  <a:lnTo>
                    <a:pt x="54" y="34"/>
                  </a:lnTo>
                  <a:lnTo>
                    <a:pt x="50" y="44"/>
                  </a:lnTo>
                  <a:lnTo>
                    <a:pt x="46" y="62"/>
                  </a:lnTo>
                  <a:lnTo>
                    <a:pt x="42" y="76"/>
                  </a:lnTo>
                  <a:lnTo>
                    <a:pt x="6" y="76"/>
                  </a:lnTo>
                  <a:lnTo>
                    <a:pt x="0" y="102"/>
                  </a:lnTo>
                  <a:lnTo>
                    <a:pt x="36" y="102"/>
                  </a:lnTo>
                  <a:lnTo>
                    <a:pt x="8" y="232"/>
                  </a:lnTo>
                  <a:lnTo>
                    <a:pt x="42" y="232"/>
                  </a:lnTo>
                  <a:lnTo>
                    <a:pt x="70" y="102"/>
                  </a:lnTo>
                  <a:lnTo>
                    <a:pt x="110" y="102"/>
                  </a:lnTo>
                  <a:lnTo>
                    <a:pt x="116" y="76"/>
                  </a:lnTo>
                  <a:lnTo>
                    <a:pt x="76" y="76"/>
                  </a:lnTo>
                  <a:lnTo>
                    <a:pt x="78" y="64"/>
                  </a:lnTo>
                  <a:lnTo>
                    <a:pt x="78" y="64"/>
                  </a:lnTo>
                  <a:lnTo>
                    <a:pt x="80" y="50"/>
                  </a:lnTo>
                  <a:lnTo>
                    <a:pt x="86" y="38"/>
                  </a:lnTo>
                  <a:lnTo>
                    <a:pt x="90" y="34"/>
                  </a:lnTo>
                  <a:lnTo>
                    <a:pt x="96" y="30"/>
                  </a:lnTo>
                  <a:lnTo>
                    <a:pt x="102" y="28"/>
                  </a:lnTo>
                  <a:lnTo>
                    <a:pt x="110" y="26"/>
                  </a:lnTo>
                  <a:lnTo>
                    <a:pt x="110" y="26"/>
                  </a:lnTo>
                  <a:lnTo>
                    <a:pt x="116" y="28"/>
                  </a:lnTo>
                  <a:lnTo>
                    <a:pt x="126" y="30"/>
                  </a:lnTo>
                  <a:lnTo>
                    <a:pt x="132"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9" name="Freeform 18"/>
            <p:cNvSpPr>
              <a:spLocks noEditPoints="1"/>
            </p:cNvSpPr>
            <p:nvPr userDrawn="1"/>
          </p:nvSpPr>
          <p:spPr bwMode="auto">
            <a:xfrm>
              <a:off x="1190" y="1695"/>
              <a:ext cx="172" cy="226"/>
            </a:xfrm>
            <a:custGeom>
              <a:avLst/>
              <a:gdLst>
                <a:gd name="T0" fmla="*/ 138 w 172"/>
                <a:gd name="T1" fmla="*/ 26 h 226"/>
                <a:gd name="T2" fmla="*/ 130 w 172"/>
                <a:gd name="T3" fmla="*/ 16 h 226"/>
                <a:gd name="T4" fmla="*/ 104 w 172"/>
                <a:gd name="T5" fmla="*/ 2 h 226"/>
                <a:gd name="T6" fmla="*/ 88 w 172"/>
                <a:gd name="T7" fmla="*/ 0 h 226"/>
                <a:gd name="T8" fmla="*/ 62 w 172"/>
                <a:gd name="T9" fmla="*/ 4 h 226"/>
                <a:gd name="T10" fmla="*/ 38 w 172"/>
                <a:gd name="T11" fmla="*/ 20 h 226"/>
                <a:gd name="T12" fmla="*/ 26 w 172"/>
                <a:gd name="T13" fmla="*/ 36 h 226"/>
                <a:gd name="T14" fmla="*/ 12 w 172"/>
                <a:gd name="T15" fmla="*/ 74 h 226"/>
                <a:gd name="T16" fmla="*/ 10 w 172"/>
                <a:gd name="T17" fmla="*/ 96 h 226"/>
                <a:gd name="T18" fmla="*/ 16 w 172"/>
                <a:gd name="T19" fmla="*/ 124 h 226"/>
                <a:gd name="T20" fmla="*/ 28 w 172"/>
                <a:gd name="T21" fmla="*/ 142 h 226"/>
                <a:gd name="T22" fmla="*/ 48 w 172"/>
                <a:gd name="T23" fmla="*/ 156 h 226"/>
                <a:gd name="T24" fmla="*/ 68 w 172"/>
                <a:gd name="T25" fmla="*/ 160 h 226"/>
                <a:gd name="T26" fmla="*/ 84 w 172"/>
                <a:gd name="T27" fmla="*/ 158 h 226"/>
                <a:gd name="T28" fmla="*/ 104 w 172"/>
                <a:gd name="T29" fmla="*/ 152 h 226"/>
                <a:gd name="T30" fmla="*/ 108 w 172"/>
                <a:gd name="T31" fmla="*/ 156 h 226"/>
                <a:gd name="T32" fmla="*/ 104 w 172"/>
                <a:gd name="T33" fmla="*/ 170 h 226"/>
                <a:gd name="T34" fmla="*/ 94 w 172"/>
                <a:gd name="T35" fmla="*/ 184 h 226"/>
                <a:gd name="T36" fmla="*/ 78 w 172"/>
                <a:gd name="T37" fmla="*/ 194 h 226"/>
                <a:gd name="T38" fmla="*/ 58 w 172"/>
                <a:gd name="T39" fmla="*/ 198 h 226"/>
                <a:gd name="T40" fmla="*/ 46 w 172"/>
                <a:gd name="T41" fmla="*/ 198 h 226"/>
                <a:gd name="T42" fmla="*/ 20 w 172"/>
                <a:gd name="T43" fmla="*/ 190 h 226"/>
                <a:gd name="T44" fmla="*/ 0 w 172"/>
                <a:gd name="T45" fmla="*/ 214 h 226"/>
                <a:gd name="T46" fmla="*/ 14 w 172"/>
                <a:gd name="T47" fmla="*/ 218 h 226"/>
                <a:gd name="T48" fmla="*/ 54 w 172"/>
                <a:gd name="T49" fmla="*/ 226 h 226"/>
                <a:gd name="T50" fmla="*/ 70 w 172"/>
                <a:gd name="T51" fmla="*/ 224 h 226"/>
                <a:gd name="T52" fmla="*/ 98 w 172"/>
                <a:gd name="T53" fmla="*/ 216 h 226"/>
                <a:gd name="T54" fmla="*/ 118 w 172"/>
                <a:gd name="T55" fmla="*/ 202 h 226"/>
                <a:gd name="T56" fmla="*/ 134 w 172"/>
                <a:gd name="T57" fmla="*/ 180 h 226"/>
                <a:gd name="T58" fmla="*/ 172 w 172"/>
                <a:gd name="T59" fmla="*/ 4 h 226"/>
                <a:gd name="T60" fmla="*/ 126 w 172"/>
                <a:gd name="T61" fmla="*/ 66 h 226"/>
                <a:gd name="T62" fmla="*/ 124 w 172"/>
                <a:gd name="T63" fmla="*/ 82 h 226"/>
                <a:gd name="T64" fmla="*/ 116 w 172"/>
                <a:gd name="T65" fmla="*/ 108 h 226"/>
                <a:gd name="T66" fmla="*/ 102 w 172"/>
                <a:gd name="T67" fmla="*/ 124 h 226"/>
                <a:gd name="T68" fmla="*/ 84 w 172"/>
                <a:gd name="T69" fmla="*/ 132 h 226"/>
                <a:gd name="T70" fmla="*/ 76 w 172"/>
                <a:gd name="T71" fmla="*/ 132 h 226"/>
                <a:gd name="T72" fmla="*/ 62 w 172"/>
                <a:gd name="T73" fmla="*/ 130 h 226"/>
                <a:gd name="T74" fmla="*/ 52 w 172"/>
                <a:gd name="T75" fmla="*/ 120 h 226"/>
                <a:gd name="T76" fmla="*/ 46 w 172"/>
                <a:gd name="T77" fmla="*/ 108 h 226"/>
                <a:gd name="T78" fmla="*/ 44 w 172"/>
                <a:gd name="T79" fmla="*/ 94 h 226"/>
                <a:gd name="T80" fmla="*/ 46 w 172"/>
                <a:gd name="T81" fmla="*/ 72 h 226"/>
                <a:gd name="T82" fmla="*/ 56 w 172"/>
                <a:gd name="T83" fmla="*/ 50 h 226"/>
                <a:gd name="T84" fmla="*/ 70 w 172"/>
                <a:gd name="T85" fmla="*/ 34 h 226"/>
                <a:gd name="T86" fmla="*/ 90 w 172"/>
                <a:gd name="T87" fmla="*/ 26 h 226"/>
                <a:gd name="T88" fmla="*/ 98 w 172"/>
                <a:gd name="T89" fmla="*/ 28 h 226"/>
                <a:gd name="T90" fmla="*/ 112 w 172"/>
                <a:gd name="T91" fmla="*/ 34 h 226"/>
                <a:gd name="T92" fmla="*/ 120 w 172"/>
                <a:gd name="T93" fmla="*/ 44 h 226"/>
                <a:gd name="T94" fmla="*/ 126 w 172"/>
                <a:gd name="T95" fmla="*/ 66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2" h="226">
                  <a:moveTo>
                    <a:pt x="142" y="4"/>
                  </a:moveTo>
                  <a:lnTo>
                    <a:pt x="138" y="26"/>
                  </a:lnTo>
                  <a:lnTo>
                    <a:pt x="138" y="26"/>
                  </a:lnTo>
                  <a:lnTo>
                    <a:pt x="130" y="16"/>
                  </a:lnTo>
                  <a:lnTo>
                    <a:pt x="118" y="6"/>
                  </a:lnTo>
                  <a:lnTo>
                    <a:pt x="104" y="2"/>
                  </a:lnTo>
                  <a:lnTo>
                    <a:pt x="88" y="0"/>
                  </a:lnTo>
                  <a:lnTo>
                    <a:pt x="88" y="0"/>
                  </a:lnTo>
                  <a:lnTo>
                    <a:pt x="74" y="0"/>
                  </a:lnTo>
                  <a:lnTo>
                    <a:pt x="62" y="4"/>
                  </a:lnTo>
                  <a:lnTo>
                    <a:pt x="48" y="12"/>
                  </a:lnTo>
                  <a:lnTo>
                    <a:pt x="38" y="20"/>
                  </a:lnTo>
                  <a:lnTo>
                    <a:pt x="38" y="20"/>
                  </a:lnTo>
                  <a:lnTo>
                    <a:pt x="26" y="36"/>
                  </a:lnTo>
                  <a:lnTo>
                    <a:pt x="18" y="54"/>
                  </a:lnTo>
                  <a:lnTo>
                    <a:pt x="12" y="74"/>
                  </a:lnTo>
                  <a:lnTo>
                    <a:pt x="10" y="96"/>
                  </a:lnTo>
                  <a:lnTo>
                    <a:pt x="10" y="96"/>
                  </a:lnTo>
                  <a:lnTo>
                    <a:pt x="12" y="110"/>
                  </a:lnTo>
                  <a:lnTo>
                    <a:pt x="16" y="124"/>
                  </a:lnTo>
                  <a:lnTo>
                    <a:pt x="20" y="134"/>
                  </a:lnTo>
                  <a:lnTo>
                    <a:pt x="28" y="142"/>
                  </a:lnTo>
                  <a:lnTo>
                    <a:pt x="38" y="150"/>
                  </a:lnTo>
                  <a:lnTo>
                    <a:pt x="48" y="156"/>
                  </a:lnTo>
                  <a:lnTo>
                    <a:pt x="58" y="158"/>
                  </a:lnTo>
                  <a:lnTo>
                    <a:pt x="68" y="160"/>
                  </a:lnTo>
                  <a:lnTo>
                    <a:pt x="68" y="160"/>
                  </a:lnTo>
                  <a:lnTo>
                    <a:pt x="84" y="158"/>
                  </a:lnTo>
                  <a:lnTo>
                    <a:pt x="94" y="156"/>
                  </a:lnTo>
                  <a:lnTo>
                    <a:pt x="104" y="152"/>
                  </a:lnTo>
                  <a:lnTo>
                    <a:pt x="110" y="146"/>
                  </a:lnTo>
                  <a:lnTo>
                    <a:pt x="108" y="156"/>
                  </a:lnTo>
                  <a:lnTo>
                    <a:pt x="108" y="156"/>
                  </a:lnTo>
                  <a:lnTo>
                    <a:pt x="104" y="170"/>
                  </a:lnTo>
                  <a:lnTo>
                    <a:pt x="100" y="178"/>
                  </a:lnTo>
                  <a:lnTo>
                    <a:pt x="94" y="184"/>
                  </a:lnTo>
                  <a:lnTo>
                    <a:pt x="88" y="190"/>
                  </a:lnTo>
                  <a:lnTo>
                    <a:pt x="78" y="194"/>
                  </a:lnTo>
                  <a:lnTo>
                    <a:pt x="70" y="198"/>
                  </a:lnTo>
                  <a:lnTo>
                    <a:pt x="58" y="198"/>
                  </a:lnTo>
                  <a:lnTo>
                    <a:pt x="58" y="198"/>
                  </a:lnTo>
                  <a:lnTo>
                    <a:pt x="46" y="198"/>
                  </a:lnTo>
                  <a:lnTo>
                    <a:pt x="34" y="194"/>
                  </a:lnTo>
                  <a:lnTo>
                    <a:pt x="20" y="190"/>
                  </a:lnTo>
                  <a:lnTo>
                    <a:pt x="8" y="184"/>
                  </a:lnTo>
                  <a:lnTo>
                    <a:pt x="0" y="214"/>
                  </a:lnTo>
                  <a:lnTo>
                    <a:pt x="0" y="214"/>
                  </a:lnTo>
                  <a:lnTo>
                    <a:pt x="14" y="218"/>
                  </a:lnTo>
                  <a:lnTo>
                    <a:pt x="30" y="222"/>
                  </a:lnTo>
                  <a:lnTo>
                    <a:pt x="54" y="226"/>
                  </a:lnTo>
                  <a:lnTo>
                    <a:pt x="54" y="226"/>
                  </a:lnTo>
                  <a:lnTo>
                    <a:pt x="70" y="224"/>
                  </a:lnTo>
                  <a:lnTo>
                    <a:pt x="84" y="222"/>
                  </a:lnTo>
                  <a:lnTo>
                    <a:pt x="98" y="216"/>
                  </a:lnTo>
                  <a:lnTo>
                    <a:pt x="108" y="210"/>
                  </a:lnTo>
                  <a:lnTo>
                    <a:pt x="118" y="202"/>
                  </a:lnTo>
                  <a:lnTo>
                    <a:pt x="128" y="192"/>
                  </a:lnTo>
                  <a:lnTo>
                    <a:pt x="134" y="180"/>
                  </a:lnTo>
                  <a:lnTo>
                    <a:pt x="138" y="168"/>
                  </a:lnTo>
                  <a:lnTo>
                    <a:pt x="172" y="4"/>
                  </a:lnTo>
                  <a:lnTo>
                    <a:pt x="142" y="4"/>
                  </a:lnTo>
                  <a:close/>
                  <a:moveTo>
                    <a:pt x="126" y="66"/>
                  </a:moveTo>
                  <a:lnTo>
                    <a:pt x="126" y="66"/>
                  </a:lnTo>
                  <a:lnTo>
                    <a:pt x="124" y="82"/>
                  </a:lnTo>
                  <a:lnTo>
                    <a:pt x="122" y="96"/>
                  </a:lnTo>
                  <a:lnTo>
                    <a:pt x="116" y="108"/>
                  </a:lnTo>
                  <a:lnTo>
                    <a:pt x="110" y="118"/>
                  </a:lnTo>
                  <a:lnTo>
                    <a:pt x="102" y="124"/>
                  </a:lnTo>
                  <a:lnTo>
                    <a:pt x="94" y="128"/>
                  </a:lnTo>
                  <a:lnTo>
                    <a:pt x="84" y="132"/>
                  </a:lnTo>
                  <a:lnTo>
                    <a:pt x="76" y="132"/>
                  </a:lnTo>
                  <a:lnTo>
                    <a:pt x="76" y="132"/>
                  </a:lnTo>
                  <a:lnTo>
                    <a:pt x="68" y="132"/>
                  </a:lnTo>
                  <a:lnTo>
                    <a:pt x="62" y="130"/>
                  </a:lnTo>
                  <a:lnTo>
                    <a:pt x="56" y="126"/>
                  </a:lnTo>
                  <a:lnTo>
                    <a:pt x="52" y="120"/>
                  </a:lnTo>
                  <a:lnTo>
                    <a:pt x="48" y="114"/>
                  </a:lnTo>
                  <a:lnTo>
                    <a:pt x="46" y="108"/>
                  </a:lnTo>
                  <a:lnTo>
                    <a:pt x="44" y="94"/>
                  </a:lnTo>
                  <a:lnTo>
                    <a:pt x="44" y="94"/>
                  </a:lnTo>
                  <a:lnTo>
                    <a:pt x="44" y="84"/>
                  </a:lnTo>
                  <a:lnTo>
                    <a:pt x="46" y="72"/>
                  </a:lnTo>
                  <a:lnTo>
                    <a:pt x="50" y="62"/>
                  </a:lnTo>
                  <a:lnTo>
                    <a:pt x="56" y="50"/>
                  </a:lnTo>
                  <a:lnTo>
                    <a:pt x="62" y="40"/>
                  </a:lnTo>
                  <a:lnTo>
                    <a:pt x="70" y="34"/>
                  </a:lnTo>
                  <a:lnTo>
                    <a:pt x="78" y="28"/>
                  </a:lnTo>
                  <a:lnTo>
                    <a:pt x="90" y="26"/>
                  </a:lnTo>
                  <a:lnTo>
                    <a:pt x="90" y="26"/>
                  </a:lnTo>
                  <a:lnTo>
                    <a:pt x="98" y="28"/>
                  </a:lnTo>
                  <a:lnTo>
                    <a:pt x="106" y="30"/>
                  </a:lnTo>
                  <a:lnTo>
                    <a:pt x="112" y="34"/>
                  </a:lnTo>
                  <a:lnTo>
                    <a:pt x="116" y="38"/>
                  </a:lnTo>
                  <a:lnTo>
                    <a:pt x="120" y="44"/>
                  </a:lnTo>
                  <a:lnTo>
                    <a:pt x="124" y="52"/>
                  </a:lnTo>
                  <a:lnTo>
                    <a:pt x="126" y="66"/>
                  </a:lnTo>
                  <a:lnTo>
                    <a:pt x="126" y="6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0" name="Freeform 19"/>
            <p:cNvSpPr>
              <a:spLocks/>
            </p:cNvSpPr>
            <p:nvPr userDrawn="1"/>
          </p:nvSpPr>
          <p:spPr bwMode="auto">
            <a:xfrm>
              <a:off x="1012" y="1695"/>
              <a:ext cx="160" cy="160"/>
            </a:xfrm>
            <a:custGeom>
              <a:avLst/>
              <a:gdLst>
                <a:gd name="T0" fmla="*/ 108 w 160"/>
                <a:gd name="T1" fmla="*/ 0 h 160"/>
                <a:gd name="T2" fmla="*/ 108 w 160"/>
                <a:gd name="T3" fmla="*/ 0 h 160"/>
                <a:gd name="T4" fmla="*/ 90 w 160"/>
                <a:gd name="T5" fmla="*/ 2 h 160"/>
                <a:gd name="T6" fmla="*/ 76 w 160"/>
                <a:gd name="T7" fmla="*/ 6 h 160"/>
                <a:gd name="T8" fmla="*/ 66 w 160"/>
                <a:gd name="T9" fmla="*/ 14 h 160"/>
                <a:gd name="T10" fmla="*/ 58 w 160"/>
                <a:gd name="T11" fmla="*/ 22 h 160"/>
                <a:gd name="T12" fmla="*/ 62 w 160"/>
                <a:gd name="T13" fmla="*/ 4 h 160"/>
                <a:gd name="T14" fmla="*/ 32 w 160"/>
                <a:gd name="T15" fmla="*/ 4 h 160"/>
                <a:gd name="T16" fmla="*/ 32 w 160"/>
                <a:gd name="T17" fmla="*/ 4 h 160"/>
                <a:gd name="T18" fmla="*/ 28 w 160"/>
                <a:gd name="T19" fmla="*/ 24 h 160"/>
                <a:gd name="T20" fmla="*/ 0 w 160"/>
                <a:gd name="T21" fmla="*/ 160 h 160"/>
                <a:gd name="T22" fmla="*/ 32 w 160"/>
                <a:gd name="T23" fmla="*/ 160 h 160"/>
                <a:gd name="T24" fmla="*/ 48 w 160"/>
                <a:gd name="T25" fmla="*/ 80 h 160"/>
                <a:gd name="T26" fmla="*/ 48 w 160"/>
                <a:gd name="T27" fmla="*/ 80 h 160"/>
                <a:gd name="T28" fmla="*/ 54 w 160"/>
                <a:gd name="T29" fmla="*/ 66 h 160"/>
                <a:gd name="T30" fmla="*/ 58 w 160"/>
                <a:gd name="T31" fmla="*/ 58 h 160"/>
                <a:gd name="T32" fmla="*/ 64 w 160"/>
                <a:gd name="T33" fmla="*/ 48 h 160"/>
                <a:gd name="T34" fmla="*/ 70 w 160"/>
                <a:gd name="T35" fmla="*/ 40 h 160"/>
                <a:gd name="T36" fmla="*/ 80 w 160"/>
                <a:gd name="T37" fmla="*/ 32 h 160"/>
                <a:gd name="T38" fmla="*/ 90 w 160"/>
                <a:gd name="T39" fmla="*/ 28 h 160"/>
                <a:gd name="T40" fmla="*/ 102 w 160"/>
                <a:gd name="T41" fmla="*/ 26 h 160"/>
                <a:gd name="T42" fmla="*/ 102 w 160"/>
                <a:gd name="T43" fmla="*/ 26 h 160"/>
                <a:gd name="T44" fmla="*/ 112 w 160"/>
                <a:gd name="T45" fmla="*/ 28 h 160"/>
                <a:gd name="T46" fmla="*/ 120 w 160"/>
                <a:gd name="T47" fmla="*/ 34 h 160"/>
                <a:gd name="T48" fmla="*/ 126 w 160"/>
                <a:gd name="T49" fmla="*/ 42 h 160"/>
                <a:gd name="T50" fmla="*/ 128 w 160"/>
                <a:gd name="T51" fmla="*/ 52 h 160"/>
                <a:gd name="T52" fmla="*/ 128 w 160"/>
                <a:gd name="T53" fmla="*/ 52 h 160"/>
                <a:gd name="T54" fmla="*/ 126 w 160"/>
                <a:gd name="T55" fmla="*/ 66 h 160"/>
                <a:gd name="T56" fmla="*/ 106 w 160"/>
                <a:gd name="T57" fmla="*/ 160 h 160"/>
                <a:gd name="T58" fmla="*/ 140 w 160"/>
                <a:gd name="T59" fmla="*/ 160 h 160"/>
                <a:gd name="T60" fmla="*/ 156 w 160"/>
                <a:gd name="T61" fmla="*/ 78 h 160"/>
                <a:gd name="T62" fmla="*/ 156 w 160"/>
                <a:gd name="T63" fmla="*/ 78 h 160"/>
                <a:gd name="T64" fmla="*/ 158 w 160"/>
                <a:gd name="T65" fmla="*/ 64 h 160"/>
                <a:gd name="T66" fmla="*/ 160 w 160"/>
                <a:gd name="T67" fmla="*/ 50 h 160"/>
                <a:gd name="T68" fmla="*/ 160 w 160"/>
                <a:gd name="T69" fmla="*/ 50 h 160"/>
                <a:gd name="T70" fmla="*/ 158 w 160"/>
                <a:gd name="T71" fmla="*/ 38 h 160"/>
                <a:gd name="T72" fmla="*/ 156 w 160"/>
                <a:gd name="T73" fmla="*/ 28 h 160"/>
                <a:gd name="T74" fmla="*/ 152 w 160"/>
                <a:gd name="T75" fmla="*/ 20 h 160"/>
                <a:gd name="T76" fmla="*/ 146 w 160"/>
                <a:gd name="T77" fmla="*/ 12 h 160"/>
                <a:gd name="T78" fmla="*/ 138 w 160"/>
                <a:gd name="T79" fmla="*/ 8 h 160"/>
                <a:gd name="T80" fmla="*/ 130 w 160"/>
                <a:gd name="T81" fmla="*/ 4 h 160"/>
                <a:gd name="T82" fmla="*/ 118 w 160"/>
                <a:gd name="T83" fmla="*/ 0 h 160"/>
                <a:gd name="T84" fmla="*/ 108 w 160"/>
                <a:gd name="T85" fmla="*/ 0 h 160"/>
                <a:gd name="T86" fmla="*/ 108 w 160"/>
                <a:gd name="T87"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60" h="160">
                  <a:moveTo>
                    <a:pt x="108" y="0"/>
                  </a:moveTo>
                  <a:lnTo>
                    <a:pt x="108" y="0"/>
                  </a:lnTo>
                  <a:lnTo>
                    <a:pt x="90" y="2"/>
                  </a:lnTo>
                  <a:lnTo>
                    <a:pt x="76" y="6"/>
                  </a:lnTo>
                  <a:lnTo>
                    <a:pt x="66" y="14"/>
                  </a:lnTo>
                  <a:lnTo>
                    <a:pt x="58" y="22"/>
                  </a:lnTo>
                  <a:lnTo>
                    <a:pt x="62" y="4"/>
                  </a:lnTo>
                  <a:lnTo>
                    <a:pt x="32" y="4"/>
                  </a:lnTo>
                  <a:lnTo>
                    <a:pt x="32" y="4"/>
                  </a:lnTo>
                  <a:lnTo>
                    <a:pt x="28" y="24"/>
                  </a:lnTo>
                  <a:lnTo>
                    <a:pt x="0" y="160"/>
                  </a:lnTo>
                  <a:lnTo>
                    <a:pt x="32" y="160"/>
                  </a:lnTo>
                  <a:lnTo>
                    <a:pt x="48" y="80"/>
                  </a:lnTo>
                  <a:lnTo>
                    <a:pt x="48" y="80"/>
                  </a:lnTo>
                  <a:lnTo>
                    <a:pt x="54" y="66"/>
                  </a:lnTo>
                  <a:lnTo>
                    <a:pt x="58" y="58"/>
                  </a:lnTo>
                  <a:lnTo>
                    <a:pt x="64" y="48"/>
                  </a:lnTo>
                  <a:lnTo>
                    <a:pt x="70" y="40"/>
                  </a:lnTo>
                  <a:lnTo>
                    <a:pt x="80" y="32"/>
                  </a:lnTo>
                  <a:lnTo>
                    <a:pt x="90" y="28"/>
                  </a:lnTo>
                  <a:lnTo>
                    <a:pt x="102" y="26"/>
                  </a:lnTo>
                  <a:lnTo>
                    <a:pt x="102" y="26"/>
                  </a:lnTo>
                  <a:lnTo>
                    <a:pt x="112" y="28"/>
                  </a:lnTo>
                  <a:lnTo>
                    <a:pt x="120" y="34"/>
                  </a:lnTo>
                  <a:lnTo>
                    <a:pt x="126" y="42"/>
                  </a:lnTo>
                  <a:lnTo>
                    <a:pt x="128" y="52"/>
                  </a:lnTo>
                  <a:lnTo>
                    <a:pt x="128" y="52"/>
                  </a:lnTo>
                  <a:lnTo>
                    <a:pt x="126" y="66"/>
                  </a:lnTo>
                  <a:lnTo>
                    <a:pt x="106" y="160"/>
                  </a:lnTo>
                  <a:lnTo>
                    <a:pt x="140" y="160"/>
                  </a:lnTo>
                  <a:lnTo>
                    <a:pt x="156" y="78"/>
                  </a:lnTo>
                  <a:lnTo>
                    <a:pt x="156" y="78"/>
                  </a:lnTo>
                  <a:lnTo>
                    <a:pt x="158" y="64"/>
                  </a:lnTo>
                  <a:lnTo>
                    <a:pt x="160" y="50"/>
                  </a:lnTo>
                  <a:lnTo>
                    <a:pt x="160" y="50"/>
                  </a:lnTo>
                  <a:lnTo>
                    <a:pt x="158" y="38"/>
                  </a:lnTo>
                  <a:lnTo>
                    <a:pt x="156" y="28"/>
                  </a:lnTo>
                  <a:lnTo>
                    <a:pt x="152" y="20"/>
                  </a:lnTo>
                  <a:lnTo>
                    <a:pt x="146" y="12"/>
                  </a:lnTo>
                  <a:lnTo>
                    <a:pt x="138" y="8"/>
                  </a:lnTo>
                  <a:lnTo>
                    <a:pt x="130" y="4"/>
                  </a:lnTo>
                  <a:lnTo>
                    <a:pt x="118" y="0"/>
                  </a:lnTo>
                  <a:lnTo>
                    <a:pt x="108" y="0"/>
                  </a:lnTo>
                  <a:lnTo>
                    <a:pt x="10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1" name="Freeform 20"/>
            <p:cNvSpPr>
              <a:spLocks/>
            </p:cNvSpPr>
            <p:nvPr userDrawn="1"/>
          </p:nvSpPr>
          <p:spPr bwMode="auto">
            <a:xfrm>
              <a:off x="808" y="1651"/>
              <a:ext cx="112" cy="206"/>
            </a:xfrm>
            <a:custGeom>
              <a:avLst/>
              <a:gdLst>
                <a:gd name="T0" fmla="*/ 64 w 112"/>
                <a:gd name="T1" fmla="*/ 74 h 206"/>
                <a:gd name="T2" fmla="*/ 106 w 112"/>
                <a:gd name="T3" fmla="*/ 74 h 206"/>
                <a:gd name="T4" fmla="*/ 112 w 112"/>
                <a:gd name="T5" fmla="*/ 48 h 206"/>
                <a:gd name="T6" fmla="*/ 70 w 112"/>
                <a:gd name="T7" fmla="*/ 48 h 206"/>
                <a:gd name="T8" fmla="*/ 80 w 112"/>
                <a:gd name="T9" fmla="*/ 0 h 206"/>
                <a:gd name="T10" fmla="*/ 46 w 112"/>
                <a:gd name="T11" fmla="*/ 12 h 206"/>
                <a:gd name="T12" fmla="*/ 38 w 112"/>
                <a:gd name="T13" fmla="*/ 48 h 206"/>
                <a:gd name="T14" fmla="*/ 4 w 112"/>
                <a:gd name="T15" fmla="*/ 48 h 206"/>
                <a:gd name="T16" fmla="*/ 0 w 112"/>
                <a:gd name="T17" fmla="*/ 74 h 206"/>
                <a:gd name="T18" fmla="*/ 32 w 112"/>
                <a:gd name="T19" fmla="*/ 74 h 206"/>
                <a:gd name="T20" fmla="*/ 20 w 112"/>
                <a:gd name="T21" fmla="*/ 134 h 206"/>
                <a:gd name="T22" fmla="*/ 20 w 112"/>
                <a:gd name="T23" fmla="*/ 134 h 206"/>
                <a:gd name="T24" fmla="*/ 16 w 112"/>
                <a:gd name="T25" fmla="*/ 154 h 206"/>
                <a:gd name="T26" fmla="*/ 14 w 112"/>
                <a:gd name="T27" fmla="*/ 170 h 206"/>
                <a:gd name="T28" fmla="*/ 14 w 112"/>
                <a:gd name="T29" fmla="*/ 170 h 206"/>
                <a:gd name="T30" fmla="*/ 16 w 112"/>
                <a:gd name="T31" fmla="*/ 184 h 206"/>
                <a:gd name="T32" fmla="*/ 20 w 112"/>
                <a:gd name="T33" fmla="*/ 190 h 206"/>
                <a:gd name="T34" fmla="*/ 24 w 112"/>
                <a:gd name="T35" fmla="*/ 194 h 206"/>
                <a:gd name="T36" fmla="*/ 28 w 112"/>
                <a:gd name="T37" fmla="*/ 200 h 206"/>
                <a:gd name="T38" fmla="*/ 36 w 112"/>
                <a:gd name="T39" fmla="*/ 204 h 206"/>
                <a:gd name="T40" fmla="*/ 44 w 112"/>
                <a:gd name="T41" fmla="*/ 206 h 206"/>
                <a:gd name="T42" fmla="*/ 52 w 112"/>
                <a:gd name="T43" fmla="*/ 206 h 206"/>
                <a:gd name="T44" fmla="*/ 52 w 112"/>
                <a:gd name="T45" fmla="*/ 206 h 206"/>
                <a:gd name="T46" fmla="*/ 68 w 112"/>
                <a:gd name="T47" fmla="*/ 206 h 206"/>
                <a:gd name="T48" fmla="*/ 82 w 112"/>
                <a:gd name="T49" fmla="*/ 202 h 206"/>
                <a:gd name="T50" fmla="*/ 88 w 112"/>
                <a:gd name="T51" fmla="*/ 174 h 206"/>
                <a:gd name="T52" fmla="*/ 84 w 112"/>
                <a:gd name="T53" fmla="*/ 176 h 206"/>
                <a:gd name="T54" fmla="*/ 84 w 112"/>
                <a:gd name="T55" fmla="*/ 176 h 206"/>
                <a:gd name="T56" fmla="*/ 74 w 112"/>
                <a:gd name="T57" fmla="*/ 178 h 206"/>
                <a:gd name="T58" fmla="*/ 64 w 112"/>
                <a:gd name="T59" fmla="*/ 180 h 206"/>
                <a:gd name="T60" fmla="*/ 64 w 112"/>
                <a:gd name="T61" fmla="*/ 180 h 206"/>
                <a:gd name="T62" fmla="*/ 56 w 112"/>
                <a:gd name="T63" fmla="*/ 178 h 206"/>
                <a:gd name="T64" fmla="*/ 50 w 112"/>
                <a:gd name="T65" fmla="*/ 176 h 206"/>
                <a:gd name="T66" fmla="*/ 48 w 112"/>
                <a:gd name="T67" fmla="*/ 170 h 206"/>
                <a:gd name="T68" fmla="*/ 46 w 112"/>
                <a:gd name="T69" fmla="*/ 166 h 206"/>
                <a:gd name="T70" fmla="*/ 46 w 112"/>
                <a:gd name="T71" fmla="*/ 166 h 206"/>
                <a:gd name="T72" fmla="*/ 52 w 112"/>
                <a:gd name="T73" fmla="*/ 138 h 206"/>
                <a:gd name="T74" fmla="*/ 64 w 112"/>
                <a:gd name="T75" fmla="*/ 74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2" h="206">
                  <a:moveTo>
                    <a:pt x="64" y="74"/>
                  </a:moveTo>
                  <a:lnTo>
                    <a:pt x="106" y="74"/>
                  </a:lnTo>
                  <a:lnTo>
                    <a:pt x="112" y="48"/>
                  </a:lnTo>
                  <a:lnTo>
                    <a:pt x="70" y="48"/>
                  </a:lnTo>
                  <a:lnTo>
                    <a:pt x="80" y="0"/>
                  </a:lnTo>
                  <a:lnTo>
                    <a:pt x="46" y="12"/>
                  </a:lnTo>
                  <a:lnTo>
                    <a:pt x="38" y="48"/>
                  </a:lnTo>
                  <a:lnTo>
                    <a:pt x="4" y="48"/>
                  </a:lnTo>
                  <a:lnTo>
                    <a:pt x="0" y="74"/>
                  </a:lnTo>
                  <a:lnTo>
                    <a:pt x="32" y="74"/>
                  </a:lnTo>
                  <a:lnTo>
                    <a:pt x="20" y="134"/>
                  </a:lnTo>
                  <a:lnTo>
                    <a:pt x="20" y="134"/>
                  </a:lnTo>
                  <a:lnTo>
                    <a:pt x="16" y="154"/>
                  </a:lnTo>
                  <a:lnTo>
                    <a:pt x="14" y="170"/>
                  </a:lnTo>
                  <a:lnTo>
                    <a:pt x="14" y="170"/>
                  </a:lnTo>
                  <a:lnTo>
                    <a:pt x="16" y="184"/>
                  </a:lnTo>
                  <a:lnTo>
                    <a:pt x="20" y="190"/>
                  </a:lnTo>
                  <a:lnTo>
                    <a:pt x="24" y="194"/>
                  </a:lnTo>
                  <a:lnTo>
                    <a:pt x="28" y="200"/>
                  </a:lnTo>
                  <a:lnTo>
                    <a:pt x="36" y="204"/>
                  </a:lnTo>
                  <a:lnTo>
                    <a:pt x="44" y="206"/>
                  </a:lnTo>
                  <a:lnTo>
                    <a:pt x="52" y="206"/>
                  </a:lnTo>
                  <a:lnTo>
                    <a:pt x="52" y="206"/>
                  </a:lnTo>
                  <a:lnTo>
                    <a:pt x="68" y="206"/>
                  </a:lnTo>
                  <a:lnTo>
                    <a:pt x="82" y="202"/>
                  </a:lnTo>
                  <a:lnTo>
                    <a:pt x="88" y="174"/>
                  </a:lnTo>
                  <a:lnTo>
                    <a:pt x="84" y="176"/>
                  </a:lnTo>
                  <a:lnTo>
                    <a:pt x="84" y="176"/>
                  </a:lnTo>
                  <a:lnTo>
                    <a:pt x="74" y="178"/>
                  </a:lnTo>
                  <a:lnTo>
                    <a:pt x="64" y="180"/>
                  </a:lnTo>
                  <a:lnTo>
                    <a:pt x="64" y="180"/>
                  </a:lnTo>
                  <a:lnTo>
                    <a:pt x="56" y="178"/>
                  </a:lnTo>
                  <a:lnTo>
                    <a:pt x="50" y="176"/>
                  </a:lnTo>
                  <a:lnTo>
                    <a:pt x="48" y="170"/>
                  </a:lnTo>
                  <a:lnTo>
                    <a:pt x="46" y="166"/>
                  </a:lnTo>
                  <a:lnTo>
                    <a:pt x="46" y="166"/>
                  </a:lnTo>
                  <a:lnTo>
                    <a:pt x="52" y="138"/>
                  </a:lnTo>
                  <a:lnTo>
                    <a:pt x="64" y="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2" name="Freeform 21"/>
            <p:cNvSpPr>
              <a:spLocks noEditPoints="1"/>
            </p:cNvSpPr>
            <p:nvPr userDrawn="1"/>
          </p:nvSpPr>
          <p:spPr bwMode="auto">
            <a:xfrm>
              <a:off x="640" y="1695"/>
              <a:ext cx="142" cy="162"/>
            </a:xfrm>
            <a:custGeom>
              <a:avLst/>
              <a:gdLst>
                <a:gd name="T0" fmla="*/ 80 w 142"/>
                <a:gd name="T1" fmla="*/ 0 h 162"/>
                <a:gd name="T2" fmla="*/ 36 w 142"/>
                <a:gd name="T3" fmla="*/ 8 h 162"/>
                <a:gd name="T4" fmla="*/ 34 w 142"/>
                <a:gd name="T5" fmla="*/ 38 h 162"/>
                <a:gd name="T6" fmla="*/ 44 w 142"/>
                <a:gd name="T7" fmla="*/ 34 h 162"/>
                <a:gd name="T8" fmla="*/ 68 w 142"/>
                <a:gd name="T9" fmla="*/ 28 h 162"/>
                <a:gd name="T10" fmla="*/ 78 w 142"/>
                <a:gd name="T11" fmla="*/ 26 h 162"/>
                <a:gd name="T12" fmla="*/ 98 w 142"/>
                <a:gd name="T13" fmla="*/ 30 h 162"/>
                <a:gd name="T14" fmla="*/ 106 w 142"/>
                <a:gd name="T15" fmla="*/ 38 h 162"/>
                <a:gd name="T16" fmla="*/ 112 w 142"/>
                <a:gd name="T17" fmla="*/ 54 h 162"/>
                <a:gd name="T18" fmla="*/ 110 w 142"/>
                <a:gd name="T19" fmla="*/ 62 h 162"/>
                <a:gd name="T20" fmla="*/ 106 w 142"/>
                <a:gd name="T21" fmla="*/ 62 h 162"/>
                <a:gd name="T22" fmla="*/ 92 w 142"/>
                <a:gd name="T23" fmla="*/ 62 h 162"/>
                <a:gd name="T24" fmla="*/ 70 w 142"/>
                <a:gd name="T25" fmla="*/ 62 h 162"/>
                <a:gd name="T26" fmla="*/ 36 w 142"/>
                <a:gd name="T27" fmla="*/ 70 h 162"/>
                <a:gd name="T28" fmla="*/ 12 w 142"/>
                <a:gd name="T29" fmla="*/ 84 h 162"/>
                <a:gd name="T30" fmla="*/ 2 w 142"/>
                <a:gd name="T31" fmla="*/ 106 h 162"/>
                <a:gd name="T32" fmla="*/ 0 w 142"/>
                <a:gd name="T33" fmla="*/ 118 h 162"/>
                <a:gd name="T34" fmla="*/ 4 w 142"/>
                <a:gd name="T35" fmla="*/ 140 h 162"/>
                <a:gd name="T36" fmla="*/ 16 w 142"/>
                <a:gd name="T37" fmla="*/ 152 h 162"/>
                <a:gd name="T38" fmla="*/ 32 w 142"/>
                <a:gd name="T39" fmla="*/ 160 h 162"/>
                <a:gd name="T40" fmla="*/ 50 w 142"/>
                <a:gd name="T41" fmla="*/ 162 h 162"/>
                <a:gd name="T42" fmla="*/ 64 w 142"/>
                <a:gd name="T43" fmla="*/ 162 h 162"/>
                <a:gd name="T44" fmla="*/ 88 w 142"/>
                <a:gd name="T45" fmla="*/ 150 h 162"/>
                <a:gd name="T46" fmla="*/ 96 w 142"/>
                <a:gd name="T47" fmla="*/ 140 h 162"/>
                <a:gd name="T48" fmla="*/ 124 w 142"/>
                <a:gd name="T49" fmla="*/ 160 h 162"/>
                <a:gd name="T50" fmla="*/ 128 w 142"/>
                <a:gd name="T51" fmla="*/ 126 h 162"/>
                <a:gd name="T52" fmla="*/ 136 w 142"/>
                <a:gd name="T53" fmla="*/ 92 h 162"/>
                <a:gd name="T54" fmla="*/ 140 w 142"/>
                <a:gd name="T55" fmla="*/ 74 h 162"/>
                <a:gd name="T56" fmla="*/ 142 w 142"/>
                <a:gd name="T57" fmla="*/ 50 h 162"/>
                <a:gd name="T58" fmla="*/ 138 w 142"/>
                <a:gd name="T59" fmla="*/ 28 h 162"/>
                <a:gd name="T60" fmla="*/ 126 w 142"/>
                <a:gd name="T61" fmla="*/ 12 h 162"/>
                <a:gd name="T62" fmla="*/ 106 w 142"/>
                <a:gd name="T63" fmla="*/ 2 h 162"/>
                <a:gd name="T64" fmla="*/ 80 w 142"/>
                <a:gd name="T65" fmla="*/ 0 h 162"/>
                <a:gd name="T66" fmla="*/ 104 w 142"/>
                <a:gd name="T67" fmla="*/ 86 h 162"/>
                <a:gd name="T68" fmla="*/ 102 w 142"/>
                <a:gd name="T69" fmla="*/ 96 h 162"/>
                <a:gd name="T70" fmla="*/ 94 w 142"/>
                <a:gd name="T71" fmla="*/ 112 h 162"/>
                <a:gd name="T72" fmla="*/ 82 w 142"/>
                <a:gd name="T73" fmla="*/ 126 h 162"/>
                <a:gd name="T74" fmla="*/ 66 w 142"/>
                <a:gd name="T75" fmla="*/ 134 h 162"/>
                <a:gd name="T76" fmla="*/ 56 w 142"/>
                <a:gd name="T77" fmla="*/ 136 h 162"/>
                <a:gd name="T78" fmla="*/ 40 w 142"/>
                <a:gd name="T79" fmla="*/ 132 h 162"/>
                <a:gd name="T80" fmla="*/ 34 w 142"/>
                <a:gd name="T81" fmla="*/ 118 h 162"/>
                <a:gd name="T82" fmla="*/ 36 w 142"/>
                <a:gd name="T83" fmla="*/ 108 h 162"/>
                <a:gd name="T84" fmla="*/ 46 w 142"/>
                <a:gd name="T85" fmla="*/ 96 h 162"/>
                <a:gd name="T86" fmla="*/ 70 w 142"/>
                <a:gd name="T87" fmla="*/ 88 h 162"/>
                <a:gd name="T88" fmla="*/ 104 w 142"/>
                <a:gd name="T89" fmla="*/ 86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2" h="162">
                  <a:moveTo>
                    <a:pt x="80" y="0"/>
                  </a:moveTo>
                  <a:lnTo>
                    <a:pt x="80" y="0"/>
                  </a:lnTo>
                  <a:lnTo>
                    <a:pt x="58" y="2"/>
                  </a:lnTo>
                  <a:lnTo>
                    <a:pt x="36" y="8"/>
                  </a:lnTo>
                  <a:lnTo>
                    <a:pt x="30" y="42"/>
                  </a:lnTo>
                  <a:lnTo>
                    <a:pt x="34" y="38"/>
                  </a:lnTo>
                  <a:lnTo>
                    <a:pt x="34" y="38"/>
                  </a:lnTo>
                  <a:lnTo>
                    <a:pt x="44" y="34"/>
                  </a:lnTo>
                  <a:lnTo>
                    <a:pt x="56" y="30"/>
                  </a:lnTo>
                  <a:lnTo>
                    <a:pt x="68" y="28"/>
                  </a:lnTo>
                  <a:lnTo>
                    <a:pt x="78" y="26"/>
                  </a:lnTo>
                  <a:lnTo>
                    <a:pt x="78" y="26"/>
                  </a:lnTo>
                  <a:lnTo>
                    <a:pt x="92" y="28"/>
                  </a:lnTo>
                  <a:lnTo>
                    <a:pt x="98" y="30"/>
                  </a:lnTo>
                  <a:lnTo>
                    <a:pt x="104" y="34"/>
                  </a:lnTo>
                  <a:lnTo>
                    <a:pt x="106" y="38"/>
                  </a:lnTo>
                  <a:lnTo>
                    <a:pt x="110" y="42"/>
                  </a:lnTo>
                  <a:lnTo>
                    <a:pt x="112" y="54"/>
                  </a:lnTo>
                  <a:lnTo>
                    <a:pt x="112" y="54"/>
                  </a:lnTo>
                  <a:lnTo>
                    <a:pt x="110" y="62"/>
                  </a:lnTo>
                  <a:lnTo>
                    <a:pt x="110" y="62"/>
                  </a:lnTo>
                  <a:lnTo>
                    <a:pt x="106" y="62"/>
                  </a:lnTo>
                  <a:lnTo>
                    <a:pt x="106" y="62"/>
                  </a:lnTo>
                  <a:lnTo>
                    <a:pt x="92" y="62"/>
                  </a:lnTo>
                  <a:lnTo>
                    <a:pt x="92" y="62"/>
                  </a:lnTo>
                  <a:lnTo>
                    <a:pt x="70" y="62"/>
                  </a:lnTo>
                  <a:lnTo>
                    <a:pt x="52" y="64"/>
                  </a:lnTo>
                  <a:lnTo>
                    <a:pt x="36" y="70"/>
                  </a:lnTo>
                  <a:lnTo>
                    <a:pt x="22" y="76"/>
                  </a:lnTo>
                  <a:lnTo>
                    <a:pt x="12" y="84"/>
                  </a:lnTo>
                  <a:lnTo>
                    <a:pt x="6" y="94"/>
                  </a:lnTo>
                  <a:lnTo>
                    <a:pt x="2" y="106"/>
                  </a:lnTo>
                  <a:lnTo>
                    <a:pt x="0" y="118"/>
                  </a:lnTo>
                  <a:lnTo>
                    <a:pt x="0" y="118"/>
                  </a:lnTo>
                  <a:lnTo>
                    <a:pt x="2" y="130"/>
                  </a:lnTo>
                  <a:lnTo>
                    <a:pt x="4" y="140"/>
                  </a:lnTo>
                  <a:lnTo>
                    <a:pt x="10" y="146"/>
                  </a:lnTo>
                  <a:lnTo>
                    <a:pt x="16" y="152"/>
                  </a:lnTo>
                  <a:lnTo>
                    <a:pt x="24" y="158"/>
                  </a:lnTo>
                  <a:lnTo>
                    <a:pt x="32" y="160"/>
                  </a:lnTo>
                  <a:lnTo>
                    <a:pt x="42" y="162"/>
                  </a:lnTo>
                  <a:lnTo>
                    <a:pt x="50" y="162"/>
                  </a:lnTo>
                  <a:lnTo>
                    <a:pt x="50" y="162"/>
                  </a:lnTo>
                  <a:lnTo>
                    <a:pt x="64" y="162"/>
                  </a:lnTo>
                  <a:lnTo>
                    <a:pt x="76" y="156"/>
                  </a:lnTo>
                  <a:lnTo>
                    <a:pt x="88" y="150"/>
                  </a:lnTo>
                  <a:lnTo>
                    <a:pt x="96" y="140"/>
                  </a:lnTo>
                  <a:lnTo>
                    <a:pt x="96" y="140"/>
                  </a:lnTo>
                  <a:lnTo>
                    <a:pt x="92" y="160"/>
                  </a:lnTo>
                  <a:lnTo>
                    <a:pt x="124" y="160"/>
                  </a:lnTo>
                  <a:lnTo>
                    <a:pt x="124" y="160"/>
                  </a:lnTo>
                  <a:lnTo>
                    <a:pt x="128" y="126"/>
                  </a:lnTo>
                  <a:lnTo>
                    <a:pt x="136" y="92"/>
                  </a:lnTo>
                  <a:lnTo>
                    <a:pt x="136" y="92"/>
                  </a:lnTo>
                  <a:lnTo>
                    <a:pt x="140" y="74"/>
                  </a:lnTo>
                  <a:lnTo>
                    <a:pt x="140" y="74"/>
                  </a:lnTo>
                  <a:lnTo>
                    <a:pt x="142" y="50"/>
                  </a:lnTo>
                  <a:lnTo>
                    <a:pt x="142" y="50"/>
                  </a:lnTo>
                  <a:lnTo>
                    <a:pt x="140" y="38"/>
                  </a:lnTo>
                  <a:lnTo>
                    <a:pt x="138" y="28"/>
                  </a:lnTo>
                  <a:lnTo>
                    <a:pt x="132" y="20"/>
                  </a:lnTo>
                  <a:lnTo>
                    <a:pt x="126" y="12"/>
                  </a:lnTo>
                  <a:lnTo>
                    <a:pt x="116" y="8"/>
                  </a:lnTo>
                  <a:lnTo>
                    <a:pt x="106" y="2"/>
                  </a:lnTo>
                  <a:lnTo>
                    <a:pt x="94" y="0"/>
                  </a:lnTo>
                  <a:lnTo>
                    <a:pt x="80" y="0"/>
                  </a:lnTo>
                  <a:lnTo>
                    <a:pt x="80" y="0"/>
                  </a:lnTo>
                  <a:close/>
                  <a:moveTo>
                    <a:pt x="104" y="86"/>
                  </a:moveTo>
                  <a:lnTo>
                    <a:pt x="104" y="86"/>
                  </a:lnTo>
                  <a:lnTo>
                    <a:pt x="102" y="96"/>
                  </a:lnTo>
                  <a:lnTo>
                    <a:pt x="98" y="104"/>
                  </a:lnTo>
                  <a:lnTo>
                    <a:pt x="94" y="112"/>
                  </a:lnTo>
                  <a:lnTo>
                    <a:pt x="88" y="120"/>
                  </a:lnTo>
                  <a:lnTo>
                    <a:pt x="82" y="126"/>
                  </a:lnTo>
                  <a:lnTo>
                    <a:pt x="74" y="132"/>
                  </a:lnTo>
                  <a:lnTo>
                    <a:pt x="66" y="134"/>
                  </a:lnTo>
                  <a:lnTo>
                    <a:pt x="56" y="136"/>
                  </a:lnTo>
                  <a:lnTo>
                    <a:pt x="56" y="136"/>
                  </a:lnTo>
                  <a:lnTo>
                    <a:pt x="48" y="134"/>
                  </a:lnTo>
                  <a:lnTo>
                    <a:pt x="40" y="132"/>
                  </a:lnTo>
                  <a:lnTo>
                    <a:pt x="36" y="126"/>
                  </a:lnTo>
                  <a:lnTo>
                    <a:pt x="34" y="118"/>
                  </a:lnTo>
                  <a:lnTo>
                    <a:pt x="34" y="118"/>
                  </a:lnTo>
                  <a:lnTo>
                    <a:pt x="36" y="108"/>
                  </a:lnTo>
                  <a:lnTo>
                    <a:pt x="40" y="100"/>
                  </a:lnTo>
                  <a:lnTo>
                    <a:pt x="46" y="96"/>
                  </a:lnTo>
                  <a:lnTo>
                    <a:pt x="54" y="92"/>
                  </a:lnTo>
                  <a:lnTo>
                    <a:pt x="70" y="88"/>
                  </a:lnTo>
                  <a:lnTo>
                    <a:pt x="84" y="86"/>
                  </a:lnTo>
                  <a:lnTo>
                    <a:pt x="104" y="8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3" name="Freeform 22"/>
            <p:cNvSpPr>
              <a:spLocks noEditPoints="1"/>
            </p:cNvSpPr>
            <p:nvPr userDrawn="1"/>
          </p:nvSpPr>
          <p:spPr bwMode="auto">
            <a:xfrm>
              <a:off x="476" y="1695"/>
              <a:ext cx="144" cy="162"/>
            </a:xfrm>
            <a:custGeom>
              <a:avLst/>
              <a:gdLst>
                <a:gd name="T0" fmla="*/ 86 w 144"/>
                <a:gd name="T1" fmla="*/ 0 h 162"/>
                <a:gd name="T2" fmla="*/ 54 w 144"/>
                <a:gd name="T3" fmla="*/ 6 h 162"/>
                <a:gd name="T4" fmla="*/ 26 w 144"/>
                <a:gd name="T5" fmla="*/ 24 h 162"/>
                <a:gd name="T6" fmla="*/ 8 w 144"/>
                <a:gd name="T7" fmla="*/ 54 h 162"/>
                <a:gd name="T8" fmla="*/ 0 w 144"/>
                <a:gd name="T9" fmla="*/ 92 h 162"/>
                <a:gd name="T10" fmla="*/ 2 w 144"/>
                <a:gd name="T11" fmla="*/ 108 h 162"/>
                <a:gd name="T12" fmla="*/ 10 w 144"/>
                <a:gd name="T13" fmla="*/ 134 h 162"/>
                <a:gd name="T14" fmla="*/ 28 w 144"/>
                <a:gd name="T15" fmla="*/ 152 h 162"/>
                <a:gd name="T16" fmla="*/ 56 w 144"/>
                <a:gd name="T17" fmla="*/ 162 h 162"/>
                <a:gd name="T18" fmla="*/ 72 w 144"/>
                <a:gd name="T19" fmla="*/ 162 h 162"/>
                <a:gd name="T20" fmla="*/ 118 w 144"/>
                <a:gd name="T21" fmla="*/ 156 h 162"/>
                <a:gd name="T22" fmla="*/ 124 w 144"/>
                <a:gd name="T23" fmla="*/ 126 h 162"/>
                <a:gd name="T24" fmla="*/ 90 w 144"/>
                <a:gd name="T25" fmla="*/ 136 h 162"/>
                <a:gd name="T26" fmla="*/ 78 w 144"/>
                <a:gd name="T27" fmla="*/ 136 h 162"/>
                <a:gd name="T28" fmla="*/ 58 w 144"/>
                <a:gd name="T29" fmla="*/ 134 h 162"/>
                <a:gd name="T30" fmla="*/ 44 w 144"/>
                <a:gd name="T31" fmla="*/ 126 h 162"/>
                <a:gd name="T32" fmla="*/ 36 w 144"/>
                <a:gd name="T33" fmla="*/ 114 h 162"/>
                <a:gd name="T34" fmla="*/ 34 w 144"/>
                <a:gd name="T35" fmla="*/ 96 h 162"/>
                <a:gd name="T36" fmla="*/ 34 w 144"/>
                <a:gd name="T37" fmla="*/ 90 h 162"/>
                <a:gd name="T38" fmla="*/ 142 w 144"/>
                <a:gd name="T39" fmla="*/ 90 h 162"/>
                <a:gd name="T40" fmla="*/ 144 w 144"/>
                <a:gd name="T41" fmla="*/ 60 h 162"/>
                <a:gd name="T42" fmla="*/ 144 w 144"/>
                <a:gd name="T43" fmla="*/ 46 h 162"/>
                <a:gd name="T44" fmla="*/ 136 w 144"/>
                <a:gd name="T45" fmla="*/ 24 h 162"/>
                <a:gd name="T46" fmla="*/ 120 w 144"/>
                <a:gd name="T47" fmla="*/ 8 h 162"/>
                <a:gd name="T48" fmla="*/ 98 w 144"/>
                <a:gd name="T49" fmla="*/ 0 h 162"/>
                <a:gd name="T50" fmla="*/ 86 w 144"/>
                <a:gd name="T51" fmla="*/ 0 h 162"/>
                <a:gd name="T52" fmla="*/ 38 w 144"/>
                <a:gd name="T53" fmla="*/ 64 h 162"/>
                <a:gd name="T54" fmla="*/ 54 w 144"/>
                <a:gd name="T55" fmla="*/ 38 h 162"/>
                <a:gd name="T56" fmla="*/ 66 w 144"/>
                <a:gd name="T57" fmla="*/ 30 h 162"/>
                <a:gd name="T58" fmla="*/ 82 w 144"/>
                <a:gd name="T59" fmla="*/ 26 h 162"/>
                <a:gd name="T60" fmla="*/ 94 w 144"/>
                <a:gd name="T61" fmla="*/ 28 h 162"/>
                <a:gd name="T62" fmla="*/ 108 w 144"/>
                <a:gd name="T63" fmla="*/ 38 h 162"/>
                <a:gd name="T64" fmla="*/ 112 w 144"/>
                <a:gd name="T65" fmla="*/ 54 h 162"/>
                <a:gd name="T66" fmla="*/ 112 w 144"/>
                <a:gd name="T67" fmla="*/ 6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4" h="162">
                  <a:moveTo>
                    <a:pt x="86" y="0"/>
                  </a:moveTo>
                  <a:lnTo>
                    <a:pt x="86" y="0"/>
                  </a:lnTo>
                  <a:lnTo>
                    <a:pt x="70" y="2"/>
                  </a:lnTo>
                  <a:lnTo>
                    <a:pt x="54" y="6"/>
                  </a:lnTo>
                  <a:lnTo>
                    <a:pt x="40" y="14"/>
                  </a:lnTo>
                  <a:lnTo>
                    <a:pt x="26" y="24"/>
                  </a:lnTo>
                  <a:lnTo>
                    <a:pt x="16" y="38"/>
                  </a:lnTo>
                  <a:lnTo>
                    <a:pt x="8" y="54"/>
                  </a:lnTo>
                  <a:lnTo>
                    <a:pt x="2" y="72"/>
                  </a:lnTo>
                  <a:lnTo>
                    <a:pt x="0" y="92"/>
                  </a:lnTo>
                  <a:lnTo>
                    <a:pt x="0" y="92"/>
                  </a:lnTo>
                  <a:lnTo>
                    <a:pt x="2" y="108"/>
                  </a:lnTo>
                  <a:lnTo>
                    <a:pt x="4" y="122"/>
                  </a:lnTo>
                  <a:lnTo>
                    <a:pt x="10" y="134"/>
                  </a:lnTo>
                  <a:lnTo>
                    <a:pt x="18" y="144"/>
                  </a:lnTo>
                  <a:lnTo>
                    <a:pt x="28" y="152"/>
                  </a:lnTo>
                  <a:lnTo>
                    <a:pt x="40" y="158"/>
                  </a:lnTo>
                  <a:lnTo>
                    <a:pt x="56" y="162"/>
                  </a:lnTo>
                  <a:lnTo>
                    <a:pt x="72" y="162"/>
                  </a:lnTo>
                  <a:lnTo>
                    <a:pt x="72" y="162"/>
                  </a:lnTo>
                  <a:lnTo>
                    <a:pt x="94" y="160"/>
                  </a:lnTo>
                  <a:lnTo>
                    <a:pt x="118" y="156"/>
                  </a:lnTo>
                  <a:lnTo>
                    <a:pt x="124" y="126"/>
                  </a:lnTo>
                  <a:lnTo>
                    <a:pt x="124" y="126"/>
                  </a:lnTo>
                  <a:lnTo>
                    <a:pt x="100" y="134"/>
                  </a:lnTo>
                  <a:lnTo>
                    <a:pt x="90" y="136"/>
                  </a:lnTo>
                  <a:lnTo>
                    <a:pt x="78" y="136"/>
                  </a:lnTo>
                  <a:lnTo>
                    <a:pt x="78" y="136"/>
                  </a:lnTo>
                  <a:lnTo>
                    <a:pt x="68" y="136"/>
                  </a:lnTo>
                  <a:lnTo>
                    <a:pt x="58" y="134"/>
                  </a:lnTo>
                  <a:lnTo>
                    <a:pt x="50" y="130"/>
                  </a:lnTo>
                  <a:lnTo>
                    <a:pt x="44" y="126"/>
                  </a:lnTo>
                  <a:lnTo>
                    <a:pt x="40" y="122"/>
                  </a:lnTo>
                  <a:lnTo>
                    <a:pt x="36" y="114"/>
                  </a:lnTo>
                  <a:lnTo>
                    <a:pt x="34" y="106"/>
                  </a:lnTo>
                  <a:lnTo>
                    <a:pt x="34" y="96"/>
                  </a:lnTo>
                  <a:lnTo>
                    <a:pt x="34" y="96"/>
                  </a:lnTo>
                  <a:lnTo>
                    <a:pt x="34" y="90"/>
                  </a:lnTo>
                  <a:lnTo>
                    <a:pt x="142" y="90"/>
                  </a:lnTo>
                  <a:lnTo>
                    <a:pt x="142" y="90"/>
                  </a:lnTo>
                  <a:lnTo>
                    <a:pt x="144" y="76"/>
                  </a:lnTo>
                  <a:lnTo>
                    <a:pt x="144" y="60"/>
                  </a:lnTo>
                  <a:lnTo>
                    <a:pt x="144" y="60"/>
                  </a:lnTo>
                  <a:lnTo>
                    <a:pt x="144" y="46"/>
                  </a:lnTo>
                  <a:lnTo>
                    <a:pt x="140" y="34"/>
                  </a:lnTo>
                  <a:lnTo>
                    <a:pt x="136" y="24"/>
                  </a:lnTo>
                  <a:lnTo>
                    <a:pt x="128" y="16"/>
                  </a:lnTo>
                  <a:lnTo>
                    <a:pt x="120" y="8"/>
                  </a:lnTo>
                  <a:lnTo>
                    <a:pt x="110" y="4"/>
                  </a:lnTo>
                  <a:lnTo>
                    <a:pt x="98" y="0"/>
                  </a:lnTo>
                  <a:lnTo>
                    <a:pt x="86" y="0"/>
                  </a:lnTo>
                  <a:lnTo>
                    <a:pt x="86" y="0"/>
                  </a:lnTo>
                  <a:close/>
                  <a:moveTo>
                    <a:pt x="38" y="64"/>
                  </a:moveTo>
                  <a:lnTo>
                    <a:pt x="38" y="64"/>
                  </a:lnTo>
                  <a:lnTo>
                    <a:pt x="44" y="50"/>
                  </a:lnTo>
                  <a:lnTo>
                    <a:pt x="54" y="38"/>
                  </a:lnTo>
                  <a:lnTo>
                    <a:pt x="60" y="34"/>
                  </a:lnTo>
                  <a:lnTo>
                    <a:pt x="66" y="30"/>
                  </a:lnTo>
                  <a:lnTo>
                    <a:pt x="74" y="28"/>
                  </a:lnTo>
                  <a:lnTo>
                    <a:pt x="82" y="26"/>
                  </a:lnTo>
                  <a:lnTo>
                    <a:pt x="82" y="26"/>
                  </a:lnTo>
                  <a:lnTo>
                    <a:pt x="94" y="28"/>
                  </a:lnTo>
                  <a:lnTo>
                    <a:pt x="104" y="34"/>
                  </a:lnTo>
                  <a:lnTo>
                    <a:pt x="108" y="38"/>
                  </a:lnTo>
                  <a:lnTo>
                    <a:pt x="110" y="42"/>
                  </a:lnTo>
                  <a:lnTo>
                    <a:pt x="112" y="54"/>
                  </a:lnTo>
                  <a:lnTo>
                    <a:pt x="112" y="54"/>
                  </a:lnTo>
                  <a:lnTo>
                    <a:pt x="112" y="64"/>
                  </a:lnTo>
                  <a:lnTo>
                    <a:pt x="38" y="6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4" name="Freeform 23"/>
            <p:cNvSpPr>
              <a:spLocks/>
            </p:cNvSpPr>
            <p:nvPr userDrawn="1"/>
          </p:nvSpPr>
          <p:spPr bwMode="auto">
            <a:xfrm>
              <a:off x="348" y="1695"/>
              <a:ext cx="122" cy="160"/>
            </a:xfrm>
            <a:custGeom>
              <a:avLst/>
              <a:gdLst>
                <a:gd name="T0" fmla="*/ 122 w 122"/>
                <a:gd name="T1" fmla="*/ 4 h 160"/>
                <a:gd name="T2" fmla="*/ 122 w 122"/>
                <a:gd name="T3" fmla="*/ 4 h 160"/>
                <a:gd name="T4" fmla="*/ 112 w 122"/>
                <a:gd name="T5" fmla="*/ 0 h 160"/>
                <a:gd name="T6" fmla="*/ 106 w 122"/>
                <a:gd name="T7" fmla="*/ 0 h 160"/>
                <a:gd name="T8" fmla="*/ 106 w 122"/>
                <a:gd name="T9" fmla="*/ 0 h 160"/>
                <a:gd name="T10" fmla="*/ 90 w 122"/>
                <a:gd name="T11" fmla="*/ 2 h 160"/>
                <a:gd name="T12" fmla="*/ 76 w 122"/>
                <a:gd name="T13" fmla="*/ 6 h 160"/>
                <a:gd name="T14" fmla="*/ 66 w 122"/>
                <a:gd name="T15" fmla="*/ 14 h 160"/>
                <a:gd name="T16" fmla="*/ 58 w 122"/>
                <a:gd name="T17" fmla="*/ 22 h 160"/>
                <a:gd name="T18" fmla="*/ 62 w 122"/>
                <a:gd name="T19" fmla="*/ 4 h 160"/>
                <a:gd name="T20" fmla="*/ 32 w 122"/>
                <a:gd name="T21" fmla="*/ 4 h 160"/>
                <a:gd name="T22" fmla="*/ 32 w 122"/>
                <a:gd name="T23" fmla="*/ 4 h 160"/>
                <a:gd name="T24" fmla="*/ 28 w 122"/>
                <a:gd name="T25" fmla="*/ 24 h 160"/>
                <a:gd name="T26" fmla="*/ 0 w 122"/>
                <a:gd name="T27" fmla="*/ 160 h 160"/>
                <a:gd name="T28" fmla="*/ 32 w 122"/>
                <a:gd name="T29" fmla="*/ 160 h 160"/>
                <a:gd name="T30" fmla="*/ 48 w 122"/>
                <a:gd name="T31" fmla="*/ 82 h 160"/>
                <a:gd name="T32" fmla="*/ 48 w 122"/>
                <a:gd name="T33" fmla="*/ 82 h 160"/>
                <a:gd name="T34" fmla="*/ 54 w 122"/>
                <a:gd name="T35" fmla="*/ 68 h 160"/>
                <a:gd name="T36" fmla="*/ 58 w 122"/>
                <a:gd name="T37" fmla="*/ 58 h 160"/>
                <a:gd name="T38" fmla="*/ 64 w 122"/>
                <a:gd name="T39" fmla="*/ 50 h 160"/>
                <a:gd name="T40" fmla="*/ 70 w 122"/>
                <a:gd name="T41" fmla="*/ 42 h 160"/>
                <a:gd name="T42" fmla="*/ 80 w 122"/>
                <a:gd name="T43" fmla="*/ 34 h 160"/>
                <a:gd name="T44" fmla="*/ 90 w 122"/>
                <a:gd name="T45" fmla="*/ 30 h 160"/>
                <a:gd name="T46" fmla="*/ 102 w 122"/>
                <a:gd name="T47" fmla="*/ 28 h 160"/>
                <a:gd name="T48" fmla="*/ 102 w 122"/>
                <a:gd name="T49" fmla="*/ 28 h 160"/>
                <a:gd name="T50" fmla="*/ 108 w 122"/>
                <a:gd name="T51" fmla="*/ 28 h 160"/>
                <a:gd name="T52" fmla="*/ 114 w 122"/>
                <a:gd name="T53" fmla="*/ 32 h 160"/>
                <a:gd name="T54" fmla="*/ 122 w 122"/>
                <a:gd name="T55" fmla="*/ 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2" h="160">
                  <a:moveTo>
                    <a:pt x="122" y="4"/>
                  </a:moveTo>
                  <a:lnTo>
                    <a:pt x="122" y="4"/>
                  </a:lnTo>
                  <a:lnTo>
                    <a:pt x="112" y="0"/>
                  </a:lnTo>
                  <a:lnTo>
                    <a:pt x="106" y="0"/>
                  </a:lnTo>
                  <a:lnTo>
                    <a:pt x="106" y="0"/>
                  </a:lnTo>
                  <a:lnTo>
                    <a:pt x="90" y="2"/>
                  </a:lnTo>
                  <a:lnTo>
                    <a:pt x="76" y="6"/>
                  </a:lnTo>
                  <a:lnTo>
                    <a:pt x="66" y="14"/>
                  </a:lnTo>
                  <a:lnTo>
                    <a:pt x="58" y="22"/>
                  </a:lnTo>
                  <a:lnTo>
                    <a:pt x="62" y="4"/>
                  </a:lnTo>
                  <a:lnTo>
                    <a:pt x="32" y="4"/>
                  </a:lnTo>
                  <a:lnTo>
                    <a:pt x="32" y="4"/>
                  </a:lnTo>
                  <a:lnTo>
                    <a:pt x="28" y="24"/>
                  </a:lnTo>
                  <a:lnTo>
                    <a:pt x="0" y="160"/>
                  </a:lnTo>
                  <a:lnTo>
                    <a:pt x="32" y="160"/>
                  </a:lnTo>
                  <a:lnTo>
                    <a:pt x="48" y="82"/>
                  </a:lnTo>
                  <a:lnTo>
                    <a:pt x="48" y="82"/>
                  </a:lnTo>
                  <a:lnTo>
                    <a:pt x="54" y="68"/>
                  </a:lnTo>
                  <a:lnTo>
                    <a:pt x="58" y="58"/>
                  </a:lnTo>
                  <a:lnTo>
                    <a:pt x="64" y="50"/>
                  </a:lnTo>
                  <a:lnTo>
                    <a:pt x="70" y="42"/>
                  </a:lnTo>
                  <a:lnTo>
                    <a:pt x="80" y="34"/>
                  </a:lnTo>
                  <a:lnTo>
                    <a:pt x="90" y="30"/>
                  </a:lnTo>
                  <a:lnTo>
                    <a:pt x="102" y="28"/>
                  </a:lnTo>
                  <a:lnTo>
                    <a:pt x="102" y="28"/>
                  </a:lnTo>
                  <a:lnTo>
                    <a:pt x="108" y="28"/>
                  </a:lnTo>
                  <a:lnTo>
                    <a:pt x="114" y="32"/>
                  </a:lnTo>
                  <a:lnTo>
                    <a:pt x="122"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5" name="Freeform 24"/>
            <p:cNvSpPr>
              <a:spLocks/>
            </p:cNvSpPr>
            <p:nvPr userDrawn="1"/>
          </p:nvSpPr>
          <p:spPr bwMode="auto">
            <a:xfrm>
              <a:off x="1774" y="1695"/>
              <a:ext cx="122" cy="160"/>
            </a:xfrm>
            <a:custGeom>
              <a:avLst/>
              <a:gdLst>
                <a:gd name="T0" fmla="*/ 122 w 122"/>
                <a:gd name="T1" fmla="*/ 4 h 160"/>
                <a:gd name="T2" fmla="*/ 122 w 122"/>
                <a:gd name="T3" fmla="*/ 4 h 160"/>
                <a:gd name="T4" fmla="*/ 112 w 122"/>
                <a:gd name="T5" fmla="*/ 0 h 160"/>
                <a:gd name="T6" fmla="*/ 106 w 122"/>
                <a:gd name="T7" fmla="*/ 0 h 160"/>
                <a:gd name="T8" fmla="*/ 106 w 122"/>
                <a:gd name="T9" fmla="*/ 0 h 160"/>
                <a:gd name="T10" fmla="*/ 90 w 122"/>
                <a:gd name="T11" fmla="*/ 2 h 160"/>
                <a:gd name="T12" fmla="*/ 76 w 122"/>
                <a:gd name="T13" fmla="*/ 6 h 160"/>
                <a:gd name="T14" fmla="*/ 66 w 122"/>
                <a:gd name="T15" fmla="*/ 14 h 160"/>
                <a:gd name="T16" fmla="*/ 58 w 122"/>
                <a:gd name="T17" fmla="*/ 22 h 160"/>
                <a:gd name="T18" fmla="*/ 62 w 122"/>
                <a:gd name="T19" fmla="*/ 4 h 160"/>
                <a:gd name="T20" fmla="*/ 30 w 122"/>
                <a:gd name="T21" fmla="*/ 4 h 160"/>
                <a:gd name="T22" fmla="*/ 30 w 122"/>
                <a:gd name="T23" fmla="*/ 4 h 160"/>
                <a:gd name="T24" fmla="*/ 28 w 122"/>
                <a:gd name="T25" fmla="*/ 24 h 160"/>
                <a:gd name="T26" fmla="*/ 0 w 122"/>
                <a:gd name="T27" fmla="*/ 160 h 160"/>
                <a:gd name="T28" fmla="*/ 32 w 122"/>
                <a:gd name="T29" fmla="*/ 160 h 160"/>
                <a:gd name="T30" fmla="*/ 48 w 122"/>
                <a:gd name="T31" fmla="*/ 82 h 160"/>
                <a:gd name="T32" fmla="*/ 48 w 122"/>
                <a:gd name="T33" fmla="*/ 82 h 160"/>
                <a:gd name="T34" fmla="*/ 52 w 122"/>
                <a:gd name="T35" fmla="*/ 68 h 160"/>
                <a:gd name="T36" fmla="*/ 58 w 122"/>
                <a:gd name="T37" fmla="*/ 58 h 160"/>
                <a:gd name="T38" fmla="*/ 62 w 122"/>
                <a:gd name="T39" fmla="*/ 50 h 160"/>
                <a:gd name="T40" fmla="*/ 70 w 122"/>
                <a:gd name="T41" fmla="*/ 42 h 160"/>
                <a:gd name="T42" fmla="*/ 78 w 122"/>
                <a:gd name="T43" fmla="*/ 34 h 160"/>
                <a:gd name="T44" fmla="*/ 90 w 122"/>
                <a:gd name="T45" fmla="*/ 30 h 160"/>
                <a:gd name="T46" fmla="*/ 102 w 122"/>
                <a:gd name="T47" fmla="*/ 28 h 160"/>
                <a:gd name="T48" fmla="*/ 102 w 122"/>
                <a:gd name="T49" fmla="*/ 28 h 160"/>
                <a:gd name="T50" fmla="*/ 106 w 122"/>
                <a:gd name="T51" fmla="*/ 28 h 160"/>
                <a:gd name="T52" fmla="*/ 114 w 122"/>
                <a:gd name="T53" fmla="*/ 32 h 160"/>
                <a:gd name="T54" fmla="*/ 122 w 122"/>
                <a:gd name="T55" fmla="*/ 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2" h="160">
                  <a:moveTo>
                    <a:pt x="122" y="4"/>
                  </a:moveTo>
                  <a:lnTo>
                    <a:pt x="122" y="4"/>
                  </a:lnTo>
                  <a:lnTo>
                    <a:pt x="112" y="0"/>
                  </a:lnTo>
                  <a:lnTo>
                    <a:pt x="106" y="0"/>
                  </a:lnTo>
                  <a:lnTo>
                    <a:pt x="106" y="0"/>
                  </a:lnTo>
                  <a:lnTo>
                    <a:pt x="90" y="2"/>
                  </a:lnTo>
                  <a:lnTo>
                    <a:pt x="76" y="6"/>
                  </a:lnTo>
                  <a:lnTo>
                    <a:pt x="66" y="14"/>
                  </a:lnTo>
                  <a:lnTo>
                    <a:pt x="58" y="22"/>
                  </a:lnTo>
                  <a:lnTo>
                    <a:pt x="62" y="4"/>
                  </a:lnTo>
                  <a:lnTo>
                    <a:pt x="30" y="4"/>
                  </a:lnTo>
                  <a:lnTo>
                    <a:pt x="30" y="4"/>
                  </a:lnTo>
                  <a:lnTo>
                    <a:pt x="28" y="24"/>
                  </a:lnTo>
                  <a:lnTo>
                    <a:pt x="0" y="160"/>
                  </a:lnTo>
                  <a:lnTo>
                    <a:pt x="32" y="160"/>
                  </a:lnTo>
                  <a:lnTo>
                    <a:pt x="48" y="82"/>
                  </a:lnTo>
                  <a:lnTo>
                    <a:pt x="48" y="82"/>
                  </a:lnTo>
                  <a:lnTo>
                    <a:pt x="52" y="68"/>
                  </a:lnTo>
                  <a:lnTo>
                    <a:pt x="58" y="58"/>
                  </a:lnTo>
                  <a:lnTo>
                    <a:pt x="62" y="50"/>
                  </a:lnTo>
                  <a:lnTo>
                    <a:pt x="70" y="42"/>
                  </a:lnTo>
                  <a:lnTo>
                    <a:pt x="78" y="34"/>
                  </a:lnTo>
                  <a:lnTo>
                    <a:pt x="90" y="30"/>
                  </a:lnTo>
                  <a:lnTo>
                    <a:pt x="102" y="28"/>
                  </a:lnTo>
                  <a:lnTo>
                    <a:pt x="102" y="28"/>
                  </a:lnTo>
                  <a:lnTo>
                    <a:pt x="106" y="28"/>
                  </a:lnTo>
                  <a:lnTo>
                    <a:pt x="114" y="32"/>
                  </a:lnTo>
                  <a:lnTo>
                    <a:pt x="122"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6" name="Freeform 25"/>
            <p:cNvSpPr>
              <a:spLocks/>
            </p:cNvSpPr>
            <p:nvPr userDrawn="1"/>
          </p:nvSpPr>
          <p:spPr bwMode="auto">
            <a:xfrm>
              <a:off x="2758" y="1695"/>
              <a:ext cx="122" cy="160"/>
            </a:xfrm>
            <a:custGeom>
              <a:avLst/>
              <a:gdLst>
                <a:gd name="T0" fmla="*/ 122 w 122"/>
                <a:gd name="T1" fmla="*/ 4 h 160"/>
                <a:gd name="T2" fmla="*/ 122 w 122"/>
                <a:gd name="T3" fmla="*/ 4 h 160"/>
                <a:gd name="T4" fmla="*/ 112 w 122"/>
                <a:gd name="T5" fmla="*/ 0 h 160"/>
                <a:gd name="T6" fmla="*/ 106 w 122"/>
                <a:gd name="T7" fmla="*/ 0 h 160"/>
                <a:gd name="T8" fmla="*/ 106 w 122"/>
                <a:gd name="T9" fmla="*/ 0 h 160"/>
                <a:gd name="T10" fmla="*/ 90 w 122"/>
                <a:gd name="T11" fmla="*/ 2 h 160"/>
                <a:gd name="T12" fmla="*/ 76 w 122"/>
                <a:gd name="T13" fmla="*/ 6 h 160"/>
                <a:gd name="T14" fmla="*/ 66 w 122"/>
                <a:gd name="T15" fmla="*/ 14 h 160"/>
                <a:gd name="T16" fmla="*/ 58 w 122"/>
                <a:gd name="T17" fmla="*/ 22 h 160"/>
                <a:gd name="T18" fmla="*/ 62 w 122"/>
                <a:gd name="T19" fmla="*/ 4 h 160"/>
                <a:gd name="T20" fmla="*/ 32 w 122"/>
                <a:gd name="T21" fmla="*/ 4 h 160"/>
                <a:gd name="T22" fmla="*/ 32 w 122"/>
                <a:gd name="T23" fmla="*/ 4 h 160"/>
                <a:gd name="T24" fmla="*/ 28 w 122"/>
                <a:gd name="T25" fmla="*/ 24 h 160"/>
                <a:gd name="T26" fmla="*/ 0 w 122"/>
                <a:gd name="T27" fmla="*/ 160 h 160"/>
                <a:gd name="T28" fmla="*/ 32 w 122"/>
                <a:gd name="T29" fmla="*/ 160 h 160"/>
                <a:gd name="T30" fmla="*/ 48 w 122"/>
                <a:gd name="T31" fmla="*/ 82 h 160"/>
                <a:gd name="T32" fmla="*/ 48 w 122"/>
                <a:gd name="T33" fmla="*/ 82 h 160"/>
                <a:gd name="T34" fmla="*/ 52 w 122"/>
                <a:gd name="T35" fmla="*/ 68 h 160"/>
                <a:gd name="T36" fmla="*/ 58 w 122"/>
                <a:gd name="T37" fmla="*/ 58 h 160"/>
                <a:gd name="T38" fmla="*/ 62 w 122"/>
                <a:gd name="T39" fmla="*/ 50 h 160"/>
                <a:gd name="T40" fmla="*/ 70 w 122"/>
                <a:gd name="T41" fmla="*/ 42 h 160"/>
                <a:gd name="T42" fmla="*/ 78 w 122"/>
                <a:gd name="T43" fmla="*/ 34 h 160"/>
                <a:gd name="T44" fmla="*/ 90 w 122"/>
                <a:gd name="T45" fmla="*/ 30 h 160"/>
                <a:gd name="T46" fmla="*/ 102 w 122"/>
                <a:gd name="T47" fmla="*/ 28 h 160"/>
                <a:gd name="T48" fmla="*/ 102 w 122"/>
                <a:gd name="T49" fmla="*/ 28 h 160"/>
                <a:gd name="T50" fmla="*/ 106 w 122"/>
                <a:gd name="T51" fmla="*/ 28 h 160"/>
                <a:gd name="T52" fmla="*/ 114 w 122"/>
                <a:gd name="T53" fmla="*/ 32 h 160"/>
                <a:gd name="T54" fmla="*/ 122 w 122"/>
                <a:gd name="T55" fmla="*/ 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2" h="160">
                  <a:moveTo>
                    <a:pt x="122" y="4"/>
                  </a:moveTo>
                  <a:lnTo>
                    <a:pt x="122" y="4"/>
                  </a:lnTo>
                  <a:lnTo>
                    <a:pt x="112" y="0"/>
                  </a:lnTo>
                  <a:lnTo>
                    <a:pt x="106" y="0"/>
                  </a:lnTo>
                  <a:lnTo>
                    <a:pt x="106" y="0"/>
                  </a:lnTo>
                  <a:lnTo>
                    <a:pt x="90" y="2"/>
                  </a:lnTo>
                  <a:lnTo>
                    <a:pt x="76" y="6"/>
                  </a:lnTo>
                  <a:lnTo>
                    <a:pt x="66" y="14"/>
                  </a:lnTo>
                  <a:lnTo>
                    <a:pt x="58" y="22"/>
                  </a:lnTo>
                  <a:lnTo>
                    <a:pt x="62" y="4"/>
                  </a:lnTo>
                  <a:lnTo>
                    <a:pt x="32" y="4"/>
                  </a:lnTo>
                  <a:lnTo>
                    <a:pt x="32" y="4"/>
                  </a:lnTo>
                  <a:lnTo>
                    <a:pt x="28" y="24"/>
                  </a:lnTo>
                  <a:lnTo>
                    <a:pt x="0" y="160"/>
                  </a:lnTo>
                  <a:lnTo>
                    <a:pt x="32" y="160"/>
                  </a:lnTo>
                  <a:lnTo>
                    <a:pt x="48" y="82"/>
                  </a:lnTo>
                  <a:lnTo>
                    <a:pt x="48" y="82"/>
                  </a:lnTo>
                  <a:lnTo>
                    <a:pt x="52" y="68"/>
                  </a:lnTo>
                  <a:lnTo>
                    <a:pt x="58" y="58"/>
                  </a:lnTo>
                  <a:lnTo>
                    <a:pt x="62" y="50"/>
                  </a:lnTo>
                  <a:lnTo>
                    <a:pt x="70" y="42"/>
                  </a:lnTo>
                  <a:lnTo>
                    <a:pt x="78" y="34"/>
                  </a:lnTo>
                  <a:lnTo>
                    <a:pt x="90" y="30"/>
                  </a:lnTo>
                  <a:lnTo>
                    <a:pt x="102" y="28"/>
                  </a:lnTo>
                  <a:lnTo>
                    <a:pt x="102" y="28"/>
                  </a:lnTo>
                  <a:lnTo>
                    <a:pt x="106" y="28"/>
                  </a:lnTo>
                  <a:lnTo>
                    <a:pt x="114" y="32"/>
                  </a:lnTo>
                  <a:lnTo>
                    <a:pt x="122"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7" name="Freeform 26"/>
            <p:cNvSpPr>
              <a:spLocks/>
            </p:cNvSpPr>
            <p:nvPr userDrawn="1"/>
          </p:nvSpPr>
          <p:spPr bwMode="auto">
            <a:xfrm>
              <a:off x="2884" y="1695"/>
              <a:ext cx="122" cy="160"/>
            </a:xfrm>
            <a:custGeom>
              <a:avLst/>
              <a:gdLst>
                <a:gd name="T0" fmla="*/ 122 w 122"/>
                <a:gd name="T1" fmla="*/ 4 h 160"/>
                <a:gd name="T2" fmla="*/ 122 w 122"/>
                <a:gd name="T3" fmla="*/ 4 h 160"/>
                <a:gd name="T4" fmla="*/ 114 w 122"/>
                <a:gd name="T5" fmla="*/ 0 h 160"/>
                <a:gd name="T6" fmla="*/ 108 w 122"/>
                <a:gd name="T7" fmla="*/ 0 h 160"/>
                <a:gd name="T8" fmla="*/ 108 w 122"/>
                <a:gd name="T9" fmla="*/ 0 h 160"/>
                <a:gd name="T10" fmla="*/ 90 w 122"/>
                <a:gd name="T11" fmla="*/ 2 h 160"/>
                <a:gd name="T12" fmla="*/ 76 w 122"/>
                <a:gd name="T13" fmla="*/ 6 h 160"/>
                <a:gd name="T14" fmla="*/ 66 w 122"/>
                <a:gd name="T15" fmla="*/ 14 h 160"/>
                <a:gd name="T16" fmla="*/ 58 w 122"/>
                <a:gd name="T17" fmla="*/ 22 h 160"/>
                <a:gd name="T18" fmla="*/ 62 w 122"/>
                <a:gd name="T19" fmla="*/ 4 h 160"/>
                <a:gd name="T20" fmla="*/ 32 w 122"/>
                <a:gd name="T21" fmla="*/ 4 h 160"/>
                <a:gd name="T22" fmla="*/ 32 w 122"/>
                <a:gd name="T23" fmla="*/ 4 h 160"/>
                <a:gd name="T24" fmla="*/ 28 w 122"/>
                <a:gd name="T25" fmla="*/ 24 h 160"/>
                <a:gd name="T26" fmla="*/ 0 w 122"/>
                <a:gd name="T27" fmla="*/ 160 h 160"/>
                <a:gd name="T28" fmla="*/ 32 w 122"/>
                <a:gd name="T29" fmla="*/ 160 h 160"/>
                <a:gd name="T30" fmla="*/ 48 w 122"/>
                <a:gd name="T31" fmla="*/ 82 h 160"/>
                <a:gd name="T32" fmla="*/ 48 w 122"/>
                <a:gd name="T33" fmla="*/ 82 h 160"/>
                <a:gd name="T34" fmla="*/ 54 w 122"/>
                <a:gd name="T35" fmla="*/ 68 h 160"/>
                <a:gd name="T36" fmla="*/ 58 w 122"/>
                <a:gd name="T37" fmla="*/ 58 h 160"/>
                <a:gd name="T38" fmla="*/ 64 w 122"/>
                <a:gd name="T39" fmla="*/ 50 h 160"/>
                <a:gd name="T40" fmla="*/ 70 w 122"/>
                <a:gd name="T41" fmla="*/ 42 h 160"/>
                <a:gd name="T42" fmla="*/ 80 w 122"/>
                <a:gd name="T43" fmla="*/ 34 h 160"/>
                <a:gd name="T44" fmla="*/ 90 w 122"/>
                <a:gd name="T45" fmla="*/ 30 h 160"/>
                <a:gd name="T46" fmla="*/ 102 w 122"/>
                <a:gd name="T47" fmla="*/ 28 h 160"/>
                <a:gd name="T48" fmla="*/ 102 w 122"/>
                <a:gd name="T49" fmla="*/ 28 h 160"/>
                <a:gd name="T50" fmla="*/ 108 w 122"/>
                <a:gd name="T51" fmla="*/ 28 h 160"/>
                <a:gd name="T52" fmla="*/ 116 w 122"/>
                <a:gd name="T53" fmla="*/ 32 h 160"/>
                <a:gd name="T54" fmla="*/ 122 w 122"/>
                <a:gd name="T55" fmla="*/ 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22" h="160">
                  <a:moveTo>
                    <a:pt x="122" y="4"/>
                  </a:moveTo>
                  <a:lnTo>
                    <a:pt x="122" y="4"/>
                  </a:lnTo>
                  <a:lnTo>
                    <a:pt x="114" y="0"/>
                  </a:lnTo>
                  <a:lnTo>
                    <a:pt x="108" y="0"/>
                  </a:lnTo>
                  <a:lnTo>
                    <a:pt x="108" y="0"/>
                  </a:lnTo>
                  <a:lnTo>
                    <a:pt x="90" y="2"/>
                  </a:lnTo>
                  <a:lnTo>
                    <a:pt x="76" y="6"/>
                  </a:lnTo>
                  <a:lnTo>
                    <a:pt x="66" y="14"/>
                  </a:lnTo>
                  <a:lnTo>
                    <a:pt x="58" y="22"/>
                  </a:lnTo>
                  <a:lnTo>
                    <a:pt x="62" y="4"/>
                  </a:lnTo>
                  <a:lnTo>
                    <a:pt x="32" y="4"/>
                  </a:lnTo>
                  <a:lnTo>
                    <a:pt x="32" y="4"/>
                  </a:lnTo>
                  <a:lnTo>
                    <a:pt x="28" y="24"/>
                  </a:lnTo>
                  <a:lnTo>
                    <a:pt x="0" y="160"/>
                  </a:lnTo>
                  <a:lnTo>
                    <a:pt x="32" y="160"/>
                  </a:lnTo>
                  <a:lnTo>
                    <a:pt x="48" y="82"/>
                  </a:lnTo>
                  <a:lnTo>
                    <a:pt x="48" y="82"/>
                  </a:lnTo>
                  <a:lnTo>
                    <a:pt x="54" y="68"/>
                  </a:lnTo>
                  <a:lnTo>
                    <a:pt x="58" y="58"/>
                  </a:lnTo>
                  <a:lnTo>
                    <a:pt x="64" y="50"/>
                  </a:lnTo>
                  <a:lnTo>
                    <a:pt x="70" y="42"/>
                  </a:lnTo>
                  <a:lnTo>
                    <a:pt x="80" y="34"/>
                  </a:lnTo>
                  <a:lnTo>
                    <a:pt x="90" y="30"/>
                  </a:lnTo>
                  <a:lnTo>
                    <a:pt x="102" y="28"/>
                  </a:lnTo>
                  <a:lnTo>
                    <a:pt x="102" y="28"/>
                  </a:lnTo>
                  <a:lnTo>
                    <a:pt x="108" y="28"/>
                  </a:lnTo>
                  <a:lnTo>
                    <a:pt x="116" y="32"/>
                  </a:lnTo>
                  <a:lnTo>
                    <a:pt x="122"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8" name="Freeform 27"/>
            <p:cNvSpPr>
              <a:spLocks/>
            </p:cNvSpPr>
            <p:nvPr userDrawn="1"/>
          </p:nvSpPr>
          <p:spPr bwMode="auto">
            <a:xfrm>
              <a:off x="168" y="1639"/>
              <a:ext cx="178" cy="218"/>
            </a:xfrm>
            <a:custGeom>
              <a:avLst/>
              <a:gdLst>
                <a:gd name="T0" fmla="*/ 178 w 178"/>
                <a:gd name="T1" fmla="*/ 10 h 218"/>
                <a:gd name="T2" fmla="*/ 178 w 178"/>
                <a:gd name="T3" fmla="*/ 10 h 218"/>
                <a:gd name="T4" fmla="*/ 168 w 178"/>
                <a:gd name="T5" fmla="*/ 6 h 218"/>
                <a:gd name="T6" fmla="*/ 154 w 178"/>
                <a:gd name="T7" fmla="*/ 2 h 218"/>
                <a:gd name="T8" fmla="*/ 140 w 178"/>
                <a:gd name="T9" fmla="*/ 0 h 218"/>
                <a:gd name="T10" fmla="*/ 126 w 178"/>
                <a:gd name="T11" fmla="*/ 0 h 218"/>
                <a:gd name="T12" fmla="*/ 126 w 178"/>
                <a:gd name="T13" fmla="*/ 0 h 218"/>
                <a:gd name="T14" fmla="*/ 110 w 178"/>
                <a:gd name="T15" fmla="*/ 0 h 218"/>
                <a:gd name="T16" fmla="*/ 94 w 178"/>
                <a:gd name="T17" fmla="*/ 2 h 218"/>
                <a:gd name="T18" fmla="*/ 80 w 178"/>
                <a:gd name="T19" fmla="*/ 6 h 218"/>
                <a:gd name="T20" fmla="*/ 68 w 178"/>
                <a:gd name="T21" fmla="*/ 12 h 218"/>
                <a:gd name="T22" fmla="*/ 56 w 178"/>
                <a:gd name="T23" fmla="*/ 18 h 218"/>
                <a:gd name="T24" fmla="*/ 46 w 178"/>
                <a:gd name="T25" fmla="*/ 26 h 218"/>
                <a:gd name="T26" fmla="*/ 36 w 178"/>
                <a:gd name="T27" fmla="*/ 34 h 218"/>
                <a:gd name="T28" fmla="*/ 28 w 178"/>
                <a:gd name="T29" fmla="*/ 42 h 218"/>
                <a:gd name="T30" fmla="*/ 16 w 178"/>
                <a:gd name="T31" fmla="*/ 62 h 218"/>
                <a:gd name="T32" fmla="*/ 6 w 178"/>
                <a:gd name="T33" fmla="*/ 82 h 218"/>
                <a:gd name="T34" fmla="*/ 2 w 178"/>
                <a:gd name="T35" fmla="*/ 102 h 218"/>
                <a:gd name="T36" fmla="*/ 0 w 178"/>
                <a:gd name="T37" fmla="*/ 122 h 218"/>
                <a:gd name="T38" fmla="*/ 0 w 178"/>
                <a:gd name="T39" fmla="*/ 122 h 218"/>
                <a:gd name="T40" fmla="*/ 2 w 178"/>
                <a:gd name="T41" fmla="*/ 144 h 218"/>
                <a:gd name="T42" fmla="*/ 6 w 178"/>
                <a:gd name="T43" fmla="*/ 162 h 218"/>
                <a:gd name="T44" fmla="*/ 16 w 178"/>
                <a:gd name="T45" fmla="*/ 180 h 218"/>
                <a:gd name="T46" fmla="*/ 26 w 178"/>
                <a:gd name="T47" fmla="*/ 192 h 218"/>
                <a:gd name="T48" fmla="*/ 40 w 178"/>
                <a:gd name="T49" fmla="*/ 204 h 218"/>
                <a:gd name="T50" fmla="*/ 58 w 178"/>
                <a:gd name="T51" fmla="*/ 212 h 218"/>
                <a:gd name="T52" fmla="*/ 78 w 178"/>
                <a:gd name="T53" fmla="*/ 216 h 218"/>
                <a:gd name="T54" fmla="*/ 100 w 178"/>
                <a:gd name="T55" fmla="*/ 218 h 218"/>
                <a:gd name="T56" fmla="*/ 100 w 178"/>
                <a:gd name="T57" fmla="*/ 218 h 218"/>
                <a:gd name="T58" fmla="*/ 120 w 178"/>
                <a:gd name="T59" fmla="*/ 218 h 218"/>
                <a:gd name="T60" fmla="*/ 138 w 178"/>
                <a:gd name="T61" fmla="*/ 212 h 218"/>
                <a:gd name="T62" fmla="*/ 140 w 178"/>
                <a:gd name="T63" fmla="*/ 212 h 218"/>
                <a:gd name="T64" fmla="*/ 144 w 178"/>
                <a:gd name="T65" fmla="*/ 180 h 218"/>
                <a:gd name="T66" fmla="*/ 144 w 178"/>
                <a:gd name="T67" fmla="*/ 180 h 218"/>
                <a:gd name="T68" fmla="*/ 134 w 178"/>
                <a:gd name="T69" fmla="*/ 184 h 218"/>
                <a:gd name="T70" fmla="*/ 124 w 178"/>
                <a:gd name="T71" fmla="*/ 186 h 218"/>
                <a:gd name="T72" fmla="*/ 104 w 178"/>
                <a:gd name="T73" fmla="*/ 188 h 218"/>
                <a:gd name="T74" fmla="*/ 104 w 178"/>
                <a:gd name="T75" fmla="*/ 188 h 218"/>
                <a:gd name="T76" fmla="*/ 90 w 178"/>
                <a:gd name="T77" fmla="*/ 188 h 218"/>
                <a:gd name="T78" fmla="*/ 76 w 178"/>
                <a:gd name="T79" fmla="*/ 184 h 218"/>
                <a:gd name="T80" fmla="*/ 64 w 178"/>
                <a:gd name="T81" fmla="*/ 178 h 218"/>
                <a:gd name="T82" fmla="*/ 54 w 178"/>
                <a:gd name="T83" fmla="*/ 172 h 218"/>
                <a:gd name="T84" fmla="*/ 46 w 178"/>
                <a:gd name="T85" fmla="*/ 162 h 218"/>
                <a:gd name="T86" fmla="*/ 40 w 178"/>
                <a:gd name="T87" fmla="*/ 150 h 218"/>
                <a:gd name="T88" fmla="*/ 36 w 178"/>
                <a:gd name="T89" fmla="*/ 138 h 218"/>
                <a:gd name="T90" fmla="*/ 36 w 178"/>
                <a:gd name="T91" fmla="*/ 124 h 218"/>
                <a:gd name="T92" fmla="*/ 36 w 178"/>
                <a:gd name="T93" fmla="*/ 124 h 218"/>
                <a:gd name="T94" fmla="*/ 38 w 178"/>
                <a:gd name="T95" fmla="*/ 106 h 218"/>
                <a:gd name="T96" fmla="*/ 42 w 178"/>
                <a:gd name="T97" fmla="*/ 90 h 218"/>
                <a:gd name="T98" fmla="*/ 48 w 178"/>
                <a:gd name="T99" fmla="*/ 74 h 218"/>
                <a:gd name="T100" fmla="*/ 58 w 178"/>
                <a:gd name="T101" fmla="*/ 60 h 218"/>
                <a:gd name="T102" fmla="*/ 70 w 178"/>
                <a:gd name="T103" fmla="*/ 48 h 218"/>
                <a:gd name="T104" fmla="*/ 86 w 178"/>
                <a:gd name="T105" fmla="*/ 38 h 218"/>
                <a:gd name="T106" fmla="*/ 106 w 178"/>
                <a:gd name="T107" fmla="*/ 32 h 218"/>
                <a:gd name="T108" fmla="*/ 128 w 178"/>
                <a:gd name="T109" fmla="*/ 30 h 218"/>
                <a:gd name="T110" fmla="*/ 128 w 178"/>
                <a:gd name="T111" fmla="*/ 30 h 218"/>
                <a:gd name="T112" fmla="*/ 148 w 178"/>
                <a:gd name="T113" fmla="*/ 32 h 218"/>
                <a:gd name="T114" fmla="*/ 160 w 178"/>
                <a:gd name="T115" fmla="*/ 36 h 218"/>
                <a:gd name="T116" fmla="*/ 168 w 178"/>
                <a:gd name="T117" fmla="*/ 40 h 218"/>
                <a:gd name="T118" fmla="*/ 178 w 178"/>
                <a:gd name="T119" fmla="*/ 10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8" h="218">
                  <a:moveTo>
                    <a:pt x="178" y="10"/>
                  </a:moveTo>
                  <a:lnTo>
                    <a:pt x="178" y="10"/>
                  </a:lnTo>
                  <a:lnTo>
                    <a:pt x="168" y="6"/>
                  </a:lnTo>
                  <a:lnTo>
                    <a:pt x="154" y="2"/>
                  </a:lnTo>
                  <a:lnTo>
                    <a:pt x="140" y="0"/>
                  </a:lnTo>
                  <a:lnTo>
                    <a:pt x="126" y="0"/>
                  </a:lnTo>
                  <a:lnTo>
                    <a:pt x="126" y="0"/>
                  </a:lnTo>
                  <a:lnTo>
                    <a:pt x="110" y="0"/>
                  </a:lnTo>
                  <a:lnTo>
                    <a:pt x="94" y="2"/>
                  </a:lnTo>
                  <a:lnTo>
                    <a:pt x="80" y="6"/>
                  </a:lnTo>
                  <a:lnTo>
                    <a:pt x="68" y="12"/>
                  </a:lnTo>
                  <a:lnTo>
                    <a:pt x="56" y="18"/>
                  </a:lnTo>
                  <a:lnTo>
                    <a:pt x="46" y="26"/>
                  </a:lnTo>
                  <a:lnTo>
                    <a:pt x="36" y="34"/>
                  </a:lnTo>
                  <a:lnTo>
                    <a:pt x="28" y="42"/>
                  </a:lnTo>
                  <a:lnTo>
                    <a:pt x="16" y="62"/>
                  </a:lnTo>
                  <a:lnTo>
                    <a:pt x="6" y="82"/>
                  </a:lnTo>
                  <a:lnTo>
                    <a:pt x="2" y="102"/>
                  </a:lnTo>
                  <a:lnTo>
                    <a:pt x="0" y="122"/>
                  </a:lnTo>
                  <a:lnTo>
                    <a:pt x="0" y="122"/>
                  </a:lnTo>
                  <a:lnTo>
                    <a:pt x="2" y="144"/>
                  </a:lnTo>
                  <a:lnTo>
                    <a:pt x="6" y="162"/>
                  </a:lnTo>
                  <a:lnTo>
                    <a:pt x="16" y="180"/>
                  </a:lnTo>
                  <a:lnTo>
                    <a:pt x="26" y="192"/>
                  </a:lnTo>
                  <a:lnTo>
                    <a:pt x="40" y="204"/>
                  </a:lnTo>
                  <a:lnTo>
                    <a:pt x="58" y="212"/>
                  </a:lnTo>
                  <a:lnTo>
                    <a:pt x="78" y="216"/>
                  </a:lnTo>
                  <a:lnTo>
                    <a:pt x="100" y="218"/>
                  </a:lnTo>
                  <a:lnTo>
                    <a:pt x="100" y="218"/>
                  </a:lnTo>
                  <a:lnTo>
                    <a:pt x="120" y="218"/>
                  </a:lnTo>
                  <a:lnTo>
                    <a:pt x="138" y="212"/>
                  </a:lnTo>
                  <a:lnTo>
                    <a:pt x="140" y="212"/>
                  </a:lnTo>
                  <a:lnTo>
                    <a:pt x="144" y="180"/>
                  </a:lnTo>
                  <a:lnTo>
                    <a:pt x="144" y="180"/>
                  </a:lnTo>
                  <a:lnTo>
                    <a:pt x="134" y="184"/>
                  </a:lnTo>
                  <a:lnTo>
                    <a:pt x="124" y="186"/>
                  </a:lnTo>
                  <a:lnTo>
                    <a:pt x="104" y="188"/>
                  </a:lnTo>
                  <a:lnTo>
                    <a:pt x="104" y="188"/>
                  </a:lnTo>
                  <a:lnTo>
                    <a:pt x="90" y="188"/>
                  </a:lnTo>
                  <a:lnTo>
                    <a:pt x="76" y="184"/>
                  </a:lnTo>
                  <a:lnTo>
                    <a:pt x="64" y="178"/>
                  </a:lnTo>
                  <a:lnTo>
                    <a:pt x="54" y="172"/>
                  </a:lnTo>
                  <a:lnTo>
                    <a:pt x="46" y="162"/>
                  </a:lnTo>
                  <a:lnTo>
                    <a:pt x="40" y="150"/>
                  </a:lnTo>
                  <a:lnTo>
                    <a:pt x="36" y="138"/>
                  </a:lnTo>
                  <a:lnTo>
                    <a:pt x="36" y="124"/>
                  </a:lnTo>
                  <a:lnTo>
                    <a:pt x="36" y="124"/>
                  </a:lnTo>
                  <a:lnTo>
                    <a:pt x="38" y="106"/>
                  </a:lnTo>
                  <a:lnTo>
                    <a:pt x="42" y="90"/>
                  </a:lnTo>
                  <a:lnTo>
                    <a:pt x="48" y="74"/>
                  </a:lnTo>
                  <a:lnTo>
                    <a:pt x="58" y="60"/>
                  </a:lnTo>
                  <a:lnTo>
                    <a:pt x="70" y="48"/>
                  </a:lnTo>
                  <a:lnTo>
                    <a:pt x="86" y="38"/>
                  </a:lnTo>
                  <a:lnTo>
                    <a:pt x="106" y="32"/>
                  </a:lnTo>
                  <a:lnTo>
                    <a:pt x="128" y="30"/>
                  </a:lnTo>
                  <a:lnTo>
                    <a:pt x="128" y="30"/>
                  </a:lnTo>
                  <a:lnTo>
                    <a:pt x="148" y="32"/>
                  </a:lnTo>
                  <a:lnTo>
                    <a:pt x="160" y="36"/>
                  </a:lnTo>
                  <a:lnTo>
                    <a:pt x="168" y="40"/>
                  </a:lnTo>
                  <a:lnTo>
                    <a:pt x="178" y="1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29" name="Freeform 28"/>
            <p:cNvSpPr>
              <a:spLocks/>
            </p:cNvSpPr>
            <p:nvPr userDrawn="1"/>
          </p:nvSpPr>
          <p:spPr bwMode="auto">
            <a:xfrm>
              <a:off x="932" y="1699"/>
              <a:ext cx="64" cy="156"/>
            </a:xfrm>
            <a:custGeom>
              <a:avLst/>
              <a:gdLst>
                <a:gd name="T0" fmla="*/ 0 w 64"/>
                <a:gd name="T1" fmla="*/ 156 h 156"/>
                <a:gd name="T2" fmla="*/ 32 w 64"/>
                <a:gd name="T3" fmla="*/ 156 h 156"/>
                <a:gd name="T4" fmla="*/ 64 w 64"/>
                <a:gd name="T5" fmla="*/ 0 h 156"/>
                <a:gd name="T6" fmla="*/ 32 w 64"/>
                <a:gd name="T7" fmla="*/ 0 h 156"/>
                <a:gd name="T8" fmla="*/ 0 w 64"/>
                <a:gd name="T9" fmla="*/ 156 h 156"/>
              </a:gdLst>
              <a:ahLst/>
              <a:cxnLst>
                <a:cxn ang="0">
                  <a:pos x="T0" y="T1"/>
                </a:cxn>
                <a:cxn ang="0">
                  <a:pos x="T2" y="T3"/>
                </a:cxn>
                <a:cxn ang="0">
                  <a:pos x="T4" y="T5"/>
                </a:cxn>
                <a:cxn ang="0">
                  <a:pos x="T6" y="T7"/>
                </a:cxn>
                <a:cxn ang="0">
                  <a:pos x="T8" y="T9"/>
                </a:cxn>
              </a:cxnLst>
              <a:rect l="0" t="0" r="r" b="b"/>
              <a:pathLst>
                <a:path w="64" h="156">
                  <a:moveTo>
                    <a:pt x="0" y="156"/>
                  </a:moveTo>
                  <a:lnTo>
                    <a:pt x="32" y="156"/>
                  </a:lnTo>
                  <a:lnTo>
                    <a:pt x="64" y="0"/>
                  </a:lnTo>
                  <a:lnTo>
                    <a:pt x="32" y="0"/>
                  </a:lnTo>
                  <a:lnTo>
                    <a:pt x="0" y="1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0" name="Freeform 29"/>
            <p:cNvSpPr>
              <a:spLocks/>
            </p:cNvSpPr>
            <p:nvPr userDrawn="1"/>
          </p:nvSpPr>
          <p:spPr bwMode="auto">
            <a:xfrm>
              <a:off x="970" y="1633"/>
              <a:ext cx="42" cy="36"/>
            </a:xfrm>
            <a:custGeom>
              <a:avLst/>
              <a:gdLst>
                <a:gd name="T0" fmla="*/ 6 w 42"/>
                <a:gd name="T1" fmla="*/ 0 h 36"/>
                <a:gd name="T2" fmla="*/ 0 w 42"/>
                <a:gd name="T3" fmla="*/ 36 h 36"/>
                <a:gd name="T4" fmla="*/ 36 w 42"/>
                <a:gd name="T5" fmla="*/ 36 h 36"/>
                <a:gd name="T6" fmla="*/ 42 w 42"/>
                <a:gd name="T7" fmla="*/ 0 h 36"/>
                <a:gd name="T8" fmla="*/ 6 w 42"/>
                <a:gd name="T9" fmla="*/ 0 h 36"/>
              </a:gdLst>
              <a:ahLst/>
              <a:cxnLst>
                <a:cxn ang="0">
                  <a:pos x="T0" y="T1"/>
                </a:cxn>
                <a:cxn ang="0">
                  <a:pos x="T2" y="T3"/>
                </a:cxn>
                <a:cxn ang="0">
                  <a:pos x="T4" y="T5"/>
                </a:cxn>
                <a:cxn ang="0">
                  <a:pos x="T6" y="T7"/>
                </a:cxn>
                <a:cxn ang="0">
                  <a:pos x="T8" y="T9"/>
                </a:cxn>
              </a:cxnLst>
              <a:rect l="0" t="0" r="r" b="b"/>
              <a:pathLst>
                <a:path w="42" h="36">
                  <a:moveTo>
                    <a:pt x="6" y="0"/>
                  </a:moveTo>
                  <a:lnTo>
                    <a:pt x="0" y="36"/>
                  </a:lnTo>
                  <a:lnTo>
                    <a:pt x="36" y="36"/>
                  </a:lnTo>
                  <a:lnTo>
                    <a:pt x="42" y="0"/>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1" name="Freeform 30"/>
            <p:cNvSpPr>
              <a:spLocks noEditPoints="1"/>
            </p:cNvSpPr>
            <p:nvPr userDrawn="1"/>
          </p:nvSpPr>
          <p:spPr bwMode="auto">
            <a:xfrm>
              <a:off x="1594" y="1695"/>
              <a:ext cx="158" cy="162"/>
            </a:xfrm>
            <a:custGeom>
              <a:avLst/>
              <a:gdLst>
                <a:gd name="T0" fmla="*/ 88 w 158"/>
                <a:gd name="T1" fmla="*/ 0 h 162"/>
                <a:gd name="T2" fmla="*/ 52 w 158"/>
                <a:gd name="T3" fmla="*/ 6 h 162"/>
                <a:gd name="T4" fmla="*/ 24 w 158"/>
                <a:gd name="T5" fmla="*/ 26 h 162"/>
                <a:gd name="T6" fmla="*/ 6 w 158"/>
                <a:gd name="T7" fmla="*/ 54 h 162"/>
                <a:gd name="T8" fmla="*/ 0 w 158"/>
                <a:gd name="T9" fmla="*/ 94 h 162"/>
                <a:gd name="T10" fmla="*/ 0 w 158"/>
                <a:gd name="T11" fmla="*/ 108 h 162"/>
                <a:gd name="T12" fmla="*/ 10 w 158"/>
                <a:gd name="T13" fmla="*/ 134 h 162"/>
                <a:gd name="T14" fmla="*/ 28 w 158"/>
                <a:gd name="T15" fmla="*/ 152 h 162"/>
                <a:gd name="T16" fmla="*/ 54 w 158"/>
                <a:gd name="T17" fmla="*/ 162 h 162"/>
                <a:gd name="T18" fmla="*/ 70 w 158"/>
                <a:gd name="T19" fmla="*/ 162 h 162"/>
                <a:gd name="T20" fmla="*/ 106 w 158"/>
                <a:gd name="T21" fmla="*/ 156 h 162"/>
                <a:gd name="T22" fmla="*/ 134 w 158"/>
                <a:gd name="T23" fmla="*/ 136 h 162"/>
                <a:gd name="T24" fmla="*/ 152 w 158"/>
                <a:gd name="T25" fmla="*/ 106 h 162"/>
                <a:gd name="T26" fmla="*/ 158 w 158"/>
                <a:gd name="T27" fmla="*/ 68 h 162"/>
                <a:gd name="T28" fmla="*/ 156 w 158"/>
                <a:gd name="T29" fmla="*/ 52 h 162"/>
                <a:gd name="T30" fmla="*/ 146 w 158"/>
                <a:gd name="T31" fmla="*/ 28 h 162"/>
                <a:gd name="T32" fmla="*/ 128 w 158"/>
                <a:gd name="T33" fmla="*/ 10 h 162"/>
                <a:gd name="T34" fmla="*/ 104 w 158"/>
                <a:gd name="T35" fmla="*/ 0 h 162"/>
                <a:gd name="T36" fmla="*/ 88 w 158"/>
                <a:gd name="T37" fmla="*/ 0 h 162"/>
                <a:gd name="T38" fmla="*/ 124 w 158"/>
                <a:gd name="T39" fmla="*/ 68 h 162"/>
                <a:gd name="T40" fmla="*/ 120 w 158"/>
                <a:gd name="T41" fmla="*/ 92 h 162"/>
                <a:gd name="T42" fmla="*/ 108 w 158"/>
                <a:gd name="T43" fmla="*/ 114 h 162"/>
                <a:gd name="T44" fmla="*/ 92 w 158"/>
                <a:gd name="T45" fmla="*/ 130 h 162"/>
                <a:gd name="T46" fmla="*/ 70 w 158"/>
                <a:gd name="T47" fmla="*/ 136 h 162"/>
                <a:gd name="T48" fmla="*/ 62 w 158"/>
                <a:gd name="T49" fmla="*/ 136 h 162"/>
                <a:gd name="T50" fmla="*/ 48 w 158"/>
                <a:gd name="T51" fmla="*/ 130 h 162"/>
                <a:gd name="T52" fmla="*/ 38 w 158"/>
                <a:gd name="T53" fmla="*/ 120 h 162"/>
                <a:gd name="T54" fmla="*/ 34 w 158"/>
                <a:gd name="T55" fmla="*/ 104 h 162"/>
                <a:gd name="T56" fmla="*/ 34 w 158"/>
                <a:gd name="T57" fmla="*/ 96 h 162"/>
                <a:gd name="T58" fmla="*/ 36 w 158"/>
                <a:gd name="T59" fmla="*/ 72 h 162"/>
                <a:gd name="T60" fmla="*/ 46 w 158"/>
                <a:gd name="T61" fmla="*/ 50 h 162"/>
                <a:gd name="T62" fmla="*/ 62 w 158"/>
                <a:gd name="T63" fmla="*/ 34 h 162"/>
                <a:gd name="T64" fmla="*/ 86 w 158"/>
                <a:gd name="T65" fmla="*/ 26 h 162"/>
                <a:gd name="T66" fmla="*/ 96 w 158"/>
                <a:gd name="T67" fmla="*/ 28 h 162"/>
                <a:gd name="T68" fmla="*/ 110 w 158"/>
                <a:gd name="T69" fmla="*/ 34 h 162"/>
                <a:gd name="T70" fmla="*/ 118 w 158"/>
                <a:gd name="T71" fmla="*/ 46 h 162"/>
                <a:gd name="T72" fmla="*/ 124 w 158"/>
                <a:gd name="T73" fmla="*/ 6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8" h="162">
                  <a:moveTo>
                    <a:pt x="88" y="0"/>
                  </a:moveTo>
                  <a:lnTo>
                    <a:pt x="88" y="0"/>
                  </a:lnTo>
                  <a:lnTo>
                    <a:pt x="70" y="2"/>
                  </a:lnTo>
                  <a:lnTo>
                    <a:pt x="52" y="6"/>
                  </a:lnTo>
                  <a:lnTo>
                    <a:pt x="36" y="14"/>
                  </a:lnTo>
                  <a:lnTo>
                    <a:pt x="24" y="26"/>
                  </a:lnTo>
                  <a:lnTo>
                    <a:pt x="14" y="38"/>
                  </a:lnTo>
                  <a:lnTo>
                    <a:pt x="6" y="54"/>
                  </a:lnTo>
                  <a:lnTo>
                    <a:pt x="2" y="72"/>
                  </a:lnTo>
                  <a:lnTo>
                    <a:pt x="0" y="94"/>
                  </a:lnTo>
                  <a:lnTo>
                    <a:pt x="0" y="94"/>
                  </a:lnTo>
                  <a:lnTo>
                    <a:pt x="0" y="108"/>
                  </a:lnTo>
                  <a:lnTo>
                    <a:pt x="4" y="122"/>
                  </a:lnTo>
                  <a:lnTo>
                    <a:pt x="10" y="134"/>
                  </a:lnTo>
                  <a:lnTo>
                    <a:pt x="18" y="144"/>
                  </a:lnTo>
                  <a:lnTo>
                    <a:pt x="28" y="152"/>
                  </a:lnTo>
                  <a:lnTo>
                    <a:pt x="40" y="158"/>
                  </a:lnTo>
                  <a:lnTo>
                    <a:pt x="54" y="162"/>
                  </a:lnTo>
                  <a:lnTo>
                    <a:pt x="70" y="162"/>
                  </a:lnTo>
                  <a:lnTo>
                    <a:pt x="70" y="162"/>
                  </a:lnTo>
                  <a:lnTo>
                    <a:pt x="90" y="160"/>
                  </a:lnTo>
                  <a:lnTo>
                    <a:pt x="106" y="156"/>
                  </a:lnTo>
                  <a:lnTo>
                    <a:pt x="120" y="148"/>
                  </a:lnTo>
                  <a:lnTo>
                    <a:pt x="134" y="136"/>
                  </a:lnTo>
                  <a:lnTo>
                    <a:pt x="144" y="122"/>
                  </a:lnTo>
                  <a:lnTo>
                    <a:pt x="152" y="106"/>
                  </a:lnTo>
                  <a:lnTo>
                    <a:pt x="156" y="88"/>
                  </a:lnTo>
                  <a:lnTo>
                    <a:pt x="158" y="68"/>
                  </a:lnTo>
                  <a:lnTo>
                    <a:pt x="158" y="68"/>
                  </a:lnTo>
                  <a:lnTo>
                    <a:pt x="156" y="52"/>
                  </a:lnTo>
                  <a:lnTo>
                    <a:pt x="152" y="40"/>
                  </a:lnTo>
                  <a:lnTo>
                    <a:pt x="146" y="28"/>
                  </a:lnTo>
                  <a:lnTo>
                    <a:pt x="138" y="18"/>
                  </a:lnTo>
                  <a:lnTo>
                    <a:pt x="128" y="10"/>
                  </a:lnTo>
                  <a:lnTo>
                    <a:pt x="116" y="4"/>
                  </a:lnTo>
                  <a:lnTo>
                    <a:pt x="104" y="0"/>
                  </a:lnTo>
                  <a:lnTo>
                    <a:pt x="88" y="0"/>
                  </a:lnTo>
                  <a:lnTo>
                    <a:pt x="88" y="0"/>
                  </a:lnTo>
                  <a:close/>
                  <a:moveTo>
                    <a:pt x="124" y="68"/>
                  </a:moveTo>
                  <a:lnTo>
                    <a:pt x="124" y="68"/>
                  </a:lnTo>
                  <a:lnTo>
                    <a:pt x="122" y="80"/>
                  </a:lnTo>
                  <a:lnTo>
                    <a:pt x="120" y="92"/>
                  </a:lnTo>
                  <a:lnTo>
                    <a:pt x="114" y="104"/>
                  </a:lnTo>
                  <a:lnTo>
                    <a:pt x="108" y="114"/>
                  </a:lnTo>
                  <a:lnTo>
                    <a:pt x="100" y="122"/>
                  </a:lnTo>
                  <a:lnTo>
                    <a:pt x="92" y="130"/>
                  </a:lnTo>
                  <a:lnTo>
                    <a:pt x="82" y="134"/>
                  </a:lnTo>
                  <a:lnTo>
                    <a:pt x="70" y="136"/>
                  </a:lnTo>
                  <a:lnTo>
                    <a:pt x="70" y="136"/>
                  </a:lnTo>
                  <a:lnTo>
                    <a:pt x="62" y="136"/>
                  </a:lnTo>
                  <a:lnTo>
                    <a:pt x="54" y="134"/>
                  </a:lnTo>
                  <a:lnTo>
                    <a:pt x="48" y="130"/>
                  </a:lnTo>
                  <a:lnTo>
                    <a:pt x="44" y="126"/>
                  </a:lnTo>
                  <a:lnTo>
                    <a:pt x="38" y="120"/>
                  </a:lnTo>
                  <a:lnTo>
                    <a:pt x="36" y="112"/>
                  </a:lnTo>
                  <a:lnTo>
                    <a:pt x="34" y="104"/>
                  </a:lnTo>
                  <a:lnTo>
                    <a:pt x="34" y="96"/>
                  </a:lnTo>
                  <a:lnTo>
                    <a:pt x="34" y="96"/>
                  </a:lnTo>
                  <a:lnTo>
                    <a:pt x="34" y="84"/>
                  </a:lnTo>
                  <a:lnTo>
                    <a:pt x="36" y="72"/>
                  </a:lnTo>
                  <a:lnTo>
                    <a:pt x="40" y="60"/>
                  </a:lnTo>
                  <a:lnTo>
                    <a:pt x="46" y="50"/>
                  </a:lnTo>
                  <a:lnTo>
                    <a:pt x="54" y="40"/>
                  </a:lnTo>
                  <a:lnTo>
                    <a:pt x="62" y="34"/>
                  </a:lnTo>
                  <a:lnTo>
                    <a:pt x="74" y="28"/>
                  </a:lnTo>
                  <a:lnTo>
                    <a:pt x="86" y="26"/>
                  </a:lnTo>
                  <a:lnTo>
                    <a:pt x="86" y="26"/>
                  </a:lnTo>
                  <a:lnTo>
                    <a:pt x="96" y="28"/>
                  </a:lnTo>
                  <a:lnTo>
                    <a:pt x="104" y="30"/>
                  </a:lnTo>
                  <a:lnTo>
                    <a:pt x="110" y="34"/>
                  </a:lnTo>
                  <a:lnTo>
                    <a:pt x="114" y="40"/>
                  </a:lnTo>
                  <a:lnTo>
                    <a:pt x="118" y="46"/>
                  </a:lnTo>
                  <a:lnTo>
                    <a:pt x="122" y="54"/>
                  </a:lnTo>
                  <a:lnTo>
                    <a:pt x="124" y="68"/>
                  </a:lnTo>
                  <a:lnTo>
                    <a:pt x="124" y="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2" name="Freeform 31"/>
            <p:cNvSpPr>
              <a:spLocks/>
            </p:cNvSpPr>
            <p:nvPr userDrawn="1"/>
          </p:nvSpPr>
          <p:spPr bwMode="auto">
            <a:xfrm>
              <a:off x="1982" y="1643"/>
              <a:ext cx="170" cy="212"/>
            </a:xfrm>
            <a:custGeom>
              <a:avLst/>
              <a:gdLst>
                <a:gd name="T0" fmla="*/ 6 w 170"/>
                <a:gd name="T1" fmla="*/ 0 h 212"/>
                <a:gd name="T2" fmla="*/ 0 w 170"/>
                <a:gd name="T3" fmla="*/ 30 h 212"/>
                <a:gd name="T4" fmla="*/ 64 w 170"/>
                <a:gd name="T5" fmla="*/ 30 h 212"/>
                <a:gd name="T6" fmla="*/ 24 w 170"/>
                <a:gd name="T7" fmla="*/ 212 h 212"/>
                <a:gd name="T8" fmla="*/ 60 w 170"/>
                <a:gd name="T9" fmla="*/ 212 h 212"/>
                <a:gd name="T10" fmla="*/ 98 w 170"/>
                <a:gd name="T11" fmla="*/ 30 h 212"/>
                <a:gd name="T12" fmla="*/ 162 w 170"/>
                <a:gd name="T13" fmla="*/ 30 h 212"/>
                <a:gd name="T14" fmla="*/ 170 w 170"/>
                <a:gd name="T15" fmla="*/ 0 h 212"/>
                <a:gd name="T16" fmla="*/ 6 w 170"/>
                <a:gd name="T1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0" h="212">
                  <a:moveTo>
                    <a:pt x="6" y="0"/>
                  </a:moveTo>
                  <a:lnTo>
                    <a:pt x="0" y="30"/>
                  </a:lnTo>
                  <a:lnTo>
                    <a:pt x="64" y="30"/>
                  </a:lnTo>
                  <a:lnTo>
                    <a:pt x="24" y="212"/>
                  </a:lnTo>
                  <a:lnTo>
                    <a:pt x="60" y="212"/>
                  </a:lnTo>
                  <a:lnTo>
                    <a:pt x="98" y="30"/>
                  </a:lnTo>
                  <a:lnTo>
                    <a:pt x="162" y="30"/>
                  </a:lnTo>
                  <a:lnTo>
                    <a:pt x="170" y="0"/>
                  </a:lnTo>
                  <a:lnTo>
                    <a:pt x="6"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3" name="Freeform 32"/>
            <p:cNvSpPr>
              <a:spLocks noEditPoints="1"/>
            </p:cNvSpPr>
            <p:nvPr userDrawn="1"/>
          </p:nvSpPr>
          <p:spPr bwMode="auto">
            <a:xfrm>
              <a:off x="2126" y="1695"/>
              <a:ext cx="158" cy="162"/>
            </a:xfrm>
            <a:custGeom>
              <a:avLst/>
              <a:gdLst>
                <a:gd name="T0" fmla="*/ 90 w 158"/>
                <a:gd name="T1" fmla="*/ 0 h 162"/>
                <a:gd name="T2" fmla="*/ 52 w 158"/>
                <a:gd name="T3" fmla="*/ 6 h 162"/>
                <a:gd name="T4" fmla="*/ 24 w 158"/>
                <a:gd name="T5" fmla="*/ 26 h 162"/>
                <a:gd name="T6" fmla="*/ 6 w 158"/>
                <a:gd name="T7" fmla="*/ 54 h 162"/>
                <a:gd name="T8" fmla="*/ 0 w 158"/>
                <a:gd name="T9" fmla="*/ 94 h 162"/>
                <a:gd name="T10" fmla="*/ 2 w 158"/>
                <a:gd name="T11" fmla="*/ 108 h 162"/>
                <a:gd name="T12" fmla="*/ 10 w 158"/>
                <a:gd name="T13" fmla="*/ 134 h 162"/>
                <a:gd name="T14" fmla="*/ 30 w 158"/>
                <a:gd name="T15" fmla="*/ 152 h 162"/>
                <a:gd name="T16" fmla="*/ 56 w 158"/>
                <a:gd name="T17" fmla="*/ 162 h 162"/>
                <a:gd name="T18" fmla="*/ 72 w 158"/>
                <a:gd name="T19" fmla="*/ 162 h 162"/>
                <a:gd name="T20" fmla="*/ 108 w 158"/>
                <a:gd name="T21" fmla="*/ 156 h 162"/>
                <a:gd name="T22" fmla="*/ 134 w 158"/>
                <a:gd name="T23" fmla="*/ 136 h 162"/>
                <a:gd name="T24" fmla="*/ 152 w 158"/>
                <a:gd name="T25" fmla="*/ 106 h 162"/>
                <a:gd name="T26" fmla="*/ 158 w 158"/>
                <a:gd name="T27" fmla="*/ 68 h 162"/>
                <a:gd name="T28" fmla="*/ 158 w 158"/>
                <a:gd name="T29" fmla="*/ 52 h 162"/>
                <a:gd name="T30" fmla="*/ 148 w 158"/>
                <a:gd name="T31" fmla="*/ 28 h 162"/>
                <a:gd name="T32" fmla="*/ 130 w 158"/>
                <a:gd name="T33" fmla="*/ 10 h 162"/>
                <a:gd name="T34" fmla="*/ 104 w 158"/>
                <a:gd name="T35" fmla="*/ 0 h 162"/>
                <a:gd name="T36" fmla="*/ 90 w 158"/>
                <a:gd name="T37" fmla="*/ 0 h 162"/>
                <a:gd name="T38" fmla="*/ 124 w 158"/>
                <a:gd name="T39" fmla="*/ 68 h 162"/>
                <a:gd name="T40" fmla="*/ 120 w 158"/>
                <a:gd name="T41" fmla="*/ 92 h 162"/>
                <a:gd name="T42" fmla="*/ 110 w 158"/>
                <a:gd name="T43" fmla="*/ 114 h 162"/>
                <a:gd name="T44" fmla="*/ 92 w 158"/>
                <a:gd name="T45" fmla="*/ 130 h 162"/>
                <a:gd name="T46" fmla="*/ 72 w 158"/>
                <a:gd name="T47" fmla="*/ 136 h 162"/>
                <a:gd name="T48" fmla="*/ 64 w 158"/>
                <a:gd name="T49" fmla="*/ 136 h 162"/>
                <a:gd name="T50" fmla="*/ 50 w 158"/>
                <a:gd name="T51" fmla="*/ 130 h 162"/>
                <a:gd name="T52" fmla="*/ 40 w 158"/>
                <a:gd name="T53" fmla="*/ 120 h 162"/>
                <a:gd name="T54" fmla="*/ 34 w 158"/>
                <a:gd name="T55" fmla="*/ 104 h 162"/>
                <a:gd name="T56" fmla="*/ 34 w 158"/>
                <a:gd name="T57" fmla="*/ 96 h 162"/>
                <a:gd name="T58" fmla="*/ 38 w 158"/>
                <a:gd name="T59" fmla="*/ 72 h 162"/>
                <a:gd name="T60" fmla="*/ 48 w 158"/>
                <a:gd name="T61" fmla="*/ 50 h 162"/>
                <a:gd name="T62" fmla="*/ 64 w 158"/>
                <a:gd name="T63" fmla="*/ 34 h 162"/>
                <a:gd name="T64" fmla="*/ 88 w 158"/>
                <a:gd name="T65" fmla="*/ 26 h 162"/>
                <a:gd name="T66" fmla="*/ 96 w 158"/>
                <a:gd name="T67" fmla="*/ 28 h 162"/>
                <a:gd name="T68" fmla="*/ 110 w 158"/>
                <a:gd name="T69" fmla="*/ 34 h 162"/>
                <a:gd name="T70" fmla="*/ 120 w 158"/>
                <a:gd name="T71" fmla="*/ 46 h 162"/>
                <a:gd name="T72" fmla="*/ 124 w 158"/>
                <a:gd name="T73" fmla="*/ 6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8" h="162">
                  <a:moveTo>
                    <a:pt x="90" y="0"/>
                  </a:moveTo>
                  <a:lnTo>
                    <a:pt x="90" y="0"/>
                  </a:lnTo>
                  <a:lnTo>
                    <a:pt x="70" y="2"/>
                  </a:lnTo>
                  <a:lnTo>
                    <a:pt x="52" y="6"/>
                  </a:lnTo>
                  <a:lnTo>
                    <a:pt x="38" y="14"/>
                  </a:lnTo>
                  <a:lnTo>
                    <a:pt x="24" y="26"/>
                  </a:lnTo>
                  <a:lnTo>
                    <a:pt x="14" y="38"/>
                  </a:lnTo>
                  <a:lnTo>
                    <a:pt x="6" y="54"/>
                  </a:lnTo>
                  <a:lnTo>
                    <a:pt x="2" y="72"/>
                  </a:lnTo>
                  <a:lnTo>
                    <a:pt x="0" y="94"/>
                  </a:lnTo>
                  <a:lnTo>
                    <a:pt x="0" y="94"/>
                  </a:lnTo>
                  <a:lnTo>
                    <a:pt x="2" y="108"/>
                  </a:lnTo>
                  <a:lnTo>
                    <a:pt x="6" y="122"/>
                  </a:lnTo>
                  <a:lnTo>
                    <a:pt x="10" y="134"/>
                  </a:lnTo>
                  <a:lnTo>
                    <a:pt x="20" y="144"/>
                  </a:lnTo>
                  <a:lnTo>
                    <a:pt x="30" y="152"/>
                  </a:lnTo>
                  <a:lnTo>
                    <a:pt x="42" y="158"/>
                  </a:lnTo>
                  <a:lnTo>
                    <a:pt x="56" y="162"/>
                  </a:lnTo>
                  <a:lnTo>
                    <a:pt x="72" y="162"/>
                  </a:lnTo>
                  <a:lnTo>
                    <a:pt x="72" y="162"/>
                  </a:lnTo>
                  <a:lnTo>
                    <a:pt x="90" y="160"/>
                  </a:lnTo>
                  <a:lnTo>
                    <a:pt x="108" y="156"/>
                  </a:lnTo>
                  <a:lnTo>
                    <a:pt x="122" y="148"/>
                  </a:lnTo>
                  <a:lnTo>
                    <a:pt x="134" y="136"/>
                  </a:lnTo>
                  <a:lnTo>
                    <a:pt x="144" y="122"/>
                  </a:lnTo>
                  <a:lnTo>
                    <a:pt x="152" y="106"/>
                  </a:lnTo>
                  <a:lnTo>
                    <a:pt x="156" y="88"/>
                  </a:lnTo>
                  <a:lnTo>
                    <a:pt x="158" y="68"/>
                  </a:lnTo>
                  <a:lnTo>
                    <a:pt x="158" y="68"/>
                  </a:lnTo>
                  <a:lnTo>
                    <a:pt x="158" y="52"/>
                  </a:lnTo>
                  <a:lnTo>
                    <a:pt x="154" y="40"/>
                  </a:lnTo>
                  <a:lnTo>
                    <a:pt x="148" y="28"/>
                  </a:lnTo>
                  <a:lnTo>
                    <a:pt x="140" y="18"/>
                  </a:lnTo>
                  <a:lnTo>
                    <a:pt x="130" y="10"/>
                  </a:lnTo>
                  <a:lnTo>
                    <a:pt x="118" y="4"/>
                  </a:lnTo>
                  <a:lnTo>
                    <a:pt x="104" y="0"/>
                  </a:lnTo>
                  <a:lnTo>
                    <a:pt x="90" y="0"/>
                  </a:lnTo>
                  <a:lnTo>
                    <a:pt x="90" y="0"/>
                  </a:lnTo>
                  <a:close/>
                  <a:moveTo>
                    <a:pt x="124" y="68"/>
                  </a:moveTo>
                  <a:lnTo>
                    <a:pt x="124" y="68"/>
                  </a:lnTo>
                  <a:lnTo>
                    <a:pt x="124" y="80"/>
                  </a:lnTo>
                  <a:lnTo>
                    <a:pt x="120" y="92"/>
                  </a:lnTo>
                  <a:lnTo>
                    <a:pt x="116" y="104"/>
                  </a:lnTo>
                  <a:lnTo>
                    <a:pt x="110" y="114"/>
                  </a:lnTo>
                  <a:lnTo>
                    <a:pt x="102" y="122"/>
                  </a:lnTo>
                  <a:lnTo>
                    <a:pt x="92" y="130"/>
                  </a:lnTo>
                  <a:lnTo>
                    <a:pt x="82" y="134"/>
                  </a:lnTo>
                  <a:lnTo>
                    <a:pt x="72" y="136"/>
                  </a:lnTo>
                  <a:lnTo>
                    <a:pt x="72" y="136"/>
                  </a:lnTo>
                  <a:lnTo>
                    <a:pt x="64" y="136"/>
                  </a:lnTo>
                  <a:lnTo>
                    <a:pt x="56" y="134"/>
                  </a:lnTo>
                  <a:lnTo>
                    <a:pt x="50" y="130"/>
                  </a:lnTo>
                  <a:lnTo>
                    <a:pt x="44" y="126"/>
                  </a:lnTo>
                  <a:lnTo>
                    <a:pt x="40" y="120"/>
                  </a:lnTo>
                  <a:lnTo>
                    <a:pt x="36" y="112"/>
                  </a:lnTo>
                  <a:lnTo>
                    <a:pt x="34" y="104"/>
                  </a:lnTo>
                  <a:lnTo>
                    <a:pt x="34" y="96"/>
                  </a:lnTo>
                  <a:lnTo>
                    <a:pt x="34" y="96"/>
                  </a:lnTo>
                  <a:lnTo>
                    <a:pt x="36" y="84"/>
                  </a:lnTo>
                  <a:lnTo>
                    <a:pt x="38" y="72"/>
                  </a:lnTo>
                  <a:lnTo>
                    <a:pt x="42" y="60"/>
                  </a:lnTo>
                  <a:lnTo>
                    <a:pt x="48" y="50"/>
                  </a:lnTo>
                  <a:lnTo>
                    <a:pt x="54" y="40"/>
                  </a:lnTo>
                  <a:lnTo>
                    <a:pt x="64" y="34"/>
                  </a:lnTo>
                  <a:lnTo>
                    <a:pt x="74" y="28"/>
                  </a:lnTo>
                  <a:lnTo>
                    <a:pt x="88" y="26"/>
                  </a:lnTo>
                  <a:lnTo>
                    <a:pt x="88" y="26"/>
                  </a:lnTo>
                  <a:lnTo>
                    <a:pt x="96" y="28"/>
                  </a:lnTo>
                  <a:lnTo>
                    <a:pt x="104" y="30"/>
                  </a:lnTo>
                  <a:lnTo>
                    <a:pt x="110" y="34"/>
                  </a:lnTo>
                  <a:lnTo>
                    <a:pt x="116" y="40"/>
                  </a:lnTo>
                  <a:lnTo>
                    <a:pt x="120" y="46"/>
                  </a:lnTo>
                  <a:lnTo>
                    <a:pt x="122" y="54"/>
                  </a:lnTo>
                  <a:lnTo>
                    <a:pt x="124" y="68"/>
                  </a:lnTo>
                  <a:lnTo>
                    <a:pt x="124" y="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4" name="Freeform 33"/>
            <p:cNvSpPr>
              <a:spLocks/>
            </p:cNvSpPr>
            <p:nvPr userDrawn="1"/>
          </p:nvSpPr>
          <p:spPr bwMode="auto">
            <a:xfrm>
              <a:off x="2304" y="1695"/>
              <a:ext cx="244" cy="160"/>
            </a:xfrm>
            <a:custGeom>
              <a:avLst/>
              <a:gdLst>
                <a:gd name="T0" fmla="*/ 200 w 244"/>
                <a:gd name="T1" fmla="*/ 0 h 160"/>
                <a:gd name="T2" fmla="*/ 172 w 244"/>
                <a:gd name="T3" fmla="*/ 6 h 160"/>
                <a:gd name="T4" fmla="*/ 146 w 244"/>
                <a:gd name="T5" fmla="*/ 24 h 160"/>
                <a:gd name="T6" fmla="*/ 144 w 244"/>
                <a:gd name="T7" fmla="*/ 18 h 160"/>
                <a:gd name="T8" fmla="*/ 130 w 244"/>
                <a:gd name="T9" fmla="*/ 6 h 160"/>
                <a:gd name="T10" fmla="*/ 106 w 244"/>
                <a:gd name="T11" fmla="*/ 0 h 160"/>
                <a:gd name="T12" fmla="*/ 92 w 244"/>
                <a:gd name="T13" fmla="*/ 0 h 160"/>
                <a:gd name="T14" fmla="*/ 70 w 244"/>
                <a:gd name="T15" fmla="*/ 10 h 160"/>
                <a:gd name="T16" fmla="*/ 64 w 244"/>
                <a:gd name="T17" fmla="*/ 4 h 160"/>
                <a:gd name="T18" fmla="*/ 32 w 244"/>
                <a:gd name="T19" fmla="*/ 4 h 160"/>
                <a:gd name="T20" fmla="*/ 32 w 244"/>
                <a:gd name="T21" fmla="*/ 12 h 160"/>
                <a:gd name="T22" fmla="*/ 0 w 244"/>
                <a:gd name="T23" fmla="*/ 160 h 160"/>
                <a:gd name="T24" fmla="*/ 50 w 244"/>
                <a:gd name="T25" fmla="*/ 82 h 160"/>
                <a:gd name="T26" fmla="*/ 56 w 244"/>
                <a:gd name="T27" fmla="*/ 64 h 160"/>
                <a:gd name="T28" fmla="*/ 66 w 244"/>
                <a:gd name="T29" fmla="*/ 46 h 160"/>
                <a:gd name="T30" fmla="*/ 80 w 244"/>
                <a:gd name="T31" fmla="*/ 32 h 160"/>
                <a:gd name="T32" fmla="*/ 98 w 244"/>
                <a:gd name="T33" fmla="*/ 26 h 160"/>
                <a:gd name="T34" fmla="*/ 106 w 244"/>
                <a:gd name="T35" fmla="*/ 28 h 160"/>
                <a:gd name="T36" fmla="*/ 116 w 244"/>
                <a:gd name="T37" fmla="*/ 38 h 160"/>
                <a:gd name="T38" fmla="*/ 118 w 244"/>
                <a:gd name="T39" fmla="*/ 46 h 160"/>
                <a:gd name="T40" fmla="*/ 96 w 244"/>
                <a:gd name="T41" fmla="*/ 160 h 160"/>
                <a:gd name="T42" fmla="*/ 144 w 244"/>
                <a:gd name="T43" fmla="*/ 82 h 160"/>
                <a:gd name="T44" fmla="*/ 150 w 244"/>
                <a:gd name="T45" fmla="*/ 64 h 160"/>
                <a:gd name="T46" fmla="*/ 160 w 244"/>
                <a:gd name="T47" fmla="*/ 46 h 160"/>
                <a:gd name="T48" fmla="*/ 174 w 244"/>
                <a:gd name="T49" fmla="*/ 32 h 160"/>
                <a:gd name="T50" fmla="*/ 192 w 244"/>
                <a:gd name="T51" fmla="*/ 26 h 160"/>
                <a:gd name="T52" fmla="*/ 200 w 244"/>
                <a:gd name="T53" fmla="*/ 28 h 160"/>
                <a:gd name="T54" fmla="*/ 210 w 244"/>
                <a:gd name="T55" fmla="*/ 38 h 160"/>
                <a:gd name="T56" fmla="*/ 212 w 244"/>
                <a:gd name="T57" fmla="*/ 46 h 160"/>
                <a:gd name="T58" fmla="*/ 190 w 244"/>
                <a:gd name="T59" fmla="*/ 160 h 160"/>
                <a:gd name="T60" fmla="*/ 240 w 244"/>
                <a:gd name="T61" fmla="*/ 74 h 160"/>
                <a:gd name="T62" fmla="*/ 244 w 244"/>
                <a:gd name="T63" fmla="*/ 56 h 160"/>
                <a:gd name="T64" fmla="*/ 244 w 244"/>
                <a:gd name="T65" fmla="*/ 42 h 160"/>
                <a:gd name="T66" fmla="*/ 240 w 244"/>
                <a:gd name="T67" fmla="*/ 24 h 160"/>
                <a:gd name="T68" fmla="*/ 232 w 244"/>
                <a:gd name="T69" fmla="*/ 12 h 160"/>
                <a:gd name="T70" fmla="*/ 218 w 244"/>
                <a:gd name="T71" fmla="*/ 2 h 160"/>
                <a:gd name="T72" fmla="*/ 200 w 244"/>
                <a:gd name="T73"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4" h="160">
                  <a:moveTo>
                    <a:pt x="200" y="0"/>
                  </a:moveTo>
                  <a:lnTo>
                    <a:pt x="200" y="0"/>
                  </a:lnTo>
                  <a:lnTo>
                    <a:pt x="184" y="2"/>
                  </a:lnTo>
                  <a:lnTo>
                    <a:pt x="172" y="6"/>
                  </a:lnTo>
                  <a:lnTo>
                    <a:pt x="158" y="14"/>
                  </a:lnTo>
                  <a:lnTo>
                    <a:pt x="146" y="24"/>
                  </a:lnTo>
                  <a:lnTo>
                    <a:pt x="146" y="24"/>
                  </a:lnTo>
                  <a:lnTo>
                    <a:pt x="144" y="18"/>
                  </a:lnTo>
                  <a:lnTo>
                    <a:pt x="140" y="12"/>
                  </a:lnTo>
                  <a:lnTo>
                    <a:pt x="130" y="6"/>
                  </a:lnTo>
                  <a:lnTo>
                    <a:pt x="118" y="0"/>
                  </a:lnTo>
                  <a:lnTo>
                    <a:pt x="106" y="0"/>
                  </a:lnTo>
                  <a:lnTo>
                    <a:pt x="106" y="0"/>
                  </a:lnTo>
                  <a:lnTo>
                    <a:pt x="92" y="0"/>
                  </a:lnTo>
                  <a:lnTo>
                    <a:pt x="80" y="4"/>
                  </a:lnTo>
                  <a:lnTo>
                    <a:pt x="70" y="10"/>
                  </a:lnTo>
                  <a:lnTo>
                    <a:pt x="60" y="20"/>
                  </a:lnTo>
                  <a:lnTo>
                    <a:pt x="64" y="4"/>
                  </a:lnTo>
                  <a:lnTo>
                    <a:pt x="32" y="4"/>
                  </a:lnTo>
                  <a:lnTo>
                    <a:pt x="32" y="4"/>
                  </a:lnTo>
                  <a:lnTo>
                    <a:pt x="32" y="12"/>
                  </a:lnTo>
                  <a:lnTo>
                    <a:pt x="32" y="12"/>
                  </a:lnTo>
                  <a:lnTo>
                    <a:pt x="30" y="22"/>
                  </a:lnTo>
                  <a:lnTo>
                    <a:pt x="0" y="160"/>
                  </a:lnTo>
                  <a:lnTo>
                    <a:pt x="34" y="160"/>
                  </a:lnTo>
                  <a:lnTo>
                    <a:pt x="50" y="82"/>
                  </a:lnTo>
                  <a:lnTo>
                    <a:pt x="50" y="82"/>
                  </a:lnTo>
                  <a:lnTo>
                    <a:pt x="56" y="64"/>
                  </a:lnTo>
                  <a:lnTo>
                    <a:pt x="60" y="54"/>
                  </a:lnTo>
                  <a:lnTo>
                    <a:pt x="66" y="46"/>
                  </a:lnTo>
                  <a:lnTo>
                    <a:pt x="72" y="38"/>
                  </a:lnTo>
                  <a:lnTo>
                    <a:pt x="80" y="32"/>
                  </a:lnTo>
                  <a:lnTo>
                    <a:pt x="88" y="28"/>
                  </a:lnTo>
                  <a:lnTo>
                    <a:pt x="98" y="26"/>
                  </a:lnTo>
                  <a:lnTo>
                    <a:pt x="98" y="26"/>
                  </a:lnTo>
                  <a:lnTo>
                    <a:pt x="106" y="28"/>
                  </a:lnTo>
                  <a:lnTo>
                    <a:pt x="112" y="32"/>
                  </a:lnTo>
                  <a:lnTo>
                    <a:pt x="116" y="38"/>
                  </a:lnTo>
                  <a:lnTo>
                    <a:pt x="118" y="46"/>
                  </a:lnTo>
                  <a:lnTo>
                    <a:pt x="118" y="46"/>
                  </a:lnTo>
                  <a:lnTo>
                    <a:pt x="116" y="60"/>
                  </a:lnTo>
                  <a:lnTo>
                    <a:pt x="96" y="160"/>
                  </a:lnTo>
                  <a:lnTo>
                    <a:pt x="128" y="160"/>
                  </a:lnTo>
                  <a:lnTo>
                    <a:pt x="144" y="82"/>
                  </a:lnTo>
                  <a:lnTo>
                    <a:pt x="144" y="82"/>
                  </a:lnTo>
                  <a:lnTo>
                    <a:pt x="150" y="64"/>
                  </a:lnTo>
                  <a:lnTo>
                    <a:pt x="154" y="54"/>
                  </a:lnTo>
                  <a:lnTo>
                    <a:pt x="160" y="46"/>
                  </a:lnTo>
                  <a:lnTo>
                    <a:pt x="166" y="38"/>
                  </a:lnTo>
                  <a:lnTo>
                    <a:pt x="174" y="32"/>
                  </a:lnTo>
                  <a:lnTo>
                    <a:pt x="182" y="28"/>
                  </a:lnTo>
                  <a:lnTo>
                    <a:pt x="192" y="26"/>
                  </a:lnTo>
                  <a:lnTo>
                    <a:pt x="192" y="26"/>
                  </a:lnTo>
                  <a:lnTo>
                    <a:pt x="200" y="28"/>
                  </a:lnTo>
                  <a:lnTo>
                    <a:pt x="206" y="32"/>
                  </a:lnTo>
                  <a:lnTo>
                    <a:pt x="210" y="38"/>
                  </a:lnTo>
                  <a:lnTo>
                    <a:pt x="212" y="46"/>
                  </a:lnTo>
                  <a:lnTo>
                    <a:pt x="212" y="46"/>
                  </a:lnTo>
                  <a:lnTo>
                    <a:pt x="210" y="60"/>
                  </a:lnTo>
                  <a:lnTo>
                    <a:pt x="190" y="160"/>
                  </a:lnTo>
                  <a:lnTo>
                    <a:pt x="222" y="160"/>
                  </a:lnTo>
                  <a:lnTo>
                    <a:pt x="240" y="74"/>
                  </a:lnTo>
                  <a:lnTo>
                    <a:pt x="240" y="74"/>
                  </a:lnTo>
                  <a:lnTo>
                    <a:pt x="244" y="56"/>
                  </a:lnTo>
                  <a:lnTo>
                    <a:pt x="244" y="42"/>
                  </a:lnTo>
                  <a:lnTo>
                    <a:pt x="244" y="42"/>
                  </a:lnTo>
                  <a:lnTo>
                    <a:pt x="244" y="32"/>
                  </a:lnTo>
                  <a:lnTo>
                    <a:pt x="240" y="24"/>
                  </a:lnTo>
                  <a:lnTo>
                    <a:pt x="236" y="18"/>
                  </a:lnTo>
                  <a:lnTo>
                    <a:pt x="232" y="12"/>
                  </a:lnTo>
                  <a:lnTo>
                    <a:pt x="226" y="6"/>
                  </a:lnTo>
                  <a:lnTo>
                    <a:pt x="218" y="2"/>
                  </a:lnTo>
                  <a:lnTo>
                    <a:pt x="210" y="0"/>
                  </a:lnTo>
                  <a:lnTo>
                    <a:pt x="200" y="0"/>
                  </a:lnTo>
                  <a:lnTo>
                    <a:pt x="20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5" name="Freeform 34"/>
            <p:cNvSpPr>
              <a:spLocks noEditPoints="1"/>
            </p:cNvSpPr>
            <p:nvPr userDrawn="1"/>
          </p:nvSpPr>
          <p:spPr bwMode="auto">
            <a:xfrm>
              <a:off x="2576" y="1695"/>
              <a:ext cx="158" cy="162"/>
            </a:xfrm>
            <a:custGeom>
              <a:avLst/>
              <a:gdLst>
                <a:gd name="T0" fmla="*/ 90 w 158"/>
                <a:gd name="T1" fmla="*/ 0 h 162"/>
                <a:gd name="T2" fmla="*/ 54 w 158"/>
                <a:gd name="T3" fmla="*/ 6 h 162"/>
                <a:gd name="T4" fmla="*/ 26 w 158"/>
                <a:gd name="T5" fmla="*/ 26 h 162"/>
                <a:gd name="T6" fmla="*/ 8 w 158"/>
                <a:gd name="T7" fmla="*/ 54 h 162"/>
                <a:gd name="T8" fmla="*/ 0 w 158"/>
                <a:gd name="T9" fmla="*/ 94 h 162"/>
                <a:gd name="T10" fmla="*/ 2 w 158"/>
                <a:gd name="T11" fmla="*/ 108 h 162"/>
                <a:gd name="T12" fmla="*/ 12 w 158"/>
                <a:gd name="T13" fmla="*/ 134 h 162"/>
                <a:gd name="T14" fmla="*/ 30 w 158"/>
                <a:gd name="T15" fmla="*/ 152 h 162"/>
                <a:gd name="T16" fmla="*/ 56 w 158"/>
                <a:gd name="T17" fmla="*/ 162 h 162"/>
                <a:gd name="T18" fmla="*/ 72 w 158"/>
                <a:gd name="T19" fmla="*/ 162 h 162"/>
                <a:gd name="T20" fmla="*/ 108 w 158"/>
                <a:gd name="T21" fmla="*/ 156 h 162"/>
                <a:gd name="T22" fmla="*/ 134 w 158"/>
                <a:gd name="T23" fmla="*/ 136 h 162"/>
                <a:gd name="T24" fmla="*/ 152 w 158"/>
                <a:gd name="T25" fmla="*/ 106 h 162"/>
                <a:gd name="T26" fmla="*/ 158 w 158"/>
                <a:gd name="T27" fmla="*/ 68 h 162"/>
                <a:gd name="T28" fmla="*/ 158 w 158"/>
                <a:gd name="T29" fmla="*/ 52 h 162"/>
                <a:gd name="T30" fmla="*/ 148 w 158"/>
                <a:gd name="T31" fmla="*/ 28 h 162"/>
                <a:gd name="T32" fmla="*/ 130 w 158"/>
                <a:gd name="T33" fmla="*/ 10 h 162"/>
                <a:gd name="T34" fmla="*/ 104 w 158"/>
                <a:gd name="T35" fmla="*/ 0 h 162"/>
                <a:gd name="T36" fmla="*/ 90 w 158"/>
                <a:gd name="T37" fmla="*/ 0 h 162"/>
                <a:gd name="T38" fmla="*/ 124 w 158"/>
                <a:gd name="T39" fmla="*/ 68 h 162"/>
                <a:gd name="T40" fmla="*/ 120 w 158"/>
                <a:gd name="T41" fmla="*/ 92 h 162"/>
                <a:gd name="T42" fmla="*/ 110 w 158"/>
                <a:gd name="T43" fmla="*/ 114 h 162"/>
                <a:gd name="T44" fmla="*/ 94 w 158"/>
                <a:gd name="T45" fmla="*/ 130 h 162"/>
                <a:gd name="T46" fmla="*/ 72 w 158"/>
                <a:gd name="T47" fmla="*/ 136 h 162"/>
                <a:gd name="T48" fmla="*/ 64 w 158"/>
                <a:gd name="T49" fmla="*/ 136 h 162"/>
                <a:gd name="T50" fmla="*/ 50 w 158"/>
                <a:gd name="T51" fmla="*/ 130 h 162"/>
                <a:gd name="T52" fmla="*/ 40 w 158"/>
                <a:gd name="T53" fmla="*/ 120 h 162"/>
                <a:gd name="T54" fmla="*/ 36 w 158"/>
                <a:gd name="T55" fmla="*/ 104 h 162"/>
                <a:gd name="T56" fmla="*/ 34 w 158"/>
                <a:gd name="T57" fmla="*/ 96 h 162"/>
                <a:gd name="T58" fmla="*/ 38 w 158"/>
                <a:gd name="T59" fmla="*/ 72 h 162"/>
                <a:gd name="T60" fmla="*/ 48 w 158"/>
                <a:gd name="T61" fmla="*/ 50 h 162"/>
                <a:gd name="T62" fmla="*/ 64 w 158"/>
                <a:gd name="T63" fmla="*/ 34 h 162"/>
                <a:gd name="T64" fmla="*/ 88 w 158"/>
                <a:gd name="T65" fmla="*/ 26 h 162"/>
                <a:gd name="T66" fmla="*/ 98 w 158"/>
                <a:gd name="T67" fmla="*/ 28 h 162"/>
                <a:gd name="T68" fmla="*/ 110 w 158"/>
                <a:gd name="T69" fmla="*/ 34 h 162"/>
                <a:gd name="T70" fmla="*/ 120 w 158"/>
                <a:gd name="T71" fmla="*/ 46 h 162"/>
                <a:gd name="T72" fmla="*/ 124 w 158"/>
                <a:gd name="T73" fmla="*/ 6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8" h="162">
                  <a:moveTo>
                    <a:pt x="90" y="0"/>
                  </a:moveTo>
                  <a:lnTo>
                    <a:pt x="90" y="0"/>
                  </a:lnTo>
                  <a:lnTo>
                    <a:pt x="70" y="2"/>
                  </a:lnTo>
                  <a:lnTo>
                    <a:pt x="54" y="6"/>
                  </a:lnTo>
                  <a:lnTo>
                    <a:pt x="38" y="14"/>
                  </a:lnTo>
                  <a:lnTo>
                    <a:pt x="26" y="26"/>
                  </a:lnTo>
                  <a:lnTo>
                    <a:pt x="14" y="38"/>
                  </a:lnTo>
                  <a:lnTo>
                    <a:pt x="8" y="54"/>
                  </a:lnTo>
                  <a:lnTo>
                    <a:pt x="2" y="72"/>
                  </a:lnTo>
                  <a:lnTo>
                    <a:pt x="0" y="94"/>
                  </a:lnTo>
                  <a:lnTo>
                    <a:pt x="0" y="94"/>
                  </a:lnTo>
                  <a:lnTo>
                    <a:pt x="2" y="108"/>
                  </a:lnTo>
                  <a:lnTo>
                    <a:pt x="6" y="122"/>
                  </a:lnTo>
                  <a:lnTo>
                    <a:pt x="12" y="134"/>
                  </a:lnTo>
                  <a:lnTo>
                    <a:pt x="20" y="144"/>
                  </a:lnTo>
                  <a:lnTo>
                    <a:pt x="30" y="152"/>
                  </a:lnTo>
                  <a:lnTo>
                    <a:pt x="42" y="158"/>
                  </a:lnTo>
                  <a:lnTo>
                    <a:pt x="56" y="162"/>
                  </a:lnTo>
                  <a:lnTo>
                    <a:pt x="72" y="162"/>
                  </a:lnTo>
                  <a:lnTo>
                    <a:pt x="72" y="162"/>
                  </a:lnTo>
                  <a:lnTo>
                    <a:pt x="90" y="160"/>
                  </a:lnTo>
                  <a:lnTo>
                    <a:pt x="108" y="156"/>
                  </a:lnTo>
                  <a:lnTo>
                    <a:pt x="122" y="148"/>
                  </a:lnTo>
                  <a:lnTo>
                    <a:pt x="134" y="136"/>
                  </a:lnTo>
                  <a:lnTo>
                    <a:pt x="144" y="122"/>
                  </a:lnTo>
                  <a:lnTo>
                    <a:pt x="152" y="106"/>
                  </a:lnTo>
                  <a:lnTo>
                    <a:pt x="158" y="88"/>
                  </a:lnTo>
                  <a:lnTo>
                    <a:pt x="158" y="68"/>
                  </a:lnTo>
                  <a:lnTo>
                    <a:pt x="158" y="68"/>
                  </a:lnTo>
                  <a:lnTo>
                    <a:pt x="158" y="52"/>
                  </a:lnTo>
                  <a:lnTo>
                    <a:pt x="154" y="40"/>
                  </a:lnTo>
                  <a:lnTo>
                    <a:pt x="148" y="28"/>
                  </a:lnTo>
                  <a:lnTo>
                    <a:pt x="140" y="18"/>
                  </a:lnTo>
                  <a:lnTo>
                    <a:pt x="130" y="10"/>
                  </a:lnTo>
                  <a:lnTo>
                    <a:pt x="118" y="4"/>
                  </a:lnTo>
                  <a:lnTo>
                    <a:pt x="104" y="0"/>
                  </a:lnTo>
                  <a:lnTo>
                    <a:pt x="90" y="0"/>
                  </a:lnTo>
                  <a:lnTo>
                    <a:pt x="90" y="0"/>
                  </a:lnTo>
                  <a:close/>
                  <a:moveTo>
                    <a:pt x="124" y="68"/>
                  </a:moveTo>
                  <a:lnTo>
                    <a:pt x="124" y="68"/>
                  </a:lnTo>
                  <a:lnTo>
                    <a:pt x="124" y="80"/>
                  </a:lnTo>
                  <a:lnTo>
                    <a:pt x="120" y="92"/>
                  </a:lnTo>
                  <a:lnTo>
                    <a:pt x="116" y="104"/>
                  </a:lnTo>
                  <a:lnTo>
                    <a:pt x="110" y="114"/>
                  </a:lnTo>
                  <a:lnTo>
                    <a:pt x="102" y="122"/>
                  </a:lnTo>
                  <a:lnTo>
                    <a:pt x="94" y="130"/>
                  </a:lnTo>
                  <a:lnTo>
                    <a:pt x="82" y="134"/>
                  </a:lnTo>
                  <a:lnTo>
                    <a:pt x="72" y="136"/>
                  </a:lnTo>
                  <a:lnTo>
                    <a:pt x="72" y="136"/>
                  </a:lnTo>
                  <a:lnTo>
                    <a:pt x="64" y="136"/>
                  </a:lnTo>
                  <a:lnTo>
                    <a:pt x="56" y="134"/>
                  </a:lnTo>
                  <a:lnTo>
                    <a:pt x="50" y="130"/>
                  </a:lnTo>
                  <a:lnTo>
                    <a:pt x="44" y="126"/>
                  </a:lnTo>
                  <a:lnTo>
                    <a:pt x="40" y="120"/>
                  </a:lnTo>
                  <a:lnTo>
                    <a:pt x="38" y="112"/>
                  </a:lnTo>
                  <a:lnTo>
                    <a:pt x="36" y="104"/>
                  </a:lnTo>
                  <a:lnTo>
                    <a:pt x="34" y="96"/>
                  </a:lnTo>
                  <a:lnTo>
                    <a:pt x="34" y="96"/>
                  </a:lnTo>
                  <a:lnTo>
                    <a:pt x="36" y="84"/>
                  </a:lnTo>
                  <a:lnTo>
                    <a:pt x="38" y="72"/>
                  </a:lnTo>
                  <a:lnTo>
                    <a:pt x="42" y="60"/>
                  </a:lnTo>
                  <a:lnTo>
                    <a:pt x="48" y="50"/>
                  </a:lnTo>
                  <a:lnTo>
                    <a:pt x="56" y="40"/>
                  </a:lnTo>
                  <a:lnTo>
                    <a:pt x="64" y="34"/>
                  </a:lnTo>
                  <a:lnTo>
                    <a:pt x="76" y="28"/>
                  </a:lnTo>
                  <a:lnTo>
                    <a:pt x="88" y="26"/>
                  </a:lnTo>
                  <a:lnTo>
                    <a:pt x="88" y="26"/>
                  </a:lnTo>
                  <a:lnTo>
                    <a:pt x="98" y="28"/>
                  </a:lnTo>
                  <a:lnTo>
                    <a:pt x="104" y="30"/>
                  </a:lnTo>
                  <a:lnTo>
                    <a:pt x="110" y="34"/>
                  </a:lnTo>
                  <a:lnTo>
                    <a:pt x="116" y="40"/>
                  </a:lnTo>
                  <a:lnTo>
                    <a:pt x="120" y="46"/>
                  </a:lnTo>
                  <a:lnTo>
                    <a:pt x="122" y="54"/>
                  </a:lnTo>
                  <a:lnTo>
                    <a:pt x="124" y="68"/>
                  </a:lnTo>
                  <a:lnTo>
                    <a:pt x="124" y="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6" name="Freeform 35"/>
            <p:cNvSpPr>
              <a:spLocks noEditPoints="1"/>
            </p:cNvSpPr>
            <p:nvPr userDrawn="1"/>
          </p:nvSpPr>
          <p:spPr bwMode="auto">
            <a:xfrm>
              <a:off x="3012" y="1695"/>
              <a:ext cx="158" cy="162"/>
            </a:xfrm>
            <a:custGeom>
              <a:avLst/>
              <a:gdLst>
                <a:gd name="T0" fmla="*/ 90 w 158"/>
                <a:gd name="T1" fmla="*/ 0 h 162"/>
                <a:gd name="T2" fmla="*/ 54 w 158"/>
                <a:gd name="T3" fmla="*/ 6 h 162"/>
                <a:gd name="T4" fmla="*/ 26 w 158"/>
                <a:gd name="T5" fmla="*/ 26 h 162"/>
                <a:gd name="T6" fmla="*/ 8 w 158"/>
                <a:gd name="T7" fmla="*/ 54 h 162"/>
                <a:gd name="T8" fmla="*/ 0 w 158"/>
                <a:gd name="T9" fmla="*/ 94 h 162"/>
                <a:gd name="T10" fmla="*/ 2 w 158"/>
                <a:gd name="T11" fmla="*/ 108 h 162"/>
                <a:gd name="T12" fmla="*/ 12 w 158"/>
                <a:gd name="T13" fmla="*/ 134 h 162"/>
                <a:gd name="T14" fmla="*/ 30 w 158"/>
                <a:gd name="T15" fmla="*/ 152 h 162"/>
                <a:gd name="T16" fmla="*/ 56 w 158"/>
                <a:gd name="T17" fmla="*/ 162 h 162"/>
                <a:gd name="T18" fmla="*/ 72 w 158"/>
                <a:gd name="T19" fmla="*/ 162 h 162"/>
                <a:gd name="T20" fmla="*/ 108 w 158"/>
                <a:gd name="T21" fmla="*/ 156 h 162"/>
                <a:gd name="T22" fmla="*/ 134 w 158"/>
                <a:gd name="T23" fmla="*/ 136 h 162"/>
                <a:gd name="T24" fmla="*/ 152 w 158"/>
                <a:gd name="T25" fmla="*/ 106 h 162"/>
                <a:gd name="T26" fmla="*/ 158 w 158"/>
                <a:gd name="T27" fmla="*/ 68 h 162"/>
                <a:gd name="T28" fmla="*/ 158 w 158"/>
                <a:gd name="T29" fmla="*/ 52 h 162"/>
                <a:gd name="T30" fmla="*/ 148 w 158"/>
                <a:gd name="T31" fmla="*/ 28 h 162"/>
                <a:gd name="T32" fmla="*/ 130 w 158"/>
                <a:gd name="T33" fmla="*/ 10 h 162"/>
                <a:gd name="T34" fmla="*/ 104 w 158"/>
                <a:gd name="T35" fmla="*/ 0 h 162"/>
                <a:gd name="T36" fmla="*/ 90 w 158"/>
                <a:gd name="T37" fmla="*/ 0 h 162"/>
                <a:gd name="T38" fmla="*/ 124 w 158"/>
                <a:gd name="T39" fmla="*/ 68 h 162"/>
                <a:gd name="T40" fmla="*/ 120 w 158"/>
                <a:gd name="T41" fmla="*/ 92 h 162"/>
                <a:gd name="T42" fmla="*/ 110 w 158"/>
                <a:gd name="T43" fmla="*/ 114 h 162"/>
                <a:gd name="T44" fmla="*/ 94 w 158"/>
                <a:gd name="T45" fmla="*/ 130 h 162"/>
                <a:gd name="T46" fmla="*/ 72 w 158"/>
                <a:gd name="T47" fmla="*/ 136 h 162"/>
                <a:gd name="T48" fmla="*/ 64 w 158"/>
                <a:gd name="T49" fmla="*/ 136 h 162"/>
                <a:gd name="T50" fmla="*/ 50 w 158"/>
                <a:gd name="T51" fmla="*/ 130 h 162"/>
                <a:gd name="T52" fmla="*/ 40 w 158"/>
                <a:gd name="T53" fmla="*/ 120 h 162"/>
                <a:gd name="T54" fmla="*/ 36 w 158"/>
                <a:gd name="T55" fmla="*/ 104 h 162"/>
                <a:gd name="T56" fmla="*/ 34 w 158"/>
                <a:gd name="T57" fmla="*/ 96 h 162"/>
                <a:gd name="T58" fmla="*/ 38 w 158"/>
                <a:gd name="T59" fmla="*/ 72 h 162"/>
                <a:gd name="T60" fmla="*/ 48 w 158"/>
                <a:gd name="T61" fmla="*/ 50 h 162"/>
                <a:gd name="T62" fmla="*/ 64 w 158"/>
                <a:gd name="T63" fmla="*/ 34 h 162"/>
                <a:gd name="T64" fmla="*/ 88 w 158"/>
                <a:gd name="T65" fmla="*/ 26 h 162"/>
                <a:gd name="T66" fmla="*/ 98 w 158"/>
                <a:gd name="T67" fmla="*/ 28 h 162"/>
                <a:gd name="T68" fmla="*/ 110 w 158"/>
                <a:gd name="T69" fmla="*/ 34 h 162"/>
                <a:gd name="T70" fmla="*/ 120 w 158"/>
                <a:gd name="T71" fmla="*/ 46 h 162"/>
                <a:gd name="T72" fmla="*/ 124 w 158"/>
                <a:gd name="T73" fmla="*/ 68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8" h="162">
                  <a:moveTo>
                    <a:pt x="90" y="0"/>
                  </a:moveTo>
                  <a:lnTo>
                    <a:pt x="90" y="0"/>
                  </a:lnTo>
                  <a:lnTo>
                    <a:pt x="70" y="2"/>
                  </a:lnTo>
                  <a:lnTo>
                    <a:pt x="54" y="6"/>
                  </a:lnTo>
                  <a:lnTo>
                    <a:pt x="38" y="14"/>
                  </a:lnTo>
                  <a:lnTo>
                    <a:pt x="26" y="26"/>
                  </a:lnTo>
                  <a:lnTo>
                    <a:pt x="14" y="38"/>
                  </a:lnTo>
                  <a:lnTo>
                    <a:pt x="8" y="54"/>
                  </a:lnTo>
                  <a:lnTo>
                    <a:pt x="2" y="72"/>
                  </a:lnTo>
                  <a:lnTo>
                    <a:pt x="0" y="94"/>
                  </a:lnTo>
                  <a:lnTo>
                    <a:pt x="0" y="94"/>
                  </a:lnTo>
                  <a:lnTo>
                    <a:pt x="2" y="108"/>
                  </a:lnTo>
                  <a:lnTo>
                    <a:pt x="6" y="122"/>
                  </a:lnTo>
                  <a:lnTo>
                    <a:pt x="12" y="134"/>
                  </a:lnTo>
                  <a:lnTo>
                    <a:pt x="20" y="144"/>
                  </a:lnTo>
                  <a:lnTo>
                    <a:pt x="30" y="152"/>
                  </a:lnTo>
                  <a:lnTo>
                    <a:pt x="42" y="158"/>
                  </a:lnTo>
                  <a:lnTo>
                    <a:pt x="56" y="162"/>
                  </a:lnTo>
                  <a:lnTo>
                    <a:pt x="72" y="162"/>
                  </a:lnTo>
                  <a:lnTo>
                    <a:pt x="72" y="162"/>
                  </a:lnTo>
                  <a:lnTo>
                    <a:pt x="90" y="160"/>
                  </a:lnTo>
                  <a:lnTo>
                    <a:pt x="108" y="156"/>
                  </a:lnTo>
                  <a:lnTo>
                    <a:pt x="122" y="148"/>
                  </a:lnTo>
                  <a:lnTo>
                    <a:pt x="134" y="136"/>
                  </a:lnTo>
                  <a:lnTo>
                    <a:pt x="144" y="122"/>
                  </a:lnTo>
                  <a:lnTo>
                    <a:pt x="152" y="106"/>
                  </a:lnTo>
                  <a:lnTo>
                    <a:pt x="158" y="88"/>
                  </a:lnTo>
                  <a:lnTo>
                    <a:pt x="158" y="68"/>
                  </a:lnTo>
                  <a:lnTo>
                    <a:pt x="158" y="68"/>
                  </a:lnTo>
                  <a:lnTo>
                    <a:pt x="158" y="52"/>
                  </a:lnTo>
                  <a:lnTo>
                    <a:pt x="154" y="40"/>
                  </a:lnTo>
                  <a:lnTo>
                    <a:pt x="148" y="28"/>
                  </a:lnTo>
                  <a:lnTo>
                    <a:pt x="140" y="18"/>
                  </a:lnTo>
                  <a:lnTo>
                    <a:pt x="130" y="10"/>
                  </a:lnTo>
                  <a:lnTo>
                    <a:pt x="118" y="4"/>
                  </a:lnTo>
                  <a:lnTo>
                    <a:pt x="104" y="0"/>
                  </a:lnTo>
                  <a:lnTo>
                    <a:pt x="90" y="0"/>
                  </a:lnTo>
                  <a:lnTo>
                    <a:pt x="90" y="0"/>
                  </a:lnTo>
                  <a:close/>
                  <a:moveTo>
                    <a:pt x="124" y="68"/>
                  </a:moveTo>
                  <a:lnTo>
                    <a:pt x="124" y="68"/>
                  </a:lnTo>
                  <a:lnTo>
                    <a:pt x="124" y="80"/>
                  </a:lnTo>
                  <a:lnTo>
                    <a:pt x="120" y="92"/>
                  </a:lnTo>
                  <a:lnTo>
                    <a:pt x="116" y="104"/>
                  </a:lnTo>
                  <a:lnTo>
                    <a:pt x="110" y="114"/>
                  </a:lnTo>
                  <a:lnTo>
                    <a:pt x="102" y="122"/>
                  </a:lnTo>
                  <a:lnTo>
                    <a:pt x="94" y="130"/>
                  </a:lnTo>
                  <a:lnTo>
                    <a:pt x="82" y="134"/>
                  </a:lnTo>
                  <a:lnTo>
                    <a:pt x="72" y="136"/>
                  </a:lnTo>
                  <a:lnTo>
                    <a:pt x="72" y="136"/>
                  </a:lnTo>
                  <a:lnTo>
                    <a:pt x="64" y="136"/>
                  </a:lnTo>
                  <a:lnTo>
                    <a:pt x="56" y="134"/>
                  </a:lnTo>
                  <a:lnTo>
                    <a:pt x="50" y="130"/>
                  </a:lnTo>
                  <a:lnTo>
                    <a:pt x="44" y="126"/>
                  </a:lnTo>
                  <a:lnTo>
                    <a:pt x="40" y="120"/>
                  </a:lnTo>
                  <a:lnTo>
                    <a:pt x="38" y="112"/>
                  </a:lnTo>
                  <a:lnTo>
                    <a:pt x="36" y="104"/>
                  </a:lnTo>
                  <a:lnTo>
                    <a:pt x="34" y="96"/>
                  </a:lnTo>
                  <a:lnTo>
                    <a:pt x="34" y="96"/>
                  </a:lnTo>
                  <a:lnTo>
                    <a:pt x="36" y="84"/>
                  </a:lnTo>
                  <a:lnTo>
                    <a:pt x="38" y="72"/>
                  </a:lnTo>
                  <a:lnTo>
                    <a:pt x="42" y="60"/>
                  </a:lnTo>
                  <a:lnTo>
                    <a:pt x="48" y="50"/>
                  </a:lnTo>
                  <a:lnTo>
                    <a:pt x="56" y="40"/>
                  </a:lnTo>
                  <a:lnTo>
                    <a:pt x="64" y="34"/>
                  </a:lnTo>
                  <a:lnTo>
                    <a:pt x="76" y="28"/>
                  </a:lnTo>
                  <a:lnTo>
                    <a:pt x="88" y="26"/>
                  </a:lnTo>
                  <a:lnTo>
                    <a:pt x="88" y="26"/>
                  </a:lnTo>
                  <a:lnTo>
                    <a:pt x="98" y="28"/>
                  </a:lnTo>
                  <a:lnTo>
                    <a:pt x="104" y="30"/>
                  </a:lnTo>
                  <a:lnTo>
                    <a:pt x="110" y="34"/>
                  </a:lnTo>
                  <a:lnTo>
                    <a:pt x="116" y="40"/>
                  </a:lnTo>
                  <a:lnTo>
                    <a:pt x="120" y="46"/>
                  </a:lnTo>
                  <a:lnTo>
                    <a:pt x="122" y="54"/>
                  </a:lnTo>
                  <a:lnTo>
                    <a:pt x="124" y="68"/>
                  </a:lnTo>
                  <a:lnTo>
                    <a:pt x="124" y="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37" name="Freeform 36"/>
            <p:cNvSpPr>
              <a:spLocks/>
            </p:cNvSpPr>
            <p:nvPr userDrawn="1"/>
          </p:nvSpPr>
          <p:spPr bwMode="auto">
            <a:xfrm>
              <a:off x="3202" y="1699"/>
              <a:ext cx="248" cy="156"/>
            </a:xfrm>
            <a:custGeom>
              <a:avLst/>
              <a:gdLst>
                <a:gd name="T0" fmla="*/ 212 w 248"/>
                <a:gd name="T1" fmla="*/ 0 h 156"/>
                <a:gd name="T2" fmla="*/ 152 w 248"/>
                <a:gd name="T3" fmla="*/ 116 h 156"/>
                <a:gd name="T4" fmla="*/ 142 w 248"/>
                <a:gd name="T5" fmla="*/ 0 h 156"/>
                <a:gd name="T6" fmla="*/ 104 w 248"/>
                <a:gd name="T7" fmla="*/ 0 h 156"/>
                <a:gd name="T8" fmla="*/ 42 w 248"/>
                <a:gd name="T9" fmla="*/ 116 h 156"/>
                <a:gd name="T10" fmla="*/ 32 w 248"/>
                <a:gd name="T11" fmla="*/ 0 h 156"/>
                <a:gd name="T12" fmla="*/ 0 w 248"/>
                <a:gd name="T13" fmla="*/ 0 h 156"/>
                <a:gd name="T14" fmla="*/ 16 w 248"/>
                <a:gd name="T15" fmla="*/ 156 h 156"/>
                <a:gd name="T16" fmla="*/ 52 w 248"/>
                <a:gd name="T17" fmla="*/ 156 h 156"/>
                <a:gd name="T18" fmla="*/ 116 w 248"/>
                <a:gd name="T19" fmla="*/ 38 h 156"/>
                <a:gd name="T20" fmla="*/ 128 w 248"/>
                <a:gd name="T21" fmla="*/ 156 h 156"/>
                <a:gd name="T22" fmla="*/ 162 w 248"/>
                <a:gd name="T23" fmla="*/ 156 h 156"/>
                <a:gd name="T24" fmla="*/ 248 w 248"/>
                <a:gd name="T25" fmla="*/ 0 h 156"/>
                <a:gd name="T26" fmla="*/ 212 w 248"/>
                <a:gd name="T27"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8" h="156">
                  <a:moveTo>
                    <a:pt x="212" y="0"/>
                  </a:moveTo>
                  <a:lnTo>
                    <a:pt x="152" y="116"/>
                  </a:lnTo>
                  <a:lnTo>
                    <a:pt x="142" y="0"/>
                  </a:lnTo>
                  <a:lnTo>
                    <a:pt x="104" y="0"/>
                  </a:lnTo>
                  <a:lnTo>
                    <a:pt x="42" y="116"/>
                  </a:lnTo>
                  <a:lnTo>
                    <a:pt x="32" y="0"/>
                  </a:lnTo>
                  <a:lnTo>
                    <a:pt x="0" y="0"/>
                  </a:lnTo>
                  <a:lnTo>
                    <a:pt x="16" y="156"/>
                  </a:lnTo>
                  <a:lnTo>
                    <a:pt x="52" y="156"/>
                  </a:lnTo>
                  <a:lnTo>
                    <a:pt x="116" y="38"/>
                  </a:lnTo>
                  <a:lnTo>
                    <a:pt x="128" y="156"/>
                  </a:lnTo>
                  <a:lnTo>
                    <a:pt x="162" y="156"/>
                  </a:lnTo>
                  <a:lnTo>
                    <a:pt x="248" y="0"/>
                  </a:lnTo>
                  <a:lnTo>
                    <a:pt x="21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8" name="テキスト ボックス 7"/>
          <p:cNvSpPr txBox="1"/>
          <p:nvPr userDrawn="1"/>
        </p:nvSpPr>
        <p:spPr>
          <a:xfrm>
            <a:off x="251520" y="3384282"/>
            <a:ext cx="8386979" cy="2605842"/>
          </a:xfrm>
          <a:prstGeom prst="rect">
            <a:avLst/>
          </a:prstGeom>
          <a:noFill/>
        </p:spPr>
        <p:txBody>
          <a:bodyPr wrap="square" rtlCol="0">
            <a:spAutoFit/>
          </a:bodyPr>
          <a:lstStyle/>
          <a:p>
            <a:pPr>
              <a:lnSpc>
                <a:spcPts val="2800"/>
              </a:lnSpc>
            </a:pPr>
            <a:r>
              <a:rPr lang="en-US" altLang="ja-JP" sz="1800" dirty="0">
                <a:solidFill>
                  <a:schemeClr val="tx1">
                    <a:lumMod val="65000"/>
                    <a:lumOff val="35000"/>
                  </a:schemeClr>
                </a:solidFill>
                <a:latin typeface="+mn-lt"/>
                <a:ea typeface="Noto Sans CJK JP Medium" pitchFamily="34" charset="-128"/>
              </a:rPr>
              <a:t>The commitment of the Asahi Kasei Group:</a:t>
            </a:r>
          </a:p>
          <a:p>
            <a:pPr>
              <a:lnSpc>
                <a:spcPts val="2800"/>
              </a:lnSpc>
            </a:pPr>
            <a:r>
              <a:rPr lang="en-US" altLang="ja-JP" sz="1800" dirty="0">
                <a:solidFill>
                  <a:schemeClr val="tx1">
                    <a:lumMod val="65000"/>
                    <a:lumOff val="35000"/>
                  </a:schemeClr>
                </a:solidFill>
                <a:latin typeface="+mn-lt"/>
                <a:ea typeface="Noto Sans CJK JP Medium" pitchFamily="34" charset="-128"/>
              </a:rPr>
              <a:t>To do all that we can in every era to help the people of the world</a:t>
            </a:r>
          </a:p>
          <a:p>
            <a:pPr>
              <a:lnSpc>
                <a:spcPts val="2800"/>
              </a:lnSpc>
            </a:pPr>
            <a:r>
              <a:rPr lang="en-US" altLang="ja-JP" sz="1800" dirty="0">
                <a:solidFill>
                  <a:schemeClr val="tx1">
                    <a:lumMod val="65000"/>
                    <a:lumOff val="35000"/>
                  </a:schemeClr>
                </a:solidFill>
                <a:latin typeface="+mn-lt"/>
                <a:ea typeface="Noto Sans CJK JP Medium" pitchFamily="34" charset="-128"/>
              </a:rPr>
              <a:t>make the most of life and attain fulfillment in living.</a:t>
            </a:r>
          </a:p>
          <a:p>
            <a:pPr>
              <a:lnSpc>
                <a:spcPts val="2800"/>
              </a:lnSpc>
            </a:pPr>
            <a:r>
              <a:rPr lang="en-US" altLang="ja-JP" sz="1800" dirty="0">
                <a:solidFill>
                  <a:schemeClr val="tx1">
                    <a:lumMod val="65000"/>
                    <a:lumOff val="35000"/>
                  </a:schemeClr>
                </a:solidFill>
                <a:latin typeface="+mn-lt"/>
                <a:ea typeface="Noto Sans CJK JP Medium" pitchFamily="34" charset="-128"/>
              </a:rPr>
              <a:t>Since our founding, we have always been deeply committed</a:t>
            </a:r>
          </a:p>
          <a:p>
            <a:pPr>
              <a:lnSpc>
                <a:spcPts val="2800"/>
              </a:lnSpc>
            </a:pPr>
            <a:r>
              <a:rPr lang="en-US" altLang="ja-JP" sz="1800" dirty="0">
                <a:solidFill>
                  <a:schemeClr val="tx1">
                    <a:lumMod val="65000"/>
                    <a:lumOff val="35000"/>
                  </a:schemeClr>
                </a:solidFill>
                <a:latin typeface="+mn-lt"/>
                <a:ea typeface="Noto Sans CJK JP Medium" pitchFamily="34" charset="-128"/>
              </a:rPr>
              <a:t>to contributing to the development of society,</a:t>
            </a:r>
          </a:p>
          <a:p>
            <a:pPr>
              <a:lnSpc>
                <a:spcPts val="2800"/>
              </a:lnSpc>
            </a:pPr>
            <a:r>
              <a:rPr lang="en-US" altLang="ja-JP" sz="1800" dirty="0">
                <a:solidFill>
                  <a:schemeClr val="tx1">
                    <a:lumMod val="65000"/>
                    <a:lumOff val="35000"/>
                  </a:schemeClr>
                </a:solidFill>
                <a:latin typeface="+mn-lt"/>
                <a:ea typeface="Noto Sans CJK JP Medium" pitchFamily="34" charset="-128"/>
              </a:rPr>
              <a:t>boldly anticipating the emergence of new needs.</a:t>
            </a:r>
          </a:p>
          <a:p>
            <a:pPr>
              <a:lnSpc>
                <a:spcPts val="2800"/>
              </a:lnSpc>
            </a:pPr>
            <a:r>
              <a:rPr lang="en-US" altLang="ja-JP" sz="1800" dirty="0">
                <a:solidFill>
                  <a:schemeClr val="tx1">
                    <a:lumMod val="65000"/>
                    <a:lumOff val="35000"/>
                  </a:schemeClr>
                </a:solidFill>
                <a:latin typeface="+mn-lt"/>
                <a:ea typeface="Noto Sans CJK JP Medium" pitchFamily="34" charset="-128"/>
              </a:rPr>
              <a:t>This is what we mean by “Creating for Tomorrow.”</a:t>
            </a:r>
            <a:endParaRPr kumimoji="1" lang="ja-JP" altLang="en-US" sz="1800" dirty="0">
              <a:solidFill>
                <a:schemeClr val="tx1">
                  <a:lumMod val="65000"/>
                  <a:lumOff val="35000"/>
                </a:schemeClr>
              </a:solidFill>
              <a:latin typeface="+mn-lt"/>
              <a:ea typeface="Noto Sans CJK JP Medium" pitchFamily="34" charset="-128"/>
            </a:endParaRPr>
          </a:p>
        </p:txBody>
      </p:sp>
    </p:spTree>
    <p:extLst>
      <p:ext uri="{BB962C8B-B14F-4D97-AF65-F5344CB8AC3E}">
        <p14:creationId xmlns:p14="http://schemas.microsoft.com/office/powerpoint/2010/main" val="1383822434"/>
      </p:ext>
    </p:extLst>
  </p:cSld>
  <p:clrMap bg1="lt1" tx1="dk1" bg2="lt2" tx2="dk2" accent1="accent1" accent2="accent2" accent3="accent3" accent4="accent4" accent5="accent5" accent6="accent6" hlink="hlink" folHlink="folHlink"/>
  <p:sldLayoutIdLst>
    <p:sldLayoutId id="2147483659" r:id="rId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3" name="Group 4"/>
          <p:cNvGrpSpPr>
            <a:grpSpLocks noChangeAspect="1"/>
          </p:cNvGrpSpPr>
          <p:nvPr userDrawn="1"/>
        </p:nvGrpSpPr>
        <p:grpSpPr bwMode="auto">
          <a:xfrm>
            <a:off x="0" y="0"/>
            <a:ext cx="9144000" cy="6858000"/>
            <a:chOff x="1746" y="0"/>
            <a:chExt cx="5760" cy="4320"/>
          </a:xfrm>
        </p:grpSpPr>
        <p:sp>
          <p:nvSpPr>
            <p:cNvPr id="4" name="AutoShape 3"/>
            <p:cNvSpPr>
              <a:spLocks noChangeAspect="1" noChangeArrowheads="1" noTextEdit="1"/>
            </p:cNvSpPr>
            <p:nvPr userDrawn="1"/>
          </p:nvSpPr>
          <p:spPr bwMode="auto">
            <a:xfrm>
              <a:off x="1746" y="0"/>
              <a:ext cx="576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5" name="Rectangle 5"/>
            <p:cNvSpPr>
              <a:spLocks noChangeArrowheads="1"/>
            </p:cNvSpPr>
            <p:nvPr userDrawn="1"/>
          </p:nvSpPr>
          <p:spPr bwMode="auto">
            <a:xfrm>
              <a:off x="1746" y="0"/>
              <a:ext cx="5760" cy="432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6" name="Rectangle 6"/>
            <p:cNvSpPr>
              <a:spLocks noChangeArrowheads="1"/>
            </p:cNvSpPr>
            <p:nvPr userDrawn="1"/>
          </p:nvSpPr>
          <p:spPr bwMode="auto">
            <a:xfrm>
              <a:off x="1746" y="0"/>
              <a:ext cx="5760" cy="2074"/>
            </a:xfrm>
            <a:prstGeom prst="rect">
              <a:avLst/>
            </a:prstGeom>
            <a:solidFill>
              <a:srgbClr val="005B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7" name="Freeform 7"/>
            <p:cNvSpPr>
              <a:spLocks/>
            </p:cNvSpPr>
            <p:nvPr userDrawn="1"/>
          </p:nvSpPr>
          <p:spPr bwMode="auto">
            <a:xfrm>
              <a:off x="4605" y="3986"/>
              <a:ext cx="179" cy="194"/>
            </a:xfrm>
            <a:custGeom>
              <a:avLst/>
              <a:gdLst>
                <a:gd name="T0" fmla="*/ 0 w 537"/>
                <a:gd name="T1" fmla="*/ 0 h 583"/>
                <a:gd name="T2" fmla="*/ 156 w 537"/>
                <a:gd name="T3" fmla="*/ 0 h 583"/>
                <a:gd name="T4" fmla="*/ 156 w 537"/>
                <a:gd name="T5" fmla="*/ 238 h 583"/>
                <a:gd name="T6" fmla="*/ 157 w 537"/>
                <a:gd name="T7" fmla="*/ 238 h 583"/>
                <a:gd name="T8" fmla="*/ 334 w 537"/>
                <a:gd name="T9" fmla="*/ 0 h 583"/>
                <a:gd name="T10" fmla="*/ 521 w 537"/>
                <a:gd name="T11" fmla="*/ 0 h 583"/>
                <a:gd name="T12" fmla="*/ 305 w 537"/>
                <a:gd name="T13" fmla="*/ 271 h 583"/>
                <a:gd name="T14" fmla="*/ 537 w 537"/>
                <a:gd name="T15" fmla="*/ 583 h 583"/>
                <a:gd name="T16" fmla="*/ 338 w 537"/>
                <a:gd name="T17" fmla="*/ 583 h 583"/>
                <a:gd name="T18" fmla="*/ 157 w 537"/>
                <a:gd name="T19" fmla="*/ 318 h 583"/>
                <a:gd name="T20" fmla="*/ 156 w 537"/>
                <a:gd name="T21" fmla="*/ 318 h 583"/>
                <a:gd name="T22" fmla="*/ 156 w 537"/>
                <a:gd name="T23" fmla="*/ 583 h 583"/>
                <a:gd name="T24" fmla="*/ 0 w 537"/>
                <a:gd name="T25" fmla="*/ 583 h 583"/>
                <a:gd name="T26" fmla="*/ 0 w 537"/>
                <a:gd name="T27" fmla="*/ 0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7" h="583">
                  <a:moveTo>
                    <a:pt x="0" y="0"/>
                  </a:moveTo>
                  <a:lnTo>
                    <a:pt x="156" y="0"/>
                  </a:lnTo>
                  <a:lnTo>
                    <a:pt x="156" y="238"/>
                  </a:lnTo>
                  <a:lnTo>
                    <a:pt x="157" y="238"/>
                  </a:lnTo>
                  <a:lnTo>
                    <a:pt x="334" y="0"/>
                  </a:lnTo>
                  <a:lnTo>
                    <a:pt x="521" y="0"/>
                  </a:lnTo>
                  <a:lnTo>
                    <a:pt x="305" y="271"/>
                  </a:lnTo>
                  <a:lnTo>
                    <a:pt x="537" y="583"/>
                  </a:lnTo>
                  <a:lnTo>
                    <a:pt x="338" y="583"/>
                  </a:lnTo>
                  <a:lnTo>
                    <a:pt x="157" y="318"/>
                  </a:lnTo>
                  <a:lnTo>
                    <a:pt x="156" y="318"/>
                  </a:lnTo>
                  <a:lnTo>
                    <a:pt x="156" y="583"/>
                  </a:lnTo>
                  <a:lnTo>
                    <a:pt x="0" y="583"/>
                  </a:lnTo>
                  <a:lnTo>
                    <a:pt x="0" y="0"/>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9" name="Freeform 8"/>
            <p:cNvSpPr>
              <a:spLocks noEditPoints="1"/>
            </p:cNvSpPr>
            <p:nvPr userDrawn="1"/>
          </p:nvSpPr>
          <p:spPr bwMode="auto">
            <a:xfrm>
              <a:off x="4768" y="3986"/>
              <a:ext cx="212" cy="194"/>
            </a:xfrm>
            <a:custGeom>
              <a:avLst/>
              <a:gdLst>
                <a:gd name="T0" fmla="*/ 387 w 638"/>
                <a:gd name="T1" fmla="*/ 348 h 583"/>
                <a:gd name="T2" fmla="*/ 240 w 638"/>
                <a:gd name="T3" fmla="*/ 348 h 583"/>
                <a:gd name="T4" fmla="*/ 316 w 638"/>
                <a:gd name="T5" fmla="*/ 119 h 583"/>
                <a:gd name="T6" fmla="*/ 317 w 638"/>
                <a:gd name="T7" fmla="*/ 119 h 583"/>
                <a:gd name="T8" fmla="*/ 387 w 638"/>
                <a:gd name="T9" fmla="*/ 348 h 583"/>
                <a:gd name="T10" fmla="*/ 0 w 638"/>
                <a:gd name="T11" fmla="*/ 583 h 583"/>
                <a:gd name="T12" fmla="*/ 158 w 638"/>
                <a:gd name="T13" fmla="*/ 583 h 583"/>
                <a:gd name="T14" fmla="*/ 204 w 638"/>
                <a:gd name="T15" fmla="*/ 459 h 583"/>
                <a:gd name="T16" fmla="*/ 423 w 638"/>
                <a:gd name="T17" fmla="*/ 459 h 583"/>
                <a:gd name="T18" fmla="*/ 467 w 638"/>
                <a:gd name="T19" fmla="*/ 583 h 583"/>
                <a:gd name="T20" fmla="*/ 638 w 638"/>
                <a:gd name="T21" fmla="*/ 583 h 583"/>
                <a:gd name="T22" fmla="*/ 413 w 638"/>
                <a:gd name="T23" fmla="*/ 0 h 583"/>
                <a:gd name="T24" fmla="*/ 222 w 638"/>
                <a:gd name="T25" fmla="*/ 0 h 583"/>
                <a:gd name="T26" fmla="*/ 0 w 638"/>
                <a:gd name="T27" fmla="*/ 583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8" h="583">
                  <a:moveTo>
                    <a:pt x="387" y="348"/>
                  </a:moveTo>
                  <a:lnTo>
                    <a:pt x="240" y="348"/>
                  </a:lnTo>
                  <a:lnTo>
                    <a:pt x="316" y="119"/>
                  </a:lnTo>
                  <a:lnTo>
                    <a:pt x="317" y="119"/>
                  </a:lnTo>
                  <a:lnTo>
                    <a:pt x="387" y="348"/>
                  </a:lnTo>
                  <a:close/>
                  <a:moveTo>
                    <a:pt x="0" y="583"/>
                  </a:moveTo>
                  <a:lnTo>
                    <a:pt x="158" y="583"/>
                  </a:lnTo>
                  <a:lnTo>
                    <a:pt x="204" y="459"/>
                  </a:lnTo>
                  <a:lnTo>
                    <a:pt x="423" y="459"/>
                  </a:lnTo>
                  <a:lnTo>
                    <a:pt x="467" y="583"/>
                  </a:lnTo>
                  <a:lnTo>
                    <a:pt x="638" y="583"/>
                  </a:lnTo>
                  <a:lnTo>
                    <a:pt x="413" y="0"/>
                  </a:lnTo>
                  <a:lnTo>
                    <a:pt x="222" y="0"/>
                  </a:lnTo>
                  <a:lnTo>
                    <a:pt x="0" y="583"/>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1" name="Freeform 9"/>
            <p:cNvSpPr>
              <a:spLocks/>
            </p:cNvSpPr>
            <p:nvPr userDrawn="1"/>
          </p:nvSpPr>
          <p:spPr bwMode="auto">
            <a:xfrm>
              <a:off x="4981" y="3982"/>
              <a:ext cx="146" cy="201"/>
            </a:xfrm>
            <a:custGeom>
              <a:avLst/>
              <a:gdLst>
                <a:gd name="T0" fmla="*/ 36 w 437"/>
                <a:gd name="T1" fmla="*/ 460 h 605"/>
                <a:gd name="T2" fmla="*/ 92 w 437"/>
                <a:gd name="T3" fmla="*/ 479 h 605"/>
                <a:gd name="T4" fmla="*/ 157 w 437"/>
                <a:gd name="T5" fmla="*/ 489 h 605"/>
                <a:gd name="T6" fmla="*/ 199 w 437"/>
                <a:gd name="T7" fmla="*/ 489 h 605"/>
                <a:gd name="T8" fmla="*/ 247 w 437"/>
                <a:gd name="T9" fmla="*/ 479 h 605"/>
                <a:gd name="T10" fmla="*/ 264 w 437"/>
                <a:gd name="T11" fmla="*/ 467 h 605"/>
                <a:gd name="T12" fmla="*/ 274 w 437"/>
                <a:gd name="T13" fmla="*/ 448 h 605"/>
                <a:gd name="T14" fmla="*/ 277 w 437"/>
                <a:gd name="T15" fmla="*/ 432 h 605"/>
                <a:gd name="T16" fmla="*/ 269 w 437"/>
                <a:gd name="T17" fmla="*/ 406 h 605"/>
                <a:gd name="T18" fmla="*/ 251 w 437"/>
                <a:gd name="T19" fmla="*/ 388 h 605"/>
                <a:gd name="T20" fmla="*/ 212 w 437"/>
                <a:gd name="T21" fmla="*/ 369 h 605"/>
                <a:gd name="T22" fmla="*/ 113 w 437"/>
                <a:gd name="T23" fmla="*/ 336 h 605"/>
                <a:gd name="T24" fmla="*/ 64 w 437"/>
                <a:gd name="T25" fmla="*/ 311 h 605"/>
                <a:gd name="T26" fmla="*/ 35 w 437"/>
                <a:gd name="T27" fmla="*/ 284 h 605"/>
                <a:gd name="T28" fmla="*/ 13 w 437"/>
                <a:gd name="T29" fmla="*/ 247 h 605"/>
                <a:gd name="T30" fmla="*/ 1 w 437"/>
                <a:gd name="T31" fmla="*/ 199 h 605"/>
                <a:gd name="T32" fmla="*/ 1 w 437"/>
                <a:gd name="T33" fmla="*/ 167 h 605"/>
                <a:gd name="T34" fmla="*/ 6 w 437"/>
                <a:gd name="T35" fmla="*/ 132 h 605"/>
                <a:gd name="T36" fmla="*/ 19 w 437"/>
                <a:gd name="T37" fmla="*/ 102 h 605"/>
                <a:gd name="T38" fmla="*/ 36 w 437"/>
                <a:gd name="T39" fmla="*/ 76 h 605"/>
                <a:gd name="T40" fmla="*/ 84 w 437"/>
                <a:gd name="T41" fmla="*/ 37 h 605"/>
                <a:gd name="T42" fmla="*/ 145 w 437"/>
                <a:gd name="T43" fmla="*/ 14 h 605"/>
                <a:gd name="T44" fmla="*/ 210 w 437"/>
                <a:gd name="T45" fmla="*/ 3 h 605"/>
                <a:gd name="T46" fmla="*/ 254 w 437"/>
                <a:gd name="T47" fmla="*/ 0 h 605"/>
                <a:gd name="T48" fmla="*/ 317 w 437"/>
                <a:gd name="T49" fmla="*/ 4 h 605"/>
                <a:gd name="T50" fmla="*/ 373 w 437"/>
                <a:gd name="T51" fmla="*/ 14 h 605"/>
                <a:gd name="T52" fmla="*/ 395 w 437"/>
                <a:gd name="T53" fmla="*/ 144 h 605"/>
                <a:gd name="T54" fmla="*/ 364 w 437"/>
                <a:gd name="T55" fmla="*/ 131 h 605"/>
                <a:gd name="T56" fmla="*/ 316 w 437"/>
                <a:gd name="T57" fmla="*/ 120 h 605"/>
                <a:gd name="T58" fmla="*/ 266 w 437"/>
                <a:gd name="T59" fmla="*/ 116 h 605"/>
                <a:gd name="T60" fmla="*/ 233 w 437"/>
                <a:gd name="T61" fmla="*/ 118 h 605"/>
                <a:gd name="T62" fmla="*/ 192 w 437"/>
                <a:gd name="T63" fmla="*/ 128 h 605"/>
                <a:gd name="T64" fmla="*/ 172 w 437"/>
                <a:gd name="T65" fmla="*/ 141 h 605"/>
                <a:gd name="T66" fmla="*/ 162 w 437"/>
                <a:gd name="T67" fmla="*/ 162 h 605"/>
                <a:gd name="T68" fmla="*/ 162 w 437"/>
                <a:gd name="T69" fmla="*/ 179 h 605"/>
                <a:gd name="T70" fmla="*/ 173 w 437"/>
                <a:gd name="T71" fmla="*/ 200 h 605"/>
                <a:gd name="T72" fmla="*/ 195 w 437"/>
                <a:gd name="T73" fmla="*/ 215 h 605"/>
                <a:gd name="T74" fmla="*/ 248 w 437"/>
                <a:gd name="T75" fmla="*/ 234 h 605"/>
                <a:gd name="T76" fmla="*/ 325 w 437"/>
                <a:gd name="T77" fmla="*/ 257 h 605"/>
                <a:gd name="T78" fmla="*/ 373 w 437"/>
                <a:gd name="T79" fmla="*/ 282 h 605"/>
                <a:gd name="T80" fmla="*/ 404 w 437"/>
                <a:gd name="T81" fmla="*/ 309 h 605"/>
                <a:gd name="T82" fmla="*/ 426 w 437"/>
                <a:gd name="T83" fmla="*/ 346 h 605"/>
                <a:gd name="T84" fmla="*/ 437 w 437"/>
                <a:gd name="T85" fmla="*/ 394 h 605"/>
                <a:gd name="T86" fmla="*/ 437 w 437"/>
                <a:gd name="T87" fmla="*/ 426 h 605"/>
                <a:gd name="T88" fmla="*/ 432 w 437"/>
                <a:gd name="T89" fmla="*/ 465 h 605"/>
                <a:gd name="T90" fmla="*/ 420 w 437"/>
                <a:gd name="T91" fmla="*/ 497 h 605"/>
                <a:gd name="T92" fmla="*/ 404 w 437"/>
                <a:gd name="T93" fmla="*/ 525 h 605"/>
                <a:gd name="T94" fmla="*/ 357 w 437"/>
                <a:gd name="T95" fmla="*/ 566 h 605"/>
                <a:gd name="T96" fmla="*/ 298 w 437"/>
                <a:gd name="T97" fmla="*/ 592 h 605"/>
                <a:gd name="T98" fmla="*/ 229 w 437"/>
                <a:gd name="T99" fmla="*/ 603 h 605"/>
                <a:gd name="T100" fmla="*/ 180 w 437"/>
                <a:gd name="T101" fmla="*/ 605 h 605"/>
                <a:gd name="T102" fmla="*/ 115 w 437"/>
                <a:gd name="T103" fmla="*/ 602 h 605"/>
                <a:gd name="T104" fmla="*/ 48 w 437"/>
                <a:gd name="T105" fmla="*/ 592 h 605"/>
                <a:gd name="T106" fmla="*/ 20 w 437"/>
                <a:gd name="T107" fmla="*/ 451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37" h="605">
                  <a:moveTo>
                    <a:pt x="20" y="451"/>
                  </a:moveTo>
                  <a:lnTo>
                    <a:pt x="20" y="451"/>
                  </a:lnTo>
                  <a:lnTo>
                    <a:pt x="36" y="460"/>
                  </a:lnTo>
                  <a:lnTo>
                    <a:pt x="53" y="467"/>
                  </a:lnTo>
                  <a:lnTo>
                    <a:pt x="72" y="473"/>
                  </a:lnTo>
                  <a:lnTo>
                    <a:pt x="92" y="479"/>
                  </a:lnTo>
                  <a:lnTo>
                    <a:pt x="111" y="483"/>
                  </a:lnTo>
                  <a:lnTo>
                    <a:pt x="133" y="487"/>
                  </a:lnTo>
                  <a:lnTo>
                    <a:pt x="157" y="489"/>
                  </a:lnTo>
                  <a:lnTo>
                    <a:pt x="180" y="490"/>
                  </a:lnTo>
                  <a:lnTo>
                    <a:pt x="180" y="490"/>
                  </a:lnTo>
                  <a:lnTo>
                    <a:pt x="199" y="489"/>
                  </a:lnTo>
                  <a:lnTo>
                    <a:pt x="216" y="488"/>
                  </a:lnTo>
                  <a:lnTo>
                    <a:pt x="232" y="484"/>
                  </a:lnTo>
                  <a:lnTo>
                    <a:pt x="247" y="479"/>
                  </a:lnTo>
                  <a:lnTo>
                    <a:pt x="253" y="476"/>
                  </a:lnTo>
                  <a:lnTo>
                    <a:pt x="259" y="472"/>
                  </a:lnTo>
                  <a:lnTo>
                    <a:pt x="264" y="467"/>
                  </a:lnTo>
                  <a:lnTo>
                    <a:pt x="268" y="462"/>
                  </a:lnTo>
                  <a:lnTo>
                    <a:pt x="272" y="456"/>
                  </a:lnTo>
                  <a:lnTo>
                    <a:pt x="274" y="448"/>
                  </a:lnTo>
                  <a:lnTo>
                    <a:pt x="277" y="441"/>
                  </a:lnTo>
                  <a:lnTo>
                    <a:pt x="277" y="432"/>
                  </a:lnTo>
                  <a:lnTo>
                    <a:pt x="277" y="432"/>
                  </a:lnTo>
                  <a:lnTo>
                    <a:pt x="275" y="424"/>
                  </a:lnTo>
                  <a:lnTo>
                    <a:pt x="274" y="414"/>
                  </a:lnTo>
                  <a:lnTo>
                    <a:pt x="269" y="406"/>
                  </a:lnTo>
                  <a:lnTo>
                    <a:pt x="264" y="399"/>
                  </a:lnTo>
                  <a:lnTo>
                    <a:pt x="258" y="393"/>
                  </a:lnTo>
                  <a:lnTo>
                    <a:pt x="251" y="388"/>
                  </a:lnTo>
                  <a:lnTo>
                    <a:pt x="243" y="382"/>
                  </a:lnTo>
                  <a:lnTo>
                    <a:pt x="233" y="377"/>
                  </a:lnTo>
                  <a:lnTo>
                    <a:pt x="212" y="369"/>
                  </a:lnTo>
                  <a:lnTo>
                    <a:pt x="189" y="361"/>
                  </a:lnTo>
                  <a:lnTo>
                    <a:pt x="138" y="346"/>
                  </a:lnTo>
                  <a:lnTo>
                    <a:pt x="113" y="336"/>
                  </a:lnTo>
                  <a:lnTo>
                    <a:pt x="88" y="325"/>
                  </a:lnTo>
                  <a:lnTo>
                    <a:pt x="75" y="319"/>
                  </a:lnTo>
                  <a:lnTo>
                    <a:pt x="64" y="311"/>
                  </a:lnTo>
                  <a:lnTo>
                    <a:pt x="53" y="303"/>
                  </a:lnTo>
                  <a:lnTo>
                    <a:pt x="43" y="294"/>
                  </a:lnTo>
                  <a:lnTo>
                    <a:pt x="35" y="284"/>
                  </a:lnTo>
                  <a:lnTo>
                    <a:pt x="26" y="273"/>
                  </a:lnTo>
                  <a:lnTo>
                    <a:pt x="19" y="261"/>
                  </a:lnTo>
                  <a:lnTo>
                    <a:pt x="13" y="247"/>
                  </a:lnTo>
                  <a:lnTo>
                    <a:pt x="8" y="232"/>
                  </a:lnTo>
                  <a:lnTo>
                    <a:pt x="4" y="216"/>
                  </a:lnTo>
                  <a:lnTo>
                    <a:pt x="1" y="199"/>
                  </a:lnTo>
                  <a:lnTo>
                    <a:pt x="0" y="181"/>
                  </a:lnTo>
                  <a:lnTo>
                    <a:pt x="0" y="181"/>
                  </a:lnTo>
                  <a:lnTo>
                    <a:pt x="1" y="167"/>
                  </a:lnTo>
                  <a:lnTo>
                    <a:pt x="3" y="155"/>
                  </a:lnTo>
                  <a:lnTo>
                    <a:pt x="4" y="144"/>
                  </a:lnTo>
                  <a:lnTo>
                    <a:pt x="6" y="132"/>
                  </a:lnTo>
                  <a:lnTo>
                    <a:pt x="10" y="121"/>
                  </a:lnTo>
                  <a:lnTo>
                    <a:pt x="14" y="112"/>
                  </a:lnTo>
                  <a:lnTo>
                    <a:pt x="19" y="102"/>
                  </a:lnTo>
                  <a:lnTo>
                    <a:pt x="24" y="93"/>
                  </a:lnTo>
                  <a:lnTo>
                    <a:pt x="30" y="84"/>
                  </a:lnTo>
                  <a:lnTo>
                    <a:pt x="36" y="76"/>
                  </a:lnTo>
                  <a:lnTo>
                    <a:pt x="51" y="62"/>
                  </a:lnTo>
                  <a:lnTo>
                    <a:pt x="66" y="49"/>
                  </a:lnTo>
                  <a:lnTo>
                    <a:pt x="84" y="37"/>
                  </a:lnTo>
                  <a:lnTo>
                    <a:pt x="103" y="29"/>
                  </a:lnTo>
                  <a:lnTo>
                    <a:pt x="122" y="20"/>
                  </a:lnTo>
                  <a:lnTo>
                    <a:pt x="145" y="14"/>
                  </a:lnTo>
                  <a:lnTo>
                    <a:pt x="166" y="9"/>
                  </a:lnTo>
                  <a:lnTo>
                    <a:pt x="188" y="5"/>
                  </a:lnTo>
                  <a:lnTo>
                    <a:pt x="210" y="3"/>
                  </a:lnTo>
                  <a:lnTo>
                    <a:pt x="232" y="2"/>
                  </a:lnTo>
                  <a:lnTo>
                    <a:pt x="254" y="0"/>
                  </a:lnTo>
                  <a:lnTo>
                    <a:pt x="254" y="0"/>
                  </a:lnTo>
                  <a:lnTo>
                    <a:pt x="275" y="2"/>
                  </a:lnTo>
                  <a:lnTo>
                    <a:pt x="296" y="3"/>
                  </a:lnTo>
                  <a:lnTo>
                    <a:pt x="317" y="4"/>
                  </a:lnTo>
                  <a:lnTo>
                    <a:pt x="336" y="7"/>
                  </a:lnTo>
                  <a:lnTo>
                    <a:pt x="356" y="10"/>
                  </a:lnTo>
                  <a:lnTo>
                    <a:pt x="373" y="14"/>
                  </a:lnTo>
                  <a:lnTo>
                    <a:pt x="390" y="18"/>
                  </a:lnTo>
                  <a:lnTo>
                    <a:pt x="405" y="23"/>
                  </a:lnTo>
                  <a:lnTo>
                    <a:pt x="395" y="144"/>
                  </a:lnTo>
                  <a:lnTo>
                    <a:pt x="395" y="144"/>
                  </a:lnTo>
                  <a:lnTo>
                    <a:pt x="380" y="137"/>
                  </a:lnTo>
                  <a:lnTo>
                    <a:pt x="364" y="131"/>
                  </a:lnTo>
                  <a:lnTo>
                    <a:pt x="348" y="126"/>
                  </a:lnTo>
                  <a:lnTo>
                    <a:pt x="332" y="123"/>
                  </a:lnTo>
                  <a:lnTo>
                    <a:pt x="316" y="120"/>
                  </a:lnTo>
                  <a:lnTo>
                    <a:pt x="299" y="118"/>
                  </a:lnTo>
                  <a:lnTo>
                    <a:pt x="283" y="116"/>
                  </a:lnTo>
                  <a:lnTo>
                    <a:pt x="266" y="116"/>
                  </a:lnTo>
                  <a:lnTo>
                    <a:pt x="266" y="116"/>
                  </a:lnTo>
                  <a:lnTo>
                    <a:pt x="250" y="116"/>
                  </a:lnTo>
                  <a:lnTo>
                    <a:pt x="233" y="118"/>
                  </a:lnTo>
                  <a:lnTo>
                    <a:pt x="215" y="120"/>
                  </a:lnTo>
                  <a:lnTo>
                    <a:pt x="199" y="125"/>
                  </a:lnTo>
                  <a:lnTo>
                    <a:pt x="192" y="128"/>
                  </a:lnTo>
                  <a:lnTo>
                    <a:pt x="184" y="131"/>
                  </a:lnTo>
                  <a:lnTo>
                    <a:pt x="178" y="136"/>
                  </a:lnTo>
                  <a:lnTo>
                    <a:pt x="172" y="141"/>
                  </a:lnTo>
                  <a:lnTo>
                    <a:pt x="168" y="147"/>
                  </a:lnTo>
                  <a:lnTo>
                    <a:pt x="164" y="153"/>
                  </a:lnTo>
                  <a:lnTo>
                    <a:pt x="162" y="162"/>
                  </a:lnTo>
                  <a:lnTo>
                    <a:pt x="161" y="171"/>
                  </a:lnTo>
                  <a:lnTo>
                    <a:pt x="161" y="171"/>
                  </a:lnTo>
                  <a:lnTo>
                    <a:pt x="162" y="179"/>
                  </a:lnTo>
                  <a:lnTo>
                    <a:pt x="164" y="187"/>
                  </a:lnTo>
                  <a:lnTo>
                    <a:pt x="168" y="194"/>
                  </a:lnTo>
                  <a:lnTo>
                    <a:pt x="173" y="200"/>
                  </a:lnTo>
                  <a:lnTo>
                    <a:pt x="179" y="205"/>
                  </a:lnTo>
                  <a:lnTo>
                    <a:pt x="187" y="210"/>
                  </a:lnTo>
                  <a:lnTo>
                    <a:pt x="195" y="215"/>
                  </a:lnTo>
                  <a:lnTo>
                    <a:pt x="204" y="219"/>
                  </a:lnTo>
                  <a:lnTo>
                    <a:pt x="225" y="226"/>
                  </a:lnTo>
                  <a:lnTo>
                    <a:pt x="248" y="234"/>
                  </a:lnTo>
                  <a:lnTo>
                    <a:pt x="273" y="240"/>
                  </a:lnTo>
                  <a:lnTo>
                    <a:pt x="299" y="249"/>
                  </a:lnTo>
                  <a:lnTo>
                    <a:pt x="325" y="257"/>
                  </a:lnTo>
                  <a:lnTo>
                    <a:pt x="349" y="268"/>
                  </a:lnTo>
                  <a:lnTo>
                    <a:pt x="362" y="274"/>
                  </a:lnTo>
                  <a:lnTo>
                    <a:pt x="373" y="282"/>
                  </a:lnTo>
                  <a:lnTo>
                    <a:pt x="384" y="290"/>
                  </a:lnTo>
                  <a:lnTo>
                    <a:pt x="394" y="299"/>
                  </a:lnTo>
                  <a:lnTo>
                    <a:pt x="404" y="309"/>
                  </a:lnTo>
                  <a:lnTo>
                    <a:pt x="412" y="320"/>
                  </a:lnTo>
                  <a:lnTo>
                    <a:pt x="419" y="332"/>
                  </a:lnTo>
                  <a:lnTo>
                    <a:pt x="426" y="346"/>
                  </a:lnTo>
                  <a:lnTo>
                    <a:pt x="431" y="361"/>
                  </a:lnTo>
                  <a:lnTo>
                    <a:pt x="435" y="377"/>
                  </a:lnTo>
                  <a:lnTo>
                    <a:pt x="437" y="394"/>
                  </a:lnTo>
                  <a:lnTo>
                    <a:pt x="437" y="413"/>
                  </a:lnTo>
                  <a:lnTo>
                    <a:pt x="437" y="413"/>
                  </a:lnTo>
                  <a:lnTo>
                    <a:pt x="437" y="426"/>
                  </a:lnTo>
                  <a:lnTo>
                    <a:pt x="436" y="440"/>
                  </a:lnTo>
                  <a:lnTo>
                    <a:pt x="435" y="452"/>
                  </a:lnTo>
                  <a:lnTo>
                    <a:pt x="432" y="465"/>
                  </a:lnTo>
                  <a:lnTo>
                    <a:pt x="428" y="476"/>
                  </a:lnTo>
                  <a:lnTo>
                    <a:pt x="425" y="487"/>
                  </a:lnTo>
                  <a:lnTo>
                    <a:pt x="420" y="497"/>
                  </a:lnTo>
                  <a:lnTo>
                    <a:pt x="415" y="506"/>
                  </a:lnTo>
                  <a:lnTo>
                    <a:pt x="410" y="516"/>
                  </a:lnTo>
                  <a:lnTo>
                    <a:pt x="404" y="525"/>
                  </a:lnTo>
                  <a:lnTo>
                    <a:pt x="390" y="540"/>
                  </a:lnTo>
                  <a:lnTo>
                    <a:pt x="374" y="553"/>
                  </a:lnTo>
                  <a:lnTo>
                    <a:pt x="357" y="566"/>
                  </a:lnTo>
                  <a:lnTo>
                    <a:pt x="338" y="576"/>
                  </a:lnTo>
                  <a:lnTo>
                    <a:pt x="319" y="584"/>
                  </a:lnTo>
                  <a:lnTo>
                    <a:pt x="298" y="592"/>
                  </a:lnTo>
                  <a:lnTo>
                    <a:pt x="275" y="597"/>
                  </a:lnTo>
                  <a:lnTo>
                    <a:pt x="252" y="600"/>
                  </a:lnTo>
                  <a:lnTo>
                    <a:pt x="229" y="603"/>
                  </a:lnTo>
                  <a:lnTo>
                    <a:pt x="205" y="605"/>
                  </a:lnTo>
                  <a:lnTo>
                    <a:pt x="180" y="605"/>
                  </a:lnTo>
                  <a:lnTo>
                    <a:pt x="180" y="605"/>
                  </a:lnTo>
                  <a:lnTo>
                    <a:pt x="159" y="605"/>
                  </a:lnTo>
                  <a:lnTo>
                    <a:pt x="137" y="604"/>
                  </a:lnTo>
                  <a:lnTo>
                    <a:pt x="115" y="602"/>
                  </a:lnTo>
                  <a:lnTo>
                    <a:pt x="93" y="599"/>
                  </a:lnTo>
                  <a:lnTo>
                    <a:pt x="69" y="595"/>
                  </a:lnTo>
                  <a:lnTo>
                    <a:pt x="48" y="592"/>
                  </a:lnTo>
                  <a:lnTo>
                    <a:pt x="26" y="587"/>
                  </a:lnTo>
                  <a:lnTo>
                    <a:pt x="6" y="581"/>
                  </a:lnTo>
                  <a:lnTo>
                    <a:pt x="20" y="451"/>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2" name="Freeform 10"/>
            <p:cNvSpPr>
              <a:spLocks/>
            </p:cNvSpPr>
            <p:nvPr userDrawn="1"/>
          </p:nvSpPr>
          <p:spPr bwMode="auto">
            <a:xfrm>
              <a:off x="5149" y="3986"/>
              <a:ext cx="140" cy="194"/>
            </a:xfrm>
            <a:custGeom>
              <a:avLst/>
              <a:gdLst>
                <a:gd name="T0" fmla="*/ 0 w 421"/>
                <a:gd name="T1" fmla="*/ 0 h 583"/>
                <a:gd name="T2" fmla="*/ 411 w 421"/>
                <a:gd name="T3" fmla="*/ 0 h 583"/>
                <a:gd name="T4" fmla="*/ 411 w 421"/>
                <a:gd name="T5" fmla="*/ 109 h 583"/>
                <a:gd name="T6" fmla="*/ 155 w 421"/>
                <a:gd name="T7" fmla="*/ 109 h 583"/>
                <a:gd name="T8" fmla="*/ 155 w 421"/>
                <a:gd name="T9" fmla="*/ 230 h 583"/>
                <a:gd name="T10" fmla="*/ 397 w 421"/>
                <a:gd name="T11" fmla="*/ 230 h 583"/>
                <a:gd name="T12" fmla="*/ 397 w 421"/>
                <a:gd name="T13" fmla="*/ 340 h 583"/>
                <a:gd name="T14" fmla="*/ 155 w 421"/>
                <a:gd name="T15" fmla="*/ 340 h 583"/>
                <a:gd name="T16" fmla="*/ 155 w 421"/>
                <a:gd name="T17" fmla="*/ 472 h 583"/>
                <a:gd name="T18" fmla="*/ 421 w 421"/>
                <a:gd name="T19" fmla="*/ 472 h 583"/>
                <a:gd name="T20" fmla="*/ 421 w 421"/>
                <a:gd name="T21" fmla="*/ 583 h 583"/>
                <a:gd name="T22" fmla="*/ 0 w 421"/>
                <a:gd name="T23" fmla="*/ 583 h 583"/>
                <a:gd name="T24" fmla="*/ 0 w 421"/>
                <a:gd name="T25" fmla="*/ 0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1" h="583">
                  <a:moveTo>
                    <a:pt x="0" y="0"/>
                  </a:moveTo>
                  <a:lnTo>
                    <a:pt x="411" y="0"/>
                  </a:lnTo>
                  <a:lnTo>
                    <a:pt x="411" y="109"/>
                  </a:lnTo>
                  <a:lnTo>
                    <a:pt x="155" y="109"/>
                  </a:lnTo>
                  <a:lnTo>
                    <a:pt x="155" y="230"/>
                  </a:lnTo>
                  <a:lnTo>
                    <a:pt x="397" y="230"/>
                  </a:lnTo>
                  <a:lnTo>
                    <a:pt x="397" y="340"/>
                  </a:lnTo>
                  <a:lnTo>
                    <a:pt x="155" y="340"/>
                  </a:lnTo>
                  <a:lnTo>
                    <a:pt x="155" y="472"/>
                  </a:lnTo>
                  <a:lnTo>
                    <a:pt x="421" y="472"/>
                  </a:lnTo>
                  <a:lnTo>
                    <a:pt x="421" y="583"/>
                  </a:lnTo>
                  <a:lnTo>
                    <a:pt x="0" y="583"/>
                  </a:lnTo>
                  <a:lnTo>
                    <a:pt x="0" y="0"/>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3" name="Rectangle 11"/>
            <p:cNvSpPr>
              <a:spLocks noChangeArrowheads="1"/>
            </p:cNvSpPr>
            <p:nvPr userDrawn="1"/>
          </p:nvSpPr>
          <p:spPr bwMode="auto">
            <a:xfrm>
              <a:off x="5316" y="3986"/>
              <a:ext cx="51" cy="194"/>
            </a:xfrm>
            <a:prstGeom prst="rect">
              <a:avLst/>
            </a:prstGeom>
            <a:solidFill>
              <a:srgbClr val="005BA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4" name="Freeform 12"/>
            <p:cNvSpPr>
              <a:spLocks noEditPoints="1"/>
            </p:cNvSpPr>
            <p:nvPr userDrawn="1"/>
          </p:nvSpPr>
          <p:spPr bwMode="auto">
            <a:xfrm>
              <a:off x="3885" y="3986"/>
              <a:ext cx="194" cy="194"/>
            </a:xfrm>
            <a:custGeom>
              <a:avLst/>
              <a:gdLst>
                <a:gd name="T0" fmla="*/ 406 w 584"/>
                <a:gd name="T1" fmla="*/ 367 h 583"/>
                <a:gd name="T2" fmla="*/ 174 w 584"/>
                <a:gd name="T3" fmla="*/ 367 h 583"/>
                <a:gd name="T4" fmla="*/ 290 w 584"/>
                <a:gd name="T5" fmla="*/ 77 h 583"/>
                <a:gd name="T6" fmla="*/ 406 w 584"/>
                <a:gd name="T7" fmla="*/ 367 h 583"/>
                <a:gd name="T8" fmla="*/ 0 w 584"/>
                <a:gd name="T9" fmla="*/ 583 h 583"/>
                <a:gd name="T10" fmla="*/ 87 w 584"/>
                <a:gd name="T11" fmla="*/ 583 h 583"/>
                <a:gd name="T12" fmla="*/ 147 w 584"/>
                <a:gd name="T13" fmla="*/ 436 h 583"/>
                <a:gd name="T14" fmla="*/ 433 w 584"/>
                <a:gd name="T15" fmla="*/ 436 h 583"/>
                <a:gd name="T16" fmla="*/ 492 w 584"/>
                <a:gd name="T17" fmla="*/ 583 h 583"/>
                <a:gd name="T18" fmla="*/ 584 w 584"/>
                <a:gd name="T19" fmla="*/ 583 h 583"/>
                <a:gd name="T20" fmla="*/ 337 w 584"/>
                <a:gd name="T21" fmla="*/ 0 h 583"/>
                <a:gd name="T22" fmla="*/ 249 w 584"/>
                <a:gd name="T23" fmla="*/ 0 h 583"/>
                <a:gd name="T24" fmla="*/ 0 w 584"/>
                <a:gd name="T25" fmla="*/ 583 h 5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4" h="583">
                  <a:moveTo>
                    <a:pt x="406" y="367"/>
                  </a:moveTo>
                  <a:lnTo>
                    <a:pt x="174" y="367"/>
                  </a:lnTo>
                  <a:lnTo>
                    <a:pt x="290" y="77"/>
                  </a:lnTo>
                  <a:lnTo>
                    <a:pt x="406" y="367"/>
                  </a:lnTo>
                  <a:close/>
                  <a:moveTo>
                    <a:pt x="0" y="583"/>
                  </a:moveTo>
                  <a:lnTo>
                    <a:pt x="87" y="583"/>
                  </a:lnTo>
                  <a:lnTo>
                    <a:pt x="147" y="436"/>
                  </a:lnTo>
                  <a:lnTo>
                    <a:pt x="433" y="436"/>
                  </a:lnTo>
                  <a:lnTo>
                    <a:pt x="492" y="583"/>
                  </a:lnTo>
                  <a:lnTo>
                    <a:pt x="584" y="583"/>
                  </a:lnTo>
                  <a:lnTo>
                    <a:pt x="337" y="0"/>
                  </a:lnTo>
                  <a:lnTo>
                    <a:pt x="249" y="0"/>
                  </a:lnTo>
                  <a:lnTo>
                    <a:pt x="0" y="583"/>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5" name="Freeform 13"/>
            <p:cNvSpPr>
              <a:spLocks/>
            </p:cNvSpPr>
            <p:nvPr userDrawn="1"/>
          </p:nvSpPr>
          <p:spPr bwMode="auto">
            <a:xfrm>
              <a:off x="4092" y="4034"/>
              <a:ext cx="90" cy="149"/>
            </a:xfrm>
            <a:custGeom>
              <a:avLst/>
              <a:gdLst>
                <a:gd name="T0" fmla="*/ 18 w 269"/>
                <a:gd name="T1" fmla="*/ 361 h 447"/>
                <a:gd name="T2" fmla="*/ 59 w 269"/>
                <a:gd name="T3" fmla="*/ 376 h 447"/>
                <a:gd name="T4" fmla="*/ 95 w 269"/>
                <a:gd name="T5" fmla="*/ 383 h 447"/>
                <a:gd name="T6" fmla="*/ 118 w 269"/>
                <a:gd name="T7" fmla="*/ 383 h 447"/>
                <a:gd name="T8" fmla="*/ 158 w 269"/>
                <a:gd name="T9" fmla="*/ 371 h 447"/>
                <a:gd name="T10" fmla="*/ 174 w 269"/>
                <a:gd name="T11" fmla="*/ 357 h 447"/>
                <a:gd name="T12" fmla="*/ 183 w 269"/>
                <a:gd name="T13" fmla="*/ 339 h 447"/>
                <a:gd name="T14" fmla="*/ 185 w 269"/>
                <a:gd name="T15" fmla="*/ 323 h 447"/>
                <a:gd name="T16" fmla="*/ 180 w 269"/>
                <a:gd name="T17" fmla="*/ 303 h 447"/>
                <a:gd name="T18" fmla="*/ 168 w 269"/>
                <a:gd name="T19" fmla="*/ 287 h 447"/>
                <a:gd name="T20" fmla="*/ 127 w 269"/>
                <a:gd name="T21" fmla="*/ 260 h 447"/>
                <a:gd name="T22" fmla="*/ 59 w 269"/>
                <a:gd name="T23" fmla="*/ 224 h 447"/>
                <a:gd name="T24" fmla="*/ 22 w 269"/>
                <a:gd name="T25" fmla="*/ 194 h 447"/>
                <a:gd name="T26" fmla="*/ 9 w 269"/>
                <a:gd name="T27" fmla="*/ 171 h 447"/>
                <a:gd name="T28" fmla="*/ 1 w 269"/>
                <a:gd name="T29" fmla="*/ 142 h 447"/>
                <a:gd name="T30" fmla="*/ 1 w 269"/>
                <a:gd name="T31" fmla="*/ 115 h 447"/>
                <a:gd name="T32" fmla="*/ 12 w 269"/>
                <a:gd name="T33" fmla="*/ 73 h 447"/>
                <a:gd name="T34" fmla="*/ 34 w 269"/>
                <a:gd name="T35" fmla="*/ 41 h 447"/>
                <a:gd name="T36" fmla="*/ 65 w 269"/>
                <a:gd name="T37" fmla="*/ 19 h 447"/>
                <a:gd name="T38" fmla="*/ 105 w 269"/>
                <a:gd name="T39" fmla="*/ 5 h 447"/>
                <a:gd name="T40" fmla="*/ 150 w 269"/>
                <a:gd name="T41" fmla="*/ 0 h 447"/>
                <a:gd name="T42" fmla="*/ 202 w 269"/>
                <a:gd name="T43" fmla="*/ 5 h 447"/>
                <a:gd name="T44" fmla="*/ 242 w 269"/>
                <a:gd name="T45" fmla="*/ 86 h 447"/>
                <a:gd name="T46" fmla="*/ 225 w 269"/>
                <a:gd name="T47" fmla="*/ 78 h 447"/>
                <a:gd name="T48" fmla="*/ 159 w 269"/>
                <a:gd name="T49" fmla="*/ 65 h 447"/>
                <a:gd name="T50" fmla="*/ 131 w 269"/>
                <a:gd name="T51" fmla="*/ 67 h 447"/>
                <a:gd name="T52" fmla="*/ 97 w 269"/>
                <a:gd name="T53" fmla="*/ 84 h 447"/>
                <a:gd name="T54" fmla="*/ 88 w 269"/>
                <a:gd name="T55" fmla="*/ 98 h 447"/>
                <a:gd name="T56" fmla="*/ 84 w 269"/>
                <a:gd name="T57" fmla="*/ 115 h 447"/>
                <a:gd name="T58" fmla="*/ 86 w 269"/>
                <a:gd name="T59" fmla="*/ 131 h 447"/>
                <a:gd name="T60" fmla="*/ 96 w 269"/>
                <a:gd name="T61" fmla="*/ 150 h 447"/>
                <a:gd name="T62" fmla="*/ 127 w 269"/>
                <a:gd name="T63" fmla="*/ 173 h 447"/>
                <a:gd name="T64" fmla="*/ 194 w 269"/>
                <a:gd name="T65" fmla="*/ 205 h 447"/>
                <a:gd name="T66" fmla="*/ 239 w 269"/>
                <a:gd name="T67" fmla="*/ 237 h 447"/>
                <a:gd name="T68" fmla="*/ 257 w 269"/>
                <a:gd name="T69" fmla="*/ 261 h 447"/>
                <a:gd name="T70" fmla="*/ 267 w 269"/>
                <a:gd name="T71" fmla="*/ 290 h 447"/>
                <a:gd name="T72" fmla="*/ 269 w 269"/>
                <a:gd name="T73" fmla="*/ 314 h 447"/>
                <a:gd name="T74" fmla="*/ 262 w 269"/>
                <a:gd name="T75" fmla="*/ 361 h 447"/>
                <a:gd name="T76" fmla="*/ 242 w 269"/>
                <a:gd name="T77" fmla="*/ 397 h 447"/>
                <a:gd name="T78" fmla="*/ 212 w 269"/>
                <a:gd name="T79" fmla="*/ 423 h 447"/>
                <a:gd name="T80" fmla="*/ 175 w 269"/>
                <a:gd name="T81" fmla="*/ 440 h 447"/>
                <a:gd name="T82" fmla="*/ 134 w 269"/>
                <a:gd name="T83" fmla="*/ 447 h 447"/>
                <a:gd name="T84" fmla="*/ 90 w 269"/>
                <a:gd name="T85" fmla="*/ 446 h 447"/>
                <a:gd name="T86" fmla="*/ 44 w 269"/>
                <a:gd name="T87" fmla="*/ 440 h 447"/>
                <a:gd name="T88" fmla="*/ 2 w 269"/>
                <a:gd name="T89" fmla="*/ 424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69" h="447">
                  <a:moveTo>
                    <a:pt x="7" y="353"/>
                  </a:moveTo>
                  <a:lnTo>
                    <a:pt x="7" y="353"/>
                  </a:lnTo>
                  <a:lnTo>
                    <a:pt x="18" y="361"/>
                  </a:lnTo>
                  <a:lnTo>
                    <a:pt x="32" y="367"/>
                  </a:lnTo>
                  <a:lnTo>
                    <a:pt x="46" y="372"/>
                  </a:lnTo>
                  <a:lnTo>
                    <a:pt x="59" y="376"/>
                  </a:lnTo>
                  <a:lnTo>
                    <a:pt x="71" y="379"/>
                  </a:lnTo>
                  <a:lnTo>
                    <a:pt x="84" y="382"/>
                  </a:lnTo>
                  <a:lnTo>
                    <a:pt x="95" y="383"/>
                  </a:lnTo>
                  <a:lnTo>
                    <a:pt x="105" y="384"/>
                  </a:lnTo>
                  <a:lnTo>
                    <a:pt x="105" y="384"/>
                  </a:lnTo>
                  <a:lnTo>
                    <a:pt x="118" y="383"/>
                  </a:lnTo>
                  <a:lnTo>
                    <a:pt x="132" y="381"/>
                  </a:lnTo>
                  <a:lnTo>
                    <a:pt x="146" y="377"/>
                  </a:lnTo>
                  <a:lnTo>
                    <a:pt x="158" y="371"/>
                  </a:lnTo>
                  <a:lnTo>
                    <a:pt x="164" y="367"/>
                  </a:lnTo>
                  <a:lnTo>
                    <a:pt x="169" y="362"/>
                  </a:lnTo>
                  <a:lnTo>
                    <a:pt x="174" y="357"/>
                  </a:lnTo>
                  <a:lnTo>
                    <a:pt x="178" y="351"/>
                  </a:lnTo>
                  <a:lnTo>
                    <a:pt x="180" y="345"/>
                  </a:lnTo>
                  <a:lnTo>
                    <a:pt x="183" y="339"/>
                  </a:lnTo>
                  <a:lnTo>
                    <a:pt x="185" y="331"/>
                  </a:lnTo>
                  <a:lnTo>
                    <a:pt x="185" y="323"/>
                  </a:lnTo>
                  <a:lnTo>
                    <a:pt x="185" y="323"/>
                  </a:lnTo>
                  <a:lnTo>
                    <a:pt x="184" y="315"/>
                  </a:lnTo>
                  <a:lnTo>
                    <a:pt x="183" y="309"/>
                  </a:lnTo>
                  <a:lnTo>
                    <a:pt x="180" y="303"/>
                  </a:lnTo>
                  <a:lnTo>
                    <a:pt x="176" y="297"/>
                  </a:lnTo>
                  <a:lnTo>
                    <a:pt x="173" y="292"/>
                  </a:lnTo>
                  <a:lnTo>
                    <a:pt x="168" y="287"/>
                  </a:lnTo>
                  <a:lnTo>
                    <a:pt x="157" y="277"/>
                  </a:lnTo>
                  <a:lnTo>
                    <a:pt x="142" y="268"/>
                  </a:lnTo>
                  <a:lnTo>
                    <a:pt x="127" y="260"/>
                  </a:lnTo>
                  <a:lnTo>
                    <a:pt x="92" y="242"/>
                  </a:lnTo>
                  <a:lnTo>
                    <a:pt x="75" y="234"/>
                  </a:lnTo>
                  <a:lnTo>
                    <a:pt x="59" y="224"/>
                  </a:lnTo>
                  <a:lnTo>
                    <a:pt x="43" y="214"/>
                  </a:lnTo>
                  <a:lnTo>
                    <a:pt x="30" y="202"/>
                  </a:lnTo>
                  <a:lnTo>
                    <a:pt x="22" y="194"/>
                  </a:lnTo>
                  <a:lnTo>
                    <a:pt x="17" y="187"/>
                  </a:lnTo>
                  <a:lnTo>
                    <a:pt x="12" y="179"/>
                  </a:lnTo>
                  <a:lnTo>
                    <a:pt x="9" y="171"/>
                  </a:lnTo>
                  <a:lnTo>
                    <a:pt x="5" y="162"/>
                  </a:lnTo>
                  <a:lnTo>
                    <a:pt x="2" y="152"/>
                  </a:lnTo>
                  <a:lnTo>
                    <a:pt x="1" y="142"/>
                  </a:lnTo>
                  <a:lnTo>
                    <a:pt x="0" y="131"/>
                  </a:lnTo>
                  <a:lnTo>
                    <a:pt x="0" y="131"/>
                  </a:lnTo>
                  <a:lnTo>
                    <a:pt x="1" y="115"/>
                  </a:lnTo>
                  <a:lnTo>
                    <a:pt x="4" y="100"/>
                  </a:lnTo>
                  <a:lnTo>
                    <a:pt x="7" y="87"/>
                  </a:lnTo>
                  <a:lnTo>
                    <a:pt x="12" y="73"/>
                  </a:lnTo>
                  <a:lnTo>
                    <a:pt x="18" y="62"/>
                  </a:lnTo>
                  <a:lnTo>
                    <a:pt x="26" y="51"/>
                  </a:lnTo>
                  <a:lnTo>
                    <a:pt x="34" y="41"/>
                  </a:lnTo>
                  <a:lnTo>
                    <a:pt x="43" y="32"/>
                  </a:lnTo>
                  <a:lnTo>
                    <a:pt x="54" y="25"/>
                  </a:lnTo>
                  <a:lnTo>
                    <a:pt x="65" y="19"/>
                  </a:lnTo>
                  <a:lnTo>
                    <a:pt x="79" y="13"/>
                  </a:lnTo>
                  <a:lnTo>
                    <a:pt x="91" y="8"/>
                  </a:lnTo>
                  <a:lnTo>
                    <a:pt x="105" y="5"/>
                  </a:lnTo>
                  <a:lnTo>
                    <a:pt x="120" y="3"/>
                  </a:lnTo>
                  <a:lnTo>
                    <a:pt x="136" y="0"/>
                  </a:lnTo>
                  <a:lnTo>
                    <a:pt x="150" y="0"/>
                  </a:lnTo>
                  <a:lnTo>
                    <a:pt x="150" y="0"/>
                  </a:lnTo>
                  <a:lnTo>
                    <a:pt x="178" y="2"/>
                  </a:lnTo>
                  <a:lnTo>
                    <a:pt x="202" y="5"/>
                  </a:lnTo>
                  <a:lnTo>
                    <a:pt x="226" y="10"/>
                  </a:lnTo>
                  <a:lnTo>
                    <a:pt x="248" y="16"/>
                  </a:lnTo>
                  <a:lnTo>
                    <a:pt x="242" y="86"/>
                  </a:lnTo>
                  <a:lnTo>
                    <a:pt x="242" y="86"/>
                  </a:lnTo>
                  <a:lnTo>
                    <a:pt x="234" y="82"/>
                  </a:lnTo>
                  <a:lnTo>
                    <a:pt x="225" y="78"/>
                  </a:lnTo>
                  <a:lnTo>
                    <a:pt x="201" y="71"/>
                  </a:lnTo>
                  <a:lnTo>
                    <a:pt x="178" y="66"/>
                  </a:lnTo>
                  <a:lnTo>
                    <a:pt x="159" y="65"/>
                  </a:lnTo>
                  <a:lnTo>
                    <a:pt x="159" y="65"/>
                  </a:lnTo>
                  <a:lnTo>
                    <a:pt x="144" y="65"/>
                  </a:lnTo>
                  <a:lnTo>
                    <a:pt x="131" y="67"/>
                  </a:lnTo>
                  <a:lnTo>
                    <a:pt x="117" y="71"/>
                  </a:lnTo>
                  <a:lnTo>
                    <a:pt x="106" y="77"/>
                  </a:lnTo>
                  <a:lnTo>
                    <a:pt x="97" y="84"/>
                  </a:lnTo>
                  <a:lnTo>
                    <a:pt x="92" y="88"/>
                  </a:lnTo>
                  <a:lnTo>
                    <a:pt x="90" y="93"/>
                  </a:lnTo>
                  <a:lnTo>
                    <a:pt x="88" y="98"/>
                  </a:lnTo>
                  <a:lnTo>
                    <a:pt x="85" y="104"/>
                  </a:lnTo>
                  <a:lnTo>
                    <a:pt x="84" y="109"/>
                  </a:lnTo>
                  <a:lnTo>
                    <a:pt x="84" y="115"/>
                  </a:lnTo>
                  <a:lnTo>
                    <a:pt x="84" y="115"/>
                  </a:lnTo>
                  <a:lnTo>
                    <a:pt x="84" y="124"/>
                  </a:lnTo>
                  <a:lnTo>
                    <a:pt x="86" y="131"/>
                  </a:lnTo>
                  <a:lnTo>
                    <a:pt x="89" y="137"/>
                  </a:lnTo>
                  <a:lnTo>
                    <a:pt x="91" y="144"/>
                  </a:lnTo>
                  <a:lnTo>
                    <a:pt x="96" y="150"/>
                  </a:lnTo>
                  <a:lnTo>
                    <a:pt x="101" y="155"/>
                  </a:lnTo>
                  <a:lnTo>
                    <a:pt x="112" y="165"/>
                  </a:lnTo>
                  <a:lnTo>
                    <a:pt x="127" y="173"/>
                  </a:lnTo>
                  <a:lnTo>
                    <a:pt x="142" y="181"/>
                  </a:lnTo>
                  <a:lnTo>
                    <a:pt x="176" y="197"/>
                  </a:lnTo>
                  <a:lnTo>
                    <a:pt x="194" y="205"/>
                  </a:lnTo>
                  <a:lnTo>
                    <a:pt x="210" y="214"/>
                  </a:lnTo>
                  <a:lnTo>
                    <a:pt x="226" y="225"/>
                  </a:lnTo>
                  <a:lnTo>
                    <a:pt x="239" y="237"/>
                  </a:lnTo>
                  <a:lnTo>
                    <a:pt x="246" y="245"/>
                  </a:lnTo>
                  <a:lnTo>
                    <a:pt x="252" y="252"/>
                  </a:lnTo>
                  <a:lnTo>
                    <a:pt x="257" y="261"/>
                  </a:lnTo>
                  <a:lnTo>
                    <a:pt x="260" y="269"/>
                  </a:lnTo>
                  <a:lnTo>
                    <a:pt x="264" y="279"/>
                  </a:lnTo>
                  <a:lnTo>
                    <a:pt x="267" y="290"/>
                  </a:lnTo>
                  <a:lnTo>
                    <a:pt x="268" y="302"/>
                  </a:lnTo>
                  <a:lnTo>
                    <a:pt x="269" y="314"/>
                  </a:lnTo>
                  <a:lnTo>
                    <a:pt x="269" y="314"/>
                  </a:lnTo>
                  <a:lnTo>
                    <a:pt x="268" y="331"/>
                  </a:lnTo>
                  <a:lnTo>
                    <a:pt x="265" y="346"/>
                  </a:lnTo>
                  <a:lnTo>
                    <a:pt x="262" y="361"/>
                  </a:lnTo>
                  <a:lnTo>
                    <a:pt x="257" y="373"/>
                  </a:lnTo>
                  <a:lnTo>
                    <a:pt x="249" y="386"/>
                  </a:lnTo>
                  <a:lnTo>
                    <a:pt x="242" y="397"/>
                  </a:lnTo>
                  <a:lnTo>
                    <a:pt x="233" y="406"/>
                  </a:lnTo>
                  <a:lnTo>
                    <a:pt x="223" y="415"/>
                  </a:lnTo>
                  <a:lnTo>
                    <a:pt x="212" y="423"/>
                  </a:lnTo>
                  <a:lnTo>
                    <a:pt x="200" y="429"/>
                  </a:lnTo>
                  <a:lnTo>
                    <a:pt x="188" y="435"/>
                  </a:lnTo>
                  <a:lnTo>
                    <a:pt x="175" y="440"/>
                  </a:lnTo>
                  <a:lnTo>
                    <a:pt x="162" y="442"/>
                  </a:lnTo>
                  <a:lnTo>
                    <a:pt x="148" y="445"/>
                  </a:lnTo>
                  <a:lnTo>
                    <a:pt x="134" y="447"/>
                  </a:lnTo>
                  <a:lnTo>
                    <a:pt x="120" y="447"/>
                  </a:lnTo>
                  <a:lnTo>
                    <a:pt x="120" y="447"/>
                  </a:lnTo>
                  <a:lnTo>
                    <a:pt x="90" y="446"/>
                  </a:lnTo>
                  <a:lnTo>
                    <a:pt x="75" y="445"/>
                  </a:lnTo>
                  <a:lnTo>
                    <a:pt x="59" y="442"/>
                  </a:lnTo>
                  <a:lnTo>
                    <a:pt x="44" y="440"/>
                  </a:lnTo>
                  <a:lnTo>
                    <a:pt x="31" y="436"/>
                  </a:lnTo>
                  <a:lnTo>
                    <a:pt x="16" y="430"/>
                  </a:lnTo>
                  <a:lnTo>
                    <a:pt x="2" y="424"/>
                  </a:lnTo>
                  <a:lnTo>
                    <a:pt x="7" y="353"/>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6" name="Freeform 14"/>
            <p:cNvSpPr>
              <a:spLocks noEditPoints="1"/>
            </p:cNvSpPr>
            <p:nvPr userDrawn="1"/>
          </p:nvSpPr>
          <p:spPr bwMode="auto">
            <a:xfrm>
              <a:off x="4204" y="4034"/>
              <a:ext cx="121" cy="149"/>
            </a:xfrm>
            <a:custGeom>
              <a:avLst/>
              <a:gdLst>
                <a:gd name="T0" fmla="*/ 281 w 364"/>
                <a:gd name="T1" fmla="*/ 283 h 447"/>
                <a:gd name="T2" fmla="*/ 274 w 364"/>
                <a:gd name="T3" fmla="*/ 316 h 447"/>
                <a:gd name="T4" fmla="*/ 259 w 364"/>
                <a:gd name="T5" fmla="*/ 344 h 447"/>
                <a:gd name="T6" fmla="*/ 234 w 364"/>
                <a:gd name="T7" fmla="*/ 365 h 447"/>
                <a:gd name="T8" fmla="*/ 203 w 364"/>
                <a:gd name="T9" fmla="*/ 379 h 447"/>
                <a:gd name="T10" fmla="*/ 163 w 364"/>
                <a:gd name="T11" fmla="*/ 384 h 447"/>
                <a:gd name="T12" fmla="*/ 135 w 364"/>
                <a:gd name="T13" fmla="*/ 379 h 447"/>
                <a:gd name="T14" fmla="*/ 98 w 364"/>
                <a:gd name="T15" fmla="*/ 356 h 447"/>
                <a:gd name="T16" fmla="*/ 87 w 364"/>
                <a:gd name="T17" fmla="*/ 337 h 447"/>
                <a:gd name="T18" fmla="*/ 84 w 364"/>
                <a:gd name="T19" fmla="*/ 314 h 447"/>
                <a:gd name="T20" fmla="*/ 88 w 364"/>
                <a:gd name="T21" fmla="*/ 289 h 447"/>
                <a:gd name="T22" fmla="*/ 109 w 364"/>
                <a:gd name="T23" fmla="*/ 262 h 447"/>
                <a:gd name="T24" fmla="*/ 142 w 364"/>
                <a:gd name="T25" fmla="*/ 245 h 447"/>
                <a:gd name="T26" fmla="*/ 190 w 364"/>
                <a:gd name="T27" fmla="*/ 235 h 447"/>
                <a:gd name="T28" fmla="*/ 232 w 364"/>
                <a:gd name="T29" fmla="*/ 232 h 447"/>
                <a:gd name="T30" fmla="*/ 282 w 364"/>
                <a:gd name="T31" fmla="*/ 272 h 447"/>
                <a:gd name="T32" fmla="*/ 65 w 364"/>
                <a:gd name="T33" fmla="*/ 98 h 447"/>
                <a:gd name="T34" fmla="*/ 109 w 364"/>
                <a:gd name="T35" fmla="*/ 76 h 447"/>
                <a:gd name="T36" fmla="*/ 159 w 364"/>
                <a:gd name="T37" fmla="*/ 65 h 447"/>
                <a:gd name="T38" fmla="*/ 191 w 364"/>
                <a:gd name="T39" fmla="*/ 65 h 447"/>
                <a:gd name="T40" fmla="*/ 225 w 364"/>
                <a:gd name="T41" fmla="*/ 71 h 447"/>
                <a:gd name="T42" fmla="*/ 251 w 364"/>
                <a:gd name="T43" fmla="*/ 86 h 447"/>
                <a:gd name="T44" fmla="*/ 269 w 364"/>
                <a:gd name="T45" fmla="*/ 108 h 447"/>
                <a:gd name="T46" fmla="*/ 279 w 364"/>
                <a:gd name="T47" fmla="*/ 137 h 447"/>
                <a:gd name="T48" fmla="*/ 282 w 364"/>
                <a:gd name="T49" fmla="*/ 176 h 447"/>
                <a:gd name="T50" fmla="*/ 198 w 364"/>
                <a:gd name="T51" fmla="*/ 173 h 447"/>
                <a:gd name="T52" fmla="*/ 149 w 364"/>
                <a:gd name="T53" fmla="*/ 177 h 447"/>
                <a:gd name="T54" fmla="*/ 100 w 364"/>
                <a:gd name="T55" fmla="*/ 189 h 447"/>
                <a:gd name="T56" fmla="*/ 54 w 364"/>
                <a:gd name="T57" fmla="*/ 213 h 447"/>
                <a:gd name="T58" fmla="*/ 19 w 364"/>
                <a:gd name="T59" fmla="*/ 247 h 447"/>
                <a:gd name="T60" fmla="*/ 1 w 364"/>
                <a:gd name="T61" fmla="*/ 295 h 447"/>
                <a:gd name="T62" fmla="*/ 1 w 364"/>
                <a:gd name="T63" fmla="*/ 331 h 447"/>
                <a:gd name="T64" fmla="*/ 11 w 364"/>
                <a:gd name="T65" fmla="*/ 374 h 447"/>
                <a:gd name="T66" fmla="*/ 33 w 364"/>
                <a:gd name="T67" fmla="*/ 406 h 447"/>
                <a:gd name="T68" fmla="*/ 66 w 364"/>
                <a:gd name="T69" fmla="*/ 430 h 447"/>
                <a:gd name="T70" fmla="*/ 107 w 364"/>
                <a:gd name="T71" fmla="*/ 442 h 447"/>
                <a:gd name="T72" fmla="*/ 156 w 364"/>
                <a:gd name="T73" fmla="*/ 447 h 447"/>
                <a:gd name="T74" fmla="*/ 182 w 364"/>
                <a:gd name="T75" fmla="*/ 446 h 447"/>
                <a:gd name="T76" fmla="*/ 216 w 364"/>
                <a:gd name="T77" fmla="*/ 437 h 447"/>
                <a:gd name="T78" fmla="*/ 258 w 364"/>
                <a:gd name="T79" fmla="*/ 414 h 447"/>
                <a:gd name="T80" fmla="*/ 288 w 364"/>
                <a:gd name="T81" fmla="*/ 382 h 447"/>
                <a:gd name="T82" fmla="*/ 364 w 364"/>
                <a:gd name="T83" fmla="*/ 437 h 447"/>
                <a:gd name="T84" fmla="*/ 361 w 364"/>
                <a:gd name="T85" fmla="*/ 409 h 447"/>
                <a:gd name="T86" fmla="*/ 360 w 364"/>
                <a:gd name="T87" fmla="*/ 177 h 447"/>
                <a:gd name="T88" fmla="*/ 358 w 364"/>
                <a:gd name="T89" fmla="*/ 136 h 447"/>
                <a:gd name="T90" fmla="*/ 345 w 364"/>
                <a:gd name="T91" fmla="*/ 84 h 447"/>
                <a:gd name="T92" fmla="*/ 321 w 364"/>
                <a:gd name="T93" fmla="*/ 45 h 447"/>
                <a:gd name="T94" fmla="*/ 282 w 364"/>
                <a:gd name="T95" fmla="*/ 18 h 447"/>
                <a:gd name="T96" fmla="*/ 232 w 364"/>
                <a:gd name="T97" fmla="*/ 3 h 447"/>
                <a:gd name="T98" fmla="*/ 188 w 364"/>
                <a:gd name="T99" fmla="*/ 0 h 447"/>
                <a:gd name="T100" fmla="*/ 130 w 364"/>
                <a:gd name="T101" fmla="*/ 7 h 447"/>
                <a:gd name="T102" fmla="*/ 79 w 364"/>
                <a:gd name="T103" fmla="*/ 24 h 447"/>
                <a:gd name="T104" fmla="*/ 53 w 364"/>
                <a:gd name="T105" fmla="*/ 108 h 4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4" h="447">
                  <a:moveTo>
                    <a:pt x="282" y="272"/>
                  </a:moveTo>
                  <a:lnTo>
                    <a:pt x="282" y="272"/>
                  </a:lnTo>
                  <a:lnTo>
                    <a:pt x="281" y="283"/>
                  </a:lnTo>
                  <a:lnTo>
                    <a:pt x="280" y="294"/>
                  </a:lnTo>
                  <a:lnTo>
                    <a:pt x="277" y="305"/>
                  </a:lnTo>
                  <a:lnTo>
                    <a:pt x="274" y="316"/>
                  </a:lnTo>
                  <a:lnTo>
                    <a:pt x="270" y="326"/>
                  </a:lnTo>
                  <a:lnTo>
                    <a:pt x="265" y="335"/>
                  </a:lnTo>
                  <a:lnTo>
                    <a:pt x="259" y="344"/>
                  </a:lnTo>
                  <a:lnTo>
                    <a:pt x="251" y="351"/>
                  </a:lnTo>
                  <a:lnTo>
                    <a:pt x="244" y="358"/>
                  </a:lnTo>
                  <a:lnTo>
                    <a:pt x="234" y="365"/>
                  </a:lnTo>
                  <a:lnTo>
                    <a:pt x="225" y="371"/>
                  </a:lnTo>
                  <a:lnTo>
                    <a:pt x="214" y="376"/>
                  </a:lnTo>
                  <a:lnTo>
                    <a:pt x="203" y="379"/>
                  </a:lnTo>
                  <a:lnTo>
                    <a:pt x="191" y="382"/>
                  </a:lnTo>
                  <a:lnTo>
                    <a:pt x="177" y="383"/>
                  </a:lnTo>
                  <a:lnTo>
                    <a:pt x="163" y="384"/>
                  </a:lnTo>
                  <a:lnTo>
                    <a:pt x="163" y="384"/>
                  </a:lnTo>
                  <a:lnTo>
                    <a:pt x="149" y="383"/>
                  </a:lnTo>
                  <a:lnTo>
                    <a:pt x="135" y="379"/>
                  </a:lnTo>
                  <a:lnTo>
                    <a:pt x="122" y="373"/>
                  </a:lnTo>
                  <a:lnTo>
                    <a:pt x="109" y="366"/>
                  </a:lnTo>
                  <a:lnTo>
                    <a:pt x="98" y="356"/>
                  </a:lnTo>
                  <a:lnTo>
                    <a:pt x="95" y="351"/>
                  </a:lnTo>
                  <a:lnTo>
                    <a:pt x="91" y="344"/>
                  </a:lnTo>
                  <a:lnTo>
                    <a:pt x="87" y="337"/>
                  </a:lnTo>
                  <a:lnTo>
                    <a:pt x="85" y="330"/>
                  </a:lnTo>
                  <a:lnTo>
                    <a:pt x="84" y="323"/>
                  </a:lnTo>
                  <a:lnTo>
                    <a:pt x="84" y="314"/>
                  </a:lnTo>
                  <a:lnTo>
                    <a:pt x="84" y="314"/>
                  </a:lnTo>
                  <a:lnTo>
                    <a:pt x="85" y="300"/>
                  </a:lnTo>
                  <a:lnTo>
                    <a:pt x="88" y="289"/>
                  </a:lnTo>
                  <a:lnTo>
                    <a:pt x="93" y="278"/>
                  </a:lnTo>
                  <a:lnTo>
                    <a:pt x="101" y="269"/>
                  </a:lnTo>
                  <a:lnTo>
                    <a:pt x="109" y="262"/>
                  </a:lnTo>
                  <a:lnTo>
                    <a:pt x="119" y="255"/>
                  </a:lnTo>
                  <a:lnTo>
                    <a:pt x="129" y="250"/>
                  </a:lnTo>
                  <a:lnTo>
                    <a:pt x="142" y="245"/>
                  </a:lnTo>
                  <a:lnTo>
                    <a:pt x="154" y="241"/>
                  </a:lnTo>
                  <a:lnTo>
                    <a:pt x="166" y="239"/>
                  </a:lnTo>
                  <a:lnTo>
                    <a:pt x="190" y="235"/>
                  </a:lnTo>
                  <a:lnTo>
                    <a:pt x="213" y="232"/>
                  </a:lnTo>
                  <a:lnTo>
                    <a:pt x="232" y="232"/>
                  </a:lnTo>
                  <a:lnTo>
                    <a:pt x="232" y="232"/>
                  </a:lnTo>
                  <a:lnTo>
                    <a:pt x="256" y="232"/>
                  </a:lnTo>
                  <a:lnTo>
                    <a:pt x="282" y="234"/>
                  </a:lnTo>
                  <a:lnTo>
                    <a:pt x="282" y="272"/>
                  </a:lnTo>
                  <a:close/>
                  <a:moveTo>
                    <a:pt x="53" y="108"/>
                  </a:moveTo>
                  <a:lnTo>
                    <a:pt x="53" y="108"/>
                  </a:lnTo>
                  <a:lnTo>
                    <a:pt x="65" y="98"/>
                  </a:lnTo>
                  <a:lnTo>
                    <a:pt x="79" y="89"/>
                  </a:lnTo>
                  <a:lnTo>
                    <a:pt x="93" y="82"/>
                  </a:lnTo>
                  <a:lnTo>
                    <a:pt x="109" y="76"/>
                  </a:lnTo>
                  <a:lnTo>
                    <a:pt x="126" y="71"/>
                  </a:lnTo>
                  <a:lnTo>
                    <a:pt x="143" y="67"/>
                  </a:lnTo>
                  <a:lnTo>
                    <a:pt x="159" y="65"/>
                  </a:lnTo>
                  <a:lnTo>
                    <a:pt x="176" y="65"/>
                  </a:lnTo>
                  <a:lnTo>
                    <a:pt x="176" y="65"/>
                  </a:lnTo>
                  <a:lnTo>
                    <a:pt x="191" y="65"/>
                  </a:lnTo>
                  <a:lnTo>
                    <a:pt x="203" y="66"/>
                  </a:lnTo>
                  <a:lnTo>
                    <a:pt x="216" y="68"/>
                  </a:lnTo>
                  <a:lnTo>
                    <a:pt x="225" y="71"/>
                  </a:lnTo>
                  <a:lnTo>
                    <a:pt x="235" y="74"/>
                  </a:lnTo>
                  <a:lnTo>
                    <a:pt x="244" y="79"/>
                  </a:lnTo>
                  <a:lnTo>
                    <a:pt x="251" y="86"/>
                  </a:lnTo>
                  <a:lnTo>
                    <a:pt x="259" y="92"/>
                  </a:lnTo>
                  <a:lnTo>
                    <a:pt x="264" y="99"/>
                  </a:lnTo>
                  <a:lnTo>
                    <a:pt x="269" y="108"/>
                  </a:lnTo>
                  <a:lnTo>
                    <a:pt x="274" y="116"/>
                  </a:lnTo>
                  <a:lnTo>
                    <a:pt x="276" y="126"/>
                  </a:lnTo>
                  <a:lnTo>
                    <a:pt x="279" y="137"/>
                  </a:lnTo>
                  <a:lnTo>
                    <a:pt x="280" y="150"/>
                  </a:lnTo>
                  <a:lnTo>
                    <a:pt x="282" y="176"/>
                  </a:lnTo>
                  <a:lnTo>
                    <a:pt x="282" y="176"/>
                  </a:lnTo>
                  <a:lnTo>
                    <a:pt x="240" y="173"/>
                  </a:lnTo>
                  <a:lnTo>
                    <a:pt x="198" y="173"/>
                  </a:lnTo>
                  <a:lnTo>
                    <a:pt x="198" y="173"/>
                  </a:lnTo>
                  <a:lnTo>
                    <a:pt x="182" y="174"/>
                  </a:lnTo>
                  <a:lnTo>
                    <a:pt x="166" y="176"/>
                  </a:lnTo>
                  <a:lnTo>
                    <a:pt x="149" y="177"/>
                  </a:lnTo>
                  <a:lnTo>
                    <a:pt x="133" y="181"/>
                  </a:lnTo>
                  <a:lnTo>
                    <a:pt x="116" y="184"/>
                  </a:lnTo>
                  <a:lnTo>
                    <a:pt x="100" y="189"/>
                  </a:lnTo>
                  <a:lnTo>
                    <a:pt x="84" y="197"/>
                  </a:lnTo>
                  <a:lnTo>
                    <a:pt x="69" y="204"/>
                  </a:lnTo>
                  <a:lnTo>
                    <a:pt x="54" y="213"/>
                  </a:lnTo>
                  <a:lnTo>
                    <a:pt x="42" y="223"/>
                  </a:lnTo>
                  <a:lnTo>
                    <a:pt x="29" y="234"/>
                  </a:lnTo>
                  <a:lnTo>
                    <a:pt x="19" y="247"/>
                  </a:lnTo>
                  <a:lnTo>
                    <a:pt x="11" y="261"/>
                  </a:lnTo>
                  <a:lnTo>
                    <a:pt x="5" y="277"/>
                  </a:lnTo>
                  <a:lnTo>
                    <a:pt x="1" y="295"/>
                  </a:lnTo>
                  <a:lnTo>
                    <a:pt x="0" y="314"/>
                  </a:lnTo>
                  <a:lnTo>
                    <a:pt x="0" y="314"/>
                  </a:lnTo>
                  <a:lnTo>
                    <a:pt x="1" y="331"/>
                  </a:lnTo>
                  <a:lnTo>
                    <a:pt x="2" y="346"/>
                  </a:lnTo>
                  <a:lnTo>
                    <a:pt x="6" y="361"/>
                  </a:lnTo>
                  <a:lnTo>
                    <a:pt x="11" y="374"/>
                  </a:lnTo>
                  <a:lnTo>
                    <a:pt x="17" y="387"/>
                  </a:lnTo>
                  <a:lnTo>
                    <a:pt x="24" y="397"/>
                  </a:lnTo>
                  <a:lnTo>
                    <a:pt x="33" y="406"/>
                  </a:lnTo>
                  <a:lnTo>
                    <a:pt x="43" y="415"/>
                  </a:lnTo>
                  <a:lnTo>
                    <a:pt x="54" y="423"/>
                  </a:lnTo>
                  <a:lnTo>
                    <a:pt x="66" y="430"/>
                  </a:lnTo>
                  <a:lnTo>
                    <a:pt x="79" y="435"/>
                  </a:lnTo>
                  <a:lnTo>
                    <a:pt x="93" y="440"/>
                  </a:lnTo>
                  <a:lnTo>
                    <a:pt x="107" y="442"/>
                  </a:lnTo>
                  <a:lnTo>
                    <a:pt x="123" y="445"/>
                  </a:lnTo>
                  <a:lnTo>
                    <a:pt x="139" y="447"/>
                  </a:lnTo>
                  <a:lnTo>
                    <a:pt x="156" y="447"/>
                  </a:lnTo>
                  <a:lnTo>
                    <a:pt x="156" y="447"/>
                  </a:lnTo>
                  <a:lnTo>
                    <a:pt x="169" y="447"/>
                  </a:lnTo>
                  <a:lnTo>
                    <a:pt x="182" y="446"/>
                  </a:lnTo>
                  <a:lnTo>
                    <a:pt x="193" y="444"/>
                  </a:lnTo>
                  <a:lnTo>
                    <a:pt x="205" y="441"/>
                  </a:lnTo>
                  <a:lnTo>
                    <a:pt x="216" y="437"/>
                  </a:lnTo>
                  <a:lnTo>
                    <a:pt x="224" y="434"/>
                  </a:lnTo>
                  <a:lnTo>
                    <a:pt x="243" y="424"/>
                  </a:lnTo>
                  <a:lnTo>
                    <a:pt x="258" y="414"/>
                  </a:lnTo>
                  <a:lnTo>
                    <a:pt x="270" y="403"/>
                  </a:lnTo>
                  <a:lnTo>
                    <a:pt x="280" y="392"/>
                  </a:lnTo>
                  <a:lnTo>
                    <a:pt x="288" y="382"/>
                  </a:lnTo>
                  <a:lnTo>
                    <a:pt x="290" y="382"/>
                  </a:lnTo>
                  <a:lnTo>
                    <a:pt x="290" y="437"/>
                  </a:lnTo>
                  <a:lnTo>
                    <a:pt x="364" y="437"/>
                  </a:lnTo>
                  <a:lnTo>
                    <a:pt x="364" y="437"/>
                  </a:lnTo>
                  <a:lnTo>
                    <a:pt x="363" y="426"/>
                  </a:lnTo>
                  <a:lnTo>
                    <a:pt x="361" y="409"/>
                  </a:lnTo>
                  <a:lnTo>
                    <a:pt x="360" y="386"/>
                  </a:lnTo>
                  <a:lnTo>
                    <a:pt x="360" y="353"/>
                  </a:lnTo>
                  <a:lnTo>
                    <a:pt x="360" y="177"/>
                  </a:lnTo>
                  <a:lnTo>
                    <a:pt x="360" y="177"/>
                  </a:lnTo>
                  <a:lnTo>
                    <a:pt x="360" y="156"/>
                  </a:lnTo>
                  <a:lnTo>
                    <a:pt x="358" y="136"/>
                  </a:lnTo>
                  <a:lnTo>
                    <a:pt x="355" y="118"/>
                  </a:lnTo>
                  <a:lnTo>
                    <a:pt x="350" y="100"/>
                  </a:lnTo>
                  <a:lnTo>
                    <a:pt x="345" y="84"/>
                  </a:lnTo>
                  <a:lnTo>
                    <a:pt x="338" y="70"/>
                  </a:lnTo>
                  <a:lnTo>
                    <a:pt x="330" y="57"/>
                  </a:lnTo>
                  <a:lnTo>
                    <a:pt x="321" y="45"/>
                  </a:lnTo>
                  <a:lnTo>
                    <a:pt x="309" y="35"/>
                  </a:lnTo>
                  <a:lnTo>
                    <a:pt x="297" y="25"/>
                  </a:lnTo>
                  <a:lnTo>
                    <a:pt x="282" y="18"/>
                  </a:lnTo>
                  <a:lnTo>
                    <a:pt x="267" y="12"/>
                  </a:lnTo>
                  <a:lnTo>
                    <a:pt x="250" y="7"/>
                  </a:lnTo>
                  <a:lnTo>
                    <a:pt x="232" y="3"/>
                  </a:lnTo>
                  <a:lnTo>
                    <a:pt x="211" y="2"/>
                  </a:lnTo>
                  <a:lnTo>
                    <a:pt x="188" y="0"/>
                  </a:lnTo>
                  <a:lnTo>
                    <a:pt x="188" y="0"/>
                  </a:lnTo>
                  <a:lnTo>
                    <a:pt x="169" y="2"/>
                  </a:lnTo>
                  <a:lnTo>
                    <a:pt x="149" y="3"/>
                  </a:lnTo>
                  <a:lnTo>
                    <a:pt x="130" y="7"/>
                  </a:lnTo>
                  <a:lnTo>
                    <a:pt x="113" y="12"/>
                  </a:lnTo>
                  <a:lnTo>
                    <a:pt x="96" y="18"/>
                  </a:lnTo>
                  <a:lnTo>
                    <a:pt x="79" y="24"/>
                  </a:lnTo>
                  <a:lnTo>
                    <a:pt x="64" y="32"/>
                  </a:lnTo>
                  <a:lnTo>
                    <a:pt x="48" y="40"/>
                  </a:lnTo>
                  <a:lnTo>
                    <a:pt x="53" y="108"/>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7" name="Freeform 15"/>
            <p:cNvSpPr>
              <a:spLocks/>
            </p:cNvSpPr>
            <p:nvPr userDrawn="1"/>
          </p:nvSpPr>
          <p:spPr bwMode="auto">
            <a:xfrm>
              <a:off x="4363" y="3985"/>
              <a:ext cx="126" cy="195"/>
            </a:xfrm>
            <a:custGeom>
              <a:avLst/>
              <a:gdLst>
                <a:gd name="T0" fmla="*/ 79 w 378"/>
                <a:gd name="T1" fmla="*/ 0 h 585"/>
                <a:gd name="T2" fmla="*/ 80 w 378"/>
                <a:gd name="T3" fmla="*/ 220 h 585"/>
                <a:gd name="T4" fmla="*/ 93 w 378"/>
                <a:gd name="T5" fmla="*/ 204 h 585"/>
                <a:gd name="T6" fmla="*/ 121 w 378"/>
                <a:gd name="T7" fmla="*/ 177 h 585"/>
                <a:gd name="T8" fmla="*/ 156 w 378"/>
                <a:gd name="T9" fmla="*/ 160 h 585"/>
                <a:gd name="T10" fmla="*/ 196 w 378"/>
                <a:gd name="T11" fmla="*/ 150 h 585"/>
                <a:gd name="T12" fmla="*/ 217 w 378"/>
                <a:gd name="T13" fmla="*/ 148 h 585"/>
                <a:gd name="T14" fmla="*/ 257 w 378"/>
                <a:gd name="T15" fmla="*/ 152 h 585"/>
                <a:gd name="T16" fmla="*/ 289 w 378"/>
                <a:gd name="T17" fmla="*/ 161 h 585"/>
                <a:gd name="T18" fmla="*/ 317 w 378"/>
                <a:gd name="T19" fmla="*/ 176 h 585"/>
                <a:gd name="T20" fmla="*/ 339 w 378"/>
                <a:gd name="T21" fmla="*/ 197 h 585"/>
                <a:gd name="T22" fmla="*/ 356 w 378"/>
                <a:gd name="T23" fmla="*/ 224 h 585"/>
                <a:gd name="T24" fmla="*/ 368 w 378"/>
                <a:gd name="T25" fmla="*/ 255 h 585"/>
                <a:gd name="T26" fmla="*/ 375 w 378"/>
                <a:gd name="T27" fmla="*/ 290 h 585"/>
                <a:gd name="T28" fmla="*/ 378 w 378"/>
                <a:gd name="T29" fmla="*/ 331 h 585"/>
                <a:gd name="T30" fmla="*/ 299 w 378"/>
                <a:gd name="T31" fmla="*/ 585 h 585"/>
                <a:gd name="T32" fmla="*/ 299 w 378"/>
                <a:gd name="T33" fmla="*/ 364 h 585"/>
                <a:gd name="T34" fmla="*/ 296 w 378"/>
                <a:gd name="T35" fmla="*/ 314 h 585"/>
                <a:gd name="T36" fmla="*/ 291 w 378"/>
                <a:gd name="T37" fmla="*/ 285 h 585"/>
                <a:gd name="T38" fmla="*/ 284 w 378"/>
                <a:gd name="T39" fmla="*/ 262 h 585"/>
                <a:gd name="T40" fmla="*/ 274 w 378"/>
                <a:gd name="T41" fmla="*/ 243 h 585"/>
                <a:gd name="T42" fmla="*/ 259 w 378"/>
                <a:gd name="T43" fmla="*/ 229 h 585"/>
                <a:gd name="T44" fmla="*/ 242 w 378"/>
                <a:gd name="T45" fmla="*/ 219 h 585"/>
                <a:gd name="T46" fmla="*/ 221 w 378"/>
                <a:gd name="T47" fmla="*/ 214 h 585"/>
                <a:gd name="T48" fmla="*/ 209 w 378"/>
                <a:gd name="T49" fmla="*/ 213 h 585"/>
                <a:gd name="T50" fmla="*/ 178 w 378"/>
                <a:gd name="T51" fmla="*/ 215 h 585"/>
                <a:gd name="T52" fmla="*/ 151 w 378"/>
                <a:gd name="T53" fmla="*/ 225 h 585"/>
                <a:gd name="T54" fmla="*/ 128 w 378"/>
                <a:gd name="T55" fmla="*/ 240 h 585"/>
                <a:gd name="T56" fmla="*/ 110 w 378"/>
                <a:gd name="T57" fmla="*/ 261 h 585"/>
                <a:gd name="T58" fmla="*/ 96 w 378"/>
                <a:gd name="T59" fmla="*/ 287 h 585"/>
                <a:gd name="T60" fmla="*/ 86 w 378"/>
                <a:gd name="T61" fmla="*/ 316 h 585"/>
                <a:gd name="T62" fmla="*/ 80 w 378"/>
                <a:gd name="T63" fmla="*/ 351 h 585"/>
                <a:gd name="T64" fmla="*/ 79 w 378"/>
                <a:gd name="T65" fmla="*/ 388 h 585"/>
                <a:gd name="T66" fmla="*/ 0 w 378"/>
                <a:gd name="T67" fmla="*/ 585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8" h="585">
                  <a:moveTo>
                    <a:pt x="0" y="0"/>
                  </a:moveTo>
                  <a:lnTo>
                    <a:pt x="79" y="0"/>
                  </a:lnTo>
                  <a:lnTo>
                    <a:pt x="79" y="220"/>
                  </a:lnTo>
                  <a:lnTo>
                    <a:pt x="80" y="220"/>
                  </a:lnTo>
                  <a:lnTo>
                    <a:pt x="80" y="220"/>
                  </a:lnTo>
                  <a:lnTo>
                    <a:pt x="93" y="204"/>
                  </a:lnTo>
                  <a:lnTo>
                    <a:pt x="106" y="189"/>
                  </a:lnTo>
                  <a:lnTo>
                    <a:pt x="121" y="177"/>
                  </a:lnTo>
                  <a:lnTo>
                    <a:pt x="137" y="167"/>
                  </a:lnTo>
                  <a:lnTo>
                    <a:pt x="156" y="160"/>
                  </a:lnTo>
                  <a:lnTo>
                    <a:pt x="175" y="153"/>
                  </a:lnTo>
                  <a:lnTo>
                    <a:pt x="196" y="150"/>
                  </a:lnTo>
                  <a:lnTo>
                    <a:pt x="217" y="148"/>
                  </a:lnTo>
                  <a:lnTo>
                    <a:pt x="217" y="148"/>
                  </a:lnTo>
                  <a:lnTo>
                    <a:pt x="238" y="150"/>
                  </a:lnTo>
                  <a:lnTo>
                    <a:pt x="257" y="152"/>
                  </a:lnTo>
                  <a:lnTo>
                    <a:pt x="274" y="156"/>
                  </a:lnTo>
                  <a:lnTo>
                    <a:pt x="289" y="161"/>
                  </a:lnTo>
                  <a:lnTo>
                    <a:pt x="304" y="168"/>
                  </a:lnTo>
                  <a:lnTo>
                    <a:pt x="317" y="176"/>
                  </a:lnTo>
                  <a:lnTo>
                    <a:pt x="328" y="185"/>
                  </a:lnTo>
                  <a:lnTo>
                    <a:pt x="339" y="197"/>
                  </a:lnTo>
                  <a:lnTo>
                    <a:pt x="348" y="209"/>
                  </a:lnTo>
                  <a:lnTo>
                    <a:pt x="356" y="224"/>
                  </a:lnTo>
                  <a:lnTo>
                    <a:pt x="363" y="239"/>
                  </a:lnTo>
                  <a:lnTo>
                    <a:pt x="368" y="255"/>
                  </a:lnTo>
                  <a:lnTo>
                    <a:pt x="372" y="272"/>
                  </a:lnTo>
                  <a:lnTo>
                    <a:pt x="375" y="290"/>
                  </a:lnTo>
                  <a:lnTo>
                    <a:pt x="377" y="310"/>
                  </a:lnTo>
                  <a:lnTo>
                    <a:pt x="378" y="331"/>
                  </a:lnTo>
                  <a:lnTo>
                    <a:pt x="378" y="585"/>
                  </a:lnTo>
                  <a:lnTo>
                    <a:pt x="299" y="585"/>
                  </a:lnTo>
                  <a:lnTo>
                    <a:pt x="299" y="364"/>
                  </a:lnTo>
                  <a:lnTo>
                    <a:pt x="299" y="364"/>
                  </a:lnTo>
                  <a:lnTo>
                    <a:pt x="298" y="330"/>
                  </a:lnTo>
                  <a:lnTo>
                    <a:pt x="296" y="314"/>
                  </a:lnTo>
                  <a:lnTo>
                    <a:pt x="294" y="299"/>
                  </a:lnTo>
                  <a:lnTo>
                    <a:pt x="291" y="285"/>
                  </a:lnTo>
                  <a:lnTo>
                    <a:pt x="289" y="273"/>
                  </a:lnTo>
                  <a:lnTo>
                    <a:pt x="284" y="262"/>
                  </a:lnTo>
                  <a:lnTo>
                    <a:pt x="279" y="252"/>
                  </a:lnTo>
                  <a:lnTo>
                    <a:pt x="274" y="243"/>
                  </a:lnTo>
                  <a:lnTo>
                    <a:pt x="267" y="236"/>
                  </a:lnTo>
                  <a:lnTo>
                    <a:pt x="259" y="229"/>
                  </a:lnTo>
                  <a:lnTo>
                    <a:pt x="252" y="224"/>
                  </a:lnTo>
                  <a:lnTo>
                    <a:pt x="242" y="219"/>
                  </a:lnTo>
                  <a:lnTo>
                    <a:pt x="232" y="215"/>
                  </a:lnTo>
                  <a:lnTo>
                    <a:pt x="221" y="214"/>
                  </a:lnTo>
                  <a:lnTo>
                    <a:pt x="209" y="213"/>
                  </a:lnTo>
                  <a:lnTo>
                    <a:pt x="209" y="213"/>
                  </a:lnTo>
                  <a:lnTo>
                    <a:pt x="193" y="213"/>
                  </a:lnTo>
                  <a:lnTo>
                    <a:pt x="178" y="215"/>
                  </a:lnTo>
                  <a:lnTo>
                    <a:pt x="163" y="219"/>
                  </a:lnTo>
                  <a:lnTo>
                    <a:pt x="151" y="225"/>
                  </a:lnTo>
                  <a:lnTo>
                    <a:pt x="138" y="232"/>
                  </a:lnTo>
                  <a:lnTo>
                    <a:pt x="128" y="240"/>
                  </a:lnTo>
                  <a:lnTo>
                    <a:pt x="119" y="250"/>
                  </a:lnTo>
                  <a:lnTo>
                    <a:pt x="110" y="261"/>
                  </a:lnTo>
                  <a:lnTo>
                    <a:pt x="103" y="273"/>
                  </a:lnTo>
                  <a:lnTo>
                    <a:pt x="96" y="287"/>
                  </a:lnTo>
                  <a:lnTo>
                    <a:pt x="91" y="301"/>
                  </a:lnTo>
                  <a:lnTo>
                    <a:pt x="86" y="316"/>
                  </a:lnTo>
                  <a:lnTo>
                    <a:pt x="83" y="334"/>
                  </a:lnTo>
                  <a:lnTo>
                    <a:pt x="80" y="351"/>
                  </a:lnTo>
                  <a:lnTo>
                    <a:pt x="79" y="368"/>
                  </a:lnTo>
                  <a:lnTo>
                    <a:pt x="79" y="388"/>
                  </a:lnTo>
                  <a:lnTo>
                    <a:pt x="79" y="585"/>
                  </a:lnTo>
                  <a:lnTo>
                    <a:pt x="0" y="585"/>
                  </a:lnTo>
                  <a:lnTo>
                    <a:pt x="0" y="0"/>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sp>
          <p:nvSpPr>
            <p:cNvPr id="18" name="Freeform 16"/>
            <p:cNvSpPr>
              <a:spLocks noEditPoints="1"/>
            </p:cNvSpPr>
            <p:nvPr userDrawn="1"/>
          </p:nvSpPr>
          <p:spPr bwMode="auto">
            <a:xfrm>
              <a:off x="4526" y="3985"/>
              <a:ext cx="29" cy="195"/>
            </a:xfrm>
            <a:custGeom>
              <a:avLst/>
              <a:gdLst>
                <a:gd name="T0" fmla="*/ 5 w 89"/>
                <a:gd name="T1" fmla="*/ 158 h 585"/>
                <a:gd name="T2" fmla="*/ 84 w 89"/>
                <a:gd name="T3" fmla="*/ 158 h 585"/>
                <a:gd name="T4" fmla="*/ 84 w 89"/>
                <a:gd name="T5" fmla="*/ 585 h 585"/>
                <a:gd name="T6" fmla="*/ 5 w 89"/>
                <a:gd name="T7" fmla="*/ 585 h 585"/>
                <a:gd name="T8" fmla="*/ 5 w 89"/>
                <a:gd name="T9" fmla="*/ 158 h 585"/>
                <a:gd name="T10" fmla="*/ 89 w 89"/>
                <a:gd name="T11" fmla="*/ 89 h 585"/>
                <a:gd name="T12" fmla="*/ 0 w 89"/>
                <a:gd name="T13" fmla="*/ 89 h 585"/>
                <a:gd name="T14" fmla="*/ 0 w 89"/>
                <a:gd name="T15" fmla="*/ 0 h 585"/>
                <a:gd name="T16" fmla="*/ 89 w 89"/>
                <a:gd name="T17" fmla="*/ 0 h 585"/>
                <a:gd name="T18" fmla="*/ 89 w 89"/>
                <a:gd name="T19" fmla="*/ 89 h 5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9" h="585">
                  <a:moveTo>
                    <a:pt x="5" y="158"/>
                  </a:moveTo>
                  <a:lnTo>
                    <a:pt x="84" y="158"/>
                  </a:lnTo>
                  <a:lnTo>
                    <a:pt x="84" y="585"/>
                  </a:lnTo>
                  <a:lnTo>
                    <a:pt x="5" y="585"/>
                  </a:lnTo>
                  <a:lnTo>
                    <a:pt x="5" y="158"/>
                  </a:lnTo>
                  <a:close/>
                  <a:moveTo>
                    <a:pt x="89" y="89"/>
                  </a:moveTo>
                  <a:lnTo>
                    <a:pt x="0" y="89"/>
                  </a:lnTo>
                  <a:lnTo>
                    <a:pt x="0" y="0"/>
                  </a:lnTo>
                  <a:lnTo>
                    <a:pt x="89" y="0"/>
                  </a:lnTo>
                  <a:lnTo>
                    <a:pt x="89" y="89"/>
                  </a:lnTo>
                  <a:close/>
                </a:path>
              </a:pathLst>
            </a:custGeom>
            <a:solidFill>
              <a:srgbClr val="005BA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a:p>
          </p:txBody>
        </p:sp>
      </p:grpSp>
      <p:sp>
        <p:nvSpPr>
          <p:cNvPr id="10" name="テキスト ボックス 9"/>
          <p:cNvSpPr txBox="1"/>
          <p:nvPr userDrawn="1"/>
        </p:nvSpPr>
        <p:spPr>
          <a:xfrm>
            <a:off x="251520" y="2396238"/>
            <a:ext cx="8386979" cy="769441"/>
          </a:xfrm>
          <a:prstGeom prst="rect">
            <a:avLst/>
          </a:prstGeom>
          <a:noFill/>
        </p:spPr>
        <p:txBody>
          <a:bodyPr wrap="square" rtlCol="0">
            <a:spAutoFit/>
          </a:bodyPr>
          <a:lstStyle/>
          <a:p>
            <a:r>
              <a:rPr kumimoji="1" lang="zh-CN" altLang="en-US" sz="4400" dirty="0">
                <a:solidFill>
                  <a:schemeClr val="bg1"/>
                </a:solidFill>
                <a:latin typeface="Noto Sans CJK JP Thin" pitchFamily="34" charset="-128"/>
                <a:ea typeface="Noto Sans CJK JP Thin" pitchFamily="34" charset="-128"/>
              </a:rPr>
              <a:t>畅想明天 构筑未来</a:t>
            </a:r>
            <a:endParaRPr kumimoji="1" lang="ja-JP" altLang="en-US" sz="4400" dirty="0">
              <a:solidFill>
                <a:schemeClr val="bg1"/>
              </a:solidFill>
              <a:latin typeface="Noto Sans CJK JP Thin" pitchFamily="34" charset="-128"/>
              <a:ea typeface="Noto Sans CJK JP Thin" pitchFamily="34" charset="-128"/>
            </a:endParaRPr>
          </a:p>
        </p:txBody>
      </p:sp>
      <p:sp>
        <p:nvSpPr>
          <p:cNvPr id="8" name="テキスト ボックス 7"/>
          <p:cNvSpPr txBox="1"/>
          <p:nvPr userDrawn="1"/>
        </p:nvSpPr>
        <p:spPr>
          <a:xfrm>
            <a:off x="251520" y="3384282"/>
            <a:ext cx="8386979" cy="2246769"/>
          </a:xfrm>
          <a:prstGeom prst="rect">
            <a:avLst/>
          </a:prstGeom>
          <a:noFill/>
        </p:spPr>
        <p:txBody>
          <a:bodyPr wrap="square" rtlCol="0">
            <a:spAutoFit/>
          </a:bodyPr>
          <a:lstStyle/>
          <a:p>
            <a:pPr>
              <a:lnSpc>
                <a:spcPts val="2800"/>
              </a:lnSpc>
            </a:pPr>
            <a:r>
              <a:rPr lang="zh-CN" altLang="en-US" sz="1800" dirty="0">
                <a:solidFill>
                  <a:schemeClr val="tx1">
                    <a:lumMod val="65000"/>
                    <a:lumOff val="35000"/>
                  </a:schemeClr>
                </a:solidFill>
                <a:latin typeface="Noto Sans CJK JP Medium" pitchFamily="34" charset="-128"/>
                <a:ea typeface="Noto Sans CJK JP Medium" pitchFamily="34" charset="-128"/>
              </a:rPr>
              <a:t>我们旭化成集团的使命，</a:t>
            </a:r>
          </a:p>
          <a:p>
            <a:pPr>
              <a:lnSpc>
                <a:spcPts val="2800"/>
              </a:lnSpc>
            </a:pPr>
            <a:r>
              <a:rPr lang="zh-CN" altLang="en-US" sz="1800" dirty="0">
                <a:solidFill>
                  <a:schemeClr val="tx1">
                    <a:lumMod val="65000"/>
                    <a:lumOff val="35000"/>
                  </a:schemeClr>
                </a:solidFill>
                <a:latin typeface="Noto Sans CJK JP Medium" pitchFamily="34" charset="-128"/>
                <a:ea typeface="Noto Sans CJK JP Medium" pitchFamily="34" charset="-128"/>
              </a:rPr>
              <a:t>就是无论任何时代，都要为全球大众孕育“生命”、</a:t>
            </a:r>
          </a:p>
          <a:p>
            <a:pPr>
              <a:lnSpc>
                <a:spcPts val="2800"/>
              </a:lnSpc>
            </a:pPr>
            <a:r>
              <a:rPr lang="zh-CN" altLang="en-US" sz="1800" dirty="0">
                <a:solidFill>
                  <a:schemeClr val="tx1">
                    <a:lumMod val="65000"/>
                    <a:lumOff val="35000"/>
                  </a:schemeClr>
                </a:solidFill>
                <a:latin typeface="Noto Sans CJK JP Medium" pitchFamily="34" charset="-128"/>
                <a:ea typeface="Noto Sans CJK JP Medium" pitchFamily="34" charset="-128"/>
              </a:rPr>
              <a:t>为实现更加丰富多彩的“生活”尽最大努力。</a:t>
            </a:r>
          </a:p>
          <a:p>
            <a:pPr>
              <a:lnSpc>
                <a:spcPts val="2800"/>
              </a:lnSpc>
            </a:pPr>
            <a:r>
              <a:rPr lang="zh-CN" altLang="en-US" sz="1800" dirty="0">
                <a:solidFill>
                  <a:schemeClr val="tx1">
                    <a:lumMod val="65000"/>
                    <a:lumOff val="35000"/>
                  </a:schemeClr>
                </a:solidFill>
                <a:latin typeface="Noto Sans CJK JP Medium" pitchFamily="34" charset="-128"/>
                <a:ea typeface="Noto Sans CJK JP Medium" pitchFamily="34" charset="-128"/>
              </a:rPr>
              <a:t>秉承自创业以来不曾改变的为人类做贡献的集团精神，</a:t>
            </a:r>
          </a:p>
          <a:p>
            <a:pPr>
              <a:lnSpc>
                <a:spcPts val="2800"/>
              </a:lnSpc>
            </a:pPr>
            <a:r>
              <a:rPr lang="zh-CN" altLang="en-US" sz="1800" dirty="0">
                <a:solidFill>
                  <a:schemeClr val="tx1">
                    <a:lumMod val="65000"/>
                    <a:lumOff val="35000"/>
                  </a:schemeClr>
                </a:solidFill>
                <a:latin typeface="Noto Sans CJK JP Medium" pitchFamily="34" charset="-128"/>
                <a:ea typeface="Noto Sans CJK JP Medium" pitchFamily="34" charset="-128"/>
              </a:rPr>
              <a:t>为大胆迎接下一个时代，</a:t>
            </a:r>
          </a:p>
          <a:p>
            <a:pPr>
              <a:lnSpc>
                <a:spcPts val="2800"/>
              </a:lnSpc>
            </a:pPr>
            <a:r>
              <a:rPr lang="zh-CN" altLang="en-US" sz="1800" dirty="0">
                <a:solidFill>
                  <a:schemeClr val="tx1">
                    <a:lumMod val="65000"/>
                    <a:lumOff val="35000"/>
                  </a:schemeClr>
                </a:solidFill>
                <a:latin typeface="Noto Sans CJK JP Medium" pitchFamily="34" charset="-128"/>
                <a:ea typeface="Noto Sans CJK JP Medium" pitchFamily="34" charset="-128"/>
              </a:rPr>
              <a:t>我们持之以恒，不断“畅想明天 构筑未来”。</a:t>
            </a:r>
          </a:p>
        </p:txBody>
      </p:sp>
    </p:spTree>
    <p:extLst>
      <p:ext uri="{BB962C8B-B14F-4D97-AF65-F5344CB8AC3E}">
        <p14:creationId xmlns:p14="http://schemas.microsoft.com/office/powerpoint/2010/main" val="2822541535"/>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hyperlink" Target="https://pixabay.com/en/cloud-weather-climate-rain-cumulus-159946/" TargetMode="External"/><Relationship Id="rId12" Type="http://schemas.openxmlformats.org/officeDocument/2006/relationships/hyperlink" Target="http://unix.stackexchange.com/questions/171456/download-n-upload-files-via-telnet-session" TargetMode="External"/><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image" Target="../media/image12.jpeg"/><Relationship Id="rId5" Type="http://schemas.openxmlformats.org/officeDocument/2006/relationships/image" Target="../media/image7.png"/><Relationship Id="rId10" Type="http://schemas.openxmlformats.org/officeDocument/2006/relationships/image" Target="../media/image11.jpeg"/><Relationship Id="rId4" Type="http://schemas.openxmlformats.org/officeDocument/2006/relationships/image" Target="../media/image6.png"/><Relationship Id="rId9" Type="http://schemas.openxmlformats.org/officeDocument/2006/relationships/image" Target="../media/image10.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tmp"/><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2021E6-7904-4AC1-B5D0-DDB46CDC3FBB}"/>
              </a:ext>
            </a:extLst>
          </p:cNvPr>
          <p:cNvSpPr>
            <a:spLocks noGrp="1"/>
          </p:cNvSpPr>
          <p:nvPr>
            <p:ph type="title"/>
          </p:nvPr>
        </p:nvSpPr>
        <p:spPr/>
        <p:txBody>
          <a:bodyPr anchor="t"/>
          <a:lstStyle/>
          <a:p>
            <a:r>
              <a:rPr kumimoji="1" lang="ja-JP" altLang="en-US" dirty="0"/>
              <a:t>制御システムのリモート保守について</a:t>
            </a:r>
          </a:p>
        </p:txBody>
      </p:sp>
      <p:sp>
        <p:nvSpPr>
          <p:cNvPr id="3" name="テキスト プレースホルダー 2">
            <a:extLst>
              <a:ext uri="{FF2B5EF4-FFF2-40B4-BE49-F238E27FC236}">
                <a16:creationId xmlns:a16="http://schemas.microsoft.com/office/drawing/2014/main" id="{1D4D0FCB-5F2F-4BA0-8D1B-150E8CDF67A4}"/>
              </a:ext>
            </a:extLst>
          </p:cNvPr>
          <p:cNvSpPr>
            <a:spLocks noGrp="1"/>
          </p:cNvSpPr>
          <p:nvPr>
            <p:ph type="body" sz="quarter" idx="10"/>
          </p:nvPr>
        </p:nvSpPr>
        <p:spPr/>
        <p:txBody>
          <a:bodyPr/>
          <a:lstStyle/>
          <a:p>
            <a:endParaRPr kumimoji="1" lang="ja-JP" altLang="en-US" dirty="0"/>
          </a:p>
        </p:txBody>
      </p:sp>
      <p:sp>
        <p:nvSpPr>
          <p:cNvPr id="4" name="テキスト プレースホルダー 3">
            <a:extLst>
              <a:ext uri="{FF2B5EF4-FFF2-40B4-BE49-F238E27FC236}">
                <a16:creationId xmlns:a16="http://schemas.microsoft.com/office/drawing/2014/main" id="{3EAF9368-FAFC-4293-A407-EB956531339F}"/>
              </a:ext>
            </a:extLst>
          </p:cNvPr>
          <p:cNvSpPr>
            <a:spLocks noGrp="1"/>
          </p:cNvSpPr>
          <p:nvPr>
            <p:ph type="body" sz="quarter" idx="11"/>
          </p:nvPr>
        </p:nvSpPr>
        <p:spPr/>
        <p:txBody>
          <a:bodyPr/>
          <a:lstStyle/>
          <a:p>
            <a:r>
              <a:rPr kumimoji="1" lang="en-US" altLang="ja-JP" dirty="0">
                <a:latin typeface="+mn-ea"/>
                <a:ea typeface="+mn-ea"/>
              </a:rPr>
              <a:t>IT</a:t>
            </a:r>
            <a:r>
              <a:rPr kumimoji="1" lang="ja-JP" altLang="en-US" dirty="0">
                <a:latin typeface="+mn-ea"/>
                <a:ea typeface="+mn-ea"/>
              </a:rPr>
              <a:t>統括部 セキュリティセンター</a:t>
            </a:r>
            <a:endParaRPr kumimoji="1" lang="en-US" altLang="ja-JP" dirty="0">
              <a:latin typeface="+mn-ea"/>
              <a:ea typeface="+mn-ea"/>
            </a:endParaRPr>
          </a:p>
          <a:p>
            <a:r>
              <a:rPr lang="en-US" altLang="ja-JP" dirty="0">
                <a:latin typeface="+mn-ea"/>
                <a:ea typeface="+mn-ea"/>
              </a:rPr>
              <a:t>2019</a:t>
            </a:r>
            <a:r>
              <a:rPr lang="ja-JP" altLang="en-US" dirty="0">
                <a:latin typeface="+mn-ea"/>
                <a:ea typeface="+mn-ea"/>
              </a:rPr>
              <a:t>年</a:t>
            </a:r>
            <a:r>
              <a:rPr lang="en-US" altLang="ja-JP" dirty="0">
                <a:latin typeface="+mn-ea"/>
                <a:ea typeface="+mn-ea"/>
              </a:rPr>
              <a:t>4</a:t>
            </a:r>
            <a:r>
              <a:rPr lang="ja-JP" altLang="en-US" dirty="0">
                <a:latin typeface="+mn-ea"/>
                <a:ea typeface="+mn-ea"/>
              </a:rPr>
              <a:t>月</a:t>
            </a:r>
            <a:endParaRPr kumimoji="1" lang="ja-JP" altLang="en-US" dirty="0">
              <a:latin typeface="+mn-ea"/>
              <a:ea typeface="+mn-ea"/>
            </a:endParaRPr>
          </a:p>
        </p:txBody>
      </p:sp>
    </p:spTree>
    <p:extLst>
      <p:ext uri="{BB962C8B-B14F-4D97-AF65-F5344CB8AC3E}">
        <p14:creationId xmlns:p14="http://schemas.microsoft.com/office/powerpoint/2010/main" val="948043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FE11D7-8709-4C4D-9D0A-1730AE4683FE}"/>
              </a:ext>
            </a:extLst>
          </p:cNvPr>
          <p:cNvSpPr>
            <a:spLocks noGrp="1"/>
          </p:cNvSpPr>
          <p:nvPr>
            <p:ph type="title"/>
          </p:nvPr>
        </p:nvSpPr>
        <p:spPr>
          <a:xfrm>
            <a:off x="1835696" y="2761028"/>
            <a:ext cx="6768752" cy="782960"/>
          </a:xfrm>
        </p:spPr>
        <p:txBody>
          <a:bodyPr anchor="ctr"/>
          <a:lstStyle/>
          <a:p>
            <a:r>
              <a:rPr lang="ja-JP" altLang="en-US" dirty="0"/>
              <a:t>①社内からのリモート保守</a:t>
            </a:r>
          </a:p>
        </p:txBody>
      </p:sp>
    </p:spTree>
    <p:extLst>
      <p:ext uri="{BB962C8B-B14F-4D97-AF65-F5344CB8AC3E}">
        <p14:creationId xmlns:p14="http://schemas.microsoft.com/office/powerpoint/2010/main" val="2878244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角丸四角形 63">
            <a:extLst>
              <a:ext uri="{FF2B5EF4-FFF2-40B4-BE49-F238E27FC236}">
                <a16:creationId xmlns:a16="http://schemas.microsoft.com/office/drawing/2014/main" id="{515A1E67-5CC6-4507-B473-40DC6AAF51A2}"/>
              </a:ext>
            </a:extLst>
          </p:cNvPr>
          <p:cNvSpPr/>
          <p:nvPr/>
        </p:nvSpPr>
        <p:spPr>
          <a:xfrm>
            <a:off x="3619817" y="3069152"/>
            <a:ext cx="1918240" cy="1728000"/>
          </a:xfrm>
          <a:prstGeom prst="roundRect">
            <a:avLst>
              <a:gd name="adj" fmla="val 8659"/>
            </a:avLst>
          </a:prstGeom>
          <a:solidFill>
            <a:schemeClr val="accent6">
              <a:lumMod val="20000"/>
              <a:lumOff val="8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latin typeface="+mn-ea"/>
            </a:endParaRPr>
          </a:p>
        </p:txBody>
      </p:sp>
      <p:sp>
        <p:nvSpPr>
          <p:cNvPr id="97" name="角丸四角形 45">
            <a:extLst>
              <a:ext uri="{FF2B5EF4-FFF2-40B4-BE49-F238E27FC236}">
                <a16:creationId xmlns:a16="http://schemas.microsoft.com/office/drawing/2014/main" id="{5AA5D5FE-2CEA-4E50-9AF9-2E8912DFDF70}"/>
              </a:ext>
            </a:extLst>
          </p:cNvPr>
          <p:cNvSpPr/>
          <p:nvPr/>
        </p:nvSpPr>
        <p:spPr>
          <a:xfrm>
            <a:off x="6588224" y="1655088"/>
            <a:ext cx="2304000" cy="2016000"/>
          </a:xfrm>
          <a:prstGeom prst="roundRect">
            <a:avLst>
              <a:gd name="adj" fmla="val 4657"/>
            </a:avLst>
          </a:prstGeom>
          <a:solidFill>
            <a:schemeClr val="accent2">
              <a:lumMod val="20000"/>
              <a:lumOff val="80000"/>
            </a:schemeClr>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dirty="0">
              <a:latin typeface="+mn-ea"/>
            </a:endParaRPr>
          </a:p>
        </p:txBody>
      </p:sp>
      <p:sp>
        <p:nvSpPr>
          <p:cNvPr id="98" name="角丸四角形 46">
            <a:extLst>
              <a:ext uri="{FF2B5EF4-FFF2-40B4-BE49-F238E27FC236}">
                <a16:creationId xmlns:a16="http://schemas.microsoft.com/office/drawing/2014/main" id="{AB25740B-A341-43E6-B004-CF6FA827B6E4}"/>
              </a:ext>
            </a:extLst>
          </p:cNvPr>
          <p:cNvSpPr/>
          <p:nvPr/>
        </p:nvSpPr>
        <p:spPr>
          <a:xfrm>
            <a:off x="283491" y="1656209"/>
            <a:ext cx="2304000" cy="2016000"/>
          </a:xfrm>
          <a:prstGeom prst="roundRect">
            <a:avLst>
              <a:gd name="adj" fmla="val 6400"/>
            </a:avLst>
          </a:prstGeom>
          <a:solidFill>
            <a:srgbClr val="CCECFF"/>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dirty="0">
              <a:latin typeface="+mn-ea"/>
            </a:endParaRPr>
          </a:p>
        </p:txBody>
      </p:sp>
      <p:sp>
        <p:nvSpPr>
          <p:cNvPr id="2" name="タイトル 1">
            <a:extLst>
              <a:ext uri="{FF2B5EF4-FFF2-40B4-BE49-F238E27FC236}">
                <a16:creationId xmlns:a16="http://schemas.microsoft.com/office/drawing/2014/main" id="{36677422-15A1-4032-B8AF-E638A5A88C89}"/>
              </a:ext>
            </a:extLst>
          </p:cNvPr>
          <p:cNvSpPr>
            <a:spLocks noGrp="1"/>
          </p:cNvSpPr>
          <p:nvPr>
            <p:ph type="title"/>
          </p:nvPr>
        </p:nvSpPr>
        <p:spPr/>
        <p:txBody>
          <a:bodyPr/>
          <a:lstStyle/>
          <a:p>
            <a:br>
              <a:rPr lang="en-US" altLang="ja-JP" sz="2400" dirty="0">
                <a:latin typeface="+mn-ea"/>
                <a:ea typeface="+mn-ea"/>
              </a:rPr>
            </a:br>
            <a:r>
              <a:rPr lang="ja-JP" altLang="en-US" sz="2400" dirty="0">
                <a:latin typeface="+mn-ea"/>
                <a:ea typeface="+mn-ea"/>
              </a:rPr>
              <a:t>保守ゾーンに設置する踏み台</a:t>
            </a:r>
            <a:r>
              <a:rPr lang="en-US" altLang="ja-JP" sz="2400" dirty="0">
                <a:latin typeface="+mn-ea"/>
                <a:ea typeface="+mn-ea"/>
              </a:rPr>
              <a:t>PC</a:t>
            </a:r>
            <a:r>
              <a:rPr lang="ja-JP" altLang="en-US" sz="2400" dirty="0">
                <a:latin typeface="+mn-ea"/>
                <a:ea typeface="+mn-ea"/>
              </a:rPr>
              <a:t>経由でリモート保守を行ってください</a:t>
            </a:r>
            <a:endParaRPr kumimoji="1" lang="ja-JP" altLang="en-US" sz="2400" dirty="0">
              <a:latin typeface="+mn-ea"/>
              <a:ea typeface="+mn-ea"/>
            </a:endParaRPr>
          </a:p>
        </p:txBody>
      </p:sp>
      <p:sp>
        <p:nvSpPr>
          <p:cNvPr id="3" name="テキスト プレースホルダー 2">
            <a:extLst>
              <a:ext uri="{FF2B5EF4-FFF2-40B4-BE49-F238E27FC236}">
                <a16:creationId xmlns:a16="http://schemas.microsoft.com/office/drawing/2014/main" id="{9A8EB31F-A070-4FC8-AEFE-78EA12263872}"/>
              </a:ext>
            </a:extLst>
          </p:cNvPr>
          <p:cNvSpPr>
            <a:spLocks noGrp="1"/>
          </p:cNvSpPr>
          <p:nvPr>
            <p:ph type="body" sz="quarter" idx="10"/>
          </p:nvPr>
        </p:nvSpPr>
        <p:spPr/>
        <p:txBody>
          <a:bodyPr/>
          <a:lstStyle/>
          <a:p>
            <a:r>
              <a:rPr kumimoji="1" lang="ja-JP" altLang="en-US" dirty="0">
                <a:latin typeface="+mn-ea"/>
              </a:rPr>
              <a:t>社内からのリモート保守</a:t>
            </a:r>
          </a:p>
        </p:txBody>
      </p:sp>
      <p:cxnSp>
        <p:nvCxnSpPr>
          <p:cNvPr id="44" name="直線矢印コネクタ 43">
            <a:extLst>
              <a:ext uri="{FF2B5EF4-FFF2-40B4-BE49-F238E27FC236}">
                <a16:creationId xmlns:a16="http://schemas.microsoft.com/office/drawing/2014/main" id="{BF42065E-D4C5-4177-AE0E-E61A6C775C6F}"/>
              </a:ext>
            </a:extLst>
          </p:cNvPr>
          <p:cNvCxnSpPr>
            <a:cxnSpLocks/>
            <a:stCxn id="45" idx="3"/>
            <a:endCxn id="46" idx="1"/>
          </p:cNvCxnSpPr>
          <p:nvPr/>
        </p:nvCxnSpPr>
        <p:spPr>
          <a:xfrm flipV="1">
            <a:off x="1867491" y="2600749"/>
            <a:ext cx="5440733" cy="3656"/>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45" name="Picture 11" descr="C:\Users\ecoffey\AppData\Local\Temp\Rar$DRa1.653\30059_Device_laptop_3145_default_64.png">
            <a:extLst>
              <a:ext uri="{FF2B5EF4-FFF2-40B4-BE49-F238E27FC236}">
                <a16:creationId xmlns:a16="http://schemas.microsoft.com/office/drawing/2014/main" id="{5D150B4B-B30B-4486-8CAC-E3CF3E8FDB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491" y="2172405"/>
            <a:ext cx="864000" cy="86400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11" descr="C:\Users\ecoffey\AppData\Local\Temp\Rar$DRa0.807\30035_Device_ibm_mainframe_default_64.png">
            <a:extLst>
              <a:ext uri="{FF2B5EF4-FFF2-40B4-BE49-F238E27FC236}">
                <a16:creationId xmlns:a16="http://schemas.microsoft.com/office/drawing/2014/main" id="{3D0126E0-A8F5-464C-8FFE-692EC44656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224" y="2168749"/>
            <a:ext cx="864000" cy="864000"/>
          </a:xfrm>
          <a:prstGeom prst="rect">
            <a:avLst/>
          </a:prstGeom>
          <a:noFill/>
          <a:extLst>
            <a:ext uri="{909E8E84-426E-40DD-AFC4-6F175D3DCCD1}">
              <a14:hiddenFill xmlns:a14="http://schemas.microsoft.com/office/drawing/2010/main">
                <a:solidFill>
                  <a:srgbClr val="FFFFFF"/>
                </a:solidFill>
              </a14:hiddenFill>
            </a:ext>
          </a:extLst>
        </p:spPr>
      </p:pic>
      <p:sp>
        <p:nvSpPr>
          <p:cNvPr id="50" name="テキスト ボックス 49">
            <a:extLst>
              <a:ext uri="{FF2B5EF4-FFF2-40B4-BE49-F238E27FC236}">
                <a16:creationId xmlns:a16="http://schemas.microsoft.com/office/drawing/2014/main" id="{201DF9C0-9657-42AB-8BC3-9E0F5ED6E822}"/>
              </a:ext>
            </a:extLst>
          </p:cNvPr>
          <p:cNvSpPr txBox="1"/>
          <p:nvPr/>
        </p:nvSpPr>
        <p:spPr>
          <a:xfrm>
            <a:off x="7005087" y="3063201"/>
            <a:ext cx="1470274" cy="338554"/>
          </a:xfrm>
          <a:prstGeom prst="rect">
            <a:avLst/>
          </a:prstGeom>
          <a:noFill/>
        </p:spPr>
        <p:txBody>
          <a:bodyPr wrap="none" rtlCol="0">
            <a:spAutoFit/>
          </a:bodyPr>
          <a:lstStyle/>
          <a:p>
            <a:r>
              <a:rPr kumimoji="1" lang="ja-JP" altLang="en-US" sz="1600" dirty="0">
                <a:latin typeface="+mn-ea"/>
              </a:rPr>
              <a:t>サーバ／設備等</a:t>
            </a:r>
          </a:p>
        </p:txBody>
      </p:sp>
      <p:sp>
        <p:nvSpPr>
          <p:cNvPr id="58" name="正方形/長方形 57">
            <a:extLst>
              <a:ext uri="{FF2B5EF4-FFF2-40B4-BE49-F238E27FC236}">
                <a16:creationId xmlns:a16="http://schemas.microsoft.com/office/drawing/2014/main" id="{9FDCCE46-96C8-450C-B678-ED9CA2713331}"/>
              </a:ext>
            </a:extLst>
          </p:cNvPr>
          <p:cNvSpPr/>
          <p:nvPr/>
        </p:nvSpPr>
        <p:spPr>
          <a:xfrm>
            <a:off x="4001302" y="1965702"/>
            <a:ext cx="1127525" cy="961107"/>
          </a:xfrm>
          <a:prstGeom prst="rect">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accent1"/>
                </a:solidFill>
                <a:latin typeface="+mn-ea"/>
              </a:rPr>
              <a:t>UTM</a:t>
            </a:r>
          </a:p>
        </p:txBody>
      </p:sp>
      <p:pic>
        <p:nvPicPr>
          <p:cNvPr id="62" name="Picture 11" descr="C:\Users\ecoffey\AppData\Local\Temp\Rar$DRa1.653\30059_Device_laptop_3145_default_64.png">
            <a:extLst>
              <a:ext uri="{FF2B5EF4-FFF2-40B4-BE49-F238E27FC236}">
                <a16:creationId xmlns:a16="http://schemas.microsoft.com/office/drawing/2014/main" id="{B14D72DB-BB41-4A19-A2C8-FAEFA0B5BE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3064" y="3468453"/>
            <a:ext cx="864000" cy="864000"/>
          </a:xfrm>
          <a:prstGeom prst="rect">
            <a:avLst/>
          </a:prstGeom>
          <a:noFill/>
          <a:extLst>
            <a:ext uri="{909E8E84-426E-40DD-AFC4-6F175D3DCCD1}">
              <a14:hiddenFill xmlns:a14="http://schemas.microsoft.com/office/drawing/2010/main">
                <a:solidFill>
                  <a:srgbClr val="FFFFFF"/>
                </a:solidFill>
              </a14:hiddenFill>
            </a:ext>
          </a:extLst>
        </p:spPr>
      </p:pic>
      <p:cxnSp>
        <p:nvCxnSpPr>
          <p:cNvPr id="63" name="直線矢印コネクタ 62">
            <a:extLst>
              <a:ext uri="{FF2B5EF4-FFF2-40B4-BE49-F238E27FC236}">
                <a16:creationId xmlns:a16="http://schemas.microsoft.com/office/drawing/2014/main" id="{984B5D26-7F29-4531-B6EB-FB96A9720B7F}"/>
              </a:ext>
            </a:extLst>
          </p:cNvPr>
          <p:cNvCxnSpPr>
            <a:cxnSpLocks/>
            <a:stCxn id="58" idx="2"/>
            <a:endCxn id="62" idx="0"/>
          </p:cNvCxnSpPr>
          <p:nvPr/>
        </p:nvCxnSpPr>
        <p:spPr>
          <a:xfrm flipH="1">
            <a:off x="4565064" y="2926809"/>
            <a:ext cx="1" cy="541644"/>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1AF72C75-7D43-48FF-AE40-B08EC73FFEE2}"/>
              </a:ext>
            </a:extLst>
          </p:cNvPr>
          <p:cNvSpPr txBox="1"/>
          <p:nvPr/>
        </p:nvSpPr>
        <p:spPr>
          <a:xfrm>
            <a:off x="4068775" y="4332453"/>
            <a:ext cx="1019831" cy="338554"/>
          </a:xfrm>
          <a:prstGeom prst="rect">
            <a:avLst/>
          </a:prstGeom>
          <a:noFill/>
        </p:spPr>
        <p:txBody>
          <a:bodyPr wrap="none" rtlCol="0">
            <a:spAutoFit/>
          </a:bodyPr>
          <a:lstStyle/>
          <a:p>
            <a:r>
              <a:rPr kumimoji="1" lang="ja-JP" altLang="en-US" sz="1600" dirty="0">
                <a:latin typeface="+mn-ea"/>
              </a:rPr>
              <a:t>踏み台</a:t>
            </a:r>
            <a:r>
              <a:rPr kumimoji="1" lang="en-US" altLang="ja-JP" sz="1600" dirty="0">
                <a:latin typeface="+mn-ea"/>
              </a:rPr>
              <a:t>PC</a:t>
            </a:r>
            <a:endParaRPr kumimoji="1" lang="ja-JP" altLang="en-US" sz="1600" dirty="0">
              <a:latin typeface="+mn-ea"/>
            </a:endParaRPr>
          </a:p>
        </p:txBody>
      </p:sp>
      <p:sp>
        <p:nvSpPr>
          <p:cNvPr id="24" name="フリーフォーム: 図形 23">
            <a:extLst>
              <a:ext uri="{FF2B5EF4-FFF2-40B4-BE49-F238E27FC236}">
                <a16:creationId xmlns:a16="http://schemas.microsoft.com/office/drawing/2014/main" id="{C4E8B770-8866-4522-B922-5C006391488E}"/>
              </a:ext>
            </a:extLst>
          </p:cNvPr>
          <p:cNvSpPr/>
          <p:nvPr/>
        </p:nvSpPr>
        <p:spPr>
          <a:xfrm>
            <a:off x="3413515" y="2823727"/>
            <a:ext cx="888030" cy="891682"/>
          </a:xfrm>
          <a:custGeom>
            <a:avLst/>
            <a:gdLst>
              <a:gd name="connsiteX0" fmla="*/ 1834479 w 1840159"/>
              <a:gd name="connsiteY0" fmla="*/ 965515 h 965515"/>
              <a:gd name="connsiteX1" fmla="*/ 1834479 w 1840159"/>
              <a:gd name="connsiteY1" fmla="*/ 965515 h 965515"/>
              <a:gd name="connsiteX2" fmla="*/ 1840159 w 1840159"/>
              <a:gd name="connsiteY2" fmla="*/ 891682 h 965515"/>
              <a:gd name="connsiteX3" fmla="*/ 1834479 w 1840159"/>
              <a:gd name="connsiteY3" fmla="*/ 0 h 965515"/>
              <a:gd name="connsiteX4" fmla="*/ 0 w 1840159"/>
              <a:gd name="connsiteY4" fmla="*/ 5679 h 965515"/>
              <a:gd name="connsiteX0" fmla="*/ 1834479 w 1840159"/>
              <a:gd name="connsiteY0" fmla="*/ 965515 h 965515"/>
              <a:gd name="connsiteX1" fmla="*/ 1840159 w 1840159"/>
              <a:gd name="connsiteY1" fmla="*/ 891682 h 965515"/>
              <a:gd name="connsiteX2" fmla="*/ 1834479 w 1840159"/>
              <a:gd name="connsiteY2" fmla="*/ 0 h 965515"/>
              <a:gd name="connsiteX3" fmla="*/ 0 w 1840159"/>
              <a:gd name="connsiteY3" fmla="*/ 5679 h 965515"/>
              <a:gd name="connsiteX0" fmla="*/ 1840159 w 1840159"/>
              <a:gd name="connsiteY0" fmla="*/ 891682 h 891682"/>
              <a:gd name="connsiteX1" fmla="*/ 1834479 w 1840159"/>
              <a:gd name="connsiteY1" fmla="*/ 0 h 891682"/>
              <a:gd name="connsiteX2" fmla="*/ 0 w 1840159"/>
              <a:gd name="connsiteY2" fmla="*/ 5679 h 891682"/>
            </a:gdLst>
            <a:ahLst/>
            <a:cxnLst>
              <a:cxn ang="0">
                <a:pos x="connsiteX0" y="connsiteY0"/>
              </a:cxn>
              <a:cxn ang="0">
                <a:pos x="connsiteX1" y="connsiteY1"/>
              </a:cxn>
              <a:cxn ang="0">
                <a:pos x="connsiteX2" y="connsiteY2"/>
              </a:cxn>
            </a:cxnLst>
            <a:rect l="l" t="t" r="r" b="b"/>
            <a:pathLst>
              <a:path w="1840159" h="891682">
                <a:moveTo>
                  <a:pt x="1840159" y="891682"/>
                </a:moveTo>
                <a:cubicBezTo>
                  <a:pt x="1840159" y="594449"/>
                  <a:pt x="1834479" y="0"/>
                  <a:pt x="1834479" y="0"/>
                </a:cubicBezTo>
                <a:lnTo>
                  <a:pt x="0" y="5679"/>
                </a:lnTo>
              </a:path>
            </a:pathLst>
          </a:custGeom>
          <a:noFill/>
          <a:ln w="57150">
            <a:solidFill>
              <a:schemeClr val="accent6"/>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mn-ea"/>
            </a:endParaRPr>
          </a:p>
        </p:txBody>
      </p:sp>
      <p:cxnSp>
        <p:nvCxnSpPr>
          <p:cNvPr id="75" name="直線矢印コネクタ 74">
            <a:extLst>
              <a:ext uri="{FF2B5EF4-FFF2-40B4-BE49-F238E27FC236}">
                <a16:creationId xmlns:a16="http://schemas.microsoft.com/office/drawing/2014/main" id="{01A08E2A-15E8-4D3B-8F38-FBD1F91F18FE}"/>
              </a:ext>
            </a:extLst>
          </p:cNvPr>
          <p:cNvCxnSpPr>
            <a:cxnSpLocks/>
          </p:cNvCxnSpPr>
          <p:nvPr/>
        </p:nvCxnSpPr>
        <p:spPr>
          <a:xfrm>
            <a:off x="2120467" y="2092224"/>
            <a:ext cx="3388652"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6" name="十字形 75">
            <a:extLst>
              <a:ext uri="{FF2B5EF4-FFF2-40B4-BE49-F238E27FC236}">
                <a16:creationId xmlns:a16="http://schemas.microsoft.com/office/drawing/2014/main" id="{9B246F6B-E6F9-4FCA-B713-88954A002574}"/>
              </a:ext>
            </a:extLst>
          </p:cNvPr>
          <p:cNvSpPr/>
          <p:nvPr/>
        </p:nvSpPr>
        <p:spPr>
          <a:xfrm rot="18904037">
            <a:off x="5330119" y="1878483"/>
            <a:ext cx="432000" cy="432000"/>
          </a:xfrm>
          <a:prstGeom prst="plus">
            <a:avLst>
              <a:gd name="adj" fmla="val 4309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grpSp>
        <p:nvGrpSpPr>
          <p:cNvPr id="33" name="グループ化 32">
            <a:extLst>
              <a:ext uri="{FF2B5EF4-FFF2-40B4-BE49-F238E27FC236}">
                <a16:creationId xmlns:a16="http://schemas.microsoft.com/office/drawing/2014/main" id="{AEDBF428-3BB0-4E6C-80F9-DA5ABBD96263}"/>
              </a:ext>
            </a:extLst>
          </p:cNvPr>
          <p:cNvGrpSpPr/>
          <p:nvPr/>
        </p:nvGrpSpPr>
        <p:grpSpPr>
          <a:xfrm>
            <a:off x="4688648" y="2805318"/>
            <a:ext cx="2412000" cy="900000"/>
            <a:chOff x="4788024" y="3630775"/>
            <a:chExt cx="2412000" cy="900000"/>
          </a:xfrm>
        </p:grpSpPr>
        <p:cxnSp>
          <p:nvCxnSpPr>
            <p:cNvPr id="79" name="直線矢印コネクタ 78">
              <a:extLst>
                <a:ext uri="{FF2B5EF4-FFF2-40B4-BE49-F238E27FC236}">
                  <a16:creationId xmlns:a16="http://schemas.microsoft.com/office/drawing/2014/main" id="{99C82DDF-88F4-4AE3-8613-B9CEB87E228D}"/>
                </a:ext>
              </a:extLst>
            </p:cNvPr>
            <p:cNvCxnSpPr>
              <a:cxnSpLocks/>
            </p:cNvCxnSpPr>
            <p:nvPr/>
          </p:nvCxnSpPr>
          <p:spPr>
            <a:xfrm>
              <a:off x="4808967" y="3630775"/>
              <a:ext cx="0" cy="900000"/>
            </a:xfrm>
            <a:prstGeom prst="straightConnector1">
              <a:avLst/>
            </a:prstGeom>
            <a:ln w="57150">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直線矢印コネクタ 81">
              <a:extLst>
                <a:ext uri="{FF2B5EF4-FFF2-40B4-BE49-F238E27FC236}">
                  <a16:creationId xmlns:a16="http://schemas.microsoft.com/office/drawing/2014/main" id="{157EE7BE-E2B5-4971-9A43-D539F5DFB933}"/>
                </a:ext>
              </a:extLst>
            </p:cNvPr>
            <p:cNvCxnSpPr>
              <a:cxnSpLocks/>
            </p:cNvCxnSpPr>
            <p:nvPr/>
          </p:nvCxnSpPr>
          <p:spPr>
            <a:xfrm flipH="1">
              <a:off x="4788024" y="3645024"/>
              <a:ext cx="2412000" cy="0"/>
            </a:xfrm>
            <a:prstGeom prst="straightConnector1">
              <a:avLst/>
            </a:prstGeom>
            <a:ln w="57150">
              <a:solidFill>
                <a:srgbClr val="FFFF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5" name="グループ化 84">
            <a:extLst>
              <a:ext uri="{FF2B5EF4-FFF2-40B4-BE49-F238E27FC236}">
                <a16:creationId xmlns:a16="http://schemas.microsoft.com/office/drawing/2014/main" id="{03C4F160-2E97-4504-9C9A-20D43E16069D}"/>
              </a:ext>
            </a:extLst>
          </p:cNvPr>
          <p:cNvGrpSpPr/>
          <p:nvPr/>
        </p:nvGrpSpPr>
        <p:grpSpPr>
          <a:xfrm>
            <a:off x="2117291" y="2467048"/>
            <a:ext cx="2395995" cy="1260000"/>
            <a:chOff x="4692853" y="3630775"/>
            <a:chExt cx="2395995" cy="1260000"/>
          </a:xfrm>
        </p:grpSpPr>
        <p:cxnSp>
          <p:nvCxnSpPr>
            <p:cNvPr id="86" name="直線矢印コネクタ 85">
              <a:extLst>
                <a:ext uri="{FF2B5EF4-FFF2-40B4-BE49-F238E27FC236}">
                  <a16:creationId xmlns:a16="http://schemas.microsoft.com/office/drawing/2014/main" id="{1A08E987-62EC-43C7-8596-8659957FE761}"/>
                </a:ext>
              </a:extLst>
            </p:cNvPr>
            <p:cNvCxnSpPr>
              <a:cxnSpLocks/>
            </p:cNvCxnSpPr>
            <p:nvPr/>
          </p:nvCxnSpPr>
          <p:spPr>
            <a:xfrm>
              <a:off x="7069202" y="3630775"/>
              <a:ext cx="0" cy="1260000"/>
            </a:xfrm>
            <a:prstGeom prst="straightConnector1">
              <a:avLst/>
            </a:prstGeom>
            <a:ln w="57150">
              <a:solidFill>
                <a:srgbClr val="FFFF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020842D1-F6BC-41E1-8289-D000E1F9B069}"/>
                </a:ext>
              </a:extLst>
            </p:cNvPr>
            <p:cNvCxnSpPr>
              <a:cxnSpLocks/>
            </p:cNvCxnSpPr>
            <p:nvPr/>
          </p:nvCxnSpPr>
          <p:spPr>
            <a:xfrm flipH="1">
              <a:off x="4692853" y="3645024"/>
              <a:ext cx="2395995" cy="0"/>
            </a:xfrm>
            <a:prstGeom prst="straightConnector1">
              <a:avLst/>
            </a:prstGeom>
            <a:ln w="57150">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0" name="テキスト ボックス 89">
            <a:extLst>
              <a:ext uri="{FF2B5EF4-FFF2-40B4-BE49-F238E27FC236}">
                <a16:creationId xmlns:a16="http://schemas.microsoft.com/office/drawing/2014/main" id="{B553CD97-7F36-4A5A-A445-922E8F7F2CB9}"/>
              </a:ext>
            </a:extLst>
          </p:cNvPr>
          <p:cNvSpPr txBox="1"/>
          <p:nvPr/>
        </p:nvSpPr>
        <p:spPr>
          <a:xfrm>
            <a:off x="2607480" y="2319487"/>
            <a:ext cx="772969" cy="338554"/>
          </a:xfrm>
          <a:prstGeom prst="rect">
            <a:avLst/>
          </a:prstGeom>
          <a:noFill/>
        </p:spPr>
        <p:txBody>
          <a:bodyPr wrap="none" rtlCol="0">
            <a:spAutoFit/>
          </a:bodyPr>
          <a:lstStyle/>
          <a:p>
            <a:r>
              <a:rPr lang="ja-JP" altLang="en-US" sz="1600" dirty="0">
                <a:latin typeface="+mn-ea"/>
              </a:rPr>
              <a:t>①</a:t>
            </a:r>
            <a:r>
              <a:rPr kumimoji="1" lang="en-US" altLang="ja-JP" sz="1600" dirty="0">
                <a:latin typeface="+mn-ea"/>
              </a:rPr>
              <a:t>RDP</a:t>
            </a:r>
            <a:endParaRPr kumimoji="1" lang="ja-JP" altLang="en-US" sz="1600" dirty="0">
              <a:latin typeface="+mn-ea"/>
            </a:endParaRPr>
          </a:p>
        </p:txBody>
      </p:sp>
      <p:sp>
        <p:nvSpPr>
          <p:cNvPr id="91" name="テキスト ボックス 90">
            <a:extLst>
              <a:ext uri="{FF2B5EF4-FFF2-40B4-BE49-F238E27FC236}">
                <a16:creationId xmlns:a16="http://schemas.microsoft.com/office/drawing/2014/main" id="{943546FB-A05B-49DD-804D-E022FA02B9AD}"/>
              </a:ext>
            </a:extLst>
          </p:cNvPr>
          <p:cNvSpPr txBox="1"/>
          <p:nvPr/>
        </p:nvSpPr>
        <p:spPr>
          <a:xfrm>
            <a:off x="5351712" y="2635924"/>
            <a:ext cx="1454244" cy="338554"/>
          </a:xfrm>
          <a:prstGeom prst="rect">
            <a:avLst/>
          </a:prstGeom>
          <a:noFill/>
        </p:spPr>
        <p:txBody>
          <a:bodyPr wrap="none" rtlCol="0">
            <a:spAutoFit/>
          </a:bodyPr>
          <a:lstStyle/>
          <a:p>
            <a:r>
              <a:rPr kumimoji="1" lang="ja-JP" altLang="en-US" sz="1600" dirty="0">
                <a:latin typeface="+mn-ea"/>
              </a:rPr>
              <a:t>②</a:t>
            </a:r>
            <a:r>
              <a:rPr kumimoji="1" lang="en-US" altLang="ja-JP" sz="1600" dirty="0">
                <a:latin typeface="+mn-ea"/>
              </a:rPr>
              <a:t>http/</a:t>
            </a:r>
            <a:r>
              <a:rPr kumimoji="1" lang="en-US" altLang="ja-JP" sz="1600" dirty="0" err="1">
                <a:latin typeface="+mn-ea"/>
              </a:rPr>
              <a:t>ssh</a:t>
            </a:r>
            <a:r>
              <a:rPr kumimoji="1" lang="ja-JP" altLang="en-US" sz="1600" dirty="0">
                <a:latin typeface="+mn-ea"/>
              </a:rPr>
              <a:t>など</a:t>
            </a:r>
          </a:p>
        </p:txBody>
      </p:sp>
      <p:sp>
        <p:nvSpPr>
          <p:cNvPr id="49" name="テキスト ボックス 48">
            <a:extLst>
              <a:ext uri="{FF2B5EF4-FFF2-40B4-BE49-F238E27FC236}">
                <a16:creationId xmlns:a16="http://schemas.microsoft.com/office/drawing/2014/main" id="{4A347A67-6974-4449-B4C6-59AE56AF2F76}"/>
              </a:ext>
            </a:extLst>
          </p:cNvPr>
          <p:cNvSpPr txBox="1"/>
          <p:nvPr/>
        </p:nvSpPr>
        <p:spPr>
          <a:xfrm>
            <a:off x="472818" y="1804858"/>
            <a:ext cx="1686359" cy="215444"/>
          </a:xfrm>
          <a:prstGeom prst="rect">
            <a:avLst/>
          </a:prstGeom>
          <a:noFill/>
        </p:spPr>
        <p:txBody>
          <a:bodyPr wrap="none" lIns="0" tIns="0" rIns="0" bIns="0" rtlCol="0">
            <a:spAutoFit/>
          </a:bodyPr>
          <a:lstStyle/>
          <a:p>
            <a:r>
              <a:rPr kumimoji="1" lang="ja-JP" altLang="en-US" sz="1400" dirty="0">
                <a:latin typeface="+mn-ea"/>
              </a:rPr>
              <a:t>事務系</a:t>
            </a:r>
            <a:r>
              <a:rPr kumimoji="1" lang="en-US" altLang="ja-JP" sz="1400" dirty="0">
                <a:latin typeface="+mn-ea"/>
              </a:rPr>
              <a:t>NW(ACEWAN)</a:t>
            </a:r>
            <a:endParaRPr kumimoji="1" lang="ja-JP" altLang="en-US" sz="1400" dirty="0">
              <a:latin typeface="+mn-ea"/>
            </a:endParaRPr>
          </a:p>
        </p:txBody>
      </p:sp>
      <p:sp>
        <p:nvSpPr>
          <p:cNvPr id="95" name="テキスト ボックス 94">
            <a:extLst>
              <a:ext uri="{FF2B5EF4-FFF2-40B4-BE49-F238E27FC236}">
                <a16:creationId xmlns:a16="http://schemas.microsoft.com/office/drawing/2014/main" id="{8DCBD800-2A25-48E3-A39D-39A6955350B8}"/>
              </a:ext>
            </a:extLst>
          </p:cNvPr>
          <p:cNvSpPr txBox="1"/>
          <p:nvPr/>
        </p:nvSpPr>
        <p:spPr>
          <a:xfrm>
            <a:off x="7872475" y="1804858"/>
            <a:ext cx="841577" cy="215444"/>
          </a:xfrm>
          <a:prstGeom prst="rect">
            <a:avLst/>
          </a:prstGeom>
          <a:noFill/>
        </p:spPr>
        <p:txBody>
          <a:bodyPr wrap="none" lIns="0" tIns="0" rIns="0" bIns="0" rtlCol="0">
            <a:spAutoFit/>
          </a:bodyPr>
          <a:lstStyle/>
          <a:p>
            <a:r>
              <a:rPr kumimoji="1" lang="ja-JP" altLang="en-US" sz="1400" dirty="0">
                <a:latin typeface="+mn-ea"/>
              </a:rPr>
              <a:t>制御系</a:t>
            </a:r>
            <a:r>
              <a:rPr kumimoji="1" lang="en-US" altLang="ja-JP" sz="1400" dirty="0">
                <a:latin typeface="+mn-ea"/>
              </a:rPr>
              <a:t>NW</a:t>
            </a:r>
            <a:endParaRPr kumimoji="1" lang="ja-JP" altLang="en-US" sz="1400" dirty="0">
              <a:latin typeface="+mn-ea"/>
            </a:endParaRPr>
          </a:p>
        </p:txBody>
      </p:sp>
      <p:sp>
        <p:nvSpPr>
          <p:cNvPr id="99" name="テキスト ボックス 98">
            <a:extLst>
              <a:ext uri="{FF2B5EF4-FFF2-40B4-BE49-F238E27FC236}">
                <a16:creationId xmlns:a16="http://schemas.microsoft.com/office/drawing/2014/main" id="{1DDEB131-E015-460A-B3D1-10621E2BE36F}"/>
              </a:ext>
            </a:extLst>
          </p:cNvPr>
          <p:cNvSpPr txBox="1"/>
          <p:nvPr/>
        </p:nvSpPr>
        <p:spPr>
          <a:xfrm>
            <a:off x="4770362" y="3167836"/>
            <a:ext cx="750205" cy="215444"/>
          </a:xfrm>
          <a:prstGeom prst="rect">
            <a:avLst/>
          </a:prstGeom>
          <a:noFill/>
        </p:spPr>
        <p:txBody>
          <a:bodyPr wrap="none" lIns="0" tIns="0" rIns="0" bIns="0" rtlCol="0">
            <a:spAutoFit/>
          </a:bodyPr>
          <a:lstStyle/>
          <a:p>
            <a:r>
              <a:rPr kumimoji="1" lang="ja-JP" altLang="en-US" sz="1400" dirty="0">
                <a:latin typeface="+mn-ea"/>
              </a:rPr>
              <a:t>保守ゾーン</a:t>
            </a:r>
          </a:p>
        </p:txBody>
      </p:sp>
      <p:sp>
        <p:nvSpPr>
          <p:cNvPr id="61" name="四角形: 角を丸くする 60">
            <a:extLst>
              <a:ext uri="{FF2B5EF4-FFF2-40B4-BE49-F238E27FC236}">
                <a16:creationId xmlns:a16="http://schemas.microsoft.com/office/drawing/2014/main" id="{577C2C5B-6DF4-401E-B617-01EF639771F8}"/>
              </a:ext>
            </a:extLst>
          </p:cNvPr>
          <p:cNvSpPr/>
          <p:nvPr/>
        </p:nvSpPr>
        <p:spPr>
          <a:xfrm>
            <a:off x="250825" y="4983578"/>
            <a:ext cx="8642350" cy="1541047"/>
          </a:xfrm>
          <a:prstGeom prst="roundRect">
            <a:avLst>
              <a:gd name="adj" fmla="val 7460"/>
            </a:avLst>
          </a:prstGeom>
          <a:noFill/>
          <a:ln w="9525">
            <a:solidFill>
              <a:schemeClr val="accent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spcBef>
                <a:spcPts val="600"/>
              </a:spcBef>
              <a:buFont typeface="+mj-ea"/>
              <a:buAutoNum type="circleNumDbPlain"/>
            </a:pPr>
            <a:r>
              <a:rPr kumimoji="1" lang="ja-JP" altLang="en-US" sz="1400" dirty="0">
                <a:solidFill>
                  <a:schemeClr val="accent3"/>
                </a:solidFill>
                <a:latin typeface="+mn-ea"/>
              </a:rPr>
              <a:t>特定の標準</a:t>
            </a:r>
            <a:r>
              <a:rPr kumimoji="1" lang="en-US" altLang="ja-JP" sz="1400" dirty="0">
                <a:solidFill>
                  <a:schemeClr val="accent3"/>
                </a:solidFill>
                <a:latin typeface="+mn-ea"/>
              </a:rPr>
              <a:t>PC</a:t>
            </a:r>
            <a:r>
              <a:rPr kumimoji="1" lang="ja-JP" altLang="en-US" sz="1400" dirty="0">
                <a:solidFill>
                  <a:schemeClr val="accent3"/>
                </a:solidFill>
                <a:latin typeface="+mn-ea"/>
              </a:rPr>
              <a:t>から踏み台</a:t>
            </a:r>
            <a:r>
              <a:rPr kumimoji="1" lang="en-US" altLang="ja-JP" sz="1400" dirty="0">
                <a:solidFill>
                  <a:schemeClr val="accent3"/>
                </a:solidFill>
                <a:latin typeface="+mn-ea"/>
              </a:rPr>
              <a:t>PC</a:t>
            </a:r>
            <a:r>
              <a:rPr kumimoji="1" lang="ja-JP" altLang="en-US" sz="1400" dirty="0">
                <a:solidFill>
                  <a:schemeClr val="accent3"/>
                </a:solidFill>
                <a:latin typeface="+mn-ea"/>
              </a:rPr>
              <a:t>に対する</a:t>
            </a:r>
            <a:r>
              <a:rPr kumimoji="1" lang="en-US" altLang="ja-JP" sz="1400" dirty="0">
                <a:solidFill>
                  <a:schemeClr val="accent3"/>
                </a:solidFill>
                <a:latin typeface="+mn-ea"/>
              </a:rPr>
              <a:t>RDP</a:t>
            </a:r>
            <a:r>
              <a:rPr kumimoji="1" lang="ja-JP" altLang="en-US" sz="1400" dirty="0">
                <a:solidFill>
                  <a:schemeClr val="accent3"/>
                </a:solidFill>
                <a:latin typeface="+mn-ea"/>
              </a:rPr>
              <a:t>の接続のみ許可します。</a:t>
            </a:r>
            <a:endParaRPr lang="en-US" altLang="ja-JP" sz="1400" dirty="0">
              <a:solidFill>
                <a:schemeClr val="accent3"/>
              </a:solidFill>
              <a:latin typeface="+mn-ea"/>
            </a:endParaRPr>
          </a:p>
          <a:p>
            <a:pPr marL="342900" indent="-342900">
              <a:spcBef>
                <a:spcPts val="600"/>
              </a:spcBef>
              <a:buFont typeface="+mj-ea"/>
              <a:buAutoNum type="circleNumDbPlain"/>
            </a:pPr>
            <a:r>
              <a:rPr kumimoji="1" lang="ja-JP" altLang="en-US" sz="1400" dirty="0">
                <a:solidFill>
                  <a:schemeClr val="accent3"/>
                </a:solidFill>
                <a:latin typeface="+mn-ea"/>
              </a:rPr>
              <a:t>踏み台</a:t>
            </a:r>
            <a:r>
              <a:rPr kumimoji="1" lang="en-US" altLang="ja-JP" sz="1400" dirty="0">
                <a:solidFill>
                  <a:schemeClr val="accent3"/>
                </a:solidFill>
                <a:latin typeface="+mn-ea"/>
              </a:rPr>
              <a:t>PC</a:t>
            </a:r>
            <a:r>
              <a:rPr kumimoji="1" lang="ja-JP" altLang="en-US" sz="1400" dirty="0">
                <a:solidFill>
                  <a:schemeClr val="accent3"/>
                </a:solidFill>
                <a:latin typeface="+mn-ea"/>
              </a:rPr>
              <a:t>からは特定</a:t>
            </a:r>
            <a:r>
              <a:rPr lang="ja-JP" altLang="en-US" sz="1400" dirty="0">
                <a:solidFill>
                  <a:schemeClr val="accent3"/>
                </a:solidFill>
                <a:latin typeface="+mn-ea"/>
              </a:rPr>
              <a:t>のサーバ／設備等に対する特定の通信のみ許可します。</a:t>
            </a:r>
            <a:endParaRPr lang="en-US" altLang="ja-JP" sz="1400" dirty="0">
              <a:solidFill>
                <a:schemeClr val="accent3"/>
              </a:solidFill>
              <a:latin typeface="+mn-ea"/>
            </a:endParaRPr>
          </a:p>
          <a:p>
            <a:pPr marL="342900" indent="-342900">
              <a:spcBef>
                <a:spcPts val="600"/>
              </a:spcBef>
              <a:buFont typeface="+mj-ea"/>
              <a:buAutoNum type="circleNumDbPlain"/>
            </a:pPr>
            <a:r>
              <a:rPr lang="ja-JP" altLang="en-US" sz="1400" dirty="0">
                <a:solidFill>
                  <a:schemeClr val="accent3"/>
                </a:solidFill>
                <a:latin typeface="+mn-ea"/>
              </a:rPr>
              <a:t>踏み台</a:t>
            </a:r>
            <a:r>
              <a:rPr lang="en-US" altLang="ja-JP" sz="1400" dirty="0">
                <a:solidFill>
                  <a:schemeClr val="accent3"/>
                </a:solidFill>
                <a:latin typeface="+mn-ea"/>
              </a:rPr>
              <a:t>PC</a:t>
            </a:r>
            <a:r>
              <a:rPr lang="ja-JP" altLang="en-US" sz="1400" dirty="0">
                <a:solidFill>
                  <a:schemeClr val="accent3"/>
                </a:solidFill>
                <a:latin typeface="+mn-ea"/>
              </a:rPr>
              <a:t>から事務系</a:t>
            </a:r>
            <a:r>
              <a:rPr lang="en-US" altLang="ja-JP" sz="1400" dirty="0">
                <a:solidFill>
                  <a:schemeClr val="accent3"/>
                </a:solidFill>
                <a:latin typeface="+mn-ea"/>
              </a:rPr>
              <a:t>NW</a:t>
            </a:r>
            <a:r>
              <a:rPr lang="ja-JP" altLang="en-US" sz="1400" dirty="0">
                <a:solidFill>
                  <a:schemeClr val="accent3"/>
                </a:solidFill>
                <a:latin typeface="+mn-ea"/>
              </a:rPr>
              <a:t>側への通信は、必要な宛先に限り許可します。ただし、メール利用やインターネット接続は許可されません。</a:t>
            </a:r>
            <a:endParaRPr kumimoji="1" lang="en-US" altLang="ja-JP" sz="1400" dirty="0">
              <a:solidFill>
                <a:schemeClr val="accent3"/>
              </a:solidFill>
              <a:latin typeface="+mn-ea"/>
            </a:endParaRPr>
          </a:p>
          <a:p>
            <a:pPr marL="342900" indent="-342900">
              <a:spcBef>
                <a:spcPts val="600"/>
              </a:spcBef>
              <a:buFont typeface="+mj-ea"/>
              <a:buAutoNum type="circleNumDbPlain"/>
            </a:pPr>
            <a:r>
              <a:rPr kumimoji="1" lang="ja-JP" altLang="en-US" sz="1400" dirty="0">
                <a:solidFill>
                  <a:schemeClr val="accent3"/>
                </a:solidFill>
                <a:latin typeface="+mn-ea"/>
              </a:rPr>
              <a:t>踏み台</a:t>
            </a:r>
            <a:r>
              <a:rPr kumimoji="1" lang="en-US" altLang="ja-JP" sz="1400" dirty="0">
                <a:solidFill>
                  <a:schemeClr val="accent3"/>
                </a:solidFill>
                <a:latin typeface="+mn-ea"/>
              </a:rPr>
              <a:t>PC</a:t>
            </a:r>
            <a:r>
              <a:rPr lang="ja-JP" altLang="en-US" sz="1400" dirty="0">
                <a:solidFill>
                  <a:schemeClr val="accent3"/>
                </a:solidFill>
                <a:latin typeface="+mn-ea"/>
              </a:rPr>
              <a:t>を経由しないでサーバ／設備</a:t>
            </a:r>
            <a:r>
              <a:rPr lang="ja-JP" altLang="en-US" sz="1400">
                <a:solidFill>
                  <a:schemeClr val="accent3"/>
                </a:solidFill>
                <a:latin typeface="+mn-ea"/>
              </a:rPr>
              <a:t>等に直接接続</a:t>
            </a:r>
            <a:r>
              <a:rPr lang="ja-JP" altLang="en-US" sz="1400" dirty="0">
                <a:solidFill>
                  <a:schemeClr val="accent3"/>
                </a:solidFill>
                <a:latin typeface="+mn-ea"/>
              </a:rPr>
              <a:t>することは許可されません。</a:t>
            </a:r>
            <a:endParaRPr lang="en-US" altLang="ja-JP" sz="1400" dirty="0">
              <a:solidFill>
                <a:schemeClr val="accent3"/>
              </a:solidFill>
              <a:latin typeface="+mn-ea"/>
            </a:endParaRPr>
          </a:p>
        </p:txBody>
      </p:sp>
      <p:sp>
        <p:nvSpPr>
          <p:cNvPr id="32" name="テキスト ボックス 31">
            <a:extLst>
              <a:ext uri="{FF2B5EF4-FFF2-40B4-BE49-F238E27FC236}">
                <a16:creationId xmlns:a16="http://schemas.microsoft.com/office/drawing/2014/main" id="{9875B995-92FA-4236-A214-6451C0F69095}"/>
              </a:ext>
            </a:extLst>
          </p:cNvPr>
          <p:cNvSpPr txBox="1"/>
          <p:nvPr/>
        </p:nvSpPr>
        <p:spPr>
          <a:xfrm>
            <a:off x="358113" y="2998909"/>
            <a:ext cx="2154757" cy="584775"/>
          </a:xfrm>
          <a:prstGeom prst="rect">
            <a:avLst/>
          </a:prstGeom>
          <a:noFill/>
        </p:spPr>
        <p:txBody>
          <a:bodyPr wrap="none" rtlCol="0">
            <a:spAutoFit/>
          </a:bodyPr>
          <a:lstStyle/>
          <a:p>
            <a:pPr algn="ctr"/>
            <a:r>
              <a:rPr kumimoji="1" lang="ja-JP" altLang="en-US" sz="1600" dirty="0">
                <a:latin typeface="+mn-ea"/>
              </a:rPr>
              <a:t>標準</a:t>
            </a:r>
            <a:r>
              <a:rPr kumimoji="1" lang="en-US" altLang="ja-JP" sz="1600" dirty="0">
                <a:latin typeface="+mn-ea"/>
              </a:rPr>
              <a:t>PC</a:t>
            </a:r>
          </a:p>
          <a:p>
            <a:pPr algn="ctr"/>
            <a:r>
              <a:rPr lang="ja-JP" altLang="en-US" sz="1600" dirty="0">
                <a:latin typeface="+mn-ea"/>
              </a:rPr>
              <a:t>（モバイル</a:t>
            </a:r>
            <a:r>
              <a:rPr lang="en-US" altLang="ja-JP" sz="1600" dirty="0">
                <a:latin typeface="+mn-ea"/>
              </a:rPr>
              <a:t>VPN</a:t>
            </a:r>
            <a:r>
              <a:rPr lang="ja-JP" altLang="en-US" sz="1600" dirty="0">
                <a:latin typeface="+mn-ea"/>
              </a:rPr>
              <a:t>を含む）</a:t>
            </a:r>
            <a:endParaRPr kumimoji="1" lang="ja-JP" altLang="en-US" sz="1600" dirty="0">
              <a:latin typeface="+mn-ea"/>
            </a:endParaRPr>
          </a:p>
        </p:txBody>
      </p:sp>
      <p:sp>
        <p:nvSpPr>
          <p:cNvPr id="34" name="テキスト ボックス 33">
            <a:extLst>
              <a:ext uri="{FF2B5EF4-FFF2-40B4-BE49-F238E27FC236}">
                <a16:creationId xmlns:a16="http://schemas.microsoft.com/office/drawing/2014/main" id="{461DF959-08DD-46D2-86E0-00EC7ADE2AF7}"/>
              </a:ext>
            </a:extLst>
          </p:cNvPr>
          <p:cNvSpPr txBox="1"/>
          <p:nvPr/>
        </p:nvSpPr>
        <p:spPr>
          <a:xfrm>
            <a:off x="5343132" y="1612612"/>
            <a:ext cx="389850" cy="338554"/>
          </a:xfrm>
          <a:prstGeom prst="rect">
            <a:avLst/>
          </a:prstGeom>
          <a:noFill/>
        </p:spPr>
        <p:txBody>
          <a:bodyPr wrap="none" rtlCol="0">
            <a:spAutoFit/>
          </a:bodyPr>
          <a:lstStyle/>
          <a:p>
            <a:r>
              <a:rPr lang="ja-JP" altLang="en-US" sz="1600" dirty="0">
                <a:latin typeface="+mn-ea"/>
              </a:rPr>
              <a:t>④</a:t>
            </a:r>
            <a:endParaRPr kumimoji="1" lang="ja-JP" altLang="en-US" sz="1600" dirty="0">
              <a:latin typeface="+mn-ea"/>
            </a:endParaRPr>
          </a:p>
        </p:txBody>
      </p:sp>
      <p:sp>
        <p:nvSpPr>
          <p:cNvPr id="35" name="テキスト ボックス 34">
            <a:extLst>
              <a:ext uri="{FF2B5EF4-FFF2-40B4-BE49-F238E27FC236}">
                <a16:creationId xmlns:a16="http://schemas.microsoft.com/office/drawing/2014/main" id="{0F18321C-640F-4086-9E77-55B99117A354}"/>
              </a:ext>
            </a:extLst>
          </p:cNvPr>
          <p:cNvSpPr txBox="1"/>
          <p:nvPr/>
        </p:nvSpPr>
        <p:spPr>
          <a:xfrm>
            <a:off x="3098016" y="2675190"/>
            <a:ext cx="389850" cy="338554"/>
          </a:xfrm>
          <a:prstGeom prst="rect">
            <a:avLst/>
          </a:prstGeom>
          <a:noFill/>
        </p:spPr>
        <p:txBody>
          <a:bodyPr wrap="none" rtlCol="0">
            <a:spAutoFit/>
          </a:bodyPr>
          <a:lstStyle/>
          <a:p>
            <a:r>
              <a:rPr kumimoji="1" lang="ja-JP" altLang="en-US" sz="1600" dirty="0">
                <a:latin typeface="+mn-ea"/>
              </a:rPr>
              <a:t>③</a:t>
            </a:r>
          </a:p>
        </p:txBody>
      </p:sp>
    </p:spTree>
    <p:extLst>
      <p:ext uri="{BB962C8B-B14F-4D97-AF65-F5344CB8AC3E}">
        <p14:creationId xmlns:p14="http://schemas.microsoft.com/office/powerpoint/2010/main" val="3205242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9F903A59-0B2F-4A75-B55B-8B76E5E63476}"/>
              </a:ext>
            </a:extLst>
          </p:cNvPr>
          <p:cNvSpPr>
            <a:spLocks noGrp="1"/>
          </p:cNvSpPr>
          <p:nvPr>
            <p:ph type="title"/>
          </p:nvPr>
        </p:nvSpPr>
        <p:spPr/>
        <p:txBody>
          <a:bodyPr/>
          <a:lstStyle/>
          <a:p>
            <a:br>
              <a:rPr kumimoji="1" lang="en-US" altLang="ja-JP" dirty="0">
                <a:latin typeface="+mn-ea"/>
                <a:ea typeface="+mn-ea"/>
              </a:rPr>
            </a:br>
            <a:r>
              <a:rPr lang="ja-JP" altLang="en-US" dirty="0">
                <a:latin typeface="+mn-ea"/>
                <a:ea typeface="+mn-ea"/>
              </a:rPr>
              <a:t>社内からのリモート保守に関する</a:t>
            </a:r>
            <a:r>
              <a:rPr lang="en-US" altLang="ja-JP" dirty="0">
                <a:latin typeface="+mn-ea"/>
                <a:ea typeface="+mn-ea"/>
              </a:rPr>
              <a:t>FAQ</a:t>
            </a:r>
            <a:endParaRPr kumimoji="1" lang="ja-JP" altLang="en-US" dirty="0">
              <a:latin typeface="+mn-ea"/>
              <a:ea typeface="+mn-ea"/>
            </a:endParaRPr>
          </a:p>
        </p:txBody>
      </p:sp>
      <p:graphicFrame>
        <p:nvGraphicFramePr>
          <p:cNvPr id="6" name="表 5">
            <a:extLst>
              <a:ext uri="{FF2B5EF4-FFF2-40B4-BE49-F238E27FC236}">
                <a16:creationId xmlns:a16="http://schemas.microsoft.com/office/drawing/2014/main" id="{705E71C3-1D72-440A-B8E3-5677B6C3790F}"/>
              </a:ext>
            </a:extLst>
          </p:cNvPr>
          <p:cNvGraphicFramePr>
            <a:graphicFrameLocks noGrp="1"/>
          </p:cNvGraphicFramePr>
          <p:nvPr>
            <p:extLst>
              <p:ext uri="{D42A27DB-BD31-4B8C-83A1-F6EECF244321}">
                <p14:modId xmlns:p14="http://schemas.microsoft.com/office/powerpoint/2010/main" val="3441241807"/>
              </p:ext>
            </p:extLst>
          </p:nvPr>
        </p:nvGraphicFramePr>
        <p:xfrm>
          <a:off x="250825" y="1323594"/>
          <a:ext cx="8642351" cy="3727080"/>
        </p:xfrm>
        <a:graphic>
          <a:graphicData uri="http://schemas.openxmlformats.org/drawingml/2006/table">
            <a:tbl>
              <a:tblPr firstRow="1" bandRow="1">
                <a:tableStyleId>{2D5ABB26-0587-4C30-8999-92F81FD0307C}</a:tableStyleId>
              </a:tblPr>
              <a:tblGrid>
                <a:gridCol w="336370">
                  <a:extLst>
                    <a:ext uri="{9D8B030D-6E8A-4147-A177-3AD203B41FA5}">
                      <a16:colId xmlns:a16="http://schemas.microsoft.com/office/drawing/2014/main" val="1228431388"/>
                    </a:ext>
                  </a:extLst>
                </a:gridCol>
                <a:gridCol w="7077546">
                  <a:extLst>
                    <a:ext uri="{9D8B030D-6E8A-4147-A177-3AD203B41FA5}">
                      <a16:colId xmlns:a16="http://schemas.microsoft.com/office/drawing/2014/main" val="367879273"/>
                    </a:ext>
                  </a:extLst>
                </a:gridCol>
                <a:gridCol w="1228435">
                  <a:extLst>
                    <a:ext uri="{9D8B030D-6E8A-4147-A177-3AD203B41FA5}">
                      <a16:colId xmlns:a16="http://schemas.microsoft.com/office/drawing/2014/main" val="928937004"/>
                    </a:ext>
                  </a:extLst>
                </a:gridCol>
              </a:tblGrid>
              <a:tr h="177277">
                <a:tc>
                  <a:txBody>
                    <a:bodyPr/>
                    <a:lstStyle/>
                    <a:p>
                      <a:r>
                        <a:rPr kumimoji="1" lang="en-US" altLang="ja-JP" sz="1400" dirty="0">
                          <a:solidFill>
                            <a:schemeClr val="bg1"/>
                          </a:solidFill>
                          <a:latin typeface="+mn-ea"/>
                          <a:ea typeface="+mn-ea"/>
                        </a:rPr>
                        <a:t>Q.</a:t>
                      </a:r>
                      <a:endParaRPr kumimoji="1" lang="ja-JP" altLang="en-US" sz="1400" dirty="0">
                        <a:solidFill>
                          <a:schemeClr val="bg1"/>
                        </a:solidFill>
                        <a:latin typeface="+mn-ea"/>
                        <a:ea typeface="+mn-ea"/>
                      </a:endParaRPr>
                    </a:p>
                  </a:txBody>
                  <a:tcPr>
                    <a:lnL w="1270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bg1"/>
                          </a:solidFill>
                          <a:latin typeface="+mn-ea"/>
                          <a:ea typeface="+mn-ea"/>
                        </a:rPr>
                        <a:t>踏み台</a:t>
                      </a:r>
                      <a:r>
                        <a:rPr kumimoji="1" lang="en-US" altLang="ja-JP" sz="1400" dirty="0">
                          <a:solidFill>
                            <a:schemeClr val="bg1"/>
                          </a:solidFill>
                          <a:latin typeface="+mn-ea"/>
                          <a:ea typeface="+mn-ea"/>
                        </a:rPr>
                        <a:t>PC</a:t>
                      </a:r>
                      <a:r>
                        <a:rPr kumimoji="1" lang="ja-JP" altLang="en-US" sz="1400" dirty="0">
                          <a:solidFill>
                            <a:schemeClr val="bg1"/>
                          </a:solidFill>
                          <a:latin typeface="+mn-ea"/>
                          <a:ea typeface="+mn-ea"/>
                        </a:rPr>
                        <a:t>では、メールやインターネットの利用は可能ですか。</a:t>
                      </a:r>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1" lang="ja-JP" altLang="en-US" sz="1400" dirty="0">
                        <a:solidFill>
                          <a:schemeClr val="bg1"/>
                        </a:solidFill>
                        <a:latin typeface="+mn-ea"/>
                        <a:ea typeface="+mn-ea"/>
                      </a:endParaRP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2127970325"/>
                  </a:ext>
                </a:extLst>
              </a:tr>
              <a:tr h="648000">
                <a:tc>
                  <a:txBody>
                    <a:bodyPr/>
                    <a:lstStyle/>
                    <a:p>
                      <a:r>
                        <a:rPr kumimoji="1" lang="en-US" altLang="ja-JP" sz="1400" dirty="0">
                          <a:solidFill>
                            <a:schemeClr val="accent2">
                              <a:lumMod val="50000"/>
                            </a:schemeClr>
                          </a:solidFill>
                          <a:latin typeface="+mn-ea"/>
                          <a:ea typeface="+mn-ea"/>
                        </a:rPr>
                        <a:t>A.</a:t>
                      </a:r>
                      <a:endParaRPr kumimoji="1" lang="ja-JP" altLang="en-US" sz="1400" dirty="0">
                        <a:solidFill>
                          <a:schemeClr val="accent2">
                            <a:lumMod val="50000"/>
                          </a:schemeClr>
                        </a:solidFill>
                        <a:latin typeface="+mn-ea"/>
                        <a:ea typeface="+mn-ea"/>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chemeClr val="accent2">
                              <a:lumMod val="50000"/>
                            </a:schemeClr>
                          </a:solidFill>
                          <a:effectLst/>
                          <a:uLnTx/>
                          <a:uFillTx/>
                          <a:latin typeface="+mn-ea"/>
                          <a:ea typeface="+mn-ea"/>
                          <a:cs typeface="+mn-cs"/>
                        </a:rPr>
                        <a:t>メール・インターネットの利用は許可されません。</a:t>
                      </a:r>
                      <a:endParaRPr kumimoji="1" lang="en-US" altLang="ja-JP" sz="1600" b="0" i="0" u="none" strike="noStrike" kern="1200" cap="none" spc="0" normalizeH="0" baseline="0" noProof="0" dirty="0">
                        <a:ln>
                          <a:noFill/>
                        </a:ln>
                        <a:solidFill>
                          <a:schemeClr val="accent2">
                            <a:lumMod val="50000"/>
                          </a:schemeClr>
                        </a:solidFill>
                        <a:effectLst/>
                        <a:uLnTx/>
                        <a:uFillTx/>
                        <a:latin typeface="+mn-ea"/>
                        <a:ea typeface="+mn-ea"/>
                        <a:cs typeface="+mn-cs"/>
                      </a:endParaRPr>
                    </a:p>
                    <a:p>
                      <a:pPr marL="0" marR="0" lvl="0" indent="0" algn="l" defTabSz="914400" rtl="0" eaLnBrk="1" fontAlgn="auto" latinLnBrk="0" hangingPunct="1">
                        <a:lnSpc>
                          <a:spcPct val="100000"/>
                        </a:lnSpc>
                        <a:spcBef>
                          <a:spcPts val="600"/>
                        </a:spcBef>
                        <a:spcAft>
                          <a:spcPts val="0"/>
                        </a:spcAft>
                        <a:buClrTx/>
                        <a:buSzTx/>
                        <a:buFontTx/>
                        <a:buNone/>
                        <a:tabLst/>
                        <a:defRPr/>
                      </a:pPr>
                      <a:r>
                        <a:rPr kumimoji="1" lang="ja-JP" altLang="en-US" sz="1200" b="0" i="0" u="none" strike="noStrike" kern="1200" cap="none" spc="0" normalizeH="0" baseline="0" noProof="0" dirty="0">
                          <a:ln>
                            <a:noFill/>
                          </a:ln>
                          <a:solidFill>
                            <a:srgbClr val="262626"/>
                          </a:solidFill>
                          <a:effectLst/>
                          <a:uLnTx/>
                          <a:uFillTx/>
                          <a:latin typeface="+mn-ea"/>
                          <a:ea typeface="+mn-ea"/>
                          <a:cs typeface="+mn-cs"/>
                        </a:rPr>
                        <a:t>踏み台</a:t>
                      </a:r>
                      <a:r>
                        <a:rPr kumimoji="1" lang="en-US" altLang="ja-JP" sz="1200" b="0" i="0" u="none" strike="noStrike" kern="1200" cap="none" spc="0" normalizeH="0" baseline="0" noProof="0" dirty="0">
                          <a:ln>
                            <a:noFill/>
                          </a:ln>
                          <a:solidFill>
                            <a:srgbClr val="262626"/>
                          </a:solidFill>
                          <a:effectLst/>
                          <a:uLnTx/>
                          <a:uFillTx/>
                          <a:latin typeface="+mn-ea"/>
                          <a:ea typeface="+mn-ea"/>
                          <a:cs typeface="+mn-cs"/>
                        </a:rPr>
                        <a:t>PC</a:t>
                      </a:r>
                      <a:r>
                        <a:rPr kumimoji="1" lang="ja-JP" altLang="en-US" sz="1200" b="0" i="0" u="none" strike="noStrike" kern="1200" cap="none" spc="0" normalizeH="0" baseline="0" noProof="0" dirty="0">
                          <a:ln>
                            <a:noFill/>
                          </a:ln>
                          <a:solidFill>
                            <a:srgbClr val="262626"/>
                          </a:solidFill>
                          <a:effectLst/>
                          <a:uLnTx/>
                          <a:uFillTx/>
                          <a:latin typeface="+mn-ea"/>
                          <a:ea typeface="+mn-ea"/>
                          <a:cs typeface="+mn-cs"/>
                        </a:rPr>
                        <a:t>では</a:t>
                      </a:r>
                      <a:r>
                        <a:rPr kumimoji="1" lang="en-US" altLang="ja-JP" sz="1200" b="0" i="0" u="none" strike="noStrike" kern="1200" cap="none" spc="0" normalizeH="0" baseline="0" noProof="0" dirty="0">
                          <a:ln>
                            <a:noFill/>
                          </a:ln>
                          <a:solidFill>
                            <a:srgbClr val="262626"/>
                          </a:solidFill>
                          <a:effectLst/>
                          <a:uLnTx/>
                          <a:uFillTx/>
                          <a:latin typeface="+mn-ea"/>
                          <a:ea typeface="+mn-ea"/>
                          <a:cs typeface="+mn-cs"/>
                        </a:rPr>
                        <a:t>UTM</a:t>
                      </a:r>
                      <a:r>
                        <a:rPr kumimoji="1" lang="ja-JP" altLang="en-US" sz="1200" b="0" i="0" u="none" strike="noStrike" kern="1200" cap="none" spc="0" normalizeH="0" baseline="0" noProof="0" dirty="0">
                          <a:ln>
                            <a:noFill/>
                          </a:ln>
                          <a:solidFill>
                            <a:srgbClr val="262626"/>
                          </a:solidFill>
                          <a:effectLst/>
                          <a:uLnTx/>
                          <a:uFillTx/>
                          <a:latin typeface="+mn-ea"/>
                          <a:ea typeface="+mn-ea"/>
                          <a:cs typeface="+mn-cs"/>
                        </a:rPr>
                        <a:t>によりメールやインターネット通信を制限いただきます。</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2178525783"/>
                  </a:ext>
                </a:extLst>
              </a:tr>
              <a:tr h="177277">
                <a:tc>
                  <a:txBody>
                    <a:bodyPr/>
                    <a:lstStyle/>
                    <a:p>
                      <a:r>
                        <a:rPr kumimoji="1" lang="en-US" altLang="ja-JP" sz="1400" dirty="0">
                          <a:solidFill>
                            <a:schemeClr val="bg1"/>
                          </a:solidFill>
                          <a:latin typeface="+mn-ea"/>
                          <a:ea typeface="+mn-ea"/>
                        </a:rPr>
                        <a:t>Q.</a:t>
                      </a:r>
                      <a:endParaRPr kumimoji="1" lang="ja-JP" altLang="en-US" sz="1400" dirty="0">
                        <a:solidFill>
                          <a:schemeClr val="bg1"/>
                        </a:solidFill>
                        <a:latin typeface="+mn-ea"/>
                        <a:ea typeface="+mn-ea"/>
                      </a:endParaRPr>
                    </a:p>
                  </a:txBody>
                  <a:tcPr>
                    <a:lnL w="1270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chemeClr val="bg1"/>
                          </a:solidFill>
                          <a:effectLst/>
                          <a:uLnTx/>
                          <a:uFillTx/>
                          <a:latin typeface="+mn-ea"/>
                          <a:ea typeface="+mn-ea"/>
                          <a:cs typeface="+mn-cs"/>
                        </a:rPr>
                        <a:t>踏み台</a:t>
                      </a:r>
                      <a:r>
                        <a:rPr kumimoji="1" lang="en-US" altLang="ja-JP" sz="1400" b="0" i="0" u="none" strike="noStrike" kern="1200" cap="none" spc="0" normalizeH="0" baseline="0" noProof="0" dirty="0">
                          <a:ln>
                            <a:noFill/>
                          </a:ln>
                          <a:solidFill>
                            <a:schemeClr val="bg1"/>
                          </a:solidFill>
                          <a:effectLst/>
                          <a:uLnTx/>
                          <a:uFillTx/>
                          <a:latin typeface="+mn-ea"/>
                          <a:ea typeface="+mn-ea"/>
                          <a:cs typeface="+mn-cs"/>
                        </a:rPr>
                        <a:t>PC</a:t>
                      </a:r>
                      <a:r>
                        <a:rPr kumimoji="1" lang="ja-JP" altLang="en-US" sz="1400" b="0" i="0" u="none" strike="noStrike" kern="1200" cap="none" spc="0" normalizeH="0" baseline="0" noProof="0" dirty="0">
                          <a:ln>
                            <a:noFill/>
                          </a:ln>
                          <a:solidFill>
                            <a:schemeClr val="bg1"/>
                          </a:solidFill>
                          <a:effectLst/>
                          <a:uLnTx/>
                          <a:uFillTx/>
                          <a:latin typeface="+mn-ea"/>
                          <a:ea typeface="+mn-ea"/>
                          <a:cs typeface="+mn-cs"/>
                        </a:rPr>
                        <a:t>に、</a:t>
                      </a:r>
                      <a:r>
                        <a:rPr kumimoji="1" lang="en-US" altLang="ja-JP" sz="1400" b="0" i="0" u="none" strike="noStrike" kern="1200" cap="none" spc="0" normalizeH="0" baseline="0" noProof="0" dirty="0">
                          <a:ln>
                            <a:noFill/>
                          </a:ln>
                          <a:solidFill>
                            <a:schemeClr val="bg1"/>
                          </a:solidFill>
                          <a:effectLst/>
                          <a:uLnTx/>
                          <a:uFillTx/>
                          <a:latin typeface="+mn-ea"/>
                          <a:ea typeface="+mn-ea"/>
                          <a:cs typeface="+mn-cs"/>
                        </a:rPr>
                        <a:t>Windows Update</a:t>
                      </a:r>
                      <a:r>
                        <a:rPr kumimoji="1" lang="ja-JP" altLang="en-US" sz="1400" b="0" i="0" u="none" strike="noStrike" kern="1200" cap="none" spc="0" normalizeH="0" baseline="0" noProof="0" dirty="0">
                          <a:ln>
                            <a:noFill/>
                          </a:ln>
                          <a:solidFill>
                            <a:schemeClr val="bg1"/>
                          </a:solidFill>
                          <a:effectLst/>
                          <a:uLnTx/>
                          <a:uFillTx/>
                          <a:latin typeface="+mn-ea"/>
                          <a:ea typeface="+mn-ea"/>
                          <a:cs typeface="+mn-cs"/>
                        </a:rPr>
                        <a:t> は必要ですか。</a:t>
                      </a:r>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chemeClr val="bg1"/>
                        </a:solidFill>
                        <a:effectLst/>
                        <a:uLnTx/>
                        <a:uFillTx/>
                        <a:latin typeface="+mn-ea"/>
                        <a:ea typeface="+mn-ea"/>
                        <a:cs typeface="+mn-cs"/>
                      </a:endParaRPr>
                    </a:p>
                  </a:txBody>
                  <a:tcPr anchor="ct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2725816950"/>
                  </a:ext>
                </a:extLst>
              </a:tr>
              <a:tr h="648000">
                <a:tc>
                  <a:txBody>
                    <a:bodyPr/>
                    <a:lstStyle/>
                    <a:p>
                      <a:r>
                        <a:rPr kumimoji="1" lang="en-US" altLang="ja-JP" sz="1400" dirty="0">
                          <a:solidFill>
                            <a:schemeClr val="accent2">
                              <a:lumMod val="50000"/>
                            </a:schemeClr>
                          </a:solidFill>
                          <a:latin typeface="+mn-ea"/>
                          <a:ea typeface="+mn-ea"/>
                        </a:rPr>
                        <a:t>A.</a:t>
                      </a:r>
                      <a:endParaRPr kumimoji="1" lang="ja-JP" altLang="en-US" sz="1400" dirty="0">
                        <a:solidFill>
                          <a:schemeClr val="accent2">
                            <a:lumMod val="50000"/>
                          </a:schemeClr>
                        </a:solidFill>
                        <a:latin typeface="+mn-ea"/>
                        <a:ea typeface="+mn-ea"/>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chemeClr val="accent2">
                              <a:lumMod val="50000"/>
                            </a:schemeClr>
                          </a:solidFill>
                          <a:effectLst/>
                          <a:uLnTx/>
                          <a:uFillTx/>
                          <a:latin typeface="+mn-ea"/>
                          <a:ea typeface="+mn-ea"/>
                          <a:cs typeface="+mn-cs"/>
                        </a:rPr>
                        <a:t>原則、必要です。部場にて実施してください。</a:t>
                      </a:r>
                      <a:endParaRPr kumimoji="1" lang="en-US" altLang="ja-JP" sz="1800" b="0" i="0" u="none" strike="noStrike" kern="1200" cap="none" spc="0" normalizeH="0" baseline="0" noProof="0" dirty="0">
                        <a:ln>
                          <a:noFill/>
                        </a:ln>
                        <a:solidFill>
                          <a:schemeClr val="accent2">
                            <a:lumMod val="50000"/>
                          </a:schemeClr>
                        </a:solidFill>
                        <a:effectLst/>
                        <a:uLnTx/>
                        <a:uFillTx/>
                        <a:latin typeface="+mn-ea"/>
                        <a:ea typeface="+mn-ea"/>
                        <a:cs typeface="+mn-cs"/>
                      </a:endParaRPr>
                    </a:p>
                    <a:p>
                      <a:pPr marL="0" marR="0" lvl="0" indent="0" algn="l" defTabSz="914400" rtl="0" eaLnBrk="1" fontAlgn="auto" latinLnBrk="0" hangingPunct="1">
                        <a:lnSpc>
                          <a:spcPct val="100000"/>
                        </a:lnSpc>
                        <a:spcBef>
                          <a:spcPts val="600"/>
                        </a:spcBef>
                        <a:spcAft>
                          <a:spcPts val="0"/>
                        </a:spcAft>
                        <a:buClrTx/>
                        <a:buSzTx/>
                        <a:buFontTx/>
                        <a:buNone/>
                        <a:tabLst/>
                        <a:defRPr/>
                      </a:pPr>
                      <a:r>
                        <a:rPr kumimoji="1" lang="ja-JP" altLang="en-US" sz="1200" b="0" i="0" u="none" strike="noStrike" kern="1200" cap="none" spc="0" normalizeH="0" baseline="0" noProof="0" dirty="0">
                          <a:ln>
                            <a:noFill/>
                          </a:ln>
                          <a:solidFill>
                            <a:srgbClr val="262626"/>
                          </a:solidFill>
                          <a:effectLst/>
                          <a:uLnTx/>
                          <a:uFillTx/>
                          <a:latin typeface="+mn-ea"/>
                          <a:ea typeface="+mn-ea"/>
                          <a:cs typeface="+mn-cs"/>
                        </a:rPr>
                        <a:t>制御システムセキュリティ規則においても、</a:t>
                      </a:r>
                      <a:r>
                        <a:rPr kumimoji="1" lang="en-US" altLang="ja-JP" sz="1200" b="0" i="0" u="none" strike="noStrike" kern="1200" cap="none" spc="0" normalizeH="0" baseline="0" noProof="0" dirty="0">
                          <a:ln>
                            <a:noFill/>
                          </a:ln>
                          <a:solidFill>
                            <a:srgbClr val="262626"/>
                          </a:solidFill>
                          <a:effectLst/>
                          <a:uLnTx/>
                          <a:uFillTx/>
                          <a:latin typeface="+mn-ea"/>
                          <a:ea typeface="+mn-ea"/>
                          <a:cs typeface="+mn-cs"/>
                        </a:rPr>
                        <a:t>OS</a:t>
                      </a:r>
                      <a:r>
                        <a:rPr kumimoji="1" lang="ja-JP" altLang="en-US" sz="1200" b="0" i="0" u="none" strike="noStrike" kern="1200" cap="none" spc="0" normalizeH="0" baseline="0" noProof="0" dirty="0">
                          <a:ln>
                            <a:noFill/>
                          </a:ln>
                          <a:solidFill>
                            <a:srgbClr val="262626"/>
                          </a:solidFill>
                          <a:effectLst/>
                          <a:uLnTx/>
                          <a:uFillTx/>
                          <a:latin typeface="+mn-ea"/>
                          <a:ea typeface="+mn-ea"/>
                          <a:cs typeface="+mn-cs"/>
                        </a:rPr>
                        <a:t>の最新化が求められています。可能な範囲で更新対応を実施してください。</a:t>
                      </a:r>
                      <a:endParaRPr kumimoji="1" lang="en-US" altLang="ja-JP" sz="1200" b="0" i="0" u="none" strike="noStrike" kern="1200" cap="none" spc="0" normalizeH="0" baseline="0" noProof="0" dirty="0">
                        <a:ln>
                          <a:noFill/>
                        </a:ln>
                        <a:solidFill>
                          <a:schemeClr val="tx1"/>
                        </a:solidFill>
                        <a:effectLst/>
                        <a:uLnTx/>
                        <a:uFillTx/>
                        <a:latin typeface="+mn-ea"/>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181145357"/>
                  </a:ext>
                </a:extLst>
              </a:tr>
              <a:tr h="0">
                <a:tc>
                  <a:txBody>
                    <a:bodyPr/>
                    <a:lstStyle/>
                    <a:p>
                      <a:r>
                        <a:rPr kumimoji="1" lang="en-US" altLang="ja-JP" sz="1400" dirty="0">
                          <a:solidFill>
                            <a:schemeClr val="bg1"/>
                          </a:solidFill>
                          <a:latin typeface="+mn-ea"/>
                          <a:ea typeface="+mn-ea"/>
                        </a:rPr>
                        <a:t>Q</a:t>
                      </a:r>
                      <a:endParaRPr kumimoji="1" lang="ja-JP" altLang="en-US" sz="1400" dirty="0">
                        <a:solidFill>
                          <a:schemeClr val="bg1"/>
                        </a:solidFill>
                        <a:latin typeface="+mn-ea"/>
                        <a:ea typeface="+mn-ea"/>
                      </a:endParaRPr>
                    </a:p>
                  </a:txBody>
                  <a:tcPr>
                    <a:lnL w="12700" cap="flat" cmpd="sng" algn="ctr">
                      <a:noFill/>
                      <a:prstDash val="solid"/>
                      <a:round/>
                      <a:headEnd type="none" w="med" len="med"/>
                      <a:tailEnd type="none" w="med" len="med"/>
                    </a:lnL>
                    <a:lnR w="12700" cap="flat" cmpd="sng" algn="ctr">
                      <a:solidFill>
                        <a:schemeClr val="accent3"/>
                      </a:solidFill>
                      <a:prstDash val="sysDash"/>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gridSpan="2">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1" lang="ja-JP" altLang="en-US" sz="1400" b="0" i="0" u="none" strike="noStrike" kern="1200" cap="none" spc="0" normalizeH="0" baseline="0" noProof="0" dirty="0">
                          <a:ln>
                            <a:noFill/>
                          </a:ln>
                          <a:solidFill>
                            <a:schemeClr val="bg1"/>
                          </a:solidFill>
                          <a:effectLst/>
                          <a:uLnTx/>
                          <a:uFillTx/>
                          <a:latin typeface="+mn-ea"/>
                          <a:ea typeface="+mn-ea"/>
                          <a:cs typeface="+mn-cs"/>
                        </a:rPr>
                        <a:t>踏み台</a:t>
                      </a:r>
                      <a:r>
                        <a:rPr kumimoji="1" lang="en-US" altLang="ja-JP" sz="1400" b="0" i="0" u="none" strike="noStrike" kern="1200" cap="none" spc="0" normalizeH="0" baseline="0" noProof="0" dirty="0">
                          <a:ln>
                            <a:noFill/>
                          </a:ln>
                          <a:solidFill>
                            <a:schemeClr val="bg1"/>
                          </a:solidFill>
                          <a:effectLst/>
                          <a:uLnTx/>
                          <a:uFillTx/>
                          <a:latin typeface="+mn-ea"/>
                          <a:ea typeface="+mn-ea"/>
                          <a:cs typeface="+mn-cs"/>
                        </a:rPr>
                        <a:t>PC</a:t>
                      </a:r>
                      <a:r>
                        <a:rPr kumimoji="1" lang="ja-JP" altLang="en-US" sz="1400" b="0" i="0" u="none" strike="noStrike" kern="1200" cap="none" spc="0" normalizeH="0" baseline="0" noProof="0" dirty="0">
                          <a:ln>
                            <a:noFill/>
                          </a:ln>
                          <a:solidFill>
                            <a:schemeClr val="bg1"/>
                          </a:solidFill>
                          <a:effectLst/>
                          <a:uLnTx/>
                          <a:uFillTx/>
                          <a:latin typeface="+mn-ea"/>
                          <a:ea typeface="+mn-ea"/>
                          <a:cs typeface="+mn-cs"/>
                        </a:rPr>
                        <a:t>にアンチウイルスソフト等のセキュリティツールをインストールする必要はありますか。</a:t>
                      </a:r>
                      <a:endParaRPr kumimoji="1" lang="en-US" altLang="ja-JP" sz="1400" b="0" i="0" u="none" strike="noStrike" kern="1200" cap="none" spc="0" normalizeH="0" baseline="0" noProof="0" dirty="0">
                        <a:ln>
                          <a:noFill/>
                        </a:ln>
                        <a:solidFill>
                          <a:schemeClr val="bg1"/>
                        </a:solidFill>
                        <a:effectLst/>
                        <a:uLnTx/>
                        <a:uFillTx/>
                        <a:latin typeface="+mn-ea"/>
                        <a:ea typeface="+mn-ea"/>
                        <a:cs typeface="+mn-cs"/>
                      </a:endParaRPr>
                    </a:p>
                  </a:txBody>
                  <a:tcPr>
                    <a:lnL w="12700" cap="flat" cmpd="sng" algn="ctr">
                      <a:solidFill>
                        <a:schemeClr val="accent3"/>
                      </a:solidFill>
                      <a:prstDash val="sysDash"/>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endParaRPr kumimoji="1" lang="ja-JP" altLang="en-US"/>
                    </a:p>
                  </a:txBody>
                  <a:tcPr/>
                </a:tc>
                <a:extLst>
                  <a:ext uri="{0D108BD9-81ED-4DB2-BD59-A6C34878D82A}">
                    <a16:rowId xmlns:a16="http://schemas.microsoft.com/office/drawing/2014/main" val="2026310184"/>
                  </a:ext>
                </a:extLst>
              </a:tr>
              <a:tr h="648000">
                <a:tc>
                  <a:txBody>
                    <a:bodyPr/>
                    <a:lstStyle/>
                    <a:p>
                      <a:r>
                        <a:rPr kumimoji="1" lang="en-US" altLang="ja-JP" sz="1400" dirty="0">
                          <a:solidFill>
                            <a:schemeClr val="accent2">
                              <a:lumMod val="50000"/>
                            </a:schemeClr>
                          </a:solidFill>
                          <a:latin typeface="+mn-ea"/>
                          <a:ea typeface="+mn-ea"/>
                        </a:rPr>
                        <a:t>A.</a:t>
                      </a:r>
                      <a:endParaRPr kumimoji="1" lang="ja-JP" altLang="en-US" sz="1400" dirty="0">
                        <a:solidFill>
                          <a:schemeClr val="accent2">
                            <a:lumMod val="50000"/>
                          </a:schemeClr>
                        </a:solidFill>
                        <a:latin typeface="+mn-ea"/>
                        <a:ea typeface="+mn-ea"/>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chemeClr val="accent2">
                              <a:lumMod val="50000"/>
                            </a:schemeClr>
                          </a:solidFill>
                          <a:effectLst/>
                          <a:uLnTx/>
                          <a:uFillTx/>
                          <a:latin typeface="+mn-ea"/>
                          <a:ea typeface="+mn-ea"/>
                          <a:cs typeface="+mn-cs"/>
                        </a:rPr>
                        <a:t>原則、必要です。</a:t>
                      </a:r>
                      <a:endParaRPr kumimoji="1" lang="en-US" altLang="ja-JP" sz="1800" b="0" i="0" u="none" strike="noStrike" kern="1200" cap="none" spc="0" normalizeH="0" baseline="0" noProof="0" dirty="0">
                        <a:ln>
                          <a:noFill/>
                        </a:ln>
                        <a:solidFill>
                          <a:schemeClr val="accent2">
                            <a:lumMod val="50000"/>
                          </a:schemeClr>
                        </a:solidFill>
                        <a:effectLst/>
                        <a:uLnTx/>
                        <a:uFillTx/>
                        <a:latin typeface="+mn-ea"/>
                        <a:ea typeface="+mn-ea"/>
                        <a:cs typeface="+mn-cs"/>
                      </a:endParaRPr>
                    </a:p>
                    <a:p>
                      <a:pPr marL="0" marR="0" lvl="0" indent="0" algn="l" defTabSz="914400" rtl="0" eaLnBrk="1" fontAlgn="auto" latinLnBrk="0" hangingPunct="1">
                        <a:lnSpc>
                          <a:spcPct val="100000"/>
                        </a:lnSpc>
                        <a:spcBef>
                          <a:spcPts val="600"/>
                        </a:spcBef>
                        <a:spcAft>
                          <a:spcPts val="0"/>
                        </a:spcAft>
                        <a:buClrTx/>
                        <a:buSzTx/>
                        <a:buFontTx/>
                        <a:buNone/>
                        <a:tabLst/>
                        <a:defRPr/>
                      </a:pPr>
                      <a:r>
                        <a:rPr kumimoji="1" lang="ja-JP" altLang="en-US" sz="1200" b="0" i="0" u="none" strike="noStrike" kern="1200" cap="none" spc="0" normalizeH="0" baseline="0" noProof="0" dirty="0">
                          <a:ln>
                            <a:noFill/>
                          </a:ln>
                          <a:solidFill>
                            <a:schemeClr val="tx1"/>
                          </a:solidFill>
                          <a:effectLst/>
                          <a:uLnTx/>
                          <a:uFillTx/>
                          <a:latin typeface="+mn-ea"/>
                          <a:ea typeface="+mn-ea"/>
                          <a:cs typeface="+mn-cs"/>
                        </a:rPr>
                        <a:t>ウイルスバスターや</a:t>
                      </a:r>
                      <a:r>
                        <a:rPr kumimoji="1" lang="en-US" altLang="ja-JP" sz="1200" b="0" i="0" u="none" strike="noStrike" kern="1200" cap="none" spc="0" normalizeH="0" baseline="0" noProof="0" dirty="0">
                          <a:ln>
                            <a:noFill/>
                          </a:ln>
                          <a:solidFill>
                            <a:schemeClr val="tx1"/>
                          </a:solidFill>
                          <a:effectLst/>
                          <a:uLnTx/>
                          <a:uFillTx/>
                          <a:latin typeface="+mn-ea"/>
                          <a:ea typeface="+mn-ea"/>
                          <a:cs typeface="+mn-cs"/>
                        </a:rPr>
                        <a:t>EDR</a:t>
                      </a:r>
                      <a:r>
                        <a:rPr kumimoji="1" lang="ja-JP" altLang="en-US" sz="1200" b="0" i="0" u="none" strike="noStrike" kern="1200" cap="none" spc="0" normalizeH="0" baseline="0" noProof="0" dirty="0">
                          <a:ln>
                            <a:noFill/>
                          </a:ln>
                          <a:solidFill>
                            <a:schemeClr val="tx1"/>
                          </a:solidFill>
                          <a:effectLst/>
                          <a:uLnTx/>
                          <a:uFillTx/>
                          <a:latin typeface="+mn-ea"/>
                          <a:ea typeface="+mn-ea"/>
                          <a:cs typeface="+mn-cs"/>
                        </a:rPr>
                        <a:t>については原則インストールしてください。なんらかの理由でインストールが難しい場合、</a:t>
                      </a:r>
                      <a:r>
                        <a:rPr kumimoji="1" lang="en-US" altLang="ja-JP" sz="1200" b="0" i="0" u="none" strike="noStrike" kern="1200" cap="none" spc="0" normalizeH="0" baseline="0" noProof="0" dirty="0">
                          <a:ln>
                            <a:noFill/>
                          </a:ln>
                          <a:solidFill>
                            <a:schemeClr val="tx1"/>
                          </a:solidFill>
                          <a:effectLst/>
                          <a:uLnTx/>
                          <a:uFillTx/>
                          <a:latin typeface="+mn-ea"/>
                          <a:ea typeface="+mn-ea"/>
                          <a:cs typeface="+mn-cs"/>
                        </a:rPr>
                        <a:t>IT</a:t>
                      </a:r>
                      <a:r>
                        <a:rPr kumimoji="1" lang="ja-JP" altLang="en-US" sz="1200" b="0" i="0" u="none" strike="noStrike" kern="1200" cap="none" spc="0" normalizeH="0" baseline="0" noProof="0" dirty="0">
                          <a:ln>
                            <a:noFill/>
                          </a:ln>
                          <a:solidFill>
                            <a:schemeClr val="tx1"/>
                          </a:solidFill>
                          <a:effectLst/>
                          <a:uLnTx/>
                          <a:uFillTx/>
                          <a:latin typeface="+mn-ea"/>
                          <a:ea typeface="+mn-ea"/>
                          <a:cs typeface="+mn-cs"/>
                        </a:rPr>
                        <a:t>統括部にご相談ください。</a:t>
                      </a:r>
                      <a:endParaRPr kumimoji="1" lang="en-US" altLang="ja-JP" sz="1200" b="0" i="0" u="none" strike="noStrike" kern="1200" cap="none" spc="0" normalizeH="0" baseline="0" noProof="0" dirty="0">
                        <a:ln>
                          <a:noFill/>
                        </a:ln>
                        <a:solidFill>
                          <a:schemeClr val="tx1"/>
                        </a:solidFill>
                        <a:effectLst/>
                        <a:uLnTx/>
                        <a:uFillTx/>
                        <a:latin typeface="+mn-ea"/>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2459180507"/>
                  </a:ext>
                </a:extLst>
              </a:tr>
              <a:tr h="177277">
                <a:tc>
                  <a:txBody>
                    <a:bodyPr/>
                    <a:lstStyle/>
                    <a:p>
                      <a:r>
                        <a:rPr kumimoji="1" lang="en-US" altLang="ja-JP" sz="1400" dirty="0">
                          <a:solidFill>
                            <a:schemeClr val="bg1"/>
                          </a:solidFill>
                          <a:latin typeface="+mn-ea"/>
                          <a:ea typeface="+mn-ea"/>
                        </a:rPr>
                        <a:t>Q</a:t>
                      </a:r>
                      <a:endParaRPr kumimoji="1" lang="ja-JP" altLang="en-US" sz="1400" dirty="0">
                        <a:solidFill>
                          <a:schemeClr val="bg1"/>
                        </a:solidFill>
                        <a:latin typeface="+mn-ea"/>
                        <a:ea typeface="+mn-ea"/>
                      </a:endParaRPr>
                    </a:p>
                  </a:txBody>
                  <a:tcPr>
                    <a:lnL w="12700" cap="flat" cmpd="sng" algn="ctr">
                      <a:no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1" lang="ja-JP" altLang="en-US" sz="1400" b="0" i="0" u="none" strike="noStrike" kern="1200" cap="none" spc="0" normalizeH="0" baseline="0" noProof="0" dirty="0">
                          <a:ln>
                            <a:noFill/>
                          </a:ln>
                          <a:solidFill>
                            <a:schemeClr val="bg1"/>
                          </a:solidFill>
                          <a:effectLst/>
                          <a:uLnTx/>
                          <a:uFillTx/>
                          <a:latin typeface="+mn-ea"/>
                          <a:ea typeface="+mn-ea"/>
                          <a:cs typeface="+mn-cs"/>
                        </a:rPr>
                        <a:t>踏み台</a:t>
                      </a:r>
                      <a:r>
                        <a:rPr kumimoji="1" lang="en-US" altLang="ja-JP" sz="1400" b="0" i="0" u="none" strike="noStrike" kern="1200" cap="none" spc="0" normalizeH="0" baseline="0" noProof="0" dirty="0">
                          <a:ln>
                            <a:noFill/>
                          </a:ln>
                          <a:solidFill>
                            <a:schemeClr val="bg1"/>
                          </a:solidFill>
                          <a:effectLst/>
                          <a:uLnTx/>
                          <a:uFillTx/>
                          <a:latin typeface="+mn-ea"/>
                          <a:ea typeface="+mn-ea"/>
                          <a:cs typeface="+mn-cs"/>
                        </a:rPr>
                        <a:t>PC</a:t>
                      </a:r>
                      <a:r>
                        <a:rPr kumimoji="1" lang="ja-JP" altLang="en-US" sz="1400" b="0" i="0" u="none" strike="noStrike" kern="1200" cap="none" spc="0" normalizeH="0" baseline="0" noProof="0" dirty="0">
                          <a:ln>
                            <a:noFill/>
                          </a:ln>
                          <a:solidFill>
                            <a:schemeClr val="bg1"/>
                          </a:solidFill>
                          <a:effectLst/>
                          <a:uLnTx/>
                          <a:uFillTx/>
                          <a:latin typeface="+mn-ea"/>
                          <a:ea typeface="+mn-ea"/>
                          <a:cs typeface="+mn-cs"/>
                        </a:rPr>
                        <a:t>が故障して保守作業ができなくなると困ります。</a:t>
                      </a:r>
                      <a:endParaRPr kumimoji="1" lang="en-US" altLang="ja-JP" sz="1400" b="0" i="0" u="none" strike="noStrike" kern="1200" cap="none" spc="0" normalizeH="0" baseline="0" noProof="0" dirty="0">
                        <a:ln>
                          <a:noFill/>
                        </a:ln>
                        <a:solidFill>
                          <a:schemeClr val="bg1"/>
                        </a:solidFill>
                        <a:effectLst/>
                        <a:uLnTx/>
                        <a:uFillTx/>
                        <a:latin typeface="+mn-ea"/>
                        <a:ea typeface="+mn-ea"/>
                        <a:cs typeface="+mn-cs"/>
                      </a:endParaRPr>
                    </a:p>
                  </a:txBody>
                  <a:tcPr>
                    <a:lnL w="12700" cap="flat" cmpd="sng" algn="ctr">
                      <a:solidFill>
                        <a:schemeClr val="accent3"/>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marL="0" marR="0" lvl="0" indent="0" algn="r" defTabSz="914400" rtl="0" eaLnBrk="1" fontAlgn="auto" latinLnBrk="0" hangingPunct="1">
                        <a:lnSpc>
                          <a:spcPct val="100000"/>
                        </a:lnSpc>
                        <a:spcBef>
                          <a:spcPts val="600"/>
                        </a:spcBef>
                        <a:spcAft>
                          <a:spcPts val="0"/>
                        </a:spcAft>
                        <a:buClrTx/>
                        <a:buSzTx/>
                        <a:buFontTx/>
                        <a:buNone/>
                        <a:tabLst/>
                        <a:defRPr/>
                      </a:pPr>
                      <a:endParaRPr kumimoji="1" lang="en-US" altLang="ja-JP" sz="1050" b="0" i="0" u="none" strike="noStrike" kern="1200" cap="none" spc="0" normalizeH="0" baseline="0" noProof="0" dirty="0">
                        <a:ln>
                          <a:noFill/>
                        </a:ln>
                        <a:solidFill>
                          <a:schemeClr val="bg1"/>
                        </a:solidFill>
                        <a:effectLst/>
                        <a:uLnTx/>
                        <a:uFillTx/>
                        <a:latin typeface="+mn-ea"/>
                        <a:ea typeface="+mn-ea"/>
                        <a:cs typeface="+mn-cs"/>
                      </a:endParaRPr>
                    </a:p>
                  </a:txBody>
                  <a:tcPr anchor="ctr">
                    <a:lnL w="12700" cap="flat" cmpd="sng" algn="ctr">
                      <a:solidFill>
                        <a:schemeClr val="accent3"/>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878458554"/>
                  </a:ext>
                </a:extLst>
              </a:tr>
              <a:tr h="177277">
                <a:tc>
                  <a:txBody>
                    <a:bodyPr/>
                    <a:lstStyle/>
                    <a:p>
                      <a:r>
                        <a:rPr kumimoji="1" lang="en-US" altLang="ja-JP" sz="1400" dirty="0">
                          <a:solidFill>
                            <a:schemeClr val="accent2">
                              <a:lumMod val="50000"/>
                            </a:schemeClr>
                          </a:solidFill>
                          <a:latin typeface="+mn-ea"/>
                          <a:ea typeface="+mn-ea"/>
                        </a:rPr>
                        <a:t>A.</a:t>
                      </a:r>
                      <a:endParaRPr kumimoji="1" lang="ja-JP" altLang="en-US" sz="1400" dirty="0">
                        <a:solidFill>
                          <a:schemeClr val="accent2">
                            <a:lumMod val="50000"/>
                          </a:schemeClr>
                        </a:solidFill>
                        <a:latin typeface="+mn-ea"/>
                        <a:ea typeface="+mn-ea"/>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chemeClr val="accent2">
                              <a:lumMod val="50000"/>
                            </a:schemeClr>
                          </a:solidFill>
                          <a:effectLst/>
                          <a:uLnTx/>
                          <a:uFillTx/>
                          <a:latin typeface="+mn-ea"/>
                          <a:ea typeface="+mn-ea"/>
                          <a:cs typeface="+mn-cs"/>
                        </a:rPr>
                        <a:t>複数台の</a:t>
                      </a:r>
                      <a:r>
                        <a:rPr kumimoji="1" lang="en-US" altLang="ja-JP" sz="1400" b="0" i="0" u="none" strike="noStrike" kern="1200" cap="none" spc="0" normalizeH="0" baseline="0" noProof="0" dirty="0">
                          <a:ln>
                            <a:noFill/>
                          </a:ln>
                          <a:solidFill>
                            <a:schemeClr val="accent2">
                              <a:lumMod val="50000"/>
                            </a:schemeClr>
                          </a:solidFill>
                          <a:effectLst/>
                          <a:uLnTx/>
                          <a:uFillTx/>
                          <a:latin typeface="+mn-ea"/>
                          <a:ea typeface="+mn-ea"/>
                          <a:cs typeface="+mn-cs"/>
                        </a:rPr>
                        <a:t>PC</a:t>
                      </a:r>
                      <a:r>
                        <a:rPr kumimoji="1" lang="ja-JP" altLang="en-US" sz="1400" b="0" i="0" u="none" strike="noStrike" kern="1200" cap="none" spc="0" normalizeH="0" baseline="0" noProof="0" dirty="0">
                          <a:ln>
                            <a:noFill/>
                          </a:ln>
                          <a:solidFill>
                            <a:schemeClr val="accent2">
                              <a:lumMod val="50000"/>
                            </a:schemeClr>
                          </a:solidFill>
                          <a:effectLst/>
                          <a:uLnTx/>
                          <a:uFillTx/>
                          <a:latin typeface="+mn-ea"/>
                          <a:ea typeface="+mn-ea"/>
                          <a:cs typeface="+mn-cs"/>
                        </a:rPr>
                        <a:t>の設置を検討してください。</a:t>
                      </a:r>
                      <a:endParaRPr kumimoji="1" lang="en-US" altLang="ja-JP" sz="1800" b="0" i="0" u="none" strike="noStrike" kern="1200" cap="none" spc="0" normalizeH="0" baseline="0" noProof="0" dirty="0">
                        <a:ln>
                          <a:noFill/>
                        </a:ln>
                        <a:solidFill>
                          <a:schemeClr val="accent2">
                            <a:lumMod val="50000"/>
                          </a:schemeClr>
                        </a:solidFill>
                        <a:effectLst/>
                        <a:uLnTx/>
                        <a:uFillTx/>
                        <a:latin typeface="+mn-ea"/>
                        <a:ea typeface="+mn-ea"/>
                        <a:cs typeface="+mn-cs"/>
                      </a:endParaRPr>
                    </a:p>
                    <a:p>
                      <a:pPr marL="0" marR="0" lvl="0" indent="0" algn="l" defTabSz="914400" rtl="0" eaLnBrk="1" fontAlgn="auto" latinLnBrk="0" hangingPunct="1">
                        <a:lnSpc>
                          <a:spcPct val="100000"/>
                        </a:lnSpc>
                        <a:spcBef>
                          <a:spcPts val="600"/>
                        </a:spcBef>
                        <a:spcAft>
                          <a:spcPts val="0"/>
                        </a:spcAft>
                        <a:buClrTx/>
                        <a:buSzTx/>
                        <a:buFontTx/>
                        <a:buNone/>
                        <a:tabLst/>
                        <a:defRPr/>
                      </a:pPr>
                      <a:r>
                        <a:rPr kumimoji="1" lang="ja-JP" altLang="en-US" sz="1200" b="0" i="0" u="none" strike="noStrike" kern="1200" cap="none" spc="0" normalizeH="0" baseline="0" noProof="0" dirty="0">
                          <a:ln>
                            <a:noFill/>
                          </a:ln>
                          <a:solidFill>
                            <a:srgbClr val="262626"/>
                          </a:solidFill>
                          <a:effectLst/>
                          <a:uLnTx/>
                          <a:uFillTx/>
                          <a:latin typeface="+mn-ea"/>
                          <a:ea typeface="+mn-ea"/>
                          <a:cs typeface="+mn-cs"/>
                        </a:rPr>
                        <a:t>工場側が求める可用性水準に応じて、必要な場合、保守用踏み台</a:t>
                      </a:r>
                      <a:r>
                        <a:rPr kumimoji="1" lang="en-US" altLang="ja-JP" sz="1200" b="0" i="0" u="none" strike="noStrike" kern="1200" cap="none" spc="0" normalizeH="0" baseline="0" noProof="0" dirty="0">
                          <a:ln>
                            <a:noFill/>
                          </a:ln>
                          <a:solidFill>
                            <a:srgbClr val="262626"/>
                          </a:solidFill>
                          <a:effectLst/>
                          <a:uLnTx/>
                          <a:uFillTx/>
                          <a:latin typeface="+mn-ea"/>
                          <a:ea typeface="+mn-ea"/>
                          <a:cs typeface="+mn-cs"/>
                        </a:rPr>
                        <a:t>PC</a:t>
                      </a:r>
                      <a:r>
                        <a:rPr kumimoji="1" lang="ja-JP" altLang="en-US" sz="1200" b="0" i="0" u="none" strike="noStrike" kern="1200" cap="none" spc="0" normalizeH="0" baseline="0" noProof="0" dirty="0">
                          <a:ln>
                            <a:noFill/>
                          </a:ln>
                          <a:solidFill>
                            <a:srgbClr val="262626"/>
                          </a:solidFill>
                          <a:effectLst/>
                          <a:uLnTx/>
                          <a:uFillTx/>
                          <a:latin typeface="+mn-ea"/>
                          <a:ea typeface="+mn-ea"/>
                          <a:cs typeface="+mn-cs"/>
                        </a:rPr>
                        <a:t>を</a:t>
                      </a:r>
                      <a:r>
                        <a:rPr kumimoji="1" lang="en-US" altLang="ja-JP" sz="1200" b="0" i="0" u="none" strike="noStrike" kern="1200" cap="none" spc="0" normalizeH="0" baseline="0" noProof="0" dirty="0">
                          <a:ln>
                            <a:noFill/>
                          </a:ln>
                          <a:solidFill>
                            <a:srgbClr val="262626"/>
                          </a:solidFill>
                          <a:effectLst/>
                          <a:uLnTx/>
                          <a:uFillTx/>
                          <a:latin typeface="+mn-ea"/>
                          <a:ea typeface="+mn-ea"/>
                          <a:cs typeface="+mn-cs"/>
                        </a:rPr>
                        <a:t>2</a:t>
                      </a:r>
                      <a:r>
                        <a:rPr kumimoji="1" lang="ja-JP" altLang="en-US" sz="1200" b="0" i="0" u="none" strike="noStrike" kern="1200" cap="none" spc="0" normalizeH="0" baseline="0" noProof="0" dirty="0">
                          <a:ln>
                            <a:noFill/>
                          </a:ln>
                          <a:solidFill>
                            <a:srgbClr val="262626"/>
                          </a:solidFill>
                          <a:effectLst/>
                          <a:uLnTx/>
                          <a:uFillTx/>
                          <a:latin typeface="+mn-ea"/>
                          <a:ea typeface="+mn-ea"/>
                          <a:cs typeface="+mn-cs"/>
                        </a:rPr>
                        <a:t>台以上設置することを検討してください。</a:t>
                      </a:r>
                      <a:endParaRPr kumimoji="1" lang="en-US" altLang="ja-JP" sz="1200" b="0" i="0" u="none" strike="noStrike" kern="1200" cap="none" spc="0" normalizeH="0" baseline="0" noProof="0" dirty="0">
                        <a:ln>
                          <a:noFill/>
                        </a:ln>
                        <a:solidFill>
                          <a:schemeClr val="tx1"/>
                        </a:solidFill>
                        <a:effectLst/>
                        <a:uLnTx/>
                        <a:uFillTx/>
                        <a:latin typeface="+mn-ea"/>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extLst>
                  <a:ext uri="{0D108BD9-81ED-4DB2-BD59-A6C34878D82A}">
                    <a16:rowId xmlns:a16="http://schemas.microsoft.com/office/drawing/2014/main" val="3469204978"/>
                  </a:ext>
                </a:extLst>
              </a:tr>
            </a:tbl>
          </a:graphicData>
        </a:graphic>
      </p:graphicFrame>
    </p:spTree>
    <p:extLst>
      <p:ext uri="{BB962C8B-B14F-4D97-AF65-F5344CB8AC3E}">
        <p14:creationId xmlns:p14="http://schemas.microsoft.com/office/powerpoint/2010/main" val="2570061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CBC6DD-5B06-4719-B278-9FB4DBFB06A5}"/>
              </a:ext>
            </a:extLst>
          </p:cNvPr>
          <p:cNvSpPr>
            <a:spLocks noGrp="1"/>
          </p:cNvSpPr>
          <p:nvPr>
            <p:ph type="title"/>
          </p:nvPr>
        </p:nvSpPr>
        <p:spPr/>
        <p:txBody>
          <a:bodyPr/>
          <a:lstStyle/>
          <a:p>
            <a:r>
              <a:rPr kumimoji="1" lang="ja-JP" altLang="en-US" dirty="0"/>
              <a:t>②社外からのリモート保守</a:t>
            </a:r>
          </a:p>
        </p:txBody>
      </p:sp>
    </p:spTree>
    <p:extLst>
      <p:ext uri="{BB962C8B-B14F-4D97-AF65-F5344CB8AC3E}">
        <p14:creationId xmlns:p14="http://schemas.microsoft.com/office/powerpoint/2010/main" val="1203445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0A4C28C9-7954-417A-AFC2-11778DDA12AD}"/>
              </a:ext>
            </a:extLst>
          </p:cNvPr>
          <p:cNvSpPr>
            <a:spLocks noGrp="1"/>
          </p:cNvSpPr>
          <p:nvPr>
            <p:ph type="title"/>
          </p:nvPr>
        </p:nvSpPr>
        <p:spPr/>
        <p:txBody>
          <a:bodyPr/>
          <a:lstStyle/>
          <a:p>
            <a:r>
              <a:rPr kumimoji="1" lang="ja-JP" altLang="en-US" dirty="0">
                <a:latin typeface="+mn-ea"/>
                <a:ea typeface="+mn-ea"/>
              </a:rPr>
              <a:t>社外からのリモート保守は、セキュリティリスクを</a:t>
            </a:r>
            <a:br>
              <a:rPr kumimoji="1" lang="en-US" altLang="ja-JP" dirty="0">
                <a:latin typeface="+mn-ea"/>
                <a:ea typeface="+mn-ea"/>
              </a:rPr>
            </a:br>
            <a:r>
              <a:rPr kumimoji="1" lang="ja-JP" altLang="en-US" dirty="0">
                <a:latin typeface="+mn-ea"/>
                <a:ea typeface="+mn-ea"/>
              </a:rPr>
              <a:t>十分に低減できる方法</a:t>
            </a:r>
            <a:r>
              <a:rPr lang="ja-JP" altLang="en-US" dirty="0">
                <a:latin typeface="+mn-ea"/>
                <a:ea typeface="+mn-ea"/>
              </a:rPr>
              <a:t>で実施する</a:t>
            </a:r>
            <a:r>
              <a:rPr kumimoji="1" lang="ja-JP" altLang="en-US" dirty="0">
                <a:latin typeface="+mn-ea"/>
                <a:ea typeface="+mn-ea"/>
              </a:rPr>
              <a:t>必要があります</a:t>
            </a:r>
          </a:p>
        </p:txBody>
      </p:sp>
      <p:sp>
        <p:nvSpPr>
          <p:cNvPr id="3" name="テキスト プレースホルダー 2">
            <a:extLst>
              <a:ext uri="{FF2B5EF4-FFF2-40B4-BE49-F238E27FC236}">
                <a16:creationId xmlns:a16="http://schemas.microsoft.com/office/drawing/2014/main" id="{8C1591BC-6302-40E3-B20A-340342D0AB68}"/>
              </a:ext>
            </a:extLst>
          </p:cNvPr>
          <p:cNvSpPr>
            <a:spLocks noGrp="1"/>
          </p:cNvSpPr>
          <p:nvPr>
            <p:ph type="body" sz="quarter" idx="10"/>
          </p:nvPr>
        </p:nvSpPr>
        <p:spPr>
          <a:xfrm>
            <a:off x="276178" y="1052735"/>
            <a:ext cx="5375942" cy="576039"/>
          </a:xfrm>
        </p:spPr>
        <p:txBody>
          <a:bodyPr/>
          <a:lstStyle/>
          <a:p>
            <a:r>
              <a:rPr kumimoji="1" lang="en-US" altLang="ja-JP" dirty="0">
                <a:latin typeface="+mn-ea"/>
              </a:rPr>
              <a:t>AK</a:t>
            </a:r>
            <a:r>
              <a:rPr kumimoji="1" lang="ja-JP" altLang="en-US" dirty="0">
                <a:latin typeface="+mn-ea"/>
              </a:rPr>
              <a:t>社員以外によるリモート保守に求められる要件</a:t>
            </a:r>
          </a:p>
        </p:txBody>
      </p:sp>
      <p:sp>
        <p:nvSpPr>
          <p:cNvPr id="6" name="コンテンツ プレースホルダー 5">
            <a:extLst>
              <a:ext uri="{FF2B5EF4-FFF2-40B4-BE49-F238E27FC236}">
                <a16:creationId xmlns:a16="http://schemas.microsoft.com/office/drawing/2014/main" id="{998A928D-EDF0-4934-83B6-F6D99C24D6E4}"/>
              </a:ext>
            </a:extLst>
          </p:cNvPr>
          <p:cNvSpPr>
            <a:spLocks noGrp="1"/>
          </p:cNvSpPr>
          <p:nvPr>
            <p:ph sz="quarter" idx="11"/>
          </p:nvPr>
        </p:nvSpPr>
        <p:spPr>
          <a:xfrm>
            <a:off x="478663" y="6259592"/>
            <a:ext cx="8064898" cy="360040"/>
          </a:xfrm>
        </p:spPr>
        <p:txBody>
          <a:bodyPr/>
          <a:lstStyle/>
          <a:p>
            <a:pPr marL="0" indent="0">
              <a:spcBef>
                <a:spcPts val="1200"/>
              </a:spcBef>
              <a:buNone/>
            </a:pPr>
            <a:r>
              <a:rPr kumimoji="1" lang="ja-JP" altLang="en-US" dirty="0">
                <a:latin typeface="+mn-ea"/>
              </a:rPr>
              <a:t>＊モバイル</a:t>
            </a:r>
            <a:r>
              <a:rPr kumimoji="1" lang="en-US" altLang="ja-JP" dirty="0">
                <a:latin typeface="+mn-ea"/>
              </a:rPr>
              <a:t>VPN</a:t>
            </a:r>
            <a:r>
              <a:rPr kumimoji="1" lang="ja-JP" altLang="en-US" dirty="0">
                <a:latin typeface="+mn-ea"/>
              </a:rPr>
              <a:t>を利用して</a:t>
            </a:r>
            <a:r>
              <a:rPr kumimoji="1" lang="en-US" altLang="ja-JP" dirty="0">
                <a:latin typeface="+mn-ea"/>
              </a:rPr>
              <a:t>AK</a:t>
            </a:r>
            <a:r>
              <a:rPr kumimoji="1" lang="ja-JP" altLang="en-US" dirty="0">
                <a:latin typeface="+mn-ea"/>
              </a:rPr>
              <a:t>社員以外がリモート保守を行う方式は、上記①・③・④を満たさないため</a:t>
            </a:r>
            <a:r>
              <a:rPr kumimoji="1" lang="en-US" altLang="ja-JP" dirty="0">
                <a:latin typeface="+mn-ea"/>
              </a:rPr>
              <a:t>NG</a:t>
            </a:r>
            <a:r>
              <a:rPr kumimoji="1" lang="ja-JP" altLang="en-US" dirty="0">
                <a:latin typeface="+mn-ea"/>
              </a:rPr>
              <a:t>です</a:t>
            </a:r>
          </a:p>
        </p:txBody>
      </p:sp>
      <p:sp>
        <p:nvSpPr>
          <p:cNvPr id="2" name="四角形: 角を丸くする 1">
            <a:extLst>
              <a:ext uri="{FF2B5EF4-FFF2-40B4-BE49-F238E27FC236}">
                <a16:creationId xmlns:a16="http://schemas.microsoft.com/office/drawing/2014/main" id="{D8871312-1ECF-4EA7-A931-6DA33DA959F4}"/>
              </a:ext>
            </a:extLst>
          </p:cNvPr>
          <p:cNvSpPr/>
          <p:nvPr/>
        </p:nvSpPr>
        <p:spPr>
          <a:xfrm>
            <a:off x="395535" y="1628774"/>
            <a:ext cx="8352929" cy="4608537"/>
          </a:xfrm>
          <a:prstGeom prst="roundRect">
            <a:avLst>
              <a:gd name="adj" fmla="val 4937"/>
            </a:avLst>
          </a:prstGeom>
          <a:solidFill>
            <a:schemeClr val="accent2">
              <a:lumMod val="20000"/>
              <a:lumOff val="80000"/>
            </a:schemeClr>
          </a:solidFill>
        </p:spPr>
        <p:style>
          <a:lnRef idx="1">
            <a:schemeClr val="accent1"/>
          </a:lnRef>
          <a:fillRef idx="0">
            <a:schemeClr val="accent1"/>
          </a:fillRef>
          <a:effectRef idx="0">
            <a:schemeClr val="accent1"/>
          </a:effectRef>
          <a:fontRef idx="minor">
            <a:schemeClr val="tx1"/>
          </a:fontRef>
        </p:style>
        <p:txBody>
          <a:bodyPr rtlCol="0" anchor="ctr"/>
          <a:lstStyle/>
          <a:p>
            <a:pPr marL="446088" indent="-357188">
              <a:spcBef>
                <a:spcPts val="1200"/>
              </a:spcBef>
              <a:buFont typeface="+mj-ea"/>
              <a:buAutoNum type="circleNumDbPlain"/>
            </a:pPr>
            <a:r>
              <a:rPr lang="ja-JP" altLang="en-US" b="1" dirty="0">
                <a:latin typeface="+mn-ea"/>
              </a:rPr>
              <a:t>常時アクセスの禁止</a:t>
            </a:r>
            <a:endParaRPr lang="en-US" altLang="ja-JP" b="1" dirty="0">
              <a:latin typeface="+mn-ea"/>
            </a:endParaRPr>
          </a:p>
          <a:p>
            <a:pPr marL="903288" lvl="1" indent="-357188">
              <a:spcBef>
                <a:spcPts val="300"/>
              </a:spcBef>
              <a:buFont typeface="Wingdings" panose="05000000000000000000" pitchFamily="2" charset="2"/>
              <a:buChar char="ü"/>
            </a:pPr>
            <a:r>
              <a:rPr lang="ja-JP" altLang="en-US" dirty="0">
                <a:latin typeface="+mn-ea"/>
              </a:rPr>
              <a:t>旭化成社員が許可した場合にのみアクセスできること</a:t>
            </a:r>
            <a:endParaRPr lang="en-US" altLang="ja-JP" dirty="0">
              <a:latin typeface="+mn-ea"/>
            </a:endParaRPr>
          </a:p>
          <a:p>
            <a:pPr marL="903288" lvl="1" indent="-357188">
              <a:spcBef>
                <a:spcPts val="300"/>
              </a:spcBef>
              <a:buFont typeface="Wingdings" panose="05000000000000000000" pitchFamily="2" charset="2"/>
              <a:buChar char="ü"/>
            </a:pPr>
            <a:r>
              <a:rPr lang="ja-JP" altLang="en-US" dirty="0">
                <a:latin typeface="+mn-ea"/>
              </a:rPr>
              <a:t>ベンダー側の意思でいつでも接続できる構成は不可</a:t>
            </a:r>
            <a:endParaRPr lang="en-US" altLang="ja-JP" dirty="0">
              <a:latin typeface="+mn-ea"/>
            </a:endParaRPr>
          </a:p>
          <a:p>
            <a:pPr marL="446088" indent="-357188">
              <a:spcBef>
                <a:spcPts val="1200"/>
              </a:spcBef>
              <a:buFont typeface="+mj-ea"/>
              <a:buAutoNum type="circleNumDbPlain"/>
            </a:pPr>
            <a:r>
              <a:rPr lang="ja-JP" altLang="en-US" b="1" dirty="0">
                <a:latin typeface="+mn-ea"/>
              </a:rPr>
              <a:t>アクセス先の制限</a:t>
            </a:r>
            <a:endParaRPr lang="en-US" altLang="ja-JP" b="1" dirty="0">
              <a:latin typeface="+mn-ea"/>
            </a:endParaRPr>
          </a:p>
          <a:p>
            <a:pPr marL="903288" lvl="1" indent="-357188">
              <a:spcBef>
                <a:spcPts val="300"/>
              </a:spcBef>
              <a:buFont typeface="Wingdings" panose="05000000000000000000" pitchFamily="2" charset="2"/>
              <a:buChar char="ü"/>
            </a:pPr>
            <a:r>
              <a:rPr lang="ja-JP" altLang="en-US" dirty="0">
                <a:latin typeface="+mn-ea"/>
              </a:rPr>
              <a:t>アクセス先のサーバを限定できること</a:t>
            </a:r>
            <a:endParaRPr lang="en-US" altLang="ja-JP" dirty="0">
              <a:latin typeface="+mn-ea"/>
            </a:endParaRPr>
          </a:p>
          <a:p>
            <a:pPr marL="903288" lvl="1" indent="-357188">
              <a:spcBef>
                <a:spcPts val="300"/>
              </a:spcBef>
              <a:buFont typeface="Wingdings" panose="05000000000000000000" pitchFamily="2" charset="2"/>
              <a:buChar char="ü"/>
            </a:pPr>
            <a:r>
              <a:rPr lang="ja-JP" altLang="en-US" dirty="0">
                <a:latin typeface="+mn-ea"/>
              </a:rPr>
              <a:t>保守対象サーバから別のサーバ等に接続できないこと</a:t>
            </a:r>
            <a:endParaRPr lang="en-US" altLang="ja-JP" dirty="0">
              <a:latin typeface="+mn-ea"/>
            </a:endParaRPr>
          </a:p>
          <a:p>
            <a:pPr marL="446088" indent="-357188">
              <a:spcBef>
                <a:spcPts val="1200"/>
              </a:spcBef>
              <a:buFont typeface="+mj-ea"/>
              <a:buAutoNum type="circleNumDbPlain"/>
            </a:pPr>
            <a:r>
              <a:rPr lang="ja-JP" altLang="en-US" b="1" dirty="0">
                <a:latin typeface="+mn-ea"/>
              </a:rPr>
              <a:t>情報持ち出しの制限</a:t>
            </a:r>
            <a:endParaRPr lang="en-US" altLang="ja-JP" b="1" dirty="0">
              <a:latin typeface="+mn-ea"/>
            </a:endParaRPr>
          </a:p>
          <a:p>
            <a:pPr marL="903288" lvl="1" indent="-357188">
              <a:spcBef>
                <a:spcPts val="300"/>
              </a:spcBef>
              <a:buFont typeface="Wingdings" panose="05000000000000000000" pitchFamily="2" charset="2"/>
              <a:buChar char="ü"/>
            </a:pPr>
            <a:r>
              <a:rPr lang="ja-JP" altLang="en-US" dirty="0">
                <a:latin typeface="+mn-ea"/>
              </a:rPr>
              <a:t>情報／ファイルの持ち出しを制限できること</a:t>
            </a:r>
            <a:endParaRPr lang="en-US" altLang="ja-JP" dirty="0">
              <a:latin typeface="+mn-ea"/>
            </a:endParaRPr>
          </a:p>
          <a:p>
            <a:pPr marL="446088" indent="-357188">
              <a:spcBef>
                <a:spcPts val="1200"/>
              </a:spcBef>
              <a:buFont typeface="+mj-ea"/>
              <a:buAutoNum type="circleNumDbPlain"/>
            </a:pPr>
            <a:r>
              <a:rPr lang="ja-JP" altLang="en-US" b="1" dirty="0">
                <a:latin typeface="+mn-ea"/>
              </a:rPr>
              <a:t>作業の監視</a:t>
            </a:r>
            <a:endParaRPr lang="en-US" altLang="ja-JP" b="1" dirty="0">
              <a:latin typeface="+mn-ea"/>
            </a:endParaRPr>
          </a:p>
          <a:p>
            <a:pPr marL="903288" lvl="1" indent="-357188">
              <a:spcBef>
                <a:spcPts val="300"/>
              </a:spcBef>
              <a:buFont typeface="Wingdings" panose="05000000000000000000" pitchFamily="2" charset="2"/>
              <a:buChar char="ü"/>
            </a:pPr>
            <a:r>
              <a:rPr lang="ja-JP" altLang="en-US" dirty="0">
                <a:latin typeface="+mn-ea"/>
              </a:rPr>
              <a:t>作業者の作業状況を監視できる仕組みであること</a:t>
            </a:r>
            <a:endParaRPr lang="en-US" altLang="ja-JP" dirty="0">
              <a:latin typeface="+mn-ea"/>
            </a:endParaRPr>
          </a:p>
          <a:p>
            <a:pPr marL="446088" indent="-357188">
              <a:spcBef>
                <a:spcPts val="1200"/>
              </a:spcBef>
              <a:buFont typeface="+mj-ea"/>
              <a:buAutoNum type="circleNumDbPlain"/>
            </a:pPr>
            <a:r>
              <a:rPr lang="ja-JP" altLang="en-US" b="1" dirty="0">
                <a:latin typeface="+mn-ea"/>
              </a:rPr>
              <a:t>保守</a:t>
            </a:r>
            <a:r>
              <a:rPr lang="en-US" altLang="ja-JP" b="1" dirty="0">
                <a:latin typeface="+mn-ea"/>
              </a:rPr>
              <a:t>PC</a:t>
            </a:r>
            <a:r>
              <a:rPr lang="ja-JP" altLang="en-US" b="1" dirty="0">
                <a:latin typeface="+mn-ea"/>
              </a:rPr>
              <a:t>のセキュリティ</a:t>
            </a:r>
            <a:endParaRPr lang="en-US" altLang="ja-JP" b="1" dirty="0">
              <a:latin typeface="+mn-ea"/>
            </a:endParaRPr>
          </a:p>
          <a:p>
            <a:pPr marL="903288" lvl="1" indent="-357188">
              <a:spcBef>
                <a:spcPts val="300"/>
              </a:spcBef>
              <a:buFont typeface="Wingdings" panose="05000000000000000000" pitchFamily="2" charset="2"/>
              <a:buChar char="ü"/>
            </a:pPr>
            <a:r>
              <a:rPr lang="ja-JP" altLang="en-US" dirty="0">
                <a:latin typeface="+mn-ea"/>
              </a:rPr>
              <a:t>セキュリティ対策が適切に施された専用</a:t>
            </a:r>
            <a:r>
              <a:rPr lang="en-US" altLang="ja-JP" dirty="0">
                <a:latin typeface="+mn-ea"/>
              </a:rPr>
              <a:t>PC</a:t>
            </a:r>
            <a:r>
              <a:rPr lang="ja-JP" altLang="en-US" dirty="0">
                <a:latin typeface="+mn-ea"/>
              </a:rPr>
              <a:t>で実施すること</a:t>
            </a:r>
            <a:endParaRPr lang="en-US" altLang="ja-JP" dirty="0">
              <a:latin typeface="+mn-ea"/>
            </a:endParaRPr>
          </a:p>
        </p:txBody>
      </p:sp>
    </p:spTree>
    <p:extLst>
      <p:ext uri="{BB962C8B-B14F-4D97-AF65-F5344CB8AC3E}">
        <p14:creationId xmlns:p14="http://schemas.microsoft.com/office/powerpoint/2010/main" val="3346169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729720-B96D-41F4-817C-156EE498C24B}"/>
              </a:ext>
            </a:extLst>
          </p:cNvPr>
          <p:cNvSpPr>
            <a:spLocks noGrp="1"/>
          </p:cNvSpPr>
          <p:nvPr>
            <p:ph type="title"/>
          </p:nvPr>
        </p:nvSpPr>
        <p:spPr/>
        <p:txBody>
          <a:bodyPr/>
          <a:lstStyle/>
          <a:p>
            <a:r>
              <a:rPr lang="ja-JP" altLang="en-US" dirty="0">
                <a:latin typeface="+mn-ea"/>
                <a:ea typeface="+mn-ea"/>
              </a:rPr>
              <a:t>社外からのリモート保守は、</a:t>
            </a:r>
            <a:r>
              <a:rPr lang="ja-JP" altLang="en-US" sz="2400" dirty="0">
                <a:latin typeface="+mn-ea"/>
                <a:ea typeface="+mn-ea"/>
              </a:rPr>
              <a:t>セキュリティ確保のために、</a:t>
            </a:r>
            <a:br>
              <a:rPr lang="en-US" altLang="ja-JP" sz="2400" dirty="0">
                <a:latin typeface="+mn-ea"/>
                <a:ea typeface="+mn-ea"/>
              </a:rPr>
            </a:br>
            <a:r>
              <a:rPr lang="ja-JP" altLang="en-US" sz="2400" dirty="0">
                <a:latin typeface="+mn-ea"/>
                <a:ea typeface="+mn-ea"/>
              </a:rPr>
              <a:t>外部ベンダーリモート接続サービスの利用を基本とします</a:t>
            </a:r>
            <a:endParaRPr kumimoji="1" lang="ja-JP" altLang="en-US" sz="2400" dirty="0">
              <a:latin typeface="+mn-ea"/>
              <a:ea typeface="+mn-ea"/>
            </a:endParaRPr>
          </a:p>
        </p:txBody>
      </p:sp>
      <p:sp>
        <p:nvSpPr>
          <p:cNvPr id="3" name="テキスト プレースホルダー 2">
            <a:extLst>
              <a:ext uri="{FF2B5EF4-FFF2-40B4-BE49-F238E27FC236}">
                <a16:creationId xmlns:a16="http://schemas.microsoft.com/office/drawing/2014/main" id="{2A2D4620-F62E-4EA0-95E2-BBB1FBE179A7}"/>
              </a:ext>
            </a:extLst>
          </p:cNvPr>
          <p:cNvSpPr>
            <a:spLocks noGrp="1"/>
          </p:cNvSpPr>
          <p:nvPr>
            <p:ph type="body" sz="quarter" idx="10"/>
          </p:nvPr>
        </p:nvSpPr>
        <p:spPr/>
        <p:txBody>
          <a:bodyPr/>
          <a:lstStyle/>
          <a:p>
            <a:r>
              <a:rPr lang="ja-JP" altLang="en-US" dirty="0">
                <a:latin typeface="+mn-ea"/>
              </a:rPr>
              <a:t>外部</a:t>
            </a:r>
            <a:r>
              <a:rPr kumimoji="1" lang="ja-JP" altLang="en-US" dirty="0">
                <a:latin typeface="+mn-ea"/>
              </a:rPr>
              <a:t>ベンダーによるリモート保守</a:t>
            </a:r>
            <a:r>
              <a:rPr lang="en-US" altLang="ja-JP" baseline="30000" dirty="0">
                <a:latin typeface="+mn-ea"/>
              </a:rPr>
              <a:t>※1※2</a:t>
            </a:r>
            <a:endParaRPr kumimoji="1" lang="ja-JP" altLang="en-US" baseline="30000" dirty="0">
              <a:latin typeface="+mn-ea"/>
            </a:endParaRPr>
          </a:p>
        </p:txBody>
      </p:sp>
      <p:graphicFrame>
        <p:nvGraphicFramePr>
          <p:cNvPr id="8" name="表 7">
            <a:extLst>
              <a:ext uri="{FF2B5EF4-FFF2-40B4-BE49-F238E27FC236}">
                <a16:creationId xmlns:a16="http://schemas.microsoft.com/office/drawing/2014/main" id="{3D2B80C2-29AA-40D8-92D8-394BF663A34B}"/>
              </a:ext>
            </a:extLst>
          </p:cNvPr>
          <p:cNvGraphicFramePr>
            <a:graphicFrameLocks noGrp="1"/>
          </p:cNvGraphicFramePr>
          <p:nvPr>
            <p:extLst>
              <p:ext uri="{D42A27DB-BD31-4B8C-83A1-F6EECF244321}">
                <p14:modId xmlns:p14="http://schemas.microsoft.com/office/powerpoint/2010/main" val="1093436804"/>
              </p:ext>
            </p:extLst>
          </p:nvPr>
        </p:nvGraphicFramePr>
        <p:xfrm>
          <a:off x="250825" y="1628772"/>
          <a:ext cx="8616997" cy="3493430"/>
        </p:xfrm>
        <a:graphic>
          <a:graphicData uri="http://schemas.openxmlformats.org/drawingml/2006/table">
            <a:tbl>
              <a:tblPr firstRow="1" bandRow="1">
                <a:tableStyleId>{2D5ABB26-0587-4C30-8999-92F81FD0307C}</a:tableStyleId>
              </a:tblPr>
              <a:tblGrid>
                <a:gridCol w="2232943">
                  <a:extLst>
                    <a:ext uri="{9D8B030D-6E8A-4147-A177-3AD203B41FA5}">
                      <a16:colId xmlns:a16="http://schemas.microsoft.com/office/drawing/2014/main" val="1228431388"/>
                    </a:ext>
                  </a:extLst>
                </a:gridCol>
                <a:gridCol w="6384054">
                  <a:extLst>
                    <a:ext uri="{9D8B030D-6E8A-4147-A177-3AD203B41FA5}">
                      <a16:colId xmlns:a16="http://schemas.microsoft.com/office/drawing/2014/main" val="367879273"/>
                    </a:ext>
                  </a:extLst>
                </a:gridCol>
              </a:tblGrid>
              <a:tr h="144044">
                <a:tc>
                  <a:txBody>
                    <a:bodyPr/>
                    <a:lstStyle/>
                    <a:p>
                      <a:r>
                        <a:rPr kumimoji="1" lang="ja-JP" altLang="en-US" sz="1600" dirty="0">
                          <a:solidFill>
                            <a:schemeClr val="bg1"/>
                          </a:solidFill>
                        </a:rPr>
                        <a:t>方式</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r>
                        <a:rPr kumimoji="1" lang="ja-JP" altLang="en-US" sz="1600" dirty="0">
                          <a:solidFill>
                            <a:schemeClr val="bg1"/>
                          </a:solidFill>
                        </a:rPr>
                        <a:t>方式の説明</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extLst>
                  <a:ext uri="{0D108BD9-81ED-4DB2-BD59-A6C34878D82A}">
                    <a16:rowId xmlns:a16="http://schemas.microsoft.com/office/drawing/2014/main" val="3983693647"/>
                  </a:ext>
                </a:extLst>
              </a:tr>
              <a:tr h="1579075">
                <a:tc>
                  <a:txBody>
                    <a:bodyPr/>
                    <a:lstStyle/>
                    <a:p>
                      <a:r>
                        <a:rPr kumimoji="1" lang="ja-JP" altLang="en-US" sz="1600" b="1" u="none" dirty="0">
                          <a:solidFill>
                            <a:schemeClr val="tx1"/>
                          </a:solidFill>
                        </a:rPr>
                        <a:t>方式①：</a:t>
                      </a:r>
                      <a:endParaRPr kumimoji="1" lang="en-US" altLang="ja-JP" sz="1600" b="1" u="none" dirty="0">
                        <a:solidFill>
                          <a:schemeClr val="tx1"/>
                        </a:solidFill>
                      </a:endParaRPr>
                    </a:p>
                    <a:p>
                      <a:r>
                        <a:rPr kumimoji="1" lang="ja-JP" altLang="en-US" sz="1600" b="1" i="0" u="sng" strike="noStrike" kern="1200" cap="none" spc="0" normalizeH="0" baseline="0" noProof="0" dirty="0">
                          <a:ln>
                            <a:noFill/>
                          </a:ln>
                          <a:solidFill>
                            <a:schemeClr val="tx1"/>
                          </a:solidFill>
                          <a:effectLst/>
                          <a:uLnTx/>
                          <a:uFillTx/>
                          <a:latin typeface="+mn-lt"/>
                          <a:ea typeface="+mn-ea"/>
                          <a:cs typeface="+mn-cs"/>
                        </a:rPr>
                        <a:t>外部ベンダーリモート接続サービス</a:t>
                      </a:r>
                      <a:endParaRPr kumimoji="1" lang="ja-JP" altLang="en-US" sz="1600" dirty="0">
                        <a:solidFill>
                          <a:schemeClr val="tx1"/>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1200"/>
                        </a:spcBef>
                        <a:spcAft>
                          <a:spcPts val="0"/>
                        </a:spcAft>
                        <a:buClrTx/>
                        <a:buSzTx/>
                        <a:buFont typeface="Wingdings" panose="05000000000000000000" pitchFamily="2" charset="2"/>
                        <a:buNone/>
                        <a:tabLst/>
                        <a:defRPr/>
                      </a:pPr>
                      <a:r>
                        <a:rPr kumimoji="1" lang="en-US" altLang="ja-JP" sz="1600" b="0" i="0" u="none" strike="noStrike" kern="1200" cap="none" spc="0" normalizeH="0" baseline="0" noProof="0" dirty="0">
                          <a:ln>
                            <a:noFill/>
                          </a:ln>
                          <a:solidFill>
                            <a:schemeClr val="tx1"/>
                          </a:solidFill>
                          <a:effectLst/>
                          <a:uLnTx/>
                          <a:uFillTx/>
                          <a:latin typeface="+mn-lt"/>
                          <a:ea typeface="+mn-ea"/>
                          <a:cs typeface="+mn-cs"/>
                        </a:rPr>
                        <a:t>AK</a:t>
                      </a:r>
                      <a:r>
                        <a:rPr kumimoji="1" lang="ja-JP" altLang="en-US" sz="1600" b="0" i="0" u="none" strike="noStrike" kern="1200" cap="none" spc="0" normalizeH="0" baseline="0" noProof="0" dirty="0">
                          <a:ln>
                            <a:noFill/>
                          </a:ln>
                          <a:solidFill>
                            <a:schemeClr val="tx1"/>
                          </a:solidFill>
                          <a:effectLst/>
                          <a:uLnTx/>
                          <a:uFillTx/>
                          <a:latin typeface="+mn-lt"/>
                          <a:ea typeface="+mn-ea"/>
                          <a:cs typeface="+mn-cs"/>
                        </a:rPr>
                        <a:t>ネットワークスが提供する外部ベンダーリモート接続サービスを利用して</a:t>
                      </a:r>
                      <a:br>
                        <a:rPr kumimoji="1" lang="en-US" altLang="ja-JP" sz="1600" b="0" i="0" u="none" strike="noStrike" kern="1200" cap="none" spc="0" normalizeH="0" baseline="0" noProof="0" dirty="0">
                          <a:ln>
                            <a:noFill/>
                          </a:ln>
                          <a:solidFill>
                            <a:schemeClr val="tx1"/>
                          </a:solidFill>
                          <a:effectLst/>
                          <a:uLnTx/>
                          <a:uFillTx/>
                          <a:latin typeface="+mn-lt"/>
                          <a:ea typeface="+mn-ea"/>
                          <a:cs typeface="+mn-cs"/>
                        </a:rPr>
                      </a:br>
                      <a:r>
                        <a:rPr kumimoji="1" lang="ja-JP" altLang="en-US" sz="1600" b="0" i="0" u="none" strike="noStrike" kern="1200" cap="none" spc="0" normalizeH="0" baseline="0" noProof="0" dirty="0">
                          <a:ln>
                            <a:noFill/>
                          </a:ln>
                          <a:solidFill>
                            <a:schemeClr val="tx1"/>
                          </a:solidFill>
                          <a:effectLst/>
                          <a:uLnTx/>
                          <a:uFillTx/>
                          <a:latin typeface="+mn-lt"/>
                          <a:ea typeface="+mn-ea"/>
                          <a:cs typeface="+mn-cs"/>
                        </a:rPr>
                        <a:t>保守作業を実施する方式</a:t>
                      </a:r>
                      <a:endParaRPr kumimoji="1" lang="en-US" altLang="ja-JP" sz="16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1200"/>
                        </a:spcBef>
                        <a:spcAft>
                          <a:spcPts val="0"/>
                        </a:spcAft>
                        <a:buClrTx/>
                        <a:buSzTx/>
                        <a:buFont typeface="Wingdings" panose="05000000000000000000" pitchFamily="2" charset="2"/>
                        <a:buNone/>
                        <a:tabLst/>
                        <a:defRPr/>
                      </a:pPr>
                      <a:r>
                        <a:rPr kumimoji="1" lang="ja-JP" altLang="en-US" sz="1600" b="0" i="0" u="none" strike="noStrike" kern="1200" cap="none" spc="0" normalizeH="0" baseline="0" noProof="0" dirty="0">
                          <a:ln>
                            <a:noFill/>
                          </a:ln>
                          <a:solidFill>
                            <a:schemeClr val="tx1"/>
                          </a:solidFill>
                          <a:effectLst/>
                          <a:uLnTx/>
                          <a:uFillTx/>
                          <a:latin typeface="+mn-lt"/>
                          <a:ea typeface="+mn-ea"/>
                          <a:cs typeface="+mn-cs"/>
                        </a:rPr>
                        <a:t>⇒ 原則、本方式でリモート保守行ってください。</a:t>
                      </a:r>
                      <a:endParaRPr kumimoji="1" lang="en-US" altLang="ja-JP" sz="1600" b="0" i="0" u="none" strike="noStrike" kern="1200" cap="none" spc="0" normalizeH="0" baseline="0" noProof="0" dirty="0">
                        <a:ln>
                          <a:noFill/>
                        </a:ln>
                        <a:solidFill>
                          <a:schemeClr val="tx1"/>
                        </a:solidFill>
                        <a:effectLst/>
                        <a:uLnTx/>
                        <a:uFillTx/>
                        <a:latin typeface="+mn-lt"/>
                        <a:ea typeface="+mn-ea"/>
                        <a:cs typeface="+mn-cs"/>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3817247"/>
                  </a:ext>
                </a:extLst>
              </a:tr>
              <a:tr h="1579075">
                <a:tc>
                  <a:txBody>
                    <a:bodyPr/>
                    <a:lstStyle/>
                    <a:p>
                      <a:r>
                        <a:rPr kumimoji="1" lang="ja-JP" altLang="en-US" sz="1600" b="1" i="0" u="none" strike="noStrike" kern="1200" cap="none" spc="0" normalizeH="0" baseline="0" noProof="0" dirty="0">
                          <a:ln>
                            <a:noFill/>
                          </a:ln>
                          <a:solidFill>
                            <a:schemeClr val="tx1"/>
                          </a:solidFill>
                          <a:effectLst/>
                          <a:uLnTx/>
                          <a:uFillTx/>
                          <a:latin typeface="+mn-lt"/>
                          <a:ea typeface="+mn-ea"/>
                          <a:cs typeface="+mn-cs"/>
                        </a:rPr>
                        <a:t>方式②：</a:t>
                      </a:r>
                      <a:endParaRPr kumimoji="1" lang="en-US" altLang="ja-JP" sz="1600" b="1" i="0" u="none" strike="noStrike" kern="1200" cap="none" spc="0" normalizeH="0" baseline="0" noProof="0" dirty="0">
                        <a:ln>
                          <a:noFill/>
                        </a:ln>
                        <a:solidFill>
                          <a:schemeClr val="tx1"/>
                        </a:solidFill>
                        <a:effectLst/>
                        <a:uLnTx/>
                        <a:uFillTx/>
                        <a:latin typeface="+mn-lt"/>
                        <a:ea typeface="+mn-ea"/>
                        <a:cs typeface="+mn-cs"/>
                      </a:endParaRPr>
                    </a:p>
                    <a:p>
                      <a:r>
                        <a:rPr kumimoji="1" lang="ja-JP" altLang="en-US" sz="1600" b="1" i="0" u="sng" strike="noStrike" kern="1200" cap="none" spc="0" normalizeH="0" baseline="0" noProof="0" dirty="0">
                          <a:ln>
                            <a:noFill/>
                          </a:ln>
                          <a:solidFill>
                            <a:schemeClr val="tx1"/>
                          </a:solidFill>
                          <a:effectLst/>
                          <a:uLnTx/>
                          <a:uFillTx/>
                          <a:latin typeface="+mn-lt"/>
                          <a:ea typeface="+mn-ea"/>
                          <a:cs typeface="+mn-cs"/>
                        </a:rPr>
                        <a:t>保守ベンダーの提供する保守サービス</a:t>
                      </a:r>
                      <a:endParaRPr kumimoji="1" lang="ja-JP" altLang="en-US" sz="1600" dirty="0">
                        <a:solidFill>
                          <a:schemeClr val="tx1"/>
                        </a:solidFill>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1200"/>
                        </a:spcBef>
                        <a:spcAft>
                          <a:spcPts val="0"/>
                        </a:spcAft>
                        <a:buClrTx/>
                        <a:buSzTx/>
                        <a:buFont typeface="Wingdings" panose="05000000000000000000" pitchFamily="2" charset="2"/>
                        <a:buNone/>
                        <a:tabLst/>
                        <a:defRPr/>
                      </a:pPr>
                      <a:r>
                        <a:rPr kumimoji="1" lang="ja-JP" altLang="en-US" sz="1600" b="0" i="0" u="none" strike="noStrike" kern="1200" cap="none" spc="0" normalizeH="0" baseline="0" noProof="0" dirty="0">
                          <a:ln>
                            <a:noFill/>
                          </a:ln>
                          <a:solidFill>
                            <a:schemeClr val="tx1"/>
                          </a:solidFill>
                          <a:effectLst/>
                          <a:uLnTx/>
                          <a:uFillTx/>
                          <a:latin typeface="+mn-lt"/>
                          <a:ea typeface="+mn-ea"/>
                          <a:cs typeface="+mn-cs"/>
                        </a:rPr>
                        <a:t>保守ベンダーが提供する保守サービスを利用する方式</a:t>
                      </a:r>
                      <a:endParaRPr kumimoji="1" lang="en-US" altLang="ja-JP" sz="1600" b="0" i="0" u="none" strike="noStrike" kern="1200" cap="none" spc="0" normalizeH="0" baseline="0" noProof="0" dirty="0">
                        <a:ln>
                          <a:noFill/>
                        </a:ln>
                        <a:solidFill>
                          <a:schemeClr val="tx1"/>
                        </a:solidFill>
                        <a:effectLst/>
                        <a:uLnTx/>
                        <a:uFillTx/>
                        <a:latin typeface="+mn-lt"/>
                        <a:ea typeface="+mn-ea"/>
                        <a:cs typeface="+mn-cs"/>
                      </a:endParaRPr>
                    </a:p>
                    <a:p>
                      <a:pPr marL="266700" marR="0" lvl="0" indent="-266700" algn="l" defTabSz="914400" rtl="0" eaLnBrk="1" fontAlgn="auto" latinLnBrk="0" hangingPunct="1">
                        <a:lnSpc>
                          <a:spcPct val="100000"/>
                        </a:lnSpc>
                        <a:spcBef>
                          <a:spcPts val="1200"/>
                        </a:spcBef>
                        <a:spcAft>
                          <a:spcPts val="0"/>
                        </a:spcAft>
                        <a:buClrTx/>
                        <a:buSzTx/>
                        <a:buFont typeface="Wingdings" panose="05000000000000000000" pitchFamily="2" charset="2"/>
                        <a:buNone/>
                        <a:tabLst/>
                        <a:defRPr/>
                      </a:pPr>
                      <a:r>
                        <a:rPr kumimoji="1" lang="ja-JP" altLang="en-US" sz="1600" b="0" i="0" u="none" strike="noStrike" kern="1200" cap="none" spc="0" normalizeH="0" baseline="0" noProof="0" dirty="0">
                          <a:ln>
                            <a:noFill/>
                          </a:ln>
                          <a:solidFill>
                            <a:schemeClr val="tx1"/>
                          </a:solidFill>
                          <a:effectLst/>
                          <a:uLnTx/>
                          <a:uFillTx/>
                          <a:latin typeface="+mn-lt"/>
                          <a:ea typeface="+mn-ea"/>
                          <a:cs typeface="+mn-cs"/>
                        </a:rPr>
                        <a:t>⇒ 個別に接続許可の審査を実施しますので、制御システム外部ネットワーク</a:t>
                      </a:r>
                      <a:br>
                        <a:rPr kumimoji="1" lang="en-US" altLang="ja-JP" sz="1600" b="0" i="0" u="none" strike="noStrike" kern="1200" cap="none" spc="0" normalizeH="0" baseline="0" noProof="0" dirty="0">
                          <a:ln>
                            <a:noFill/>
                          </a:ln>
                          <a:solidFill>
                            <a:schemeClr val="tx1"/>
                          </a:solidFill>
                          <a:effectLst/>
                          <a:uLnTx/>
                          <a:uFillTx/>
                          <a:latin typeface="+mn-lt"/>
                          <a:ea typeface="+mn-ea"/>
                          <a:cs typeface="+mn-cs"/>
                        </a:rPr>
                      </a:br>
                      <a:r>
                        <a:rPr kumimoji="1" lang="ja-JP" altLang="en-US" sz="1600" b="0" i="0" u="none" strike="noStrike" kern="1200" cap="none" spc="0" normalizeH="0" baseline="0" noProof="0" dirty="0">
                          <a:ln>
                            <a:noFill/>
                          </a:ln>
                          <a:solidFill>
                            <a:schemeClr val="tx1"/>
                          </a:solidFill>
                          <a:effectLst/>
                          <a:uLnTx/>
                          <a:uFillTx/>
                          <a:latin typeface="+mn-lt"/>
                          <a:ea typeface="+mn-ea"/>
                          <a:cs typeface="+mn-cs"/>
                        </a:rPr>
                        <a:t>接続申請をお願いします。</a:t>
                      </a:r>
                      <a:endParaRPr kumimoji="1" lang="en-US" altLang="ja-JP" sz="1600" b="0" i="0" u="none" strike="noStrike" kern="1200" cap="none" spc="0" normalizeH="0" baseline="0" noProof="0" dirty="0">
                        <a:ln>
                          <a:noFill/>
                        </a:ln>
                        <a:solidFill>
                          <a:schemeClr val="tx1"/>
                        </a:solidFill>
                        <a:effectLst/>
                        <a:uLnTx/>
                        <a:uFillTx/>
                        <a:latin typeface="+mn-lt"/>
                        <a:ea typeface="+mn-ea"/>
                        <a:cs typeface="+mn-cs"/>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93639790"/>
                  </a:ext>
                </a:extLst>
              </a:tr>
            </a:tbl>
          </a:graphicData>
        </a:graphic>
      </p:graphicFrame>
      <p:sp>
        <p:nvSpPr>
          <p:cNvPr id="4" name="正方形/長方形 3">
            <a:extLst>
              <a:ext uri="{FF2B5EF4-FFF2-40B4-BE49-F238E27FC236}">
                <a16:creationId xmlns:a16="http://schemas.microsoft.com/office/drawing/2014/main" id="{7A3BBEE0-B4F9-4251-A127-45499E635943}"/>
              </a:ext>
            </a:extLst>
          </p:cNvPr>
          <p:cNvSpPr/>
          <p:nvPr/>
        </p:nvSpPr>
        <p:spPr>
          <a:xfrm>
            <a:off x="276178" y="5229228"/>
            <a:ext cx="8136904" cy="461665"/>
          </a:xfrm>
          <a:prstGeom prst="rect">
            <a:avLst/>
          </a:prstGeom>
        </p:spPr>
        <p:txBody>
          <a:bodyPr wrap="square">
            <a:spAutoFit/>
          </a:bodyPr>
          <a:lstStyle/>
          <a:p>
            <a:pPr lvl="0">
              <a:defRPr/>
            </a:pPr>
            <a:r>
              <a:rPr lang="en-US" altLang="ja-JP" sz="1200" dirty="0">
                <a:latin typeface="+mn-ea"/>
              </a:rPr>
              <a:t>※1 </a:t>
            </a:r>
            <a:r>
              <a:rPr lang="ja-JP" altLang="en-US" sz="1200" dirty="0">
                <a:latin typeface="+mn-ea"/>
              </a:rPr>
              <a:t>メーカー・ベンダーの保守拠点等からインターネット等を経由して接続する想定です。</a:t>
            </a:r>
            <a:endParaRPr lang="en-US" altLang="ja-JP" sz="1200" dirty="0">
              <a:latin typeface="+mn-ea"/>
            </a:endParaRPr>
          </a:p>
          <a:p>
            <a:pPr lvl="0">
              <a:defRPr/>
            </a:pPr>
            <a:r>
              <a:rPr lang="en-US" altLang="ja-JP" sz="1200" dirty="0">
                <a:latin typeface="+mn-ea"/>
              </a:rPr>
              <a:t>※2 </a:t>
            </a:r>
            <a:r>
              <a:rPr lang="ja-JP" altLang="en-US" sz="1200" dirty="0">
                <a:latin typeface="+mn-ea"/>
              </a:rPr>
              <a:t>外部ベンダーに標準</a:t>
            </a:r>
            <a:r>
              <a:rPr lang="en-US" altLang="ja-JP" sz="1200" dirty="0">
                <a:latin typeface="+mn-ea"/>
              </a:rPr>
              <a:t>PC</a:t>
            </a:r>
            <a:r>
              <a:rPr lang="ja-JP" altLang="en-US" sz="1200" dirty="0">
                <a:latin typeface="+mn-ea"/>
              </a:rPr>
              <a:t>を貸与し、モバイル</a:t>
            </a:r>
            <a:r>
              <a:rPr lang="en-US" altLang="ja-JP" sz="1200" dirty="0">
                <a:latin typeface="+mn-ea"/>
              </a:rPr>
              <a:t>VPN</a:t>
            </a:r>
            <a:r>
              <a:rPr lang="ja-JP" altLang="en-US" sz="1200" dirty="0">
                <a:latin typeface="+mn-ea"/>
              </a:rPr>
              <a:t>接続によりリモート保守を実施する方式は許可されません。</a:t>
            </a:r>
          </a:p>
        </p:txBody>
      </p:sp>
    </p:spTree>
    <p:extLst>
      <p:ext uri="{BB962C8B-B14F-4D97-AF65-F5344CB8AC3E}">
        <p14:creationId xmlns:p14="http://schemas.microsoft.com/office/powerpoint/2010/main" val="129562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BE199C-E632-44C4-A72D-8F237D58B494}"/>
              </a:ext>
            </a:extLst>
          </p:cNvPr>
          <p:cNvSpPr>
            <a:spLocks noGrp="1"/>
          </p:cNvSpPr>
          <p:nvPr>
            <p:ph type="title"/>
          </p:nvPr>
        </p:nvSpPr>
        <p:spPr/>
        <p:txBody>
          <a:bodyPr/>
          <a:lstStyle/>
          <a:p>
            <a:r>
              <a:rPr lang="ja-JP" altLang="en-US" dirty="0"/>
              <a:t>システムを外部からリモートで操作できる安全な環境が提供されます</a:t>
            </a:r>
          </a:p>
        </p:txBody>
      </p:sp>
      <p:sp>
        <p:nvSpPr>
          <p:cNvPr id="3" name="テキスト プレースホルダー 2">
            <a:extLst>
              <a:ext uri="{FF2B5EF4-FFF2-40B4-BE49-F238E27FC236}">
                <a16:creationId xmlns:a16="http://schemas.microsoft.com/office/drawing/2014/main" id="{CB00FEE3-D9A7-4030-9893-D74E51C9327E}"/>
              </a:ext>
            </a:extLst>
          </p:cNvPr>
          <p:cNvSpPr>
            <a:spLocks noGrp="1"/>
          </p:cNvSpPr>
          <p:nvPr>
            <p:ph type="body" sz="quarter" idx="10"/>
          </p:nvPr>
        </p:nvSpPr>
        <p:spPr>
          <a:xfrm>
            <a:off x="276178" y="1052735"/>
            <a:ext cx="5375942" cy="576039"/>
          </a:xfrm>
        </p:spPr>
        <p:txBody>
          <a:bodyPr/>
          <a:lstStyle/>
          <a:p>
            <a:r>
              <a:rPr lang="ja-JP" altLang="en-US" dirty="0"/>
              <a:t>外部ベンダーリモート接続サービス（概要）</a:t>
            </a:r>
            <a:endParaRPr lang="en-US" altLang="ja-JP" dirty="0"/>
          </a:p>
        </p:txBody>
      </p:sp>
      <p:sp>
        <p:nvSpPr>
          <p:cNvPr id="45" name="吹き出し: 四角形 44">
            <a:extLst>
              <a:ext uri="{FF2B5EF4-FFF2-40B4-BE49-F238E27FC236}">
                <a16:creationId xmlns:a16="http://schemas.microsoft.com/office/drawing/2014/main" id="{6A03B1A5-B6EF-422C-A6CE-E1AE077233CD}"/>
              </a:ext>
            </a:extLst>
          </p:cNvPr>
          <p:cNvSpPr/>
          <p:nvPr/>
        </p:nvSpPr>
        <p:spPr>
          <a:xfrm>
            <a:off x="6404864" y="4327741"/>
            <a:ext cx="2411760" cy="1981577"/>
          </a:xfrm>
          <a:prstGeom prst="wedgeRectCallout">
            <a:avLst>
              <a:gd name="adj1" fmla="val 5059"/>
              <a:gd name="adj2" fmla="val -105606"/>
            </a:avLst>
          </a:prstGeom>
          <a:solidFill>
            <a:sysClr val="window" lastClr="FFFFFF"/>
          </a:solidFill>
          <a:ln w="25400" cap="flat" cmpd="sng" algn="ctr">
            <a:solidFill>
              <a:sysClr val="window" lastClr="FFFFFF">
                <a:lumMod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prstClr val="white"/>
              </a:solidFill>
              <a:effectLst/>
              <a:uLnTx/>
              <a:uFillTx/>
              <a:latin typeface="Calibri"/>
              <a:ea typeface="ＭＳ Ｐゴシック" panose="020B0600070205080204" pitchFamily="50" charset="-128"/>
              <a:cs typeface="+mn-cs"/>
            </a:endParaRPr>
          </a:p>
        </p:txBody>
      </p:sp>
      <p:pic>
        <p:nvPicPr>
          <p:cNvPr id="46" name="図 45">
            <a:extLst>
              <a:ext uri="{FF2B5EF4-FFF2-40B4-BE49-F238E27FC236}">
                <a16:creationId xmlns:a16="http://schemas.microsoft.com/office/drawing/2014/main" id="{0E9E9CD3-783D-4C59-B53F-F15364696D51}"/>
              </a:ext>
            </a:extLst>
          </p:cNvPr>
          <p:cNvPicPr>
            <a:picLocks noChangeAspect="1"/>
          </p:cNvPicPr>
          <p:nvPr/>
        </p:nvPicPr>
        <p:blipFill>
          <a:blip r:embed="rId2"/>
          <a:stretch>
            <a:fillRect/>
          </a:stretch>
        </p:blipFill>
        <p:spPr>
          <a:xfrm>
            <a:off x="5657094" y="3697017"/>
            <a:ext cx="545204" cy="507418"/>
          </a:xfrm>
          <a:prstGeom prst="rect">
            <a:avLst/>
          </a:prstGeom>
        </p:spPr>
      </p:pic>
      <p:sp>
        <p:nvSpPr>
          <p:cNvPr id="47" name="四角形: 角を丸くする 46">
            <a:extLst>
              <a:ext uri="{FF2B5EF4-FFF2-40B4-BE49-F238E27FC236}">
                <a16:creationId xmlns:a16="http://schemas.microsoft.com/office/drawing/2014/main" id="{DA4441A7-6427-456A-A9ED-3F2E0BE6898E}"/>
              </a:ext>
            </a:extLst>
          </p:cNvPr>
          <p:cNvSpPr/>
          <p:nvPr/>
        </p:nvSpPr>
        <p:spPr>
          <a:xfrm>
            <a:off x="1359640" y="1932491"/>
            <a:ext cx="3672408" cy="2935463"/>
          </a:xfrm>
          <a:prstGeom prst="roundRect">
            <a:avLst/>
          </a:prstGeom>
          <a:solidFill>
            <a:srgbClr val="DCE6F2">
              <a:alpha val="4902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prstClr val="white"/>
              </a:solidFill>
              <a:effectLst/>
              <a:uLnTx/>
              <a:uFillTx/>
              <a:latin typeface="Calibri"/>
              <a:ea typeface="ＭＳ Ｐゴシック" panose="020B0600070205080204" pitchFamily="50" charset="-128"/>
              <a:cs typeface="+mn-cs"/>
            </a:endParaRPr>
          </a:p>
        </p:txBody>
      </p:sp>
      <p:sp>
        <p:nvSpPr>
          <p:cNvPr id="48" name="四角形: 角を丸くする 47">
            <a:extLst>
              <a:ext uri="{FF2B5EF4-FFF2-40B4-BE49-F238E27FC236}">
                <a16:creationId xmlns:a16="http://schemas.microsoft.com/office/drawing/2014/main" id="{88E0E9B6-39CA-4CB1-B0E3-322526070361}"/>
              </a:ext>
            </a:extLst>
          </p:cNvPr>
          <p:cNvSpPr/>
          <p:nvPr/>
        </p:nvSpPr>
        <p:spPr>
          <a:xfrm>
            <a:off x="2435821" y="2566396"/>
            <a:ext cx="2088232" cy="682230"/>
          </a:xfrm>
          <a:prstGeom prst="roundRect">
            <a:avLst/>
          </a:prstGeom>
          <a:solidFill>
            <a:srgbClr val="4BACC6">
              <a:lumMod val="60000"/>
              <a:lumOff val="4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dirty="0">
              <a:ln>
                <a:noFill/>
              </a:ln>
              <a:solidFill>
                <a:prstClr val="white"/>
              </a:solidFill>
              <a:effectLst/>
              <a:uLnTx/>
              <a:uFillTx/>
              <a:latin typeface="Calibri"/>
              <a:ea typeface="ＭＳ Ｐゴシック" panose="020B0600070205080204" pitchFamily="50" charset="-128"/>
              <a:cs typeface="+mn-cs"/>
            </a:endParaRPr>
          </a:p>
        </p:txBody>
      </p:sp>
      <p:sp>
        <p:nvSpPr>
          <p:cNvPr id="49" name="コンテンツ プレースホルダー 1">
            <a:extLst>
              <a:ext uri="{FF2B5EF4-FFF2-40B4-BE49-F238E27FC236}">
                <a16:creationId xmlns:a16="http://schemas.microsoft.com/office/drawing/2014/main" id="{0E73A27D-BEFB-4652-97E3-FB6ACD11DEEF}"/>
              </a:ext>
            </a:extLst>
          </p:cNvPr>
          <p:cNvSpPr txBox="1">
            <a:spLocks/>
          </p:cNvSpPr>
          <p:nvPr/>
        </p:nvSpPr>
        <p:spPr>
          <a:xfrm>
            <a:off x="288032" y="1052736"/>
            <a:ext cx="7830154" cy="72703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1" lang="en-US" altLang="ja-JP" sz="2000" b="1" i="0" u="none" strike="noStrike" kern="1200" cap="none" spc="0" normalizeH="0" baseline="0" noProof="0" dirty="0">
              <a:ln>
                <a:noFill/>
              </a:ln>
              <a:solidFill>
                <a:srgbClr val="1F497D"/>
              </a:solidFill>
              <a:effectLst/>
              <a:uLnTx/>
              <a:uFillTx/>
              <a:latin typeface="Meiryo UI" panose="020B0604030504040204" pitchFamily="50" charset="-128"/>
              <a:ea typeface="Meiryo UI" panose="020B0604030504040204" pitchFamily="50" charset="-128"/>
              <a:cs typeface="+mn-cs"/>
            </a:endParaRPr>
          </a:p>
        </p:txBody>
      </p:sp>
      <p:sp>
        <p:nvSpPr>
          <p:cNvPr id="50" name="楕円 49">
            <a:extLst>
              <a:ext uri="{FF2B5EF4-FFF2-40B4-BE49-F238E27FC236}">
                <a16:creationId xmlns:a16="http://schemas.microsoft.com/office/drawing/2014/main" id="{5E1210DA-3BDE-4714-92F5-44EF6018CA1C}"/>
              </a:ext>
            </a:extLst>
          </p:cNvPr>
          <p:cNvSpPr/>
          <p:nvPr/>
        </p:nvSpPr>
        <p:spPr>
          <a:xfrm>
            <a:off x="434869" y="2061176"/>
            <a:ext cx="1541598" cy="3233399"/>
          </a:xfrm>
          <a:prstGeom prst="ellipse">
            <a:avLst/>
          </a:prstGeom>
          <a:solidFill>
            <a:sysClr val="window" lastClr="FFFFFF"/>
          </a:solidFill>
          <a:ln w="25400" cap="flat" cmpd="sng" algn="ctr">
            <a:solidFill>
              <a:srgbClr val="1F497D"/>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4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p:txBody>
      </p:sp>
      <p:sp>
        <p:nvSpPr>
          <p:cNvPr id="51" name="テキスト ボックス 50">
            <a:extLst>
              <a:ext uri="{FF2B5EF4-FFF2-40B4-BE49-F238E27FC236}">
                <a16:creationId xmlns:a16="http://schemas.microsoft.com/office/drawing/2014/main" id="{22190F37-2EA2-4D5C-878F-380CF2C8FE91}"/>
              </a:ext>
            </a:extLst>
          </p:cNvPr>
          <p:cNvSpPr txBox="1"/>
          <p:nvPr/>
        </p:nvSpPr>
        <p:spPr>
          <a:xfrm>
            <a:off x="4211256" y="3832045"/>
            <a:ext cx="1032059" cy="461665"/>
          </a:xfrm>
          <a:prstGeom prst="rect">
            <a:avLst/>
          </a:prstGeom>
          <a:noFill/>
        </p:spPr>
        <p:txBody>
          <a:bodyPr wrap="square" rtlCol="0">
            <a:spAutoFit/>
          </a:bodyPr>
          <a:lstStyle/>
          <a:p>
            <a:r>
              <a:rPr lang="ja-JP" altLang="en-US" sz="1200" dirty="0">
                <a:solidFill>
                  <a:prstClr val="black"/>
                </a:solidFill>
                <a:latin typeface="Meiryo UI" panose="020B0604030504040204" pitchFamily="50" charset="-128"/>
                <a:ea typeface="Meiryo UI" panose="020B0604030504040204" pitchFamily="50" charset="-128"/>
              </a:rPr>
              <a:t>接続を</a:t>
            </a:r>
            <a:r>
              <a:rPr lang="ja-JP" altLang="en-US" sz="1200" b="1" dirty="0">
                <a:solidFill>
                  <a:srgbClr val="FF0000"/>
                </a:solidFill>
                <a:latin typeface="Meiryo UI" panose="020B0604030504040204" pitchFamily="50" charset="-128"/>
                <a:ea typeface="Meiryo UI" panose="020B0604030504040204" pitchFamily="50" charset="-128"/>
              </a:rPr>
              <a:t>許可・監視</a:t>
            </a:r>
          </a:p>
        </p:txBody>
      </p:sp>
      <p:cxnSp>
        <p:nvCxnSpPr>
          <p:cNvPr id="52" name="直線矢印コネクタ 51">
            <a:extLst>
              <a:ext uri="{FF2B5EF4-FFF2-40B4-BE49-F238E27FC236}">
                <a16:creationId xmlns:a16="http://schemas.microsoft.com/office/drawing/2014/main" id="{4E43790B-7D9B-4F3C-9C81-53E058385F85}"/>
              </a:ext>
            </a:extLst>
          </p:cNvPr>
          <p:cNvCxnSpPr>
            <a:cxnSpLocks/>
            <a:endCxn id="67" idx="3"/>
          </p:cNvCxnSpPr>
          <p:nvPr/>
        </p:nvCxnSpPr>
        <p:spPr>
          <a:xfrm flipH="1">
            <a:off x="4434465" y="2872115"/>
            <a:ext cx="2943580" cy="4123"/>
          </a:xfrm>
          <a:prstGeom prst="straightConnector1">
            <a:avLst/>
          </a:prstGeom>
          <a:noFill/>
          <a:ln w="76200" cap="flat" cmpd="sng" algn="ctr">
            <a:solidFill>
              <a:srgbClr val="9BBB59">
                <a:lumMod val="75000"/>
              </a:srgbClr>
            </a:solidFill>
            <a:prstDash val="solid"/>
            <a:tailEnd type="triangle"/>
          </a:ln>
          <a:effectLst/>
        </p:spPr>
      </p:cxnSp>
      <p:sp>
        <p:nvSpPr>
          <p:cNvPr id="53" name="テキスト ボックス 52">
            <a:extLst>
              <a:ext uri="{FF2B5EF4-FFF2-40B4-BE49-F238E27FC236}">
                <a16:creationId xmlns:a16="http://schemas.microsoft.com/office/drawing/2014/main" id="{E587B35A-7631-455C-B30F-C71317ACF139}"/>
              </a:ext>
            </a:extLst>
          </p:cNvPr>
          <p:cNvSpPr txBox="1"/>
          <p:nvPr/>
        </p:nvSpPr>
        <p:spPr>
          <a:xfrm>
            <a:off x="7376208" y="2170088"/>
            <a:ext cx="859531" cy="338554"/>
          </a:xfrm>
          <a:prstGeom prst="rect">
            <a:avLst/>
          </a:prstGeom>
          <a:noFill/>
        </p:spPr>
        <p:txBody>
          <a:bodyPr wrap="none" rtlCol="0">
            <a:spAutoFit/>
          </a:bodyPr>
          <a:lstStyle/>
          <a:p>
            <a:r>
              <a:rPr lang="ja-JP" altLang="en-US" sz="1600" b="1" dirty="0">
                <a:solidFill>
                  <a:prstClr val="black"/>
                </a:solidFill>
                <a:latin typeface="Meiryo UI" panose="020B0604030504040204" pitchFamily="50" charset="-128"/>
                <a:ea typeface="Meiryo UI" panose="020B0604030504040204" pitchFamily="50" charset="-128"/>
              </a:rPr>
              <a:t>ベンダー</a:t>
            </a:r>
          </a:p>
        </p:txBody>
      </p:sp>
      <p:pic>
        <p:nvPicPr>
          <p:cNvPr id="54" name="Picture 66">
            <a:extLst>
              <a:ext uri="{FF2B5EF4-FFF2-40B4-BE49-F238E27FC236}">
                <a16:creationId xmlns:a16="http://schemas.microsoft.com/office/drawing/2014/main" id="{80A369AE-C287-419F-9C80-B1F1F56BC98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gray">
          <a:xfrm>
            <a:off x="886162" y="3074843"/>
            <a:ext cx="662809" cy="856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5" name="Picture 61">
            <a:extLst>
              <a:ext uri="{FF2B5EF4-FFF2-40B4-BE49-F238E27FC236}">
                <a16:creationId xmlns:a16="http://schemas.microsoft.com/office/drawing/2014/main" id="{01F937CE-7F71-4ED2-95FF-B3209FCF48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4821980" y="2580735"/>
            <a:ext cx="397473"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6" name="Picture 2" descr="ãã¯ããã³ ï¼ãã½ã³ã³ã«åããï¼">
            <a:extLst>
              <a:ext uri="{FF2B5EF4-FFF2-40B4-BE49-F238E27FC236}">
                <a16:creationId xmlns:a16="http://schemas.microsoft.com/office/drawing/2014/main" id="{FE27E97A-0F34-4F4C-AAC7-4EF36CE964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86746" y="2451318"/>
            <a:ext cx="752697" cy="752697"/>
          </a:xfrm>
          <a:prstGeom prst="rect">
            <a:avLst/>
          </a:prstGeom>
          <a:noFill/>
          <a:extLst>
            <a:ext uri="{909E8E84-426E-40DD-AFC4-6F175D3DCCD1}">
              <a14:hiddenFill xmlns:a14="http://schemas.microsoft.com/office/drawing/2010/main">
                <a:solidFill>
                  <a:srgbClr val="FFFFFF"/>
                </a:solidFill>
              </a14:hiddenFill>
            </a:ext>
          </a:extLst>
        </p:spPr>
      </p:pic>
      <p:pic>
        <p:nvPicPr>
          <p:cNvPr id="57" name="コンテンツ プレースホルダー 5">
            <a:extLst>
              <a:ext uri="{FF2B5EF4-FFF2-40B4-BE49-F238E27FC236}">
                <a16:creationId xmlns:a16="http://schemas.microsoft.com/office/drawing/2014/main" id="{3CEA3C72-856F-47EA-81F5-E2DB9F590E37}"/>
              </a:ext>
            </a:extLst>
          </p:cNvPr>
          <p:cNvPicPr>
            <a:picLocks noChangeAspect="1"/>
          </p:cNvPicPr>
          <p:nvPr/>
        </p:nvPicPr>
        <p:blipFill>
          <a:blip r:embed="rId6" cstate="print">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5379058" y="2358517"/>
            <a:ext cx="1859361" cy="991842"/>
          </a:xfrm>
          <a:prstGeom prst="rect">
            <a:avLst/>
          </a:prstGeom>
        </p:spPr>
      </p:pic>
      <p:sp>
        <p:nvSpPr>
          <p:cNvPr id="58" name="テキスト ボックス 57">
            <a:extLst>
              <a:ext uri="{FF2B5EF4-FFF2-40B4-BE49-F238E27FC236}">
                <a16:creationId xmlns:a16="http://schemas.microsoft.com/office/drawing/2014/main" id="{F62329A8-CE5B-4848-B8B5-ACA7023AEB0B}"/>
              </a:ext>
            </a:extLst>
          </p:cNvPr>
          <p:cNvSpPr txBox="1"/>
          <p:nvPr/>
        </p:nvSpPr>
        <p:spPr>
          <a:xfrm>
            <a:off x="5741740" y="2898566"/>
            <a:ext cx="1095172" cy="307777"/>
          </a:xfrm>
          <a:prstGeom prst="rect">
            <a:avLst/>
          </a:prstGeom>
          <a:noFill/>
        </p:spPr>
        <p:txBody>
          <a:bodyPr wrap="none" rtlCol="0">
            <a:spAutoFit/>
          </a:bodyPr>
          <a:lstStyle/>
          <a:p>
            <a:r>
              <a:rPr lang="ja-JP" altLang="en-US" sz="1400" dirty="0">
                <a:solidFill>
                  <a:prstClr val="black"/>
                </a:solidFill>
                <a:latin typeface="Meiryo UI" panose="020B0604030504040204" pitchFamily="50" charset="-128"/>
                <a:ea typeface="Meiryo UI" panose="020B0604030504040204" pitchFamily="50" charset="-128"/>
              </a:rPr>
              <a:t>インターネット</a:t>
            </a:r>
            <a:endParaRPr lang="en-US" altLang="ja-JP" sz="1400" dirty="0">
              <a:solidFill>
                <a:prstClr val="black"/>
              </a:solidFill>
              <a:latin typeface="Meiryo UI" panose="020B0604030504040204" pitchFamily="50" charset="-128"/>
              <a:ea typeface="Meiryo UI" panose="020B0604030504040204" pitchFamily="50" charset="-128"/>
            </a:endParaRPr>
          </a:p>
        </p:txBody>
      </p:sp>
      <p:pic>
        <p:nvPicPr>
          <p:cNvPr id="59" name="Picture 4" descr="ãã¯ããã³ï¼éã¹ã¼ã/ã¢ãã¿ã¼å/ç·å­ï¼">
            <a:extLst>
              <a:ext uri="{FF2B5EF4-FFF2-40B4-BE49-F238E27FC236}">
                <a16:creationId xmlns:a16="http://schemas.microsoft.com/office/drawing/2014/main" id="{93B3C262-49DB-4D14-8B0C-A803533B360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flipH="1">
            <a:off x="3434740" y="3834909"/>
            <a:ext cx="742026" cy="777122"/>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66">
            <a:extLst>
              <a:ext uri="{FF2B5EF4-FFF2-40B4-BE49-F238E27FC236}">
                <a16:creationId xmlns:a16="http://schemas.microsoft.com/office/drawing/2014/main" id="{1084F4E4-4786-4AE6-8663-E537B5E7CEF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gray">
          <a:xfrm>
            <a:off x="927591" y="4023463"/>
            <a:ext cx="662809" cy="856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1" name="四角形: 角を丸くする 60">
            <a:extLst>
              <a:ext uri="{FF2B5EF4-FFF2-40B4-BE49-F238E27FC236}">
                <a16:creationId xmlns:a16="http://schemas.microsoft.com/office/drawing/2014/main" id="{3D977336-82FF-44FD-BF88-A85996B4AC62}"/>
              </a:ext>
            </a:extLst>
          </p:cNvPr>
          <p:cNvSpPr/>
          <p:nvPr/>
        </p:nvSpPr>
        <p:spPr>
          <a:xfrm>
            <a:off x="2448371" y="3154545"/>
            <a:ext cx="2088232" cy="318969"/>
          </a:xfrm>
          <a:prstGeom prst="roundRect">
            <a:avLst/>
          </a:prstGeom>
          <a:gradFill flip="none" rotWithShape="1">
            <a:gsLst>
              <a:gs pos="0">
                <a:srgbClr val="4F81BD">
                  <a:shade val="30000"/>
                  <a:satMod val="115000"/>
                </a:srgbClr>
              </a:gs>
              <a:gs pos="50000">
                <a:srgbClr val="4F81BD">
                  <a:shade val="67500"/>
                  <a:satMod val="115000"/>
                </a:srgbClr>
              </a:gs>
              <a:gs pos="100000">
                <a:srgbClr val="4F81BD">
                  <a:shade val="100000"/>
                  <a:satMod val="115000"/>
                </a:srgbClr>
              </a:gs>
            </a:gsLst>
            <a:lin ang="540000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1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VDI</a:t>
            </a:r>
            <a:r>
              <a:rPr kumimoji="0" lang="ja-JP" altLang="en-US" sz="110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n-cs"/>
              </a:rPr>
              <a:t>基盤</a:t>
            </a:r>
          </a:p>
        </p:txBody>
      </p:sp>
      <p:sp>
        <p:nvSpPr>
          <p:cNvPr id="62" name="正方形/長方形 61">
            <a:extLst>
              <a:ext uri="{FF2B5EF4-FFF2-40B4-BE49-F238E27FC236}">
                <a16:creationId xmlns:a16="http://schemas.microsoft.com/office/drawing/2014/main" id="{61EBDE83-7D63-4A2D-B18B-991F395C5F66}"/>
              </a:ext>
            </a:extLst>
          </p:cNvPr>
          <p:cNvSpPr/>
          <p:nvPr/>
        </p:nvSpPr>
        <p:spPr>
          <a:xfrm>
            <a:off x="2537242" y="2715491"/>
            <a:ext cx="552853" cy="355411"/>
          </a:xfrm>
          <a:prstGeom prst="rect">
            <a:avLst/>
          </a:prstGeom>
          <a:gradFill flip="none" rotWithShape="1">
            <a:gsLst>
              <a:gs pos="0">
                <a:srgbClr val="4F81BD">
                  <a:tint val="66000"/>
                  <a:satMod val="160000"/>
                </a:srgbClr>
              </a:gs>
              <a:gs pos="50000">
                <a:srgbClr val="4F81BD">
                  <a:tint val="44500"/>
                  <a:satMod val="160000"/>
                </a:srgbClr>
              </a:gs>
              <a:gs pos="100000">
                <a:srgbClr val="4F81BD">
                  <a:tint val="23500"/>
                  <a:satMod val="160000"/>
                </a:srgbClr>
              </a:gs>
            </a:gsLst>
            <a:lin ang="5400000" scaled="1"/>
            <a:tileRect/>
          </a:gradFill>
          <a:ln w="12700" cap="flat" cmpd="sng" algn="ctr">
            <a:solidFill>
              <a:sysClr val="window" lastClr="FFFFFF">
                <a:lumMod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63" name="テキスト ボックス 62">
            <a:extLst>
              <a:ext uri="{FF2B5EF4-FFF2-40B4-BE49-F238E27FC236}">
                <a16:creationId xmlns:a16="http://schemas.microsoft.com/office/drawing/2014/main" id="{1852F5D6-4BD8-4EA2-AE60-229C1B50595B}"/>
              </a:ext>
            </a:extLst>
          </p:cNvPr>
          <p:cNvSpPr txBox="1"/>
          <p:nvPr/>
        </p:nvSpPr>
        <p:spPr>
          <a:xfrm>
            <a:off x="2502198" y="2691572"/>
            <a:ext cx="630492" cy="369332"/>
          </a:xfrm>
          <a:prstGeom prst="rect">
            <a:avLst/>
          </a:prstGeom>
          <a:noFill/>
        </p:spPr>
        <p:txBody>
          <a:bodyPr wrap="square" rtlCol="0">
            <a:spAutoFit/>
          </a:bodyPr>
          <a:lstStyle/>
          <a:p>
            <a:r>
              <a:rPr lang="ja-JP" altLang="en-US" sz="900" b="1" dirty="0">
                <a:solidFill>
                  <a:prstClr val="black"/>
                </a:solidFill>
                <a:latin typeface="Meiryo UI" panose="020B0604030504040204" pitchFamily="50" charset="-128"/>
                <a:ea typeface="Meiryo UI" panose="020B0604030504040204" pitchFamily="50" charset="-128"/>
              </a:rPr>
              <a:t>仮想デスクトップ</a:t>
            </a:r>
          </a:p>
        </p:txBody>
      </p:sp>
      <p:sp>
        <p:nvSpPr>
          <p:cNvPr id="64" name="正方形/長方形 63">
            <a:extLst>
              <a:ext uri="{FF2B5EF4-FFF2-40B4-BE49-F238E27FC236}">
                <a16:creationId xmlns:a16="http://schemas.microsoft.com/office/drawing/2014/main" id="{FC9D9C56-23EA-42FD-9450-56F24DDAB8BB}"/>
              </a:ext>
            </a:extLst>
          </p:cNvPr>
          <p:cNvSpPr/>
          <p:nvPr/>
        </p:nvSpPr>
        <p:spPr>
          <a:xfrm>
            <a:off x="3190945" y="2715491"/>
            <a:ext cx="552853" cy="355411"/>
          </a:xfrm>
          <a:prstGeom prst="rect">
            <a:avLst/>
          </a:prstGeom>
          <a:gradFill flip="none" rotWithShape="1">
            <a:gsLst>
              <a:gs pos="0">
                <a:srgbClr val="4F81BD">
                  <a:tint val="66000"/>
                  <a:satMod val="160000"/>
                </a:srgbClr>
              </a:gs>
              <a:gs pos="50000">
                <a:srgbClr val="4F81BD">
                  <a:tint val="44500"/>
                  <a:satMod val="160000"/>
                </a:srgbClr>
              </a:gs>
              <a:gs pos="100000">
                <a:srgbClr val="4F81BD">
                  <a:tint val="23500"/>
                  <a:satMod val="160000"/>
                </a:srgbClr>
              </a:gs>
            </a:gsLst>
            <a:lin ang="5400000" scaled="1"/>
            <a:tileRect/>
          </a:gradFill>
          <a:ln w="12700" cap="flat" cmpd="sng" algn="ctr">
            <a:solidFill>
              <a:sysClr val="window" lastClr="FFFFFF">
                <a:lumMod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65" name="テキスト ボックス 64">
            <a:extLst>
              <a:ext uri="{FF2B5EF4-FFF2-40B4-BE49-F238E27FC236}">
                <a16:creationId xmlns:a16="http://schemas.microsoft.com/office/drawing/2014/main" id="{83F43809-D5C5-4826-A0EC-1391FC57D5E6}"/>
              </a:ext>
            </a:extLst>
          </p:cNvPr>
          <p:cNvSpPr txBox="1"/>
          <p:nvPr/>
        </p:nvSpPr>
        <p:spPr>
          <a:xfrm>
            <a:off x="3155901" y="2691572"/>
            <a:ext cx="630492" cy="369332"/>
          </a:xfrm>
          <a:prstGeom prst="rect">
            <a:avLst/>
          </a:prstGeom>
          <a:noFill/>
        </p:spPr>
        <p:txBody>
          <a:bodyPr wrap="square" rtlCol="0">
            <a:spAutoFit/>
          </a:bodyPr>
          <a:lstStyle/>
          <a:p>
            <a:r>
              <a:rPr lang="ja-JP" altLang="en-US" sz="900" b="1" dirty="0">
                <a:solidFill>
                  <a:prstClr val="black"/>
                </a:solidFill>
                <a:latin typeface="Meiryo UI" panose="020B0604030504040204" pitchFamily="50" charset="-128"/>
                <a:ea typeface="Meiryo UI" panose="020B0604030504040204" pitchFamily="50" charset="-128"/>
              </a:rPr>
              <a:t>仮想デスクトップ</a:t>
            </a:r>
          </a:p>
        </p:txBody>
      </p:sp>
      <p:sp>
        <p:nvSpPr>
          <p:cNvPr id="66" name="正方形/長方形 65">
            <a:extLst>
              <a:ext uri="{FF2B5EF4-FFF2-40B4-BE49-F238E27FC236}">
                <a16:creationId xmlns:a16="http://schemas.microsoft.com/office/drawing/2014/main" id="{9EFE3AC1-768A-4C8E-9162-11D6D343F790}"/>
              </a:ext>
            </a:extLst>
          </p:cNvPr>
          <p:cNvSpPr/>
          <p:nvPr/>
        </p:nvSpPr>
        <p:spPr>
          <a:xfrm>
            <a:off x="3839017" y="2715491"/>
            <a:ext cx="552853" cy="355411"/>
          </a:xfrm>
          <a:prstGeom prst="rect">
            <a:avLst/>
          </a:prstGeom>
          <a:gradFill flip="none" rotWithShape="1">
            <a:gsLst>
              <a:gs pos="0">
                <a:srgbClr val="4F81BD">
                  <a:tint val="66000"/>
                  <a:satMod val="160000"/>
                </a:srgbClr>
              </a:gs>
              <a:gs pos="50000">
                <a:srgbClr val="4F81BD">
                  <a:tint val="44500"/>
                  <a:satMod val="160000"/>
                </a:srgbClr>
              </a:gs>
              <a:gs pos="100000">
                <a:srgbClr val="4F81BD">
                  <a:tint val="23500"/>
                  <a:satMod val="160000"/>
                </a:srgbClr>
              </a:gs>
            </a:gsLst>
            <a:lin ang="5400000" scaled="1"/>
            <a:tileRect/>
          </a:gradFill>
          <a:ln w="12700" cap="flat" cmpd="sng" algn="ctr">
            <a:solidFill>
              <a:sysClr val="window" lastClr="FFFFFF">
                <a:lumMod val="50000"/>
              </a:sys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white"/>
              </a:solidFill>
              <a:effectLst/>
              <a:uLnTx/>
              <a:uFillTx/>
              <a:latin typeface="Calibri"/>
              <a:ea typeface="ＭＳ Ｐゴシック" panose="020B0600070205080204" pitchFamily="50" charset="-128"/>
              <a:cs typeface="+mn-cs"/>
            </a:endParaRPr>
          </a:p>
        </p:txBody>
      </p:sp>
      <p:sp>
        <p:nvSpPr>
          <p:cNvPr id="67" name="テキスト ボックス 66">
            <a:extLst>
              <a:ext uri="{FF2B5EF4-FFF2-40B4-BE49-F238E27FC236}">
                <a16:creationId xmlns:a16="http://schemas.microsoft.com/office/drawing/2014/main" id="{182D2BC4-C1B1-461C-9157-48728CB71C07}"/>
              </a:ext>
            </a:extLst>
          </p:cNvPr>
          <p:cNvSpPr txBox="1"/>
          <p:nvPr/>
        </p:nvSpPr>
        <p:spPr>
          <a:xfrm>
            <a:off x="3803973" y="2691572"/>
            <a:ext cx="630492" cy="369332"/>
          </a:xfrm>
          <a:prstGeom prst="rect">
            <a:avLst/>
          </a:prstGeom>
          <a:noFill/>
        </p:spPr>
        <p:txBody>
          <a:bodyPr wrap="square" rtlCol="0">
            <a:spAutoFit/>
          </a:bodyPr>
          <a:lstStyle/>
          <a:p>
            <a:r>
              <a:rPr lang="ja-JP" altLang="en-US" sz="900" b="1" dirty="0">
                <a:solidFill>
                  <a:prstClr val="black"/>
                </a:solidFill>
                <a:latin typeface="Meiryo UI" panose="020B0604030504040204" pitchFamily="50" charset="-128"/>
                <a:ea typeface="Meiryo UI" panose="020B0604030504040204" pitchFamily="50" charset="-128"/>
              </a:rPr>
              <a:t>仮想デスクトップ</a:t>
            </a:r>
          </a:p>
        </p:txBody>
      </p:sp>
      <p:sp>
        <p:nvSpPr>
          <p:cNvPr id="68" name="テキスト ボックス 67">
            <a:extLst>
              <a:ext uri="{FF2B5EF4-FFF2-40B4-BE49-F238E27FC236}">
                <a16:creationId xmlns:a16="http://schemas.microsoft.com/office/drawing/2014/main" id="{099729DB-7040-4CE9-84EA-ED4AA311F1BA}"/>
              </a:ext>
            </a:extLst>
          </p:cNvPr>
          <p:cNvSpPr txBox="1"/>
          <p:nvPr/>
        </p:nvSpPr>
        <p:spPr>
          <a:xfrm>
            <a:off x="2660448" y="2200865"/>
            <a:ext cx="1876155" cy="338554"/>
          </a:xfrm>
          <a:prstGeom prst="rect">
            <a:avLst/>
          </a:prstGeom>
          <a:noFill/>
        </p:spPr>
        <p:txBody>
          <a:bodyPr wrap="none" rtlCol="0">
            <a:spAutoFit/>
          </a:bodyPr>
          <a:lstStyle/>
          <a:p>
            <a:r>
              <a:rPr lang="ja-JP" altLang="en-US" sz="1600" b="1" dirty="0">
                <a:solidFill>
                  <a:prstClr val="black"/>
                </a:solidFill>
                <a:latin typeface="Meiryo UI" panose="020B0604030504040204" pitchFamily="50" charset="-128"/>
                <a:ea typeface="Meiryo UI" panose="020B0604030504040204" pitchFamily="50" charset="-128"/>
              </a:rPr>
              <a:t>踏み台</a:t>
            </a:r>
            <a:r>
              <a:rPr lang="en-US" altLang="ja-JP" sz="1600" b="1" dirty="0">
                <a:solidFill>
                  <a:prstClr val="black"/>
                </a:solidFill>
                <a:latin typeface="Meiryo UI" panose="020B0604030504040204" pitchFamily="50" charset="-128"/>
                <a:ea typeface="Meiryo UI" panose="020B0604030504040204" pitchFamily="50" charset="-128"/>
              </a:rPr>
              <a:t>PC</a:t>
            </a:r>
            <a:r>
              <a:rPr lang="ja-JP" altLang="en-US" sz="1600" b="1" dirty="0">
                <a:solidFill>
                  <a:prstClr val="black"/>
                </a:solidFill>
                <a:latin typeface="Meiryo UI" panose="020B0604030504040204" pitchFamily="50" charset="-128"/>
                <a:ea typeface="Meiryo UI" panose="020B0604030504040204" pitchFamily="50" charset="-128"/>
              </a:rPr>
              <a:t>（</a:t>
            </a:r>
            <a:r>
              <a:rPr lang="en-US" altLang="ja-JP" sz="1600" b="1" dirty="0">
                <a:solidFill>
                  <a:prstClr val="black"/>
                </a:solidFill>
                <a:latin typeface="Meiryo UI" panose="020B0604030504040204" pitchFamily="50" charset="-128"/>
                <a:ea typeface="Meiryo UI" panose="020B0604030504040204" pitchFamily="50" charset="-128"/>
              </a:rPr>
              <a:t>VDI</a:t>
            </a:r>
            <a:r>
              <a:rPr lang="ja-JP" altLang="en-US" sz="1600" b="1" dirty="0">
                <a:solidFill>
                  <a:prstClr val="black"/>
                </a:solidFill>
                <a:latin typeface="Meiryo UI" panose="020B0604030504040204" pitchFamily="50" charset="-128"/>
                <a:ea typeface="Meiryo UI" panose="020B0604030504040204" pitchFamily="50" charset="-128"/>
              </a:rPr>
              <a:t>）</a:t>
            </a:r>
          </a:p>
        </p:txBody>
      </p:sp>
      <p:cxnSp>
        <p:nvCxnSpPr>
          <p:cNvPr id="69" name="直線矢印コネクタ 68">
            <a:extLst>
              <a:ext uri="{FF2B5EF4-FFF2-40B4-BE49-F238E27FC236}">
                <a16:creationId xmlns:a16="http://schemas.microsoft.com/office/drawing/2014/main" id="{6E90F614-E54B-4BB0-9A18-2C2AC7836A2E}"/>
              </a:ext>
            </a:extLst>
          </p:cNvPr>
          <p:cNvCxnSpPr>
            <a:cxnSpLocks/>
            <a:stCxn id="65" idx="3"/>
          </p:cNvCxnSpPr>
          <p:nvPr/>
        </p:nvCxnSpPr>
        <p:spPr>
          <a:xfrm flipH="1">
            <a:off x="1529125" y="2876238"/>
            <a:ext cx="2257268" cy="655555"/>
          </a:xfrm>
          <a:prstGeom prst="straightConnector1">
            <a:avLst/>
          </a:prstGeom>
          <a:noFill/>
          <a:ln w="76200" cap="flat" cmpd="sng" algn="ctr">
            <a:solidFill>
              <a:srgbClr val="9BBB59">
                <a:lumMod val="75000"/>
              </a:srgbClr>
            </a:solidFill>
            <a:prstDash val="solid"/>
            <a:tailEnd type="triangle"/>
          </a:ln>
          <a:effectLst/>
        </p:spPr>
      </p:cxnSp>
      <p:cxnSp>
        <p:nvCxnSpPr>
          <p:cNvPr id="70" name="直線矢印コネクタ 69">
            <a:extLst>
              <a:ext uri="{FF2B5EF4-FFF2-40B4-BE49-F238E27FC236}">
                <a16:creationId xmlns:a16="http://schemas.microsoft.com/office/drawing/2014/main" id="{D6500D6D-2680-4226-A983-746B98FF7E24}"/>
              </a:ext>
            </a:extLst>
          </p:cNvPr>
          <p:cNvCxnSpPr>
            <a:cxnSpLocks/>
            <a:stCxn id="67" idx="1"/>
          </p:cNvCxnSpPr>
          <p:nvPr/>
        </p:nvCxnSpPr>
        <p:spPr>
          <a:xfrm flipH="1">
            <a:off x="1546705" y="2876238"/>
            <a:ext cx="2257268" cy="1451503"/>
          </a:xfrm>
          <a:prstGeom prst="straightConnector1">
            <a:avLst/>
          </a:prstGeom>
          <a:noFill/>
          <a:ln w="76200" cap="flat" cmpd="sng" algn="ctr">
            <a:solidFill>
              <a:srgbClr val="9BBB59">
                <a:lumMod val="75000"/>
              </a:srgbClr>
            </a:solidFill>
            <a:prstDash val="solid"/>
            <a:tailEnd type="triangle"/>
          </a:ln>
          <a:effectLst/>
        </p:spPr>
      </p:cxnSp>
      <p:sp>
        <p:nvSpPr>
          <p:cNvPr id="71" name="テキスト ボックス 70">
            <a:extLst>
              <a:ext uri="{FF2B5EF4-FFF2-40B4-BE49-F238E27FC236}">
                <a16:creationId xmlns:a16="http://schemas.microsoft.com/office/drawing/2014/main" id="{40ED07CA-E935-4FC0-8729-509C41A1C600}"/>
              </a:ext>
            </a:extLst>
          </p:cNvPr>
          <p:cNvSpPr txBox="1"/>
          <p:nvPr/>
        </p:nvSpPr>
        <p:spPr>
          <a:xfrm>
            <a:off x="1719679" y="1910199"/>
            <a:ext cx="1019446" cy="307777"/>
          </a:xfrm>
          <a:prstGeom prst="rect">
            <a:avLst/>
          </a:prstGeom>
          <a:noFill/>
        </p:spPr>
        <p:txBody>
          <a:bodyPr wrap="none" rtlCol="0">
            <a:spAutoFit/>
          </a:bodyPr>
          <a:lstStyle/>
          <a:p>
            <a:r>
              <a:rPr lang="en-US" altLang="ja-JP" sz="1400" b="1" u="sng" dirty="0">
                <a:solidFill>
                  <a:srgbClr val="1F497D"/>
                </a:solidFill>
                <a:latin typeface="Meiryo UI" panose="020B0604030504040204" pitchFamily="50" charset="-128"/>
                <a:ea typeface="Meiryo UI" panose="020B0604030504040204" pitchFamily="50" charset="-128"/>
              </a:rPr>
              <a:t>ACEWAN</a:t>
            </a:r>
            <a:endParaRPr lang="ja-JP" altLang="en-US" sz="1400" b="1" u="sng" dirty="0">
              <a:solidFill>
                <a:srgbClr val="1F497D"/>
              </a:solidFill>
              <a:latin typeface="Meiryo UI" panose="020B0604030504040204" pitchFamily="50" charset="-128"/>
              <a:ea typeface="Meiryo UI" panose="020B0604030504040204" pitchFamily="50" charset="-128"/>
            </a:endParaRPr>
          </a:p>
        </p:txBody>
      </p:sp>
      <p:cxnSp>
        <p:nvCxnSpPr>
          <p:cNvPr id="72" name="直線矢印コネクタ 71">
            <a:extLst>
              <a:ext uri="{FF2B5EF4-FFF2-40B4-BE49-F238E27FC236}">
                <a16:creationId xmlns:a16="http://schemas.microsoft.com/office/drawing/2014/main" id="{1DED55FA-B38D-46AB-B3FC-D27429005694}"/>
              </a:ext>
            </a:extLst>
          </p:cNvPr>
          <p:cNvCxnSpPr>
            <a:cxnSpLocks/>
          </p:cNvCxnSpPr>
          <p:nvPr/>
        </p:nvCxnSpPr>
        <p:spPr>
          <a:xfrm flipV="1">
            <a:off x="4115443" y="2990762"/>
            <a:ext cx="188112" cy="1032701"/>
          </a:xfrm>
          <a:prstGeom prst="straightConnector1">
            <a:avLst/>
          </a:prstGeom>
          <a:noFill/>
          <a:ln w="76200" cap="flat" cmpd="sng" algn="ctr">
            <a:solidFill>
              <a:srgbClr val="FF0000"/>
            </a:solidFill>
            <a:prstDash val="solid"/>
            <a:tailEnd type="triangle"/>
          </a:ln>
          <a:effectLst/>
        </p:spPr>
      </p:cxnSp>
      <p:sp>
        <p:nvSpPr>
          <p:cNvPr id="73" name="テキスト ボックス 72">
            <a:extLst>
              <a:ext uri="{FF2B5EF4-FFF2-40B4-BE49-F238E27FC236}">
                <a16:creationId xmlns:a16="http://schemas.microsoft.com/office/drawing/2014/main" id="{D381CD9C-F48D-47F8-A18F-7FA55DBDC9FA}"/>
              </a:ext>
            </a:extLst>
          </p:cNvPr>
          <p:cNvSpPr txBox="1"/>
          <p:nvPr/>
        </p:nvSpPr>
        <p:spPr>
          <a:xfrm>
            <a:off x="2372416" y="4551510"/>
            <a:ext cx="1895864" cy="461665"/>
          </a:xfrm>
          <a:prstGeom prst="rect">
            <a:avLst/>
          </a:prstGeom>
          <a:noFill/>
        </p:spPr>
        <p:txBody>
          <a:bodyPr wrap="square" rtlCol="0">
            <a:spAutoFit/>
          </a:bodyPr>
          <a:lstStyle/>
          <a:p>
            <a:r>
              <a:rPr lang="ja-JP" altLang="en-US" sz="1200" b="1" dirty="0">
                <a:solidFill>
                  <a:prstClr val="black"/>
                </a:solidFill>
                <a:latin typeface="Meiryo UI" panose="020B0604030504040204" pitchFamily="50" charset="-128"/>
                <a:ea typeface="Meiryo UI" panose="020B0604030504040204" pitchFamily="50" charset="-128"/>
              </a:rPr>
              <a:t>保守対象システムの</a:t>
            </a:r>
            <a:endParaRPr lang="en-US" altLang="ja-JP" sz="1200" b="1" dirty="0">
              <a:solidFill>
                <a:prstClr val="black"/>
              </a:solidFill>
              <a:latin typeface="Meiryo UI" panose="020B0604030504040204" pitchFamily="50" charset="-128"/>
              <a:ea typeface="Meiryo UI" panose="020B0604030504040204" pitchFamily="50" charset="-128"/>
            </a:endParaRPr>
          </a:p>
          <a:p>
            <a:r>
              <a:rPr lang="en-US" altLang="ja-JP" sz="1200" b="1" dirty="0">
                <a:solidFill>
                  <a:prstClr val="black"/>
                </a:solidFill>
                <a:latin typeface="Meiryo UI" panose="020B0604030504040204" pitchFamily="50" charset="-128"/>
                <a:ea typeface="Meiryo UI" panose="020B0604030504040204" pitchFamily="50" charset="-128"/>
              </a:rPr>
              <a:t>AK</a:t>
            </a:r>
            <a:r>
              <a:rPr lang="ja-JP" altLang="en-US" sz="1200" b="1" dirty="0">
                <a:solidFill>
                  <a:prstClr val="black"/>
                </a:solidFill>
                <a:latin typeface="Meiryo UI" panose="020B0604030504040204" pitchFamily="50" charset="-128"/>
                <a:ea typeface="Meiryo UI" panose="020B0604030504040204" pitchFamily="50" charset="-128"/>
              </a:rPr>
              <a:t>システム管理者・担当者</a:t>
            </a:r>
          </a:p>
        </p:txBody>
      </p:sp>
      <p:sp>
        <p:nvSpPr>
          <p:cNvPr id="74" name="テキスト ボックス 73">
            <a:extLst>
              <a:ext uri="{FF2B5EF4-FFF2-40B4-BE49-F238E27FC236}">
                <a16:creationId xmlns:a16="http://schemas.microsoft.com/office/drawing/2014/main" id="{8834D5A5-431C-42C5-B6BF-6227C4DF7A80}"/>
              </a:ext>
            </a:extLst>
          </p:cNvPr>
          <p:cNvSpPr txBox="1"/>
          <p:nvPr/>
        </p:nvSpPr>
        <p:spPr>
          <a:xfrm>
            <a:off x="690224" y="2261528"/>
            <a:ext cx="1005404" cy="584775"/>
          </a:xfrm>
          <a:prstGeom prst="rect">
            <a:avLst/>
          </a:prstGeom>
          <a:noFill/>
        </p:spPr>
        <p:txBody>
          <a:bodyPr wrap="none" rtlCol="0">
            <a:spAutoFit/>
          </a:bodyPr>
          <a:lstStyle/>
          <a:p>
            <a:pPr algn="ctr"/>
            <a:r>
              <a:rPr lang="ja-JP" altLang="en-US" sz="1600" b="1" dirty="0">
                <a:solidFill>
                  <a:prstClr val="black"/>
                </a:solidFill>
                <a:latin typeface="Meiryo UI" panose="020B0604030504040204" pitchFamily="50" charset="-128"/>
                <a:ea typeface="Meiryo UI" panose="020B0604030504040204" pitchFamily="50" charset="-128"/>
              </a:rPr>
              <a:t>保守対象</a:t>
            </a:r>
            <a:endParaRPr lang="en-US" altLang="ja-JP" sz="1600" b="1" dirty="0">
              <a:solidFill>
                <a:prstClr val="black"/>
              </a:solidFill>
              <a:latin typeface="Meiryo UI" panose="020B0604030504040204" pitchFamily="50" charset="-128"/>
              <a:ea typeface="Meiryo UI" panose="020B0604030504040204" pitchFamily="50" charset="-128"/>
            </a:endParaRPr>
          </a:p>
          <a:p>
            <a:pPr algn="ctr"/>
            <a:r>
              <a:rPr lang="ja-JP" altLang="en-US" sz="1600" b="1" dirty="0">
                <a:solidFill>
                  <a:prstClr val="black"/>
                </a:solidFill>
                <a:latin typeface="Meiryo UI" panose="020B0604030504040204" pitchFamily="50" charset="-128"/>
                <a:ea typeface="Meiryo UI" panose="020B0604030504040204" pitchFamily="50" charset="-128"/>
              </a:rPr>
              <a:t>システム</a:t>
            </a:r>
          </a:p>
        </p:txBody>
      </p:sp>
      <p:sp>
        <p:nvSpPr>
          <p:cNvPr id="75" name="テキスト ボックス 74">
            <a:extLst>
              <a:ext uri="{FF2B5EF4-FFF2-40B4-BE49-F238E27FC236}">
                <a16:creationId xmlns:a16="http://schemas.microsoft.com/office/drawing/2014/main" id="{12C895DE-1AAE-4584-AA79-06A9C82B7F08}"/>
              </a:ext>
            </a:extLst>
          </p:cNvPr>
          <p:cNvSpPr txBox="1"/>
          <p:nvPr/>
        </p:nvSpPr>
        <p:spPr>
          <a:xfrm>
            <a:off x="356192" y="1628800"/>
            <a:ext cx="1003448" cy="338554"/>
          </a:xfrm>
          <a:prstGeom prst="rect">
            <a:avLst/>
          </a:prstGeom>
          <a:solidFill>
            <a:srgbClr val="1F497D"/>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600" b="1"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概念図</a:t>
            </a:r>
          </a:p>
        </p:txBody>
      </p:sp>
      <p:cxnSp>
        <p:nvCxnSpPr>
          <p:cNvPr id="76" name="コネクタ: 曲線 75">
            <a:extLst>
              <a:ext uri="{FF2B5EF4-FFF2-40B4-BE49-F238E27FC236}">
                <a16:creationId xmlns:a16="http://schemas.microsoft.com/office/drawing/2014/main" id="{95E75E4D-C027-4B33-B4A4-6907B8E1CAC4}"/>
              </a:ext>
            </a:extLst>
          </p:cNvPr>
          <p:cNvCxnSpPr>
            <a:cxnSpLocks/>
          </p:cNvCxnSpPr>
          <p:nvPr/>
        </p:nvCxnSpPr>
        <p:spPr>
          <a:xfrm rot="5400000">
            <a:off x="5438305" y="2317066"/>
            <a:ext cx="1146345" cy="3135810"/>
          </a:xfrm>
          <a:prstGeom prst="curvedConnector2">
            <a:avLst/>
          </a:prstGeom>
          <a:noFill/>
          <a:ln w="38100" cap="flat" cmpd="sng" algn="ctr">
            <a:solidFill>
              <a:srgbClr val="4F81BD">
                <a:shade val="95000"/>
                <a:satMod val="105000"/>
              </a:srgbClr>
            </a:solidFill>
            <a:prstDash val="solid"/>
            <a:headEnd type="none" w="med" len="med"/>
            <a:tailEnd type="triangle" w="med" len="med"/>
          </a:ln>
          <a:effectLst/>
        </p:spPr>
      </p:cxnSp>
      <p:sp>
        <p:nvSpPr>
          <p:cNvPr id="77" name="吹き出し: 四角形 76">
            <a:extLst>
              <a:ext uri="{FF2B5EF4-FFF2-40B4-BE49-F238E27FC236}">
                <a16:creationId xmlns:a16="http://schemas.microsoft.com/office/drawing/2014/main" id="{EBB6EE20-E427-4561-B698-DC7D64C868FF}"/>
              </a:ext>
            </a:extLst>
          </p:cNvPr>
          <p:cNvSpPr/>
          <p:nvPr/>
        </p:nvSpPr>
        <p:spPr>
          <a:xfrm>
            <a:off x="293932" y="5584555"/>
            <a:ext cx="5977589" cy="1189096"/>
          </a:xfrm>
          <a:prstGeom prst="wedgeRectCallout">
            <a:avLst>
              <a:gd name="adj1" fmla="val 27393"/>
              <a:gd name="adj2" fmla="val -22769"/>
            </a:avLst>
          </a:prstGeom>
          <a:solidFill>
            <a:srgbClr val="F2DCDB">
              <a:alpha val="30196"/>
            </a:srgbClr>
          </a:solidFill>
          <a:ln w="25400" cap="flat" cmpd="sng" algn="ctr">
            <a:no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4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リモート保守を行うときは</a:t>
            </a:r>
            <a:r>
              <a:rPr kumimoji="0" lang="en-US" altLang="ja-JP" sz="14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AK</a:t>
            </a:r>
            <a:r>
              <a:rPr kumimoji="0" lang="ja-JP" altLang="en-US" sz="14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システム担当者の立ち合いが必要です。</a:t>
            </a:r>
            <a:endParaRPr kumimoji="0" lang="en-US" altLang="ja-JP" sz="1400" b="1"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4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ベンダーの</a:t>
            </a:r>
            <a:r>
              <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PC</a:t>
            </a: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にリモート接続用ソフトをインストールします</a:t>
            </a:r>
            <a:endPar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接続のさいは、リモート接続用ソフトから取得した暗証番号を</a:t>
            </a:r>
            <a:r>
              <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VDI</a:t>
            </a:r>
            <a:r>
              <a:rPr kumimoji="0" lang="ja-JP" altLang="en-US" sz="1200" b="0" i="0" u="none" strike="noStrike" kern="0" cap="none" spc="0" normalizeH="0" baseline="0" noProof="0" dirty="0" err="1">
                <a:ln>
                  <a:noFill/>
                </a:ln>
                <a:solidFill>
                  <a:prstClr val="black"/>
                </a:solidFill>
                <a:effectLst/>
                <a:uLnTx/>
                <a:uFillTx/>
                <a:latin typeface="Meiryo UI" panose="020B0604030504040204" pitchFamily="50" charset="-128"/>
                <a:ea typeface="Meiryo UI" panose="020B0604030504040204" pitchFamily="50" charset="-128"/>
                <a:cs typeface="+mn-cs"/>
              </a:rPr>
              <a:t>で登</a:t>
            </a: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録する必要があります</a:t>
            </a:r>
            <a:endPar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AK</a:t>
            </a: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担当者は</a:t>
            </a:r>
            <a:r>
              <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VDI</a:t>
            </a:r>
            <a:r>
              <a:rPr kumimoji="0" lang="ja-JP" altLang="en-US"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rPr>
              <a:t>にリモートデスクトップし、暗証番号を登録、接続を許可します</a:t>
            </a:r>
            <a:endParaRPr kumimoji="0" lang="en-US" altLang="ja-JP" sz="12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285750" marR="0" lvl="0" indent="-285750" defTabSz="91440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ja-JP" sz="1400" b="0" i="0" u="none" strike="noStrike" kern="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n-cs"/>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ja-JP" sz="1400" b="1" i="0" u="none" strike="noStrike" kern="0" cap="none" spc="0" normalizeH="0" baseline="0" noProof="0" dirty="0">
              <a:ln>
                <a:noFill/>
              </a:ln>
              <a:solidFill>
                <a:srgbClr val="1F497D"/>
              </a:solidFill>
              <a:effectLst/>
              <a:uLnTx/>
              <a:uFillTx/>
              <a:latin typeface="Meiryo UI" panose="020B0604030504040204" pitchFamily="50" charset="-128"/>
              <a:ea typeface="Meiryo UI" panose="020B0604030504040204" pitchFamily="50" charset="-128"/>
              <a:cs typeface="+mn-cs"/>
            </a:endParaRPr>
          </a:p>
        </p:txBody>
      </p:sp>
      <p:pic>
        <p:nvPicPr>
          <p:cNvPr id="78" name="Picture 6" descr="ãwindows 10ãã®ç»åæ¤ç´¢çµæ">
            <a:extLst>
              <a:ext uri="{FF2B5EF4-FFF2-40B4-BE49-F238E27FC236}">
                <a16:creationId xmlns:a16="http://schemas.microsoft.com/office/drawing/2014/main" id="{A43D3163-200B-43D2-A15F-3C95ACAFD3C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76872" y="4627919"/>
            <a:ext cx="2219753" cy="1537384"/>
          </a:xfrm>
          <a:prstGeom prst="rect">
            <a:avLst/>
          </a:prstGeom>
          <a:noFill/>
          <a:extLst>
            <a:ext uri="{909E8E84-426E-40DD-AFC4-6F175D3DCCD1}">
              <a14:hiddenFill xmlns:a14="http://schemas.microsoft.com/office/drawing/2010/main">
                <a:solidFill>
                  <a:srgbClr val="FFFFFF"/>
                </a:solidFill>
              </a14:hiddenFill>
            </a:ext>
          </a:extLst>
        </p:spPr>
      </p:pic>
      <p:sp>
        <p:nvSpPr>
          <p:cNvPr id="79" name="正方形/長方形 78">
            <a:extLst>
              <a:ext uri="{FF2B5EF4-FFF2-40B4-BE49-F238E27FC236}">
                <a16:creationId xmlns:a16="http://schemas.microsoft.com/office/drawing/2014/main" id="{C60DA394-0439-4CA7-ABFA-2E82AE7E3525}"/>
              </a:ext>
            </a:extLst>
          </p:cNvPr>
          <p:cNvSpPr/>
          <p:nvPr/>
        </p:nvSpPr>
        <p:spPr>
          <a:xfrm>
            <a:off x="6906145" y="4927781"/>
            <a:ext cx="1681043" cy="1059144"/>
          </a:xfrm>
          <a:prstGeom prst="rect">
            <a:avLst/>
          </a:prstGeom>
          <a:solidFill>
            <a:sysClr val="window" lastClr="FFFFFF"/>
          </a:solidFill>
          <a:ln w="25400" cap="flat" cmpd="sng" algn="ctr">
            <a:solidFill>
              <a:sysClr val="window" lastClr="FFFFFF"/>
            </a:solidFill>
            <a:prstDash val="solid"/>
          </a:ln>
          <a:effectLst/>
        </p:spPr>
        <p:txBody>
          <a:bodyPr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200" b="0" i="0" u="none" strike="noStrike" kern="0" cap="none" spc="0" normalizeH="0" baseline="0" noProof="0" dirty="0">
              <a:ln>
                <a:noFill/>
              </a:ln>
              <a:solidFill>
                <a:srgbClr val="1F497D"/>
              </a:solidFill>
              <a:effectLst/>
              <a:uLnTx/>
              <a:uFillTx/>
              <a:latin typeface="Meiryo UI" panose="020B0604030504040204" pitchFamily="50" charset="-128"/>
              <a:ea typeface="Meiryo UI" panose="020B0604030504040204" pitchFamily="50" charset="-128"/>
              <a:cs typeface="+mn-cs"/>
            </a:endParaRPr>
          </a:p>
        </p:txBody>
      </p:sp>
      <p:pic>
        <p:nvPicPr>
          <p:cNvPr id="80" name="Picture 8" descr="ãwindows 7 ãã¹ã¯ãããç»é¢ãã®ç»åæ¤ç´¢çµæ">
            <a:extLst>
              <a:ext uri="{FF2B5EF4-FFF2-40B4-BE49-F238E27FC236}">
                <a16:creationId xmlns:a16="http://schemas.microsoft.com/office/drawing/2014/main" id="{77F40A55-5B0A-469D-9172-E1606E3034D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06145" y="4938932"/>
            <a:ext cx="1681043" cy="1047692"/>
          </a:xfrm>
          <a:prstGeom prst="rect">
            <a:avLst/>
          </a:prstGeom>
          <a:noFill/>
          <a:extLst>
            <a:ext uri="{909E8E84-426E-40DD-AFC4-6F175D3DCCD1}">
              <a14:hiddenFill xmlns:a14="http://schemas.microsoft.com/office/drawing/2010/main">
                <a:solidFill>
                  <a:srgbClr val="FFFFFF"/>
                </a:solidFill>
              </a14:hiddenFill>
            </a:ext>
          </a:extLst>
        </p:spPr>
      </p:pic>
      <p:sp>
        <p:nvSpPr>
          <p:cNvPr id="81" name="テキスト ボックス 80">
            <a:extLst>
              <a:ext uri="{FF2B5EF4-FFF2-40B4-BE49-F238E27FC236}">
                <a16:creationId xmlns:a16="http://schemas.microsoft.com/office/drawing/2014/main" id="{CA0113A1-18C7-43FD-908E-7C0AE50D0E9D}"/>
              </a:ext>
            </a:extLst>
          </p:cNvPr>
          <p:cNvSpPr txBox="1"/>
          <p:nvPr/>
        </p:nvSpPr>
        <p:spPr>
          <a:xfrm>
            <a:off x="6620887" y="4711404"/>
            <a:ext cx="1663869" cy="415498"/>
          </a:xfrm>
          <a:prstGeom prst="rect">
            <a:avLst/>
          </a:prstGeom>
          <a:solidFill>
            <a:srgbClr val="EEECE1">
              <a:lumMod val="25000"/>
            </a:srgb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リモート接続用ソフトで踏み台</a:t>
            </a:r>
            <a:r>
              <a:rPr kumimoji="0" lang="en-US" altLang="ja-JP" sz="105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PC(VDI)</a:t>
            </a:r>
            <a:r>
              <a:rPr kumimoji="0" lang="ja-JP" altLang="en-US" sz="105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にリモート接続</a:t>
            </a:r>
          </a:p>
        </p:txBody>
      </p:sp>
      <p:pic>
        <p:nvPicPr>
          <p:cNvPr id="82" name="図 81">
            <a:extLst>
              <a:ext uri="{FF2B5EF4-FFF2-40B4-BE49-F238E27FC236}">
                <a16:creationId xmlns:a16="http://schemas.microsoft.com/office/drawing/2014/main" id="{29230D19-5F74-456E-B626-5C6539BCCB15}"/>
              </a:ext>
            </a:extLst>
          </p:cNvPr>
          <p:cNvPicPr>
            <a:picLocks noChangeAspect="1"/>
          </p:cNvPicPr>
          <p:nvPr/>
        </p:nvPicPr>
        <p:blipFill>
          <a:blip r:embed="rId11" cstate="print">
            <a:extLst>
              <a:ext uri="{28A0092B-C50C-407E-A947-70E740481C1C}">
                <a14:useLocalDpi xmlns:a14="http://schemas.microsoft.com/office/drawing/2010/main" val="0"/>
              </a:ext>
              <a:ext uri="{837473B0-CC2E-450A-ABE3-18F120FF3D39}">
                <a1611:picAttrSrcUrl xmlns:a1611="http://schemas.microsoft.com/office/drawing/2016/11/main" r:id="rId12"/>
              </a:ext>
            </a:extLst>
          </a:blip>
          <a:stretch>
            <a:fillRect/>
          </a:stretch>
        </p:blipFill>
        <p:spPr>
          <a:xfrm>
            <a:off x="7685990" y="5170785"/>
            <a:ext cx="856695" cy="731761"/>
          </a:xfrm>
          <a:prstGeom prst="rect">
            <a:avLst/>
          </a:prstGeom>
        </p:spPr>
      </p:pic>
      <p:sp>
        <p:nvSpPr>
          <p:cNvPr id="83" name="テキスト ボックス 82">
            <a:extLst>
              <a:ext uri="{FF2B5EF4-FFF2-40B4-BE49-F238E27FC236}">
                <a16:creationId xmlns:a16="http://schemas.microsoft.com/office/drawing/2014/main" id="{08881AD4-8365-4D23-8617-B6485A1357DE}"/>
              </a:ext>
            </a:extLst>
          </p:cNvPr>
          <p:cNvSpPr txBox="1"/>
          <p:nvPr/>
        </p:nvSpPr>
        <p:spPr>
          <a:xfrm>
            <a:off x="7183173" y="5633218"/>
            <a:ext cx="1101583" cy="253916"/>
          </a:xfrm>
          <a:prstGeom prst="rect">
            <a:avLst/>
          </a:prstGeom>
          <a:solidFill>
            <a:srgbClr val="EEECE1">
              <a:lumMod val="25000"/>
            </a:srgbClr>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ja-JP" altLang="en-US" sz="1050" b="0" i="0" u="none" strike="noStrike" kern="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rPr>
              <a:t>保守対象に接続</a:t>
            </a:r>
          </a:p>
        </p:txBody>
      </p:sp>
      <p:sp>
        <p:nvSpPr>
          <p:cNvPr id="84" name="テキスト ボックス 83">
            <a:extLst>
              <a:ext uri="{FF2B5EF4-FFF2-40B4-BE49-F238E27FC236}">
                <a16:creationId xmlns:a16="http://schemas.microsoft.com/office/drawing/2014/main" id="{7959DBAF-2CFB-417A-A7FF-0DC007F2E0AD}"/>
              </a:ext>
            </a:extLst>
          </p:cNvPr>
          <p:cNvSpPr txBox="1"/>
          <p:nvPr/>
        </p:nvSpPr>
        <p:spPr>
          <a:xfrm>
            <a:off x="6379889" y="4304139"/>
            <a:ext cx="1271502" cy="307777"/>
          </a:xfrm>
          <a:prstGeom prst="rect">
            <a:avLst/>
          </a:prstGeom>
          <a:noFill/>
        </p:spPr>
        <p:txBody>
          <a:bodyPr wrap="none" rtlCol="0">
            <a:spAutoFit/>
          </a:bodyPr>
          <a:lstStyle/>
          <a:p>
            <a:r>
              <a:rPr lang="ja-JP" altLang="en-US" sz="1400" dirty="0">
                <a:solidFill>
                  <a:prstClr val="black"/>
                </a:solidFill>
                <a:latin typeface="Meiryo UI" panose="020B0604030504040204" pitchFamily="50" charset="-128"/>
                <a:ea typeface="Meiryo UI" panose="020B0604030504040204" pitchFamily="50" charset="-128"/>
              </a:rPr>
              <a:t>保守のイメージ</a:t>
            </a:r>
          </a:p>
        </p:txBody>
      </p:sp>
    </p:spTree>
    <p:extLst>
      <p:ext uri="{BB962C8B-B14F-4D97-AF65-F5344CB8AC3E}">
        <p14:creationId xmlns:p14="http://schemas.microsoft.com/office/powerpoint/2010/main" val="3241627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9F903A59-0B2F-4A75-B55B-8B76E5E63476}"/>
              </a:ext>
            </a:extLst>
          </p:cNvPr>
          <p:cNvSpPr>
            <a:spLocks noGrp="1"/>
          </p:cNvSpPr>
          <p:nvPr>
            <p:ph type="title"/>
          </p:nvPr>
        </p:nvSpPr>
        <p:spPr/>
        <p:txBody>
          <a:bodyPr/>
          <a:lstStyle/>
          <a:p>
            <a:r>
              <a:rPr lang="ja-JP" altLang="en-US" dirty="0"/>
              <a:t>社外からのリモート保守に関する</a:t>
            </a:r>
            <a:r>
              <a:rPr lang="en-US" altLang="ja-JP" dirty="0"/>
              <a:t>FAQ</a:t>
            </a:r>
            <a:r>
              <a:rPr lang="ja-JP" altLang="en-US" dirty="0"/>
              <a:t>（１）</a:t>
            </a:r>
            <a:endParaRPr kumimoji="1" lang="ja-JP" altLang="en-US" dirty="0"/>
          </a:p>
        </p:txBody>
      </p:sp>
      <p:graphicFrame>
        <p:nvGraphicFramePr>
          <p:cNvPr id="6" name="表 5">
            <a:extLst>
              <a:ext uri="{FF2B5EF4-FFF2-40B4-BE49-F238E27FC236}">
                <a16:creationId xmlns:a16="http://schemas.microsoft.com/office/drawing/2014/main" id="{705E71C3-1D72-440A-B8E3-5677B6C3790F}"/>
              </a:ext>
            </a:extLst>
          </p:cNvPr>
          <p:cNvGraphicFramePr>
            <a:graphicFrameLocks noGrp="1"/>
          </p:cNvGraphicFramePr>
          <p:nvPr>
            <p:extLst>
              <p:ext uri="{D42A27DB-BD31-4B8C-83A1-F6EECF244321}">
                <p14:modId xmlns:p14="http://schemas.microsoft.com/office/powerpoint/2010/main" val="2812504401"/>
              </p:ext>
            </p:extLst>
          </p:nvPr>
        </p:nvGraphicFramePr>
        <p:xfrm>
          <a:off x="250825" y="1336158"/>
          <a:ext cx="8642350" cy="4932270"/>
        </p:xfrm>
        <a:graphic>
          <a:graphicData uri="http://schemas.openxmlformats.org/drawingml/2006/table">
            <a:tbl>
              <a:tblPr firstRow="1" bandRow="1">
                <a:tableStyleId>{2D5ABB26-0587-4C30-8999-92F81FD0307C}</a:tableStyleId>
              </a:tblPr>
              <a:tblGrid>
                <a:gridCol w="480809">
                  <a:extLst>
                    <a:ext uri="{9D8B030D-6E8A-4147-A177-3AD203B41FA5}">
                      <a16:colId xmlns:a16="http://schemas.microsoft.com/office/drawing/2014/main" val="1228431388"/>
                    </a:ext>
                  </a:extLst>
                </a:gridCol>
                <a:gridCol w="5705368">
                  <a:extLst>
                    <a:ext uri="{9D8B030D-6E8A-4147-A177-3AD203B41FA5}">
                      <a16:colId xmlns:a16="http://schemas.microsoft.com/office/drawing/2014/main" val="367879273"/>
                    </a:ext>
                  </a:extLst>
                </a:gridCol>
                <a:gridCol w="216660">
                  <a:extLst>
                    <a:ext uri="{9D8B030D-6E8A-4147-A177-3AD203B41FA5}">
                      <a16:colId xmlns:a16="http://schemas.microsoft.com/office/drawing/2014/main" val="2839370252"/>
                    </a:ext>
                  </a:extLst>
                </a:gridCol>
                <a:gridCol w="2239513">
                  <a:extLst>
                    <a:ext uri="{9D8B030D-6E8A-4147-A177-3AD203B41FA5}">
                      <a16:colId xmlns:a16="http://schemas.microsoft.com/office/drawing/2014/main" val="3374201281"/>
                    </a:ext>
                  </a:extLst>
                </a:gridCol>
              </a:tblGrid>
              <a:tr h="0">
                <a:tc>
                  <a:txBody>
                    <a:bodyPr/>
                    <a:lstStyle/>
                    <a:p>
                      <a:r>
                        <a:rPr kumimoji="1" lang="en-US" altLang="ja-JP" sz="1400" dirty="0">
                          <a:solidFill>
                            <a:schemeClr val="bg1"/>
                          </a:solidFill>
                          <a:latin typeface="+mn-ea"/>
                          <a:ea typeface="+mn-ea"/>
                        </a:rPr>
                        <a:t>Q.</a:t>
                      </a:r>
                      <a:endParaRPr kumimoji="1" lang="ja-JP" altLang="en-US" sz="1400" dirty="0">
                        <a:solidFill>
                          <a:schemeClr val="bg1"/>
                        </a:solidFill>
                        <a:latin typeface="+mn-ea"/>
                        <a:ea typeface="+mn-ea"/>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bg1"/>
                          </a:solidFill>
                          <a:latin typeface="+mn-ea"/>
                          <a:ea typeface="+mn-ea"/>
                        </a:rPr>
                        <a:t>ベンダー担当複数人で一つの</a:t>
                      </a:r>
                      <a:r>
                        <a:rPr lang="en-US" altLang="ja-JP" sz="1400" dirty="0">
                          <a:solidFill>
                            <a:schemeClr val="bg1"/>
                          </a:solidFill>
                          <a:latin typeface="+mn-ea"/>
                          <a:ea typeface="+mn-ea"/>
                        </a:rPr>
                        <a:t>VDI</a:t>
                      </a:r>
                      <a:r>
                        <a:rPr lang="ja-JP" altLang="en-US" sz="1400" dirty="0">
                          <a:solidFill>
                            <a:schemeClr val="bg1"/>
                          </a:solidFill>
                          <a:latin typeface="+mn-ea"/>
                          <a:ea typeface="+mn-ea"/>
                        </a:rPr>
                        <a:t>を共用できますか。</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sz="1400" dirty="0">
                        <a:solidFill>
                          <a:schemeClr val="bg1"/>
                        </a:solidFill>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dirty="0">
                          <a:solidFill>
                            <a:schemeClr val="bg1"/>
                          </a:solidFill>
                          <a:latin typeface="+mn-ea"/>
                          <a:ea typeface="+mn-ea"/>
                        </a:rPr>
                        <a:t>（外部ベンダーリモート接続サービス）</a:t>
                      </a:r>
                      <a:endParaRPr lang="ja-JP" altLang="en-US" sz="1400" dirty="0">
                        <a:solidFill>
                          <a:schemeClr val="bg1"/>
                        </a:solidFill>
                        <a:latin typeface="+mn-ea"/>
                        <a:ea typeface="+mn-ea"/>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extLst>
                  <a:ext uri="{0D108BD9-81ED-4DB2-BD59-A6C34878D82A}">
                    <a16:rowId xmlns:a16="http://schemas.microsoft.com/office/drawing/2014/main" val="3983693647"/>
                  </a:ext>
                </a:extLst>
              </a:tr>
              <a:tr h="648000">
                <a:tc>
                  <a:txBody>
                    <a:bodyPr/>
                    <a:lstStyle/>
                    <a:p>
                      <a:r>
                        <a:rPr kumimoji="1" lang="en-US" altLang="ja-JP" sz="1400" dirty="0">
                          <a:solidFill>
                            <a:schemeClr val="accent2">
                              <a:lumMod val="50000"/>
                            </a:schemeClr>
                          </a:solidFill>
                          <a:latin typeface="+mn-ea"/>
                          <a:ea typeface="+mn-ea"/>
                        </a:rPr>
                        <a:t>A.</a:t>
                      </a:r>
                      <a:endParaRPr kumimoji="1" lang="ja-JP" altLang="en-US" sz="1400" dirty="0">
                        <a:solidFill>
                          <a:schemeClr val="accent2">
                            <a:lumMod val="50000"/>
                          </a:schemeClr>
                        </a:solidFill>
                        <a:latin typeface="+mn-ea"/>
                        <a:ea typeface="+mn-ea"/>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chemeClr val="accent2">
                              <a:lumMod val="50000"/>
                            </a:schemeClr>
                          </a:solidFill>
                          <a:effectLst/>
                          <a:uLnTx/>
                          <a:uFillTx/>
                          <a:latin typeface="+mn-ea"/>
                          <a:ea typeface="+mn-ea"/>
                          <a:cs typeface="+mn-cs"/>
                        </a:rPr>
                        <a:t>共用できます。</a:t>
                      </a:r>
                      <a:endParaRPr kumimoji="1" lang="en-US" altLang="ja-JP" sz="1400" b="0" i="0" u="none" strike="noStrike" kern="1200" cap="none" spc="0" normalizeH="0" baseline="0" noProof="0" dirty="0">
                        <a:ln>
                          <a:noFill/>
                        </a:ln>
                        <a:solidFill>
                          <a:schemeClr val="accent2">
                            <a:lumMod val="50000"/>
                          </a:schemeClr>
                        </a:solidFill>
                        <a:effectLst/>
                        <a:uLnTx/>
                        <a:uFillTx/>
                        <a:latin typeface="+mn-ea"/>
                        <a:ea typeface="+mn-ea"/>
                        <a:cs typeface="+mn-cs"/>
                      </a:endParaRPr>
                    </a:p>
                    <a:p>
                      <a:pPr marL="0" marR="0" lvl="0" indent="0" algn="l" defTabSz="914400" rtl="0" eaLnBrk="1" fontAlgn="auto" latinLnBrk="0" hangingPunct="1">
                        <a:lnSpc>
                          <a:spcPct val="100000"/>
                        </a:lnSpc>
                        <a:spcBef>
                          <a:spcPts val="600"/>
                        </a:spcBef>
                        <a:spcAft>
                          <a:spcPts val="0"/>
                        </a:spcAft>
                        <a:buClrTx/>
                        <a:buSzTx/>
                        <a:buFontTx/>
                        <a:buNone/>
                        <a:tabLst/>
                        <a:defRPr/>
                      </a:pPr>
                      <a:r>
                        <a:rPr kumimoji="1" lang="ja-JP" altLang="en-US" sz="1200" b="0" i="0" u="none" strike="noStrike" kern="1200" cap="none" spc="0" normalizeH="0" baseline="0" noProof="0" dirty="0">
                          <a:ln>
                            <a:noFill/>
                          </a:ln>
                          <a:solidFill>
                            <a:srgbClr val="262626"/>
                          </a:solidFill>
                          <a:effectLst/>
                          <a:uLnTx/>
                          <a:uFillTx/>
                          <a:latin typeface="+mn-ea"/>
                          <a:ea typeface="+mn-ea"/>
                          <a:cs typeface="+mn-cs"/>
                        </a:rPr>
                        <a:t>ただし、同時接続はできません。例えば、</a:t>
                      </a:r>
                      <a:r>
                        <a:rPr kumimoji="1" lang="en-US" altLang="ja-JP" sz="1200" b="0" i="0" u="none" strike="noStrike" kern="1200" cap="none" spc="0" normalizeH="0" baseline="0" noProof="0" dirty="0">
                          <a:ln>
                            <a:noFill/>
                          </a:ln>
                          <a:solidFill>
                            <a:srgbClr val="262626"/>
                          </a:solidFill>
                          <a:effectLst/>
                          <a:uLnTx/>
                          <a:uFillTx/>
                          <a:latin typeface="+mn-ea"/>
                          <a:ea typeface="+mn-ea"/>
                          <a:cs typeface="+mn-cs"/>
                        </a:rPr>
                        <a:t>2</a:t>
                      </a:r>
                      <a:r>
                        <a:rPr kumimoji="1" lang="ja-JP" altLang="en-US" sz="1200" b="0" i="0" u="none" strike="noStrike" kern="1200" cap="none" spc="0" normalizeH="0" baseline="0" noProof="0" dirty="0">
                          <a:ln>
                            <a:noFill/>
                          </a:ln>
                          <a:solidFill>
                            <a:srgbClr val="262626"/>
                          </a:solidFill>
                          <a:effectLst/>
                          <a:uLnTx/>
                          <a:uFillTx/>
                          <a:latin typeface="+mn-ea"/>
                          <a:ea typeface="+mn-ea"/>
                          <a:cs typeface="+mn-cs"/>
                        </a:rPr>
                        <a:t>名の担当者が同時に作業されたい場合、</a:t>
                      </a:r>
                      <a:r>
                        <a:rPr kumimoji="1" lang="en-US" altLang="ja-JP" sz="1200" b="0" i="0" u="none" strike="noStrike" kern="1200" cap="none" spc="0" normalizeH="0" baseline="0" noProof="0" dirty="0">
                          <a:ln>
                            <a:noFill/>
                          </a:ln>
                          <a:solidFill>
                            <a:srgbClr val="262626"/>
                          </a:solidFill>
                          <a:effectLst/>
                          <a:uLnTx/>
                          <a:uFillTx/>
                          <a:latin typeface="+mn-ea"/>
                          <a:ea typeface="+mn-ea"/>
                          <a:cs typeface="+mn-cs"/>
                        </a:rPr>
                        <a:t>2</a:t>
                      </a:r>
                      <a:r>
                        <a:rPr kumimoji="1" lang="ja-JP" altLang="en-US" sz="1200" b="0" i="0" u="none" strike="noStrike" kern="1200" cap="none" spc="0" normalizeH="0" baseline="0" noProof="0" dirty="0">
                          <a:ln>
                            <a:noFill/>
                          </a:ln>
                          <a:solidFill>
                            <a:srgbClr val="262626"/>
                          </a:solidFill>
                          <a:effectLst/>
                          <a:uLnTx/>
                          <a:uFillTx/>
                          <a:latin typeface="+mn-ea"/>
                          <a:ea typeface="+mn-ea"/>
                          <a:cs typeface="+mn-cs"/>
                        </a:rPr>
                        <a:t>台分の</a:t>
                      </a:r>
                      <a:r>
                        <a:rPr kumimoji="1" lang="en-US" altLang="ja-JP" sz="1200" b="0" i="0" u="none" strike="noStrike" kern="1200" cap="none" spc="0" normalizeH="0" baseline="0" noProof="0" dirty="0">
                          <a:ln>
                            <a:noFill/>
                          </a:ln>
                          <a:solidFill>
                            <a:srgbClr val="262626"/>
                          </a:solidFill>
                          <a:effectLst/>
                          <a:uLnTx/>
                          <a:uFillTx/>
                          <a:latin typeface="+mn-ea"/>
                          <a:ea typeface="+mn-ea"/>
                          <a:cs typeface="+mn-cs"/>
                        </a:rPr>
                        <a:t>VDI</a:t>
                      </a:r>
                      <a:r>
                        <a:rPr kumimoji="1" lang="ja-JP" altLang="en-US" sz="1200" b="0" i="0" u="none" strike="noStrike" kern="1200" cap="none" spc="0" normalizeH="0" baseline="0" noProof="0" dirty="0">
                          <a:ln>
                            <a:noFill/>
                          </a:ln>
                          <a:solidFill>
                            <a:srgbClr val="262626"/>
                          </a:solidFill>
                          <a:effectLst/>
                          <a:uLnTx/>
                          <a:uFillTx/>
                          <a:latin typeface="+mn-ea"/>
                          <a:ea typeface="+mn-ea"/>
                          <a:cs typeface="+mn-cs"/>
                        </a:rPr>
                        <a:t>を申し込んでいただく必要があります。</a:t>
                      </a:r>
                      <a:endParaRPr kumimoji="1" lang="en-US" altLang="ja-JP" sz="1200" b="0" i="0" u="none" strike="noStrike" kern="1200" cap="none" spc="0" normalizeH="0" baseline="0" noProof="0" dirty="0">
                        <a:ln>
                          <a:noFill/>
                        </a:ln>
                        <a:solidFill>
                          <a:srgbClr val="262626"/>
                        </a:solidFill>
                        <a:effectLst/>
                        <a:uLnTx/>
                        <a:uFillTx/>
                        <a:latin typeface="+mn-ea"/>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lnL w="12700" cap="flat" cmpd="sng" algn="ctr">
                      <a:solidFill>
                        <a:schemeClr val="bg1"/>
                      </a:solidFill>
                      <a:prstDash val="solid"/>
                      <a:round/>
                      <a:headEnd type="none" w="med" len="med"/>
                      <a:tailEnd type="none" w="med" len="med"/>
                    </a:lnL>
                    <a:lnT w="12700" cap="flat" cmpd="sng" algn="ctr">
                      <a:solidFill>
                        <a:schemeClr val="accent2">
                          <a:lumMod val="75000"/>
                        </a:schemeClr>
                      </a:solidFill>
                      <a:prstDash val="solid"/>
                      <a:round/>
                      <a:headEnd type="none" w="med" len="med"/>
                      <a:tailEnd type="none" w="med" len="med"/>
                    </a:lnT>
                  </a:tcPr>
                </a:tc>
                <a:extLst>
                  <a:ext uri="{0D108BD9-81ED-4DB2-BD59-A6C34878D82A}">
                    <a16:rowId xmlns:a16="http://schemas.microsoft.com/office/drawing/2014/main" val="1963817247"/>
                  </a:ext>
                </a:extLst>
              </a:tr>
              <a:tr h="131930">
                <a:tc>
                  <a:txBody>
                    <a:bodyPr/>
                    <a:lstStyle/>
                    <a:p>
                      <a:r>
                        <a:rPr kumimoji="1" lang="en-US" altLang="ja-JP" sz="1400" dirty="0">
                          <a:solidFill>
                            <a:schemeClr val="bg1"/>
                          </a:solidFill>
                          <a:latin typeface="+mn-ea"/>
                          <a:ea typeface="+mn-ea"/>
                        </a:rPr>
                        <a:t>Q.</a:t>
                      </a:r>
                      <a:endParaRPr kumimoji="1" lang="ja-JP" altLang="en-US" sz="1400" dirty="0">
                        <a:solidFill>
                          <a:schemeClr val="bg1"/>
                        </a:solidFill>
                        <a:latin typeface="+mn-ea"/>
                        <a:ea typeface="+mn-ea"/>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bg1"/>
                          </a:solidFill>
                          <a:latin typeface="+mn-ea"/>
                          <a:ea typeface="+mn-ea"/>
                        </a:rPr>
                        <a:t>VDI</a:t>
                      </a:r>
                      <a:r>
                        <a:rPr kumimoji="1" lang="ja-JP" altLang="en-US" sz="1400" dirty="0">
                          <a:solidFill>
                            <a:schemeClr val="bg1"/>
                          </a:solidFill>
                          <a:latin typeface="+mn-ea"/>
                          <a:ea typeface="+mn-ea"/>
                        </a:rPr>
                        <a:t>において、メールやインターネットの利用は可能ですか。</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dirty="0">
                          <a:solidFill>
                            <a:schemeClr val="bg1"/>
                          </a:solidFill>
                          <a:latin typeface="+mn-ea"/>
                          <a:ea typeface="+mn-ea"/>
                        </a:rPr>
                        <a:t>（外部ベンダーリモート接続サービス）</a:t>
                      </a:r>
                      <a:endParaRPr kumimoji="1" lang="ja-JP" altLang="en-US" sz="1400" b="0" i="0" u="none" strike="noStrike" kern="1200" cap="none" spc="0" normalizeH="0" baseline="0" noProof="0" dirty="0">
                        <a:ln>
                          <a:noFill/>
                        </a:ln>
                        <a:solidFill>
                          <a:schemeClr val="tx1"/>
                        </a:solidFill>
                        <a:effectLst/>
                        <a:uLnTx/>
                        <a:uFillTx/>
                        <a:latin typeface="+mn-ea"/>
                        <a:ea typeface="+mn-ea"/>
                        <a:cs typeface="+mn-cs"/>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3649105105"/>
                  </a:ext>
                </a:extLst>
              </a:tr>
              <a:tr h="403194">
                <a:tc>
                  <a:txBody>
                    <a:bodyPr/>
                    <a:lstStyle/>
                    <a:p>
                      <a:r>
                        <a:rPr kumimoji="1" lang="en-US" altLang="ja-JP" sz="1400" dirty="0">
                          <a:solidFill>
                            <a:schemeClr val="accent2">
                              <a:lumMod val="50000"/>
                            </a:schemeClr>
                          </a:solidFill>
                          <a:latin typeface="+mn-ea"/>
                          <a:ea typeface="+mn-ea"/>
                        </a:rPr>
                        <a:t>A.</a:t>
                      </a:r>
                      <a:endParaRPr kumimoji="1" lang="ja-JP" altLang="en-US" sz="1400" dirty="0">
                        <a:solidFill>
                          <a:schemeClr val="accent2">
                            <a:lumMod val="50000"/>
                          </a:schemeClr>
                        </a:solidFill>
                        <a:latin typeface="+mn-ea"/>
                        <a:ea typeface="+mn-ea"/>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chemeClr val="accent2">
                              <a:lumMod val="50000"/>
                            </a:schemeClr>
                          </a:solidFill>
                          <a:effectLst/>
                          <a:uLnTx/>
                          <a:uFillTx/>
                          <a:latin typeface="+mn-ea"/>
                          <a:ea typeface="+mn-ea"/>
                          <a:cs typeface="+mn-cs"/>
                        </a:rPr>
                        <a:t>外部ベンダーリモート接続サービスの</a:t>
                      </a:r>
                      <a:r>
                        <a:rPr kumimoji="1" lang="en-US" altLang="ja-JP" sz="1400" b="0" i="0" u="none" strike="noStrike" kern="1200" cap="none" spc="0" normalizeH="0" baseline="0" noProof="0" dirty="0">
                          <a:ln>
                            <a:noFill/>
                          </a:ln>
                          <a:solidFill>
                            <a:schemeClr val="accent2">
                              <a:lumMod val="50000"/>
                            </a:schemeClr>
                          </a:solidFill>
                          <a:effectLst/>
                          <a:uLnTx/>
                          <a:uFillTx/>
                          <a:latin typeface="+mn-ea"/>
                          <a:ea typeface="+mn-ea"/>
                          <a:cs typeface="+mn-cs"/>
                        </a:rPr>
                        <a:t>VDI</a:t>
                      </a:r>
                      <a:r>
                        <a:rPr kumimoji="1" lang="ja-JP" altLang="en-US" sz="1400" b="0" i="0" u="none" strike="noStrike" kern="1200" cap="none" spc="0" normalizeH="0" baseline="0" noProof="0" dirty="0">
                          <a:ln>
                            <a:noFill/>
                          </a:ln>
                          <a:solidFill>
                            <a:schemeClr val="accent2">
                              <a:lumMod val="50000"/>
                            </a:schemeClr>
                          </a:solidFill>
                          <a:effectLst/>
                          <a:uLnTx/>
                          <a:uFillTx/>
                          <a:latin typeface="+mn-ea"/>
                          <a:ea typeface="+mn-ea"/>
                          <a:cs typeface="+mn-cs"/>
                        </a:rPr>
                        <a:t>では、メール・インターネットの利用はシステム的に許可されず利用できません。</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739908930"/>
                  </a:ext>
                </a:extLst>
              </a:tr>
              <a:tr h="144016">
                <a:tc>
                  <a:txBody>
                    <a:bodyPr/>
                    <a:lstStyle/>
                    <a:p>
                      <a:r>
                        <a:rPr kumimoji="1" lang="en-US" altLang="ja-JP" sz="1400" dirty="0">
                          <a:solidFill>
                            <a:schemeClr val="bg1"/>
                          </a:solidFill>
                          <a:latin typeface="+mn-ea"/>
                          <a:ea typeface="+mn-ea"/>
                        </a:rPr>
                        <a:t>Q.</a:t>
                      </a:r>
                      <a:endParaRPr kumimoji="1" lang="ja-JP" altLang="en-US" sz="1400" dirty="0">
                        <a:solidFill>
                          <a:schemeClr val="bg1"/>
                        </a:solidFill>
                        <a:latin typeface="+mn-ea"/>
                        <a:ea typeface="+mn-ea"/>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chemeClr val="bg1"/>
                          </a:solidFill>
                          <a:effectLst/>
                          <a:uLnTx/>
                          <a:uFillTx/>
                          <a:latin typeface="+mn-ea"/>
                          <a:ea typeface="+mn-ea"/>
                          <a:cs typeface="+mn-cs"/>
                        </a:rPr>
                        <a:t>VDI</a:t>
                      </a:r>
                      <a:r>
                        <a:rPr kumimoji="1" lang="ja-JP" altLang="en-US" sz="1400" b="0" i="0" u="none" strike="noStrike" kern="1200" cap="none" spc="0" normalizeH="0" baseline="0" noProof="0" dirty="0">
                          <a:ln>
                            <a:noFill/>
                          </a:ln>
                          <a:solidFill>
                            <a:schemeClr val="bg1"/>
                          </a:solidFill>
                          <a:effectLst/>
                          <a:uLnTx/>
                          <a:uFillTx/>
                          <a:latin typeface="+mn-ea"/>
                          <a:ea typeface="+mn-ea"/>
                          <a:cs typeface="+mn-cs"/>
                        </a:rPr>
                        <a:t>において、</a:t>
                      </a:r>
                      <a:r>
                        <a:rPr kumimoji="1" lang="en-US" altLang="ja-JP" sz="1400" b="0" i="0" u="none" strike="noStrike" kern="1200" cap="none" spc="0" normalizeH="0" baseline="0" noProof="0" dirty="0">
                          <a:ln>
                            <a:noFill/>
                          </a:ln>
                          <a:solidFill>
                            <a:schemeClr val="bg1"/>
                          </a:solidFill>
                          <a:effectLst/>
                          <a:uLnTx/>
                          <a:uFillTx/>
                          <a:latin typeface="+mn-ea"/>
                          <a:ea typeface="+mn-ea"/>
                          <a:cs typeface="+mn-cs"/>
                        </a:rPr>
                        <a:t>Windows Update </a:t>
                      </a:r>
                      <a:r>
                        <a:rPr kumimoji="1" lang="ja-JP" altLang="en-US" sz="1400" b="0" i="0" u="none" strike="noStrike" kern="1200" cap="none" spc="0" normalizeH="0" baseline="0" noProof="0" dirty="0">
                          <a:ln>
                            <a:noFill/>
                          </a:ln>
                          <a:solidFill>
                            <a:schemeClr val="bg1"/>
                          </a:solidFill>
                          <a:effectLst/>
                          <a:uLnTx/>
                          <a:uFillTx/>
                          <a:latin typeface="+mn-ea"/>
                          <a:ea typeface="+mn-ea"/>
                          <a:cs typeface="+mn-cs"/>
                        </a:rPr>
                        <a:t>は必要ですか。</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chemeClr val="bg1"/>
                        </a:solidFill>
                        <a:effectLst/>
                        <a:uLnTx/>
                        <a:uFillTx/>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dirty="0">
                          <a:solidFill>
                            <a:schemeClr val="bg1"/>
                          </a:solidFill>
                          <a:latin typeface="+mn-ea"/>
                          <a:ea typeface="+mn-ea"/>
                        </a:rPr>
                        <a:t>（外部ベンダーリモート接続サービス）</a:t>
                      </a:r>
                      <a:endParaRPr kumimoji="1" lang="ja-JP" altLang="en-US" sz="1400" b="0" i="0" u="none" strike="noStrike" kern="1200" cap="none" spc="0" normalizeH="0" baseline="0" noProof="0" dirty="0">
                        <a:ln>
                          <a:noFill/>
                        </a:ln>
                        <a:solidFill>
                          <a:schemeClr val="tx1"/>
                        </a:solidFill>
                        <a:effectLst/>
                        <a:uLnTx/>
                        <a:uFillTx/>
                        <a:latin typeface="+mn-ea"/>
                        <a:ea typeface="+mn-ea"/>
                        <a:cs typeface="+mn-cs"/>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1197480329"/>
                  </a:ext>
                </a:extLst>
              </a:tr>
              <a:tr h="403194">
                <a:tc>
                  <a:txBody>
                    <a:bodyPr/>
                    <a:lstStyle/>
                    <a:p>
                      <a:r>
                        <a:rPr kumimoji="1" lang="en-US" altLang="ja-JP" sz="1400" dirty="0">
                          <a:solidFill>
                            <a:schemeClr val="accent2">
                              <a:lumMod val="50000"/>
                            </a:schemeClr>
                          </a:solidFill>
                          <a:latin typeface="+mn-ea"/>
                          <a:ea typeface="+mn-ea"/>
                        </a:rPr>
                        <a:t>A.</a:t>
                      </a:r>
                      <a:endParaRPr kumimoji="1" lang="ja-JP" altLang="en-US" sz="1400" dirty="0">
                        <a:solidFill>
                          <a:schemeClr val="accent2">
                            <a:lumMod val="50000"/>
                          </a:schemeClr>
                        </a:solidFill>
                        <a:latin typeface="+mn-ea"/>
                        <a:ea typeface="+mn-ea"/>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chemeClr val="accent2">
                              <a:lumMod val="50000"/>
                            </a:schemeClr>
                          </a:solidFill>
                          <a:effectLst/>
                          <a:uLnTx/>
                          <a:uFillTx/>
                          <a:latin typeface="+mn-ea"/>
                          <a:ea typeface="+mn-ea"/>
                          <a:cs typeface="+mn-cs"/>
                        </a:rPr>
                        <a:t>外部ベンダーリモート接続サービスの</a:t>
                      </a:r>
                      <a:r>
                        <a:rPr kumimoji="1" lang="en-US" altLang="ja-JP" sz="1400" b="0" i="0" u="none" strike="noStrike" kern="1200" cap="none" spc="0" normalizeH="0" baseline="0" noProof="0" dirty="0">
                          <a:ln>
                            <a:noFill/>
                          </a:ln>
                          <a:solidFill>
                            <a:schemeClr val="accent2">
                              <a:lumMod val="50000"/>
                            </a:schemeClr>
                          </a:solidFill>
                          <a:effectLst/>
                          <a:uLnTx/>
                          <a:uFillTx/>
                          <a:latin typeface="+mn-ea"/>
                          <a:ea typeface="+mn-ea"/>
                          <a:cs typeface="+mn-cs"/>
                        </a:rPr>
                        <a:t>VDI</a:t>
                      </a:r>
                      <a:r>
                        <a:rPr kumimoji="1" lang="ja-JP" altLang="en-US" sz="1400" b="0" i="0" u="none" strike="noStrike" kern="1200" cap="none" spc="0" normalizeH="0" baseline="0" noProof="0" dirty="0">
                          <a:ln>
                            <a:noFill/>
                          </a:ln>
                          <a:solidFill>
                            <a:schemeClr val="accent2">
                              <a:lumMod val="50000"/>
                            </a:schemeClr>
                          </a:solidFill>
                          <a:effectLst/>
                          <a:uLnTx/>
                          <a:uFillTx/>
                          <a:latin typeface="+mn-ea"/>
                          <a:ea typeface="+mn-ea"/>
                          <a:cs typeface="+mn-cs"/>
                        </a:rPr>
                        <a:t>では、自動的に</a:t>
                      </a:r>
                      <a:r>
                        <a:rPr kumimoji="1" lang="en-US" altLang="ja-JP" sz="1400" b="0" i="0" u="none" strike="noStrike" kern="1200" cap="none" spc="0" normalizeH="0" baseline="0" noProof="0" dirty="0">
                          <a:ln>
                            <a:noFill/>
                          </a:ln>
                          <a:solidFill>
                            <a:schemeClr val="accent2">
                              <a:lumMod val="50000"/>
                            </a:schemeClr>
                          </a:solidFill>
                          <a:effectLst/>
                          <a:uLnTx/>
                          <a:uFillTx/>
                          <a:latin typeface="+mn-ea"/>
                          <a:ea typeface="+mn-ea"/>
                          <a:cs typeface="+mn-cs"/>
                        </a:rPr>
                        <a:t>Windows Update</a:t>
                      </a:r>
                      <a:r>
                        <a:rPr kumimoji="1" lang="ja-JP" altLang="en-US" sz="1400" b="0" i="0" u="none" strike="noStrike" kern="1200" cap="none" spc="0" normalizeH="0" baseline="0" noProof="0" dirty="0">
                          <a:ln>
                            <a:noFill/>
                          </a:ln>
                          <a:solidFill>
                            <a:schemeClr val="accent2">
                              <a:lumMod val="50000"/>
                            </a:schemeClr>
                          </a:solidFill>
                          <a:effectLst/>
                          <a:uLnTx/>
                          <a:uFillTx/>
                          <a:latin typeface="+mn-ea"/>
                          <a:ea typeface="+mn-ea"/>
                          <a:cs typeface="+mn-cs"/>
                        </a:rPr>
                        <a:t>が適用されます。</a:t>
                      </a:r>
                      <a:endParaRPr kumimoji="1" lang="en-US" altLang="ja-JP" sz="1200" b="0" i="0" u="none" strike="noStrike" kern="1200" cap="none" spc="0" normalizeH="0" baseline="0" noProof="0" dirty="0">
                        <a:ln>
                          <a:noFill/>
                        </a:ln>
                        <a:solidFill>
                          <a:schemeClr val="tx1"/>
                        </a:solidFill>
                        <a:effectLst/>
                        <a:uLnTx/>
                        <a:uFillTx/>
                        <a:latin typeface="+mn-ea"/>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3760288105"/>
                  </a:ext>
                </a:extLst>
              </a:tr>
              <a:tr h="165471">
                <a:tc>
                  <a:txBody>
                    <a:bodyPr/>
                    <a:lstStyle/>
                    <a:p>
                      <a:r>
                        <a:rPr kumimoji="1" lang="en-US" altLang="ja-JP" sz="1400" dirty="0">
                          <a:solidFill>
                            <a:schemeClr val="bg1"/>
                          </a:solidFill>
                          <a:latin typeface="+mn-ea"/>
                          <a:ea typeface="+mn-ea"/>
                        </a:rPr>
                        <a:t>Q.</a:t>
                      </a:r>
                      <a:endParaRPr kumimoji="1" lang="ja-JP" altLang="en-US" sz="1400" dirty="0">
                        <a:solidFill>
                          <a:schemeClr val="bg1"/>
                        </a:solidFill>
                        <a:latin typeface="+mn-ea"/>
                        <a:ea typeface="+mn-ea"/>
                      </a:endParaRPr>
                    </a:p>
                  </a:txBody>
                  <a:tcP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chemeClr val="bg1"/>
                          </a:solidFill>
                          <a:effectLst/>
                          <a:uLnTx/>
                          <a:uFillTx/>
                          <a:latin typeface="+mn-ea"/>
                          <a:ea typeface="+mn-ea"/>
                          <a:cs typeface="+mn-cs"/>
                        </a:rPr>
                        <a:t>外部ベンダーリモート接続サービスの利用手順書はありますか。</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chemeClr val="bg1"/>
                        </a:solidFill>
                        <a:effectLst/>
                        <a:uLnTx/>
                        <a:uFillTx/>
                        <a:latin typeface="+mn-lt"/>
                        <a:ea typeface="+mn-ea"/>
                        <a:cs typeface="+mn-cs"/>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dirty="0">
                          <a:solidFill>
                            <a:schemeClr val="bg1"/>
                          </a:solidFill>
                          <a:latin typeface="+mn-ea"/>
                          <a:ea typeface="+mn-ea"/>
                        </a:rPr>
                        <a:t>（外部ベンダーリモート接続サービス）</a:t>
                      </a:r>
                      <a:endParaRPr kumimoji="1" lang="ja-JP" altLang="en-US" sz="1400" b="0" i="0" u="none" strike="noStrike" kern="1200" cap="none" spc="0" normalizeH="0" baseline="0" noProof="0" dirty="0">
                        <a:ln>
                          <a:noFill/>
                        </a:ln>
                        <a:solidFill>
                          <a:schemeClr val="tx1"/>
                        </a:solidFill>
                        <a:effectLst/>
                        <a:uLnTx/>
                        <a:uFillTx/>
                        <a:latin typeface="+mn-ea"/>
                        <a:ea typeface="+mn-ea"/>
                        <a:cs typeface="+mn-cs"/>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extLst>
                  <a:ext uri="{0D108BD9-81ED-4DB2-BD59-A6C34878D82A}">
                    <a16:rowId xmlns:a16="http://schemas.microsoft.com/office/drawing/2014/main" val="595868606"/>
                  </a:ext>
                </a:extLst>
              </a:tr>
              <a:tr h="648000">
                <a:tc>
                  <a:txBody>
                    <a:bodyPr/>
                    <a:lstStyle/>
                    <a:p>
                      <a:r>
                        <a:rPr kumimoji="1" lang="en-US" altLang="ja-JP" sz="1400" dirty="0">
                          <a:solidFill>
                            <a:schemeClr val="accent2">
                              <a:lumMod val="50000"/>
                            </a:schemeClr>
                          </a:solidFill>
                          <a:latin typeface="+mn-ea"/>
                          <a:ea typeface="+mn-ea"/>
                        </a:rPr>
                        <a:t>A.</a:t>
                      </a:r>
                      <a:endParaRPr kumimoji="1" lang="ja-JP" altLang="en-US" sz="1400" dirty="0">
                        <a:solidFill>
                          <a:schemeClr val="accent2">
                            <a:lumMod val="50000"/>
                          </a:schemeClr>
                        </a:solidFill>
                        <a:latin typeface="+mn-ea"/>
                        <a:ea typeface="+mn-ea"/>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chemeClr val="accent2">
                              <a:lumMod val="50000"/>
                            </a:schemeClr>
                          </a:solidFill>
                          <a:effectLst/>
                          <a:uLnTx/>
                          <a:uFillTx/>
                          <a:latin typeface="+mn-ea"/>
                          <a:ea typeface="+mn-ea"/>
                          <a:cs typeface="+mn-cs"/>
                        </a:rPr>
                        <a:t>下記のイントラサイトに掲載されています。</a:t>
                      </a:r>
                      <a:endParaRPr kumimoji="1" lang="en-US" altLang="ja-JP" sz="1400" b="0" i="0" u="none" strike="noStrike" kern="1200" cap="none" spc="0" normalizeH="0" baseline="0" noProof="0" dirty="0">
                        <a:ln>
                          <a:noFill/>
                        </a:ln>
                        <a:solidFill>
                          <a:schemeClr val="accent2">
                            <a:lumMod val="50000"/>
                          </a:schemeClr>
                        </a:solidFill>
                        <a:effectLst/>
                        <a:uLnTx/>
                        <a:uFillTx/>
                        <a:latin typeface="+mn-ea"/>
                        <a:ea typeface="+mn-ea"/>
                        <a:cs typeface="+mn-cs"/>
                      </a:endParaRPr>
                    </a:p>
                    <a:p>
                      <a:pPr marL="0" marR="0" lvl="0" indent="0" algn="l" defTabSz="914400" rtl="0" eaLnBrk="1" fontAlgn="auto" latinLnBrk="0" hangingPunct="1">
                        <a:lnSpc>
                          <a:spcPct val="100000"/>
                        </a:lnSpc>
                        <a:spcBef>
                          <a:spcPts val="600"/>
                        </a:spcBef>
                        <a:spcAft>
                          <a:spcPts val="0"/>
                        </a:spcAft>
                        <a:buClrTx/>
                        <a:buSzTx/>
                        <a:buFontTx/>
                        <a:buNone/>
                        <a:tabLst/>
                        <a:defRPr/>
                      </a:pPr>
                      <a:r>
                        <a:rPr kumimoji="1" lang="ja-JP" altLang="en-US" sz="1200" b="0" i="0" u="none" strike="noStrike" kern="1200" cap="none" spc="0" normalizeH="0" baseline="0" noProof="0" dirty="0">
                          <a:ln>
                            <a:noFill/>
                          </a:ln>
                          <a:solidFill>
                            <a:srgbClr val="262626"/>
                          </a:solidFill>
                          <a:effectLst/>
                          <a:uLnTx/>
                          <a:uFillTx/>
                          <a:latin typeface="+mn-ea"/>
                          <a:ea typeface="+mn-ea"/>
                          <a:cs typeface="+mn-cs"/>
                        </a:rPr>
                        <a:t>マニュアル： </a:t>
                      </a:r>
                      <a:r>
                        <a:rPr kumimoji="1" lang="en-US" altLang="ja-JP" sz="1200" b="0" i="0" u="none" strike="noStrike" kern="1200" cap="none" spc="0" normalizeH="0" baseline="0" noProof="0" dirty="0">
                          <a:ln>
                            <a:noFill/>
                          </a:ln>
                          <a:solidFill>
                            <a:srgbClr val="262626"/>
                          </a:solidFill>
                          <a:effectLst/>
                          <a:uLnTx/>
                          <a:uFillTx/>
                          <a:latin typeface="+mn-lt"/>
                          <a:ea typeface="+mn-ea"/>
                          <a:cs typeface="+mn-cs"/>
                        </a:rPr>
                        <a:t>https://akgr01.sharepoint.com/teams/DW/VDI2/</a:t>
                      </a:r>
                      <a:r>
                        <a:rPr kumimoji="1" lang="ja-JP" altLang="en-US" sz="1200" b="0" i="0" u="none" strike="noStrike" kern="1200" cap="none" spc="0" normalizeH="0" baseline="0" noProof="0" dirty="0">
                          <a:ln>
                            <a:noFill/>
                          </a:ln>
                          <a:solidFill>
                            <a:srgbClr val="262626"/>
                          </a:solidFill>
                          <a:effectLst/>
                          <a:uLnTx/>
                          <a:uFillTx/>
                          <a:latin typeface="+mn-lt"/>
                          <a:ea typeface="+mn-ea"/>
                          <a:cs typeface="+mn-cs"/>
                        </a:rPr>
                        <a:t>マニュアル（ </a:t>
                      </a:r>
                      <a:r>
                        <a:rPr kumimoji="1" lang="en-US" altLang="ja-JP" sz="1200" b="0" i="0" u="none" strike="noStrike" kern="1200" cap="none" spc="0" normalizeH="0" baseline="0" noProof="0" dirty="0">
                          <a:ln>
                            <a:noFill/>
                          </a:ln>
                          <a:solidFill>
                            <a:srgbClr val="262626"/>
                          </a:solidFill>
                          <a:effectLst/>
                          <a:uLnTx/>
                          <a:uFillTx/>
                          <a:latin typeface="+mn-lt"/>
                          <a:ea typeface="+mn-ea"/>
                          <a:cs typeface="+mn-cs"/>
                        </a:rPr>
                        <a:t>VDI</a:t>
                      </a:r>
                      <a:r>
                        <a:rPr kumimoji="1" lang="ja-JP" altLang="en-US" sz="1200" b="0" i="0" u="none" strike="noStrike" kern="1200" cap="none" spc="0" normalizeH="0" baseline="0" noProof="0" dirty="0">
                          <a:ln>
                            <a:noFill/>
                          </a:ln>
                          <a:solidFill>
                            <a:srgbClr val="262626"/>
                          </a:solidFill>
                          <a:effectLst/>
                          <a:uLnTx/>
                          <a:uFillTx/>
                          <a:latin typeface="+mn-lt"/>
                          <a:ea typeface="+mn-ea"/>
                          <a:cs typeface="+mn-cs"/>
                        </a:rPr>
                        <a:t>）</a:t>
                      </a:r>
                      <a:r>
                        <a:rPr kumimoji="1" lang="en-US" altLang="ja-JP" sz="1200" b="0" i="0" u="none" strike="noStrike" kern="1200" cap="none" spc="0" normalizeH="0" baseline="0" noProof="0" dirty="0">
                          <a:ln>
                            <a:noFill/>
                          </a:ln>
                          <a:solidFill>
                            <a:srgbClr val="262626"/>
                          </a:solidFill>
                          <a:effectLst/>
                          <a:uLnTx/>
                          <a:uFillTx/>
                          <a:latin typeface="+mn-lt"/>
                          <a:ea typeface="+mn-ea"/>
                          <a:cs typeface="+mn-cs"/>
                        </a:rPr>
                        <a:t>.</a:t>
                      </a:r>
                      <a:r>
                        <a:rPr kumimoji="1" lang="en-US" altLang="ja-JP" sz="1200" b="0" i="0" u="none" strike="noStrike" kern="1200" cap="none" spc="0" normalizeH="0" baseline="0" noProof="0" dirty="0" err="1">
                          <a:ln>
                            <a:noFill/>
                          </a:ln>
                          <a:solidFill>
                            <a:srgbClr val="262626"/>
                          </a:solidFill>
                          <a:effectLst/>
                          <a:uLnTx/>
                          <a:uFillTx/>
                          <a:latin typeface="+mn-lt"/>
                          <a:ea typeface="+mn-ea"/>
                          <a:cs typeface="+mn-cs"/>
                        </a:rPr>
                        <a:t>aspx</a:t>
                      </a:r>
                      <a:endParaRPr kumimoji="1" lang="en-US" altLang="ja-JP" sz="1200" b="0" i="0" u="none" strike="noStrike" kern="1200" cap="none" spc="0" normalizeH="0" baseline="0" noProof="0" dirty="0">
                        <a:ln>
                          <a:noFill/>
                        </a:ln>
                        <a:solidFill>
                          <a:srgbClr val="262626"/>
                        </a:solidFill>
                        <a:effectLst/>
                        <a:uLnTx/>
                        <a:uFillTx/>
                        <a:latin typeface="+mn-lt"/>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lnL w="12700" cap="flat" cmpd="sng" algn="ctr">
                      <a:solidFill>
                        <a:schemeClr val="bg1"/>
                      </a:solidFill>
                      <a:prstDash val="solid"/>
                      <a:round/>
                      <a:headEnd type="none" w="med" len="med"/>
                      <a:tailEnd type="none" w="med" len="med"/>
                    </a:lnL>
                    <a:lnT w="12700" cap="flat" cmpd="sng" algn="ctr">
                      <a:solidFill>
                        <a:schemeClr val="accent2">
                          <a:lumMod val="75000"/>
                        </a:schemeClr>
                      </a:solidFill>
                      <a:prstDash val="solid"/>
                      <a:round/>
                      <a:headEnd type="none" w="med" len="med"/>
                      <a:tailEnd type="none" w="med" len="med"/>
                    </a:lnT>
                  </a:tcPr>
                </a:tc>
                <a:extLst>
                  <a:ext uri="{0D108BD9-81ED-4DB2-BD59-A6C34878D82A}">
                    <a16:rowId xmlns:a16="http://schemas.microsoft.com/office/drawing/2014/main" val="2628843342"/>
                  </a:ext>
                </a:extLst>
              </a:tr>
              <a:tr h="177277">
                <a:tc>
                  <a:txBody>
                    <a:bodyPr/>
                    <a:lstStyle/>
                    <a:p>
                      <a:r>
                        <a:rPr kumimoji="1" lang="en-US" altLang="ja-JP" sz="1400" dirty="0">
                          <a:solidFill>
                            <a:schemeClr val="bg1"/>
                          </a:solidFill>
                          <a:latin typeface="+mn-ea"/>
                          <a:ea typeface="+mn-ea"/>
                        </a:rPr>
                        <a:t>Q.</a:t>
                      </a:r>
                      <a:endParaRPr kumimoji="1" lang="ja-JP" altLang="en-US" sz="1400" dirty="0">
                        <a:solidFill>
                          <a:schemeClr val="bg1"/>
                        </a:solidFill>
                        <a:latin typeface="+mn-ea"/>
                        <a:ea typeface="+mn-ea"/>
                      </a:endParaRPr>
                    </a:p>
                  </a:txBody>
                  <a:tcP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chemeClr val="bg1"/>
                          </a:solidFill>
                          <a:effectLst/>
                          <a:uLnTx/>
                          <a:uFillTx/>
                          <a:latin typeface="+mn-ea"/>
                          <a:ea typeface="+mn-ea"/>
                          <a:cs typeface="+mn-cs"/>
                        </a:rPr>
                        <a:t>外部ベンダーリモート接続サービスの利用申込はどうすればよいですか。</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chemeClr val="bg1"/>
                        </a:solidFill>
                        <a:effectLst/>
                        <a:uLnTx/>
                        <a:uFillTx/>
                        <a:latin typeface="+mn-lt"/>
                        <a:ea typeface="+mn-ea"/>
                        <a:cs typeface="+mn-cs"/>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dirty="0">
                          <a:solidFill>
                            <a:schemeClr val="bg1"/>
                          </a:solidFill>
                          <a:latin typeface="+mn-ea"/>
                          <a:ea typeface="+mn-ea"/>
                        </a:rPr>
                        <a:t>（外部ベンダーリモート接続サービス）</a:t>
                      </a:r>
                      <a:endParaRPr kumimoji="1" lang="ja-JP" altLang="en-US" sz="1400" b="0" i="0" u="none" strike="noStrike" kern="1200" cap="none" spc="0" normalizeH="0" baseline="0" noProof="0" dirty="0">
                        <a:ln>
                          <a:noFill/>
                        </a:ln>
                        <a:solidFill>
                          <a:schemeClr val="tx1"/>
                        </a:solidFill>
                        <a:effectLst/>
                        <a:uLnTx/>
                        <a:uFillTx/>
                        <a:latin typeface="+mn-ea"/>
                        <a:ea typeface="+mn-ea"/>
                        <a:cs typeface="+mn-cs"/>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extLst>
                  <a:ext uri="{0D108BD9-81ED-4DB2-BD59-A6C34878D82A}">
                    <a16:rowId xmlns:a16="http://schemas.microsoft.com/office/drawing/2014/main" val="2725816950"/>
                  </a:ext>
                </a:extLst>
              </a:tr>
              <a:tr h="437202">
                <a:tc>
                  <a:txBody>
                    <a:bodyPr/>
                    <a:lstStyle/>
                    <a:p>
                      <a:r>
                        <a:rPr kumimoji="1" lang="en-US" altLang="ja-JP" sz="1400" dirty="0">
                          <a:solidFill>
                            <a:schemeClr val="accent2">
                              <a:lumMod val="50000"/>
                            </a:schemeClr>
                          </a:solidFill>
                          <a:latin typeface="+mn-ea"/>
                          <a:ea typeface="+mn-ea"/>
                        </a:rPr>
                        <a:t>A.</a:t>
                      </a:r>
                      <a:endParaRPr kumimoji="1" lang="ja-JP" altLang="en-US" sz="1400" dirty="0">
                        <a:solidFill>
                          <a:schemeClr val="accent2">
                            <a:lumMod val="50000"/>
                          </a:schemeClr>
                        </a:solidFill>
                        <a:latin typeface="+mn-ea"/>
                        <a:ea typeface="+mn-ea"/>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chemeClr val="accent2">
                              <a:lumMod val="50000"/>
                            </a:schemeClr>
                          </a:solidFill>
                          <a:effectLst/>
                          <a:uLnTx/>
                          <a:uFillTx/>
                          <a:latin typeface="+mn-ea"/>
                          <a:ea typeface="+mn-ea"/>
                          <a:cs typeface="+mn-cs"/>
                        </a:rPr>
                        <a:t>制御システム外部ネットワーク接続申請を実施してください。</a:t>
                      </a:r>
                      <a:endParaRPr kumimoji="1" lang="en-US" altLang="ja-JP" sz="1800" b="0" i="0" u="none" strike="noStrike" kern="1200" cap="none" spc="0" normalizeH="0" baseline="0" noProof="0" dirty="0">
                        <a:ln>
                          <a:noFill/>
                        </a:ln>
                        <a:solidFill>
                          <a:schemeClr val="accent2">
                            <a:lumMod val="50000"/>
                          </a:schemeClr>
                        </a:solidFill>
                        <a:effectLst/>
                        <a:uLnTx/>
                        <a:uFillTx/>
                        <a:latin typeface="+mn-ea"/>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lnL w="12700" cap="flat" cmpd="sng" algn="ctr">
                      <a:solidFill>
                        <a:schemeClr val="bg1"/>
                      </a:solidFill>
                      <a:prstDash val="solid"/>
                      <a:round/>
                      <a:headEnd type="none" w="med" len="med"/>
                      <a:tailEnd type="none" w="med" len="med"/>
                    </a:lnL>
                    <a:lnT w="12700" cap="flat" cmpd="sng" algn="ctr">
                      <a:solidFill>
                        <a:schemeClr val="accent2">
                          <a:lumMod val="75000"/>
                        </a:schemeClr>
                      </a:solidFill>
                      <a:prstDash val="solid"/>
                      <a:round/>
                      <a:headEnd type="none" w="med" len="med"/>
                      <a:tailEnd type="none" w="med" len="med"/>
                    </a:lnT>
                  </a:tcPr>
                </a:tc>
                <a:extLst>
                  <a:ext uri="{0D108BD9-81ED-4DB2-BD59-A6C34878D82A}">
                    <a16:rowId xmlns:a16="http://schemas.microsoft.com/office/drawing/2014/main" val="181145357"/>
                  </a:ext>
                </a:extLst>
              </a:tr>
              <a:tr h="177277">
                <a:tc>
                  <a:txBody>
                    <a:bodyPr/>
                    <a:lstStyle/>
                    <a:p>
                      <a:r>
                        <a:rPr kumimoji="1" lang="en-US" altLang="ja-JP" sz="1400" dirty="0">
                          <a:solidFill>
                            <a:schemeClr val="bg1"/>
                          </a:solidFill>
                          <a:latin typeface="+mn-ea"/>
                          <a:ea typeface="+mn-ea"/>
                        </a:rPr>
                        <a:t>Q.</a:t>
                      </a:r>
                      <a:endParaRPr kumimoji="1" lang="ja-JP" altLang="en-US" sz="1400" dirty="0">
                        <a:solidFill>
                          <a:schemeClr val="bg1"/>
                        </a:solidFill>
                        <a:latin typeface="+mn-ea"/>
                        <a:ea typeface="+mn-ea"/>
                      </a:endParaRPr>
                    </a:p>
                  </a:txBody>
                  <a:tcP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chemeClr val="bg1"/>
                          </a:solidFill>
                          <a:effectLst/>
                          <a:uLnTx/>
                          <a:uFillTx/>
                          <a:latin typeface="+mn-ea"/>
                          <a:ea typeface="+mn-ea"/>
                          <a:cs typeface="+mn-cs"/>
                        </a:rPr>
                        <a:t>保守ベンダーのリモート接続サービスを利用したいです。</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schemeClr val="bg1"/>
                          </a:solidFill>
                          <a:effectLst/>
                          <a:uLnTx/>
                          <a:uFillTx/>
                          <a:latin typeface="+mn-ea"/>
                          <a:ea typeface="+mn-ea"/>
                          <a:cs typeface="+mn-cs"/>
                        </a:rPr>
                        <a:t>（保守ベンダーの提供する保守サービス）</a:t>
                      </a:r>
                      <a:endParaRPr kumimoji="1" lang="ja-JP" altLang="en-US" sz="1400" b="0" i="0" u="none" strike="noStrike" kern="1200" cap="none" spc="0" normalizeH="0" baseline="0" noProof="0" dirty="0">
                        <a:ln>
                          <a:noFill/>
                        </a:ln>
                        <a:solidFill>
                          <a:schemeClr val="bg1"/>
                        </a:solidFill>
                        <a:effectLst/>
                        <a:uLnTx/>
                        <a:uFillTx/>
                        <a:latin typeface="+mn-ea"/>
                        <a:ea typeface="+mn-ea"/>
                        <a:cs typeface="+mn-cs"/>
                      </a:endParaRPr>
                    </a:p>
                  </a:txBody>
                  <a:tcPr>
                    <a:lnL w="12700" cap="flat" cmpd="sng" algn="ctr">
                      <a:solidFill>
                        <a:schemeClr val="accent2">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b="0" i="0" u="none" strike="noStrike" kern="1200" cap="none" spc="0" normalizeH="0" baseline="0" noProof="0" dirty="0">
                          <a:ln>
                            <a:noFill/>
                          </a:ln>
                          <a:solidFill>
                            <a:schemeClr val="bg1"/>
                          </a:solidFill>
                          <a:effectLst/>
                          <a:uLnTx/>
                          <a:uFillTx/>
                          <a:latin typeface="+mn-lt"/>
                          <a:ea typeface="+mn-ea"/>
                          <a:cs typeface="+mn-cs"/>
                        </a:rPr>
                        <a:t>（保守ベンダーの提供する保守サービス）</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extLst>
                  <a:ext uri="{0D108BD9-81ED-4DB2-BD59-A6C34878D82A}">
                    <a16:rowId xmlns:a16="http://schemas.microsoft.com/office/drawing/2014/main" val="2224491654"/>
                  </a:ext>
                </a:extLst>
              </a:tr>
              <a:tr h="504000">
                <a:tc>
                  <a:txBody>
                    <a:bodyPr/>
                    <a:lstStyle/>
                    <a:p>
                      <a:r>
                        <a:rPr kumimoji="1" lang="en-US" altLang="ja-JP" sz="1400" dirty="0">
                          <a:solidFill>
                            <a:schemeClr val="accent2">
                              <a:lumMod val="50000"/>
                            </a:schemeClr>
                          </a:solidFill>
                          <a:latin typeface="+mn-ea"/>
                          <a:ea typeface="+mn-ea"/>
                        </a:rPr>
                        <a:t>A.</a:t>
                      </a:r>
                      <a:endParaRPr kumimoji="1" lang="ja-JP" altLang="en-US" sz="1400" dirty="0">
                        <a:solidFill>
                          <a:schemeClr val="accent2">
                            <a:lumMod val="50000"/>
                          </a:schemeClr>
                        </a:solidFill>
                        <a:latin typeface="+mn-ea"/>
                        <a:ea typeface="+mn-ea"/>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chemeClr val="accent2">
                              <a:lumMod val="50000"/>
                            </a:schemeClr>
                          </a:solidFill>
                          <a:effectLst/>
                          <a:uLnTx/>
                          <a:uFillTx/>
                          <a:latin typeface="+mn-ea"/>
                          <a:ea typeface="+mn-ea"/>
                          <a:cs typeface="+mn-cs"/>
                        </a:rPr>
                        <a:t>制御システム外部ネットワーク接続申請を実施してください。</a:t>
                      </a:r>
                      <a:endParaRPr kumimoji="1" lang="en-US" altLang="ja-JP" sz="1800" b="0" i="0" u="none" strike="noStrike" kern="1200" cap="none" spc="0" normalizeH="0" baseline="0" noProof="0" dirty="0">
                        <a:ln>
                          <a:noFill/>
                        </a:ln>
                        <a:solidFill>
                          <a:schemeClr val="accent2">
                            <a:lumMod val="50000"/>
                          </a:schemeClr>
                        </a:solidFill>
                        <a:effectLst/>
                        <a:uLnTx/>
                        <a:uFillTx/>
                        <a:latin typeface="+mn-ea"/>
                        <a:ea typeface="+mn-ea"/>
                        <a:cs typeface="+mn-cs"/>
                      </a:endParaRPr>
                    </a:p>
                    <a:p>
                      <a:pPr marL="0" marR="0" lvl="0" indent="0" algn="l" defTabSz="914400" rtl="0" eaLnBrk="1" fontAlgn="auto" latinLnBrk="0" hangingPunct="1">
                        <a:lnSpc>
                          <a:spcPct val="100000"/>
                        </a:lnSpc>
                        <a:spcBef>
                          <a:spcPts val="600"/>
                        </a:spcBef>
                        <a:spcAft>
                          <a:spcPts val="0"/>
                        </a:spcAft>
                        <a:buClrTx/>
                        <a:buSzTx/>
                        <a:buFontTx/>
                        <a:buNone/>
                        <a:tabLst/>
                        <a:defRPr/>
                      </a:pPr>
                      <a:r>
                        <a:rPr kumimoji="1" lang="ja-JP" altLang="en-US" sz="1200" b="0" i="0" u="none" strike="noStrike" kern="1200" cap="none" spc="0" normalizeH="0" baseline="0" noProof="0" dirty="0">
                          <a:ln>
                            <a:noFill/>
                          </a:ln>
                          <a:solidFill>
                            <a:srgbClr val="262626"/>
                          </a:solidFill>
                          <a:effectLst/>
                          <a:uLnTx/>
                          <a:uFillTx/>
                          <a:latin typeface="+mn-ea"/>
                          <a:ea typeface="+mn-ea"/>
                          <a:cs typeface="+mn-cs"/>
                        </a:rPr>
                        <a:t>当該サービスにおいて十分にセキュリティが確保されているかなどを確認したうえで、利用可否を判断いたします。</a:t>
                      </a:r>
                      <a:endParaRPr kumimoji="1" lang="en-US" altLang="ja-JP" sz="1200" b="0" i="0" u="none" strike="noStrike" kern="1200" cap="none" spc="0" normalizeH="0" baseline="0" noProof="0" dirty="0">
                        <a:ln>
                          <a:noFill/>
                        </a:ln>
                        <a:solidFill>
                          <a:schemeClr val="tx1"/>
                        </a:solidFill>
                        <a:effectLst/>
                        <a:uLnTx/>
                        <a:uFillTx/>
                        <a:latin typeface="+mn-ea"/>
                        <a:ea typeface="+mn-ea"/>
                        <a:cs typeface="+mn-cs"/>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776105395"/>
                  </a:ext>
                </a:extLst>
              </a:tr>
            </a:tbl>
          </a:graphicData>
        </a:graphic>
      </p:graphicFrame>
    </p:spTree>
    <p:extLst>
      <p:ext uri="{BB962C8B-B14F-4D97-AF65-F5344CB8AC3E}">
        <p14:creationId xmlns:p14="http://schemas.microsoft.com/office/powerpoint/2010/main" val="1512799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グループ化 12">
            <a:extLst>
              <a:ext uri="{FF2B5EF4-FFF2-40B4-BE49-F238E27FC236}">
                <a16:creationId xmlns:a16="http://schemas.microsoft.com/office/drawing/2014/main" id="{867F8B42-930E-4CCA-9000-3C6B18E112F8}"/>
              </a:ext>
            </a:extLst>
          </p:cNvPr>
          <p:cNvGrpSpPr/>
          <p:nvPr/>
        </p:nvGrpSpPr>
        <p:grpSpPr>
          <a:xfrm>
            <a:off x="2702020" y="2786793"/>
            <a:ext cx="792000" cy="1032354"/>
            <a:chOff x="7308392" y="3036233"/>
            <a:chExt cx="792000" cy="1032354"/>
          </a:xfrm>
        </p:grpSpPr>
        <p:pic>
          <p:nvPicPr>
            <p:cNvPr id="14" name="Picture 27" descr="C:\Users\ecoffey\AppData\Local\Temp\Rar$DRa0.836\30073__Device_server_farms_unreachable_64.png">
              <a:extLst>
                <a:ext uri="{FF2B5EF4-FFF2-40B4-BE49-F238E27FC236}">
                  <a16:creationId xmlns:a16="http://schemas.microsoft.com/office/drawing/2014/main" id="{EF38DC97-B466-4065-9D7F-E6AE3E4CAFD1}"/>
                </a:ext>
              </a:extLst>
            </p:cNvPr>
            <p:cNvPicPr>
              <a:picLocks noChangeAspect="1" noChangeArrowheads="1"/>
            </p:cNvPicPr>
            <p:nvPr/>
          </p:nvPicPr>
          <p:blipFill>
            <a:blip r:embed="rId2">
              <a:duotone>
                <a:prstClr val="black"/>
                <a:srgbClr val="69C400">
                  <a:tint val="45000"/>
                  <a:satMod val="400000"/>
                </a:srgbClr>
              </a:duotone>
              <a:extLst>
                <a:ext uri="{28A0092B-C50C-407E-A947-70E740481C1C}">
                  <a14:useLocalDpi xmlns:a14="http://schemas.microsoft.com/office/drawing/2010/main" val="0"/>
                </a:ext>
              </a:extLst>
            </a:blip>
            <a:srcRect/>
            <a:stretch>
              <a:fillRect/>
            </a:stretch>
          </p:blipFill>
          <p:spPr bwMode="auto">
            <a:xfrm>
              <a:off x="7308392" y="3276587"/>
              <a:ext cx="792000" cy="792000"/>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a:extLst>
                <a:ext uri="{FF2B5EF4-FFF2-40B4-BE49-F238E27FC236}">
                  <a16:creationId xmlns:a16="http://schemas.microsoft.com/office/drawing/2014/main" id="{A275200C-A920-488B-9662-2E4F34DE1ECA}"/>
                </a:ext>
              </a:extLst>
            </p:cNvPr>
            <p:cNvSpPr txBox="1"/>
            <p:nvPr/>
          </p:nvSpPr>
          <p:spPr>
            <a:xfrm>
              <a:off x="7515077" y="3036233"/>
              <a:ext cx="397866" cy="253916"/>
            </a:xfrm>
            <a:prstGeom prst="rect">
              <a:avLst/>
            </a:prstGeom>
            <a:noFill/>
          </p:spPr>
          <p:txBody>
            <a:bodyPr wrap="none" rtlCol="0">
              <a:spAutoFit/>
            </a:bodyPr>
            <a:lstStyle/>
            <a:p>
              <a:r>
                <a:rPr kumimoji="1" lang="en-US" altLang="ja-JP" sz="1050" dirty="0">
                  <a:latin typeface="+mn-ea"/>
                </a:rPr>
                <a:t>VDI</a:t>
              </a:r>
              <a:endParaRPr kumimoji="1" lang="ja-JP" altLang="en-US" sz="1050" dirty="0">
                <a:latin typeface="+mn-ea"/>
              </a:endParaRPr>
            </a:p>
          </p:txBody>
        </p:sp>
      </p:grpSp>
      <p:grpSp>
        <p:nvGrpSpPr>
          <p:cNvPr id="104" name="グループ化 103">
            <a:extLst>
              <a:ext uri="{FF2B5EF4-FFF2-40B4-BE49-F238E27FC236}">
                <a16:creationId xmlns:a16="http://schemas.microsoft.com/office/drawing/2014/main" id="{CCA8FE73-2D8A-496F-87B5-CF7B7A2CDEB5}"/>
              </a:ext>
            </a:extLst>
          </p:cNvPr>
          <p:cNvGrpSpPr/>
          <p:nvPr/>
        </p:nvGrpSpPr>
        <p:grpSpPr>
          <a:xfrm>
            <a:off x="2906102" y="3224122"/>
            <a:ext cx="388248" cy="471954"/>
            <a:chOff x="2450511" y="3506843"/>
            <a:chExt cx="721761" cy="875649"/>
          </a:xfrm>
        </p:grpSpPr>
        <p:pic>
          <p:nvPicPr>
            <p:cNvPr id="105" name="Picture 11" descr="C:\Users\ecoffey\AppData\Local\Temp\Rar$DRa1.653\30059_Device_laptop_3145_default_64.png">
              <a:extLst>
                <a:ext uri="{FF2B5EF4-FFF2-40B4-BE49-F238E27FC236}">
                  <a16:creationId xmlns:a16="http://schemas.microsoft.com/office/drawing/2014/main" id="{0B491C4A-37BC-4AD9-A62C-2765BF9902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8144" y="3506843"/>
              <a:ext cx="531247" cy="531246"/>
            </a:xfrm>
            <a:prstGeom prst="rect">
              <a:avLst/>
            </a:prstGeom>
            <a:noFill/>
            <a:extLst>
              <a:ext uri="{909E8E84-426E-40DD-AFC4-6F175D3DCCD1}">
                <a14:hiddenFill xmlns:a14="http://schemas.microsoft.com/office/drawing/2010/main">
                  <a:solidFill>
                    <a:srgbClr val="FFFFFF"/>
                  </a:solidFill>
                </a14:hiddenFill>
              </a:ext>
            </a:extLst>
          </p:spPr>
        </p:pic>
        <p:sp>
          <p:nvSpPr>
            <p:cNvPr id="106" name="テキスト ボックス 105">
              <a:extLst>
                <a:ext uri="{FF2B5EF4-FFF2-40B4-BE49-F238E27FC236}">
                  <a16:creationId xmlns:a16="http://schemas.microsoft.com/office/drawing/2014/main" id="{0CDA126A-1F86-47C3-AFE4-820539F4CB1E}"/>
                </a:ext>
              </a:extLst>
            </p:cNvPr>
            <p:cNvSpPr txBox="1"/>
            <p:nvPr/>
          </p:nvSpPr>
          <p:spPr>
            <a:xfrm>
              <a:off x="2450511" y="3911384"/>
              <a:ext cx="721761" cy="471108"/>
            </a:xfrm>
            <a:prstGeom prst="rect">
              <a:avLst/>
            </a:prstGeom>
            <a:noFill/>
          </p:spPr>
          <p:txBody>
            <a:bodyPr wrap="none" rtlCol="0">
              <a:spAutoFit/>
            </a:bodyPr>
            <a:lstStyle/>
            <a:p>
              <a:pPr algn="ctr"/>
              <a:r>
                <a:rPr kumimoji="1" lang="en-US" altLang="ja-JP" sz="1050" dirty="0">
                  <a:latin typeface="+mn-ea"/>
                </a:rPr>
                <a:t>VM</a:t>
              </a:r>
              <a:endParaRPr kumimoji="1" lang="ja-JP" altLang="en-US" sz="1050" dirty="0">
                <a:latin typeface="+mn-ea"/>
              </a:endParaRPr>
            </a:p>
          </p:txBody>
        </p:sp>
      </p:grpSp>
      <p:sp>
        <p:nvSpPr>
          <p:cNvPr id="3" name="タイトル 2">
            <a:extLst>
              <a:ext uri="{FF2B5EF4-FFF2-40B4-BE49-F238E27FC236}">
                <a16:creationId xmlns:a16="http://schemas.microsoft.com/office/drawing/2014/main" id="{9F903A59-0B2F-4A75-B55B-8B76E5E63476}"/>
              </a:ext>
            </a:extLst>
          </p:cNvPr>
          <p:cNvSpPr>
            <a:spLocks noGrp="1"/>
          </p:cNvSpPr>
          <p:nvPr>
            <p:ph type="title"/>
          </p:nvPr>
        </p:nvSpPr>
        <p:spPr/>
        <p:txBody>
          <a:bodyPr/>
          <a:lstStyle/>
          <a:p>
            <a:r>
              <a:rPr lang="ja-JP" altLang="en-US" dirty="0">
                <a:latin typeface="+mn-ea"/>
                <a:ea typeface="+mn-ea"/>
              </a:rPr>
              <a:t>社外からのリモート保守に関する</a:t>
            </a:r>
            <a:r>
              <a:rPr lang="en-US" altLang="ja-JP" dirty="0">
                <a:latin typeface="+mn-ea"/>
                <a:ea typeface="+mn-ea"/>
              </a:rPr>
              <a:t>FAQ</a:t>
            </a:r>
            <a:r>
              <a:rPr lang="ja-JP" altLang="en-US" dirty="0">
                <a:latin typeface="+mn-ea"/>
                <a:ea typeface="+mn-ea"/>
              </a:rPr>
              <a:t>（２）</a:t>
            </a:r>
            <a:endParaRPr kumimoji="1" lang="ja-JP" altLang="en-US" dirty="0">
              <a:latin typeface="+mn-ea"/>
              <a:ea typeface="+mn-ea"/>
            </a:endParaRPr>
          </a:p>
        </p:txBody>
      </p:sp>
      <p:graphicFrame>
        <p:nvGraphicFramePr>
          <p:cNvPr id="6" name="表 5">
            <a:extLst>
              <a:ext uri="{FF2B5EF4-FFF2-40B4-BE49-F238E27FC236}">
                <a16:creationId xmlns:a16="http://schemas.microsoft.com/office/drawing/2014/main" id="{705E71C3-1D72-440A-B8E3-5677B6C3790F}"/>
              </a:ext>
            </a:extLst>
          </p:cNvPr>
          <p:cNvGraphicFramePr>
            <a:graphicFrameLocks noGrp="1"/>
          </p:cNvGraphicFramePr>
          <p:nvPr>
            <p:extLst>
              <p:ext uri="{D42A27DB-BD31-4B8C-83A1-F6EECF244321}">
                <p14:modId xmlns:p14="http://schemas.microsoft.com/office/powerpoint/2010/main" val="3385779387"/>
              </p:ext>
            </p:extLst>
          </p:nvPr>
        </p:nvGraphicFramePr>
        <p:xfrm>
          <a:off x="250825" y="1340742"/>
          <a:ext cx="8642350" cy="952499"/>
        </p:xfrm>
        <a:graphic>
          <a:graphicData uri="http://schemas.openxmlformats.org/drawingml/2006/table">
            <a:tbl>
              <a:tblPr firstRow="1" bandRow="1">
                <a:tableStyleId>{2D5ABB26-0587-4C30-8999-92F81FD0307C}</a:tableStyleId>
              </a:tblPr>
              <a:tblGrid>
                <a:gridCol w="480809">
                  <a:extLst>
                    <a:ext uri="{9D8B030D-6E8A-4147-A177-3AD203B41FA5}">
                      <a16:colId xmlns:a16="http://schemas.microsoft.com/office/drawing/2014/main" val="1228431388"/>
                    </a:ext>
                  </a:extLst>
                </a:gridCol>
                <a:gridCol w="5922028">
                  <a:extLst>
                    <a:ext uri="{9D8B030D-6E8A-4147-A177-3AD203B41FA5}">
                      <a16:colId xmlns:a16="http://schemas.microsoft.com/office/drawing/2014/main" val="367879273"/>
                    </a:ext>
                  </a:extLst>
                </a:gridCol>
                <a:gridCol w="2239513">
                  <a:extLst>
                    <a:ext uri="{9D8B030D-6E8A-4147-A177-3AD203B41FA5}">
                      <a16:colId xmlns:a16="http://schemas.microsoft.com/office/drawing/2014/main" val="3374201281"/>
                    </a:ext>
                  </a:extLst>
                </a:gridCol>
              </a:tblGrid>
              <a:tr h="219354">
                <a:tc>
                  <a:txBody>
                    <a:bodyPr/>
                    <a:lstStyle/>
                    <a:p>
                      <a:r>
                        <a:rPr kumimoji="1" lang="en-US" altLang="ja-JP" sz="1400" dirty="0">
                          <a:solidFill>
                            <a:schemeClr val="bg1"/>
                          </a:solidFill>
                          <a:latin typeface="+mn-ea"/>
                          <a:ea typeface="+mn-ea"/>
                        </a:rPr>
                        <a:t>Q.</a:t>
                      </a:r>
                      <a:endParaRPr kumimoji="1" lang="ja-JP" altLang="en-US" sz="1400" dirty="0">
                        <a:solidFill>
                          <a:schemeClr val="bg1"/>
                        </a:solidFill>
                        <a:latin typeface="+mn-ea"/>
                        <a:ea typeface="+mn-ea"/>
                      </a:endParaRPr>
                    </a:p>
                  </a:txBody>
                  <a:tcP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chemeClr val="bg1"/>
                          </a:solidFill>
                          <a:effectLst/>
                          <a:uLnTx/>
                          <a:uFillTx/>
                          <a:latin typeface="+mn-ea"/>
                          <a:ea typeface="+mn-ea"/>
                          <a:cs typeface="+mn-cs"/>
                        </a:rPr>
                        <a:t>ベンダーの</a:t>
                      </a:r>
                      <a:r>
                        <a:rPr kumimoji="1" lang="en-US" altLang="ja-JP" sz="1400" b="0" i="0" u="none" strike="noStrike" kern="1200" cap="none" spc="0" normalizeH="0" baseline="0" noProof="0" dirty="0">
                          <a:ln>
                            <a:noFill/>
                          </a:ln>
                          <a:solidFill>
                            <a:schemeClr val="bg1"/>
                          </a:solidFill>
                          <a:effectLst/>
                          <a:uLnTx/>
                          <a:uFillTx/>
                          <a:latin typeface="+mn-ea"/>
                          <a:ea typeface="+mn-ea"/>
                          <a:cs typeface="+mn-cs"/>
                        </a:rPr>
                        <a:t>PC</a:t>
                      </a:r>
                      <a:r>
                        <a:rPr kumimoji="1" lang="ja-JP" altLang="en-US" sz="1400" b="0" i="0" u="none" strike="noStrike" kern="1200" cap="none" spc="0" normalizeH="0" baseline="0" noProof="0" dirty="0">
                          <a:ln>
                            <a:noFill/>
                          </a:ln>
                          <a:solidFill>
                            <a:schemeClr val="bg1"/>
                          </a:solidFill>
                          <a:effectLst/>
                          <a:uLnTx/>
                          <a:uFillTx/>
                          <a:latin typeface="+mn-ea"/>
                          <a:ea typeface="+mn-ea"/>
                          <a:cs typeface="+mn-cs"/>
                        </a:rPr>
                        <a:t>と</a:t>
                      </a:r>
                      <a:r>
                        <a:rPr kumimoji="1" lang="en-US" altLang="ja-JP" sz="1400" b="0" i="0" u="none" strike="noStrike" kern="1200" cap="none" spc="0" normalizeH="0" baseline="0" noProof="0" dirty="0">
                          <a:ln>
                            <a:noFill/>
                          </a:ln>
                          <a:solidFill>
                            <a:schemeClr val="bg1"/>
                          </a:solidFill>
                          <a:effectLst/>
                          <a:uLnTx/>
                          <a:uFillTx/>
                          <a:latin typeface="+mn-ea"/>
                          <a:ea typeface="+mn-ea"/>
                          <a:cs typeface="+mn-cs"/>
                        </a:rPr>
                        <a:t>VDI</a:t>
                      </a:r>
                      <a:r>
                        <a:rPr kumimoji="1" lang="ja-JP" altLang="en-US" sz="1400" b="0" i="0" u="none" strike="noStrike" kern="1200" cap="none" spc="0" normalizeH="0" baseline="0" noProof="0" dirty="0">
                          <a:ln>
                            <a:noFill/>
                          </a:ln>
                          <a:solidFill>
                            <a:schemeClr val="bg1"/>
                          </a:solidFill>
                          <a:effectLst/>
                          <a:uLnTx/>
                          <a:uFillTx/>
                          <a:latin typeface="+mn-ea"/>
                          <a:ea typeface="+mn-ea"/>
                          <a:cs typeface="+mn-cs"/>
                        </a:rPr>
                        <a:t>の間で、ファイルをやりとりすることは可能ですか。</a:t>
                      </a:r>
                    </a:p>
                  </a:txBody>
                  <a:tcP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dirty="0">
                          <a:solidFill>
                            <a:schemeClr val="bg1"/>
                          </a:solidFill>
                          <a:latin typeface="+mn-ea"/>
                          <a:ea typeface="+mn-ea"/>
                        </a:rPr>
                        <a:t>（外部ベンダーリモート接続サービス）</a:t>
                      </a:r>
                      <a:endParaRPr kumimoji="1" lang="en-US" altLang="ja-JP" sz="1400" b="0" i="0" u="none" strike="noStrike" kern="1200" cap="none" spc="0" normalizeH="0" baseline="0" noProof="0" dirty="0">
                        <a:ln>
                          <a:noFill/>
                        </a:ln>
                        <a:solidFill>
                          <a:srgbClr val="262626"/>
                        </a:solidFill>
                        <a:effectLst/>
                        <a:uLnTx/>
                        <a:uFillTx/>
                        <a:latin typeface="+mn-ea"/>
                        <a:ea typeface="+mn-ea"/>
                        <a:cs typeface="+mn-cs"/>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2">
                        <a:lumMod val="75000"/>
                      </a:schemeClr>
                    </a:solidFill>
                  </a:tcPr>
                </a:tc>
                <a:extLst>
                  <a:ext uri="{0D108BD9-81ED-4DB2-BD59-A6C34878D82A}">
                    <a16:rowId xmlns:a16="http://schemas.microsoft.com/office/drawing/2014/main" val="1552416755"/>
                  </a:ext>
                </a:extLst>
              </a:tr>
              <a:tr h="647699">
                <a:tc>
                  <a:txBody>
                    <a:bodyPr/>
                    <a:lstStyle/>
                    <a:p>
                      <a:r>
                        <a:rPr kumimoji="1" lang="en-US" altLang="ja-JP" sz="1400" dirty="0">
                          <a:solidFill>
                            <a:schemeClr val="accent2">
                              <a:lumMod val="50000"/>
                            </a:schemeClr>
                          </a:solidFill>
                          <a:latin typeface="+mn-ea"/>
                          <a:ea typeface="+mn-ea"/>
                        </a:rPr>
                        <a:t>A.</a:t>
                      </a:r>
                      <a:endParaRPr kumimoji="1" lang="ja-JP" altLang="en-US" sz="1400" dirty="0">
                        <a:solidFill>
                          <a:schemeClr val="accent2">
                            <a:lumMod val="50000"/>
                          </a:schemeClr>
                        </a:solidFill>
                        <a:latin typeface="+mn-ea"/>
                        <a:ea typeface="+mn-ea"/>
                      </a:endParaRPr>
                    </a:p>
                  </a:txBody>
                  <a:tcP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chemeClr val="accent2">
                              <a:lumMod val="50000"/>
                            </a:schemeClr>
                          </a:solidFill>
                          <a:effectLst/>
                          <a:uLnTx/>
                          <a:uFillTx/>
                          <a:latin typeface="+mn-ea"/>
                          <a:ea typeface="+mn-ea"/>
                          <a:cs typeface="+mn-cs"/>
                        </a:rPr>
                        <a:t>ベンダー</a:t>
                      </a:r>
                      <a:r>
                        <a:rPr kumimoji="1" lang="en-US" altLang="ja-JP" sz="1400" b="0" i="0" u="none" strike="noStrike" kern="1200" cap="none" spc="0" normalizeH="0" baseline="0" noProof="0" dirty="0">
                          <a:ln>
                            <a:noFill/>
                          </a:ln>
                          <a:solidFill>
                            <a:schemeClr val="accent2">
                              <a:lumMod val="50000"/>
                            </a:schemeClr>
                          </a:solidFill>
                          <a:effectLst/>
                          <a:uLnTx/>
                          <a:uFillTx/>
                          <a:latin typeface="+mn-ea"/>
                          <a:ea typeface="+mn-ea"/>
                          <a:cs typeface="+mn-cs"/>
                        </a:rPr>
                        <a:t>PC</a:t>
                      </a:r>
                      <a:r>
                        <a:rPr kumimoji="1" lang="ja-JP" altLang="en-US" sz="1400" b="0" i="0" u="none" strike="noStrike" kern="1200" cap="none" spc="0" normalizeH="0" baseline="0" noProof="0" dirty="0">
                          <a:ln>
                            <a:noFill/>
                          </a:ln>
                          <a:solidFill>
                            <a:schemeClr val="accent2">
                              <a:lumMod val="50000"/>
                            </a:schemeClr>
                          </a:solidFill>
                          <a:effectLst/>
                          <a:uLnTx/>
                          <a:uFillTx/>
                          <a:latin typeface="+mn-ea"/>
                          <a:ea typeface="+mn-ea"/>
                          <a:cs typeface="+mn-cs"/>
                        </a:rPr>
                        <a:t>と</a:t>
                      </a:r>
                      <a:r>
                        <a:rPr kumimoji="1" lang="en-US" altLang="ja-JP" sz="1400" b="0" i="0" u="none" strike="noStrike" kern="1200" cap="none" spc="0" normalizeH="0" baseline="0" noProof="0" dirty="0">
                          <a:ln>
                            <a:noFill/>
                          </a:ln>
                          <a:solidFill>
                            <a:schemeClr val="accent2">
                              <a:lumMod val="50000"/>
                            </a:schemeClr>
                          </a:solidFill>
                          <a:effectLst/>
                          <a:uLnTx/>
                          <a:uFillTx/>
                          <a:latin typeface="+mn-ea"/>
                          <a:ea typeface="+mn-ea"/>
                          <a:cs typeface="+mn-cs"/>
                        </a:rPr>
                        <a:t>VDI</a:t>
                      </a:r>
                      <a:r>
                        <a:rPr kumimoji="1" lang="ja-JP" altLang="en-US" sz="1400" b="0" i="0" u="none" strike="noStrike" kern="1200" cap="none" spc="0" normalizeH="0" baseline="0" noProof="0" dirty="0">
                          <a:ln>
                            <a:noFill/>
                          </a:ln>
                          <a:solidFill>
                            <a:schemeClr val="accent2">
                              <a:lumMod val="50000"/>
                            </a:schemeClr>
                          </a:solidFill>
                          <a:effectLst/>
                          <a:uLnTx/>
                          <a:uFillTx/>
                          <a:latin typeface="+mn-ea"/>
                          <a:ea typeface="+mn-ea"/>
                          <a:cs typeface="+mn-cs"/>
                        </a:rPr>
                        <a:t>の間でファイルを送受信することができます。</a:t>
                      </a:r>
                      <a:endParaRPr kumimoji="1" lang="en-US" altLang="ja-JP" sz="1800" b="0" i="0" u="none" strike="noStrike" kern="1200" cap="none" spc="0" normalizeH="0" baseline="0" noProof="0" dirty="0">
                        <a:ln>
                          <a:noFill/>
                        </a:ln>
                        <a:solidFill>
                          <a:srgbClr val="AFC0E3">
                            <a:lumMod val="50000"/>
                          </a:srgbClr>
                        </a:solidFill>
                        <a:effectLst/>
                        <a:uLnTx/>
                        <a:uFillTx/>
                        <a:latin typeface="Yu Gothic UI"/>
                        <a:ea typeface="+mn-ea"/>
                        <a:cs typeface="+mn-cs"/>
                      </a:endParaRPr>
                    </a:p>
                    <a:p>
                      <a:pPr marL="0" marR="0" lvl="0" indent="0" algn="l" defTabSz="914400" rtl="0" eaLnBrk="1" fontAlgn="auto" latinLnBrk="0" hangingPunct="1">
                        <a:lnSpc>
                          <a:spcPct val="100000"/>
                        </a:lnSpc>
                        <a:spcBef>
                          <a:spcPts val="600"/>
                        </a:spcBef>
                        <a:spcAft>
                          <a:spcPts val="0"/>
                        </a:spcAft>
                        <a:buClrTx/>
                        <a:buSzTx/>
                        <a:buFontTx/>
                        <a:buNone/>
                        <a:tabLst/>
                        <a:defRPr/>
                      </a:pPr>
                      <a:r>
                        <a:rPr kumimoji="1" lang="ja-JP" altLang="en-US" sz="1200" b="0" i="0" u="none" strike="noStrike" kern="1200" cap="none" spc="0" normalizeH="0" baseline="0" noProof="0" dirty="0">
                          <a:ln>
                            <a:noFill/>
                          </a:ln>
                          <a:solidFill>
                            <a:srgbClr val="262626"/>
                          </a:solidFill>
                          <a:effectLst/>
                          <a:uLnTx/>
                          <a:uFillTx/>
                          <a:latin typeface="Yu Gothic UI"/>
                          <a:ea typeface="+mn-ea"/>
                          <a:cs typeface="+mn-cs"/>
                        </a:rPr>
                        <a:t>そのため、</a:t>
                      </a:r>
                      <a:r>
                        <a:rPr kumimoji="1" lang="en-US" altLang="ja-JP" sz="1200" b="0" i="0" u="none" strike="noStrike" kern="1200" cap="none" spc="0" normalizeH="0" baseline="0" noProof="0" dirty="0">
                          <a:ln>
                            <a:noFill/>
                          </a:ln>
                          <a:solidFill>
                            <a:srgbClr val="262626"/>
                          </a:solidFill>
                          <a:effectLst/>
                          <a:uLnTx/>
                          <a:uFillTx/>
                          <a:latin typeface="Yu Gothic UI"/>
                          <a:ea typeface="+mn-ea"/>
                          <a:cs typeface="+mn-cs"/>
                        </a:rPr>
                        <a:t>AK</a:t>
                      </a:r>
                      <a:r>
                        <a:rPr kumimoji="1" lang="ja-JP" altLang="en-US" sz="1200" b="0" i="0" u="none" strike="noStrike" kern="1200" cap="none" spc="0" normalizeH="0" baseline="0" noProof="0" dirty="0">
                          <a:ln>
                            <a:noFill/>
                          </a:ln>
                          <a:solidFill>
                            <a:srgbClr val="262626"/>
                          </a:solidFill>
                          <a:effectLst/>
                          <a:uLnTx/>
                          <a:uFillTx/>
                          <a:latin typeface="Yu Gothic UI"/>
                          <a:ea typeface="+mn-ea"/>
                          <a:cs typeface="+mn-cs"/>
                        </a:rPr>
                        <a:t>社員がベンダー作業員の作業内容を適切に監視しておくことが重要です。</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lnL w="12700" cap="flat" cmpd="sng" algn="ctr">
                      <a:solidFill>
                        <a:schemeClr val="bg1"/>
                      </a:solidFill>
                      <a:prstDash val="solid"/>
                      <a:round/>
                      <a:headEnd type="none" w="med" len="med"/>
                      <a:tailEnd type="none" w="med" len="med"/>
                    </a:lnL>
                    <a:lnT w="12700" cap="flat" cmpd="sng" algn="ctr">
                      <a:solidFill>
                        <a:schemeClr val="accent2">
                          <a:lumMod val="75000"/>
                        </a:schemeClr>
                      </a:solidFill>
                      <a:prstDash val="solid"/>
                      <a:round/>
                      <a:headEnd type="none" w="med" len="med"/>
                      <a:tailEnd type="none" w="med" len="med"/>
                    </a:lnT>
                  </a:tcPr>
                </a:tc>
                <a:extLst>
                  <a:ext uri="{0D108BD9-81ED-4DB2-BD59-A6C34878D82A}">
                    <a16:rowId xmlns:a16="http://schemas.microsoft.com/office/drawing/2014/main" val="3940207723"/>
                  </a:ext>
                </a:extLst>
              </a:tr>
            </a:tbl>
          </a:graphicData>
        </a:graphic>
      </p:graphicFrame>
      <p:sp>
        <p:nvSpPr>
          <p:cNvPr id="5" name="雲 4">
            <a:extLst>
              <a:ext uri="{FF2B5EF4-FFF2-40B4-BE49-F238E27FC236}">
                <a16:creationId xmlns:a16="http://schemas.microsoft.com/office/drawing/2014/main" id="{5F0E5EF8-2E22-4670-A4E1-2BE8E4CFD076}"/>
              </a:ext>
            </a:extLst>
          </p:cNvPr>
          <p:cNvSpPr/>
          <p:nvPr/>
        </p:nvSpPr>
        <p:spPr>
          <a:xfrm>
            <a:off x="1320472" y="3208029"/>
            <a:ext cx="947272" cy="504726"/>
          </a:xfrm>
          <a:prstGeom prst="cloud">
            <a:avLst/>
          </a:prstGeom>
          <a:solidFill>
            <a:schemeClr val="bg1"/>
          </a:solid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ja-JP" altLang="en-US" sz="1050" dirty="0">
                <a:solidFill>
                  <a:schemeClr val="bg1">
                    <a:lumMod val="50000"/>
                  </a:schemeClr>
                </a:solidFill>
                <a:latin typeface="+mn-ea"/>
              </a:rPr>
              <a:t>インター</a:t>
            </a:r>
            <a:endParaRPr lang="en-US" altLang="ja-JP" sz="1050" dirty="0">
              <a:solidFill>
                <a:schemeClr val="bg1">
                  <a:lumMod val="50000"/>
                </a:schemeClr>
              </a:solidFill>
              <a:latin typeface="+mn-ea"/>
            </a:endParaRPr>
          </a:p>
          <a:p>
            <a:pPr algn="ctr">
              <a:defRPr/>
            </a:pPr>
            <a:r>
              <a:rPr lang="ja-JP" altLang="en-US" sz="1050" dirty="0">
                <a:solidFill>
                  <a:schemeClr val="bg1">
                    <a:lumMod val="50000"/>
                  </a:schemeClr>
                </a:solidFill>
                <a:latin typeface="+mn-ea"/>
              </a:rPr>
              <a:t>ネット</a:t>
            </a:r>
          </a:p>
        </p:txBody>
      </p:sp>
      <p:grpSp>
        <p:nvGrpSpPr>
          <p:cNvPr id="10" name="グループ化 9">
            <a:extLst>
              <a:ext uri="{FF2B5EF4-FFF2-40B4-BE49-F238E27FC236}">
                <a16:creationId xmlns:a16="http://schemas.microsoft.com/office/drawing/2014/main" id="{157877EA-2B66-41C5-9D4E-B18122B7A030}"/>
              </a:ext>
            </a:extLst>
          </p:cNvPr>
          <p:cNvGrpSpPr/>
          <p:nvPr/>
        </p:nvGrpSpPr>
        <p:grpSpPr>
          <a:xfrm>
            <a:off x="5230492" y="4441298"/>
            <a:ext cx="1023037" cy="1102356"/>
            <a:chOff x="2299871" y="3312595"/>
            <a:chExt cx="1023037" cy="1102356"/>
          </a:xfrm>
        </p:grpSpPr>
        <p:pic>
          <p:nvPicPr>
            <p:cNvPr id="11" name="Picture 11" descr="C:\Users\ecoffey\AppData\Local\Temp\Rar$DRa1.653\30059_Device_laptop_3145_default_64.png">
              <a:extLst>
                <a:ext uri="{FF2B5EF4-FFF2-40B4-BE49-F238E27FC236}">
                  <a16:creationId xmlns:a16="http://schemas.microsoft.com/office/drawing/2014/main" id="{AA527F86-3421-451D-821E-BDA4A05E8C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0985" y="3312595"/>
              <a:ext cx="719984" cy="719984"/>
            </a:xfrm>
            <a:prstGeom prst="rect">
              <a:avLst/>
            </a:prstGeom>
            <a:noFill/>
            <a:extLst>
              <a:ext uri="{909E8E84-426E-40DD-AFC4-6F175D3DCCD1}">
                <a14:hiddenFill xmlns:a14="http://schemas.microsoft.com/office/drawing/2010/main">
                  <a:solidFill>
                    <a:srgbClr val="FFFFFF"/>
                  </a:solidFill>
                </a14:hiddenFill>
              </a:ext>
            </a:extLst>
          </p:spPr>
        </p:pic>
        <p:sp>
          <p:nvSpPr>
            <p:cNvPr id="12" name="テキスト ボックス 11">
              <a:extLst>
                <a:ext uri="{FF2B5EF4-FFF2-40B4-BE49-F238E27FC236}">
                  <a16:creationId xmlns:a16="http://schemas.microsoft.com/office/drawing/2014/main" id="{31CDCD13-B5ED-4248-8657-52FDB2F3BAA6}"/>
                </a:ext>
              </a:extLst>
            </p:cNvPr>
            <p:cNvSpPr txBox="1"/>
            <p:nvPr/>
          </p:nvSpPr>
          <p:spPr>
            <a:xfrm>
              <a:off x="2299871" y="3999453"/>
              <a:ext cx="1023037" cy="415498"/>
            </a:xfrm>
            <a:prstGeom prst="rect">
              <a:avLst/>
            </a:prstGeom>
            <a:noFill/>
          </p:spPr>
          <p:txBody>
            <a:bodyPr wrap="none" rtlCol="0">
              <a:spAutoFit/>
            </a:bodyPr>
            <a:lstStyle/>
            <a:p>
              <a:pPr algn="ctr"/>
              <a:r>
                <a:rPr kumimoji="1" lang="ja-JP" altLang="en-US" sz="1050" dirty="0">
                  <a:latin typeface="+mn-ea"/>
                </a:rPr>
                <a:t>標準</a:t>
              </a:r>
              <a:r>
                <a:rPr kumimoji="1" lang="en-US" altLang="ja-JP" sz="1050" dirty="0">
                  <a:latin typeface="+mn-ea"/>
                </a:rPr>
                <a:t>PC</a:t>
              </a:r>
            </a:p>
            <a:p>
              <a:pPr algn="ctr"/>
              <a:r>
                <a:rPr kumimoji="1" lang="ja-JP" altLang="en-US" sz="1050" dirty="0">
                  <a:latin typeface="+mn-ea"/>
                </a:rPr>
                <a:t>（</a:t>
              </a:r>
              <a:r>
                <a:rPr kumimoji="1" lang="en-US" altLang="ja-JP" sz="1050" dirty="0">
                  <a:latin typeface="+mn-ea"/>
                </a:rPr>
                <a:t>AK</a:t>
              </a:r>
              <a:r>
                <a:rPr kumimoji="1" lang="ja-JP" altLang="en-US" sz="1050" dirty="0">
                  <a:latin typeface="+mn-ea"/>
                </a:rPr>
                <a:t>管理者）</a:t>
              </a:r>
            </a:p>
          </p:txBody>
        </p:sp>
      </p:grpSp>
      <p:sp>
        <p:nvSpPr>
          <p:cNvPr id="16" name="テキスト ボックス 15">
            <a:extLst>
              <a:ext uri="{FF2B5EF4-FFF2-40B4-BE49-F238E27FC236}">
                <a16:creationId xmlns:a16="http://schemas.microsoft.com/office/drawing/2014/main" id="{E2CDB399-D99E-479E-AE97-B19C664A3D47}"/>
              </a:ext>
            </a:extLst>
          </p:cNvPr>
          <p:cNvSpPr txBox="1"/>
          <p:nvPr/>
        </p:nvSpPr>
        <p:spPr>
          <a:xfrm>
            <a:off x="1451467" y="2919998"/>
            <a:ext cx="732826" cy="253916"/>
          </a:xfrm>
          <a:prstGeom prst="rect">
            <a:avLst/>
          </a:prstGeom>
          <a:noFill/>
        </p:spPr>
        <p:txBody>
          <a:bodyPr wrap="square" rtlCol="0">
            <a:spAutoFit/>
          </a:bodyPr>
          <a:lstStyle/>
          <a:p>
            <a:r>
              <a:rPr lang="en-US" altLang="ja-JP" sz="1050" dirty="0">
                <a:solidFill>
                  <a:schemeClr val="accent3"/>
                </a:solidFill>
                <a:latin typeface="+mn-ea"/>
              </a:rPr>
              <a:t>LogMeIn</a:t>
            </a:r>
            <a:endParaRPr kumimoji="1" lang="ja-JP" altLang="en-US" sz="1050" dirty="0">
              <a:solidFill>
                <a:schemeClr val="accent3"/>
              </a:solidFill>
              <a:latin typeface="+mn-ea"/>
            </a:endParaRPr>
          </a:p>
        </p:txBody>
      </p:sp>
      <p:grpSp>
        <p:nvGrpSpPr>
          <p:cNvPr id="24" name="グループ化 23">
            <a:extLst>
              <a:ext uri="{FF2B5EF4-FFF2-40B4-BE49-F238E27FC236}">
                <a16:creationId xmlns:a16="http://schemas.microsoft.com/office/drawing/2014/main" id="{22F92BEA-704F-4E09-B4AA-A7752BCC2DC7}"/>
              </a:ext>
            </a:extLst>
          </p:cNvPr>
          <p:cNvGrpSpPr/>
          <p:nvPr/>
        </p:nvGrpSpPr>
        <p:grpSpPr>
          <a:xfrm>
            <a:off x="7956376" y="2744012"/>
            <a:ext cx="893193" cy="1117916"/>
            <a:chOff x="8017104" y="2852936"/>
            <a:chExt cx="893193" cy="1117916"/>
          </a:xfrm>
        </p:grpSpPr>
        <p:pic>
          <p:nvPicPr>
            <p:cNvPr id="25" name="Picture 11" descr="C:\Users\ecoffey\AppData\Local\Temp\Rar$DRa0.807\30035_Device_ibm_mainframe_default_64.png">
              <a:extLst>
                <a:ext uri="{FF2B5EF4-FFF2-40B4-BE49-F238E27FC236}">
                  <a16:creationId xmlns:a16="http://schemas.microsoft.com/office/drawing/2014/main" id="{E08B25C2-1554-4963-ACF9-740C4B5A24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1700" y="3106852"/>
              <a:ext cx="864000" cy="864000"/>
            </a:xfrm>
            <a:prstGeom prst="rect">
              <a:avLst/>
            </a:prstGeom>
            <a:noFill/>
            <a:extLst>
              <a:ext uri="{909E8E84-426E-40DD-AFC4-6F175D3DCCD1}">
                <a14:hiddenFill xmlns:a14="http://schemas.microsoft.com/office/drawing/2010/main">
                  <a:solidFill>
                    <a:srgbClr val="FFFFFF"/>
                  </a:solidFill>
                </a14:hiddenFill>
              </a:ext>
            </a:extLst>
          </p:spPr>
        </p:pic>
        <p:sp>
          <p:nvSpPr>
            <p:cNvPr id="26" name="テキスト ボックス 25">
              <a:extLst>
                <a:ext uri="{FF2B5EF4-FFF2-40B4-BE49-F238E27FC236}">
                  <a16:creationId xmlns:a16="http://schemas.microsoft.com/office/drawing/2014/main" id="{FA0786D7-EBCD-45E4-84E0-9E830607CBFD}"/>
                </a:ext>
              </a:extLst>
            </p:cNvPr>
            <p:cNvSpPr txBox="1"/>
            <p:nvPr/>
          </p:nvSpPr>
          <p:spPr>
            <a:xfrm>
              <a:off x="8017104" y="2852936"/>
              <a:ext cx="893193" cy="253916"/>
            </a:xfrm>
            <a:prstGeom prst="rect">
              <a:avLst/>
            </a:prstGeom>
            <a:noFill/>
          </p:spPr>
          <p:txBody>
            <a:bodyPr wrap="none" rtlCol="0">
              <a:spAutoFit/>
            </a:bodyPr>
            <a:lstStyle/>
            <a:p>
              <a:r>
                <a:rPr kumimoji="1" lang="ja-JP" altLang="en-US" sz="1050" dirty="0">
                  <a:latin typeface="+mn-ea"/>
                </a:rPr>
                <a:t>制御システム</a:t>
              </a:r>
            </a:p>
          </p:txBody>
        </p:sp>
      </p:grpSp>
      <p:grpSp>
        <p:nvGrpSpPr>
          <p:cNvPr id="59" name="グループ化 58">
            <a:extLst>
              <a:ext uri="{FF2B5EF4-FFF2-40B4-BE49-F238E27FC236}">
                <a16:creationId xmlns:a16="http://schemas.microsoft.com/office/drawing/2014/main" id="{949AB657-DDC9-4AA2-8594-822FC4C17BE1}"/>
              </a:ext>
            </a:extLst>
          </p:cNvPr>
          <p:cNvGrpSpPr/>
          <p:nvPr/>
        </p:nvGrpSpPr>
        <p:grpSpPr>
          <a:xfrm>
            <a:off x="3483621" y="4790674"/>
            <a:ext cx="872355" cy="784488"/>
            <a:chOff x="3186286" y="4930861"/>
            <a:chExt cx="872355" cy="784488"/>
          </a:xfrm>
        </p:grpSpPr>
        <p:sp>
          <p:nvSpPr>
            <p:cNvPr id="28" name="円柱 27">
              <a:extLst>
                <a:ext uri="{FF2B5EF4-FFF2-40B4-BE49-F238E27FC236}">
                  <a16:creationId xmlns:a16="http://schemas.microsoft.com/office/drawing/2014/main" id="{37C8FF29-FEAB-4D9B-81C4-1F8040FA6A12}"/>
                </a:ext>
              </a:extLst>
            </p:cNvPr>
            <p:cNvSpPr/>
            <p:nvPr/>
          </p:nvSpPr>
          <p:spPr>
            <a:xfrm>
              <a:off x="3347618" y="5246790"/>
              <a:ext cx="549690" cy="468559"/>
            </a:xfrm>
            <a:prstGeom prst="can">
              <a:avLst>
                <a:gd name="adj" fmla="val 21311"/>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1200" dirty="0">
                <a:solidFill>
                  <a:schemeClr val="accent3"/>
                </a:solidFill>
                <a:latin typeface="+mn-ea"/>
              </a:endParaRPr>
            </a:p>
          </p:txBody>
        </p:sp>
        <p:sp>
          <p:nvSpPr>
            <p:cNvPr id="29" name="テキスト ボックス 28">
              <a:extLst>
                <a:ext uri="{FF2B5EF4-FFF2-40B4-BE49-F238E27FC236}">
                  <a16:creationId xmlns:a16="http://schemas.microsoft.com/office/drawing/2014/main" id="{D217D4D8-FCB0-4368-AE85-4949A56642A7}"/>
                </a:ext>
              </a:extLst>
            </p:cNvPr>
            <p:cNvSpPr txBox="1"/>
            <p:nvPr/>
          </p:nvSpPr>
          <p:spPr>
            <a:xfrm>
              <a:off x="3186286" y="4930861"/>
              <a:ext cx="872355" cy="253916"/>
            </a:xfrm>
            <a:prstGeom prst="rect">
              <a:avLst/>
            </a:prstGeom>
            <a:noFill/>
          </p:spPr>
          <p:txBody>
            <a:bodyPr wrap="none" rtlCol="0">
              <a:spAutoFit/>
            </a:bodyPr>
            <a:lstStyle/>
            <a:p>
              <a:r>
                <a:rPr kumimoji="1" lang="ja-JP" altLang="en-US" sz="1050" dirty="0">
                  <a:latin typeface="+mn-ea"/>
                </a:rPr>
                <a:t>ファイルサーバ</a:t>
              </a:r>
            </a:p>
          </p:txBody>
        </p:sp>
      </p:grpSp>
      <p:grpSp>
        <p:nvGrpSpPr>
          <p:cNvPr id="39" name="グループ化 38">
            <a:extLst>
              <a:ext uri="{FF2B5EF4-FFF2-40B4-BE49-F238E27FC236}">
                <a16:creationId xmlns:a16="http://schemas.microsoft.com/office/drawing/2014/main" id="{BCB89796-34C1-484E-8569-ABA9FE5FFBC1}"/>
              </a:ext>
            </a:extLst>
          </p:cNvPr>
          <p:cNvGrpSpPr/>
          <p:nvPr/>
        </p:nvGrpSpPr>
        <p:grpSpPr>
          <a:xfrm>
            <a:off x="6944444" y="2981639"/>
            <a:ext cx="723900" cy="410445"/>
            <a:chOff x="7336427" y="4853180"/>
            <a:chExt cx="723900" cy="410445"/>
          </a:xfrm>
        </p:grpSpPr>
        <p:pic>
          <p:nvPicPr>
            <p:cNvPr id="37" name="Picture 3">
              <a:extLst>
                <a:ext uri="{FF2B5EF4-FFF2-40B4-BE49-F238E27FC236}">
                  <a16:creationId xmlns:a16="http://schemas.microsoft.com/office/drawing/2014/main" id="{437A3161-B723-45B9-A679-E53B72D538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36427" y="5101700"/>
              <a:ext cx="723900" cy="161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 name="テキスト ボックス 81">
              <a:extLst>
                <a:ext uri="{FF2B5EF4-FFF2-40B4-BE49-F238E27FC236}">
                  <a16:creationId xmlns:a16="http://schemas.microsoft.com/office/drawing/2014/main" id="{9B42872F-12EF-400C-A476-7BAF22F01D50}"/>
                </a:ext>
              </a:extLst>
            </p:cNvPr>
            <p:cNvSpPr txBox="1">
              <a:spLocks noChangeArrowheads="1"/>
            </p:cNvSpPr>
            <p:nvPr/>
          </p:nvSpPr>
          <p:spPr bwMode="auto">
            <a:xfrm>
              <a:off x="7458568" y="4853180"/>
              <a:ext cx="479618"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itchFamily="18" charset="0"/>
                  <a:ea typeface="ＭＳ Ｐゴシック" charset="-128"/>
                </a:defRPr>
              </a:lvl1pPr>
              <a:lvl2pPr marL="742950" indent="-285750" eaLnBrk="0" hangingPunct="0">
                <a:defRPr kumimoji="1" sz="2400">
                  <a:solidFill>
                    <a:schemeClr val="tx1"/>
                  </a:solidFill>
                  <a:latin typeface="Times New Roman" pitchFamily="18" charset="0"/>
                  <a:ea typeface="ＭＳ Ｐゴシック" charset="-128"/>
                </a:defRPr>
              </a:lvl2pPr>
              <a:lvl3pPr marL="1143000" indent="-228600" eaLnBrk="0" hangingPunct="0">
                <a:defRPr kumimoji="1" sz="2400">
                  <a:solidFill>
                    <a:schemeClr val="tx1"/>
                  </a:solidFill>
                  <a:latin typeface="Times New Roman" pitchFamily="18" charset="0"/>
                  <a:ea typeface="ＭＳ Ｐゴシック" charset="-128"/>
                </a:defRPr>
              </a:lvl3pPr>
              <a:lvl4pPr marL="1600200" indent="-228600" eaLnBrk="0" hangingPunct="0">
                <a:defRPr kumimoji="1" sz="2400">
                  <a:solidFill>
                    <a:schemeClr val="tx1"/>
                  </a:solidFill>
                  <a:latin typeface="Times New Roman" pitchFamily="18" charset="0"/>
                  <a:ea typeface="ＭＳ Ｐゴシック" charset="-128"/>
                </a:defRPr>
              </a:lvl4pPr>
              <a:lvl5pPr marL="2057400" indent="-228600" eaLnBrk="0" hangingPunct="0">
                <a:defRPr kumimoji="1" sz="2400">
                  <a:solidFill>
                    <a:schemeClr val="tx1"/>
                  </a:solidFill>
                  <a:latin typeface="Times New Roman" pitchFamily="18" charset="0"/>
                  <a:ea typeface="ＭＳ Ｐゴシック" charset="-128"/>
                </a:defRPr>
              </a:lvl5pPr>
              <a:lvl6pPr marL="2514600" indent="-228600" eaLnBrk="0" fontAlgn="base" hangingPunct="0">
                <a:spcBef>
                  <a:spcPct val="0"/>
                </a:spcBef>
                <a:spcAft>
                  <a:spcPct val="0"/>
                </a:spcAft>
                <a:defRPr kumimoji="1" sz="2400">
                  <a:solidFill>
                    <a:schemeClr val="tx1"/>
                  </a:solidFill>
                  <a:latin typeface="Times New Roman" pitchFamily="18" charset="0"/>
                  <a:ea typeface="ＭＳ Ｐゴシック" charset="-128"/>
                </a:defRPr>
              </a:lvl6pPr>
              <a:lvl7pPr marL="2971800" indent="-228600" eaLnBrk="0" fontAlgn="base" hangingPunct="0">
                <a:spcBef>
                  <a:spcPct val="0"/>
                </a:spcBef>
                <a:spcAft>
                  <a:spcPct val="0"/>
                </a:spcAft>
                <a:defRPr kumimoji="1" sz="2400">
                  <a:solidFill>
                    <a:schemeClr val="tx1"/>
                  </a:solidFill>
                  <a:latin typeface="Times New Roman" pitchFamily="18" charset="0"/>
                  <a:ea typeface="ＭＳ Ｐゴシック" charset="-128"/>
                </a:defRPr>
              </a:lvl7pPr>
              <a:lvl8pPr marL="3429000" indent="-228600" eaLnBrk="0" fontAlgn="base" hangingPunct="0">
                <a:spcBef>
                  <a:spcPct val="0"/>
                </a:spcBef>
                <a:spcAft>
                  <a:spcPct val="0"/>
                </a:spcAft>
                <a:defRPr kumimoji="1" sz="2400">
                  <a:solidFill>
                    <a:schemeClr val="tx1"/>
                  </a:solidFill>
                  <a:latin typeface="Times New Roman" pitchFamily="18" charset="0"/>
                  <a:ea typeface="ＭＳ Ｐゴシック" charset="-128"/>
                </a:defRPr>
              </a:lvl8pPr>
              <a:lvl9pPr marL="3886200" indent="-228600" eaLnBrk="0" fontAlgn="base" hangingPunct="0">
                <a:spcBef>
                  <a:spcPct val="0"/>
                </a:spcBef>
                <a:spcAft>
                  <a:spcPct val="0"/>
                </a:spcAft>
                <a:defRPr kumimoji="1" sz="2400">
                  <a:solidFill>
                    <a:schemeClr val="tx1"/>
                  </a:solidFill>
                  <a:latin typeface="Times New Roman" pitchFamily="18" charset="0"/>
                  <a:ea typeface="ＭＳ Ｐゴシック" charset="-128"/>
                </a:defRPr>
              </a:lvl9pPr>
            </a:lstStyle>
            <a:p>
              <a:pPr eaLnBrk="1" hangingPunct="1">
                <a:defRPr/>
              </a:pPr>
              <a:r>
                <a:rPr lang="en-US" altLang="ja-JP" sz="1050" dirty="0">
                  <a:latin typeface="+mn-ea"/>
                  <a:ea typeface="+mn-ea"/>
                </a:rPr>
                <a:t>UTM</a:t>
              </a:r>
              <a:endParaRPr lang="ja-JP" altLang="en-US" sz="1050" dirty="0">
                <a:latin typeface="+mn-ea"/>
                <a:ea typeface="+mn-ea"/>
              </a:endParaRPr>
            </a:p>
          </p:txBody>
        </p:sp>
      </p:grpSp>
      <p:grpSp>
        <p:nvGrpSpPr>
          <p:cNvPr id="53" name="グループ化 52">
            <a:extLst>
              <a:ext uri="{FF2B5EF4-FFF2-40B4-BE49-F238E27FC236}">
                <a16:creationId xmlns:a16="http://schemas.microsoft.com/office/drawing/2014/main" id="{0AFB69AB-4C9C-4DDE-91B0-CC53BA902B70}"/>
              </a:ext>
            </a:extLst>
          </p:cNvPr>
          <p:cNvGrpSpPr/>
          <p:nvPr/>
        </p:nvGrpSpPr>
        <p:grpSpPr>
          <a:xfrm>
            <a:off x="330888" y="2821753"/>
            <a:ext cx="720000" cy="962435"/>
            <a:chOff x="330888" y="2974428"/>
            <a:chExt cx="720000" cy="962435"/>
          </a:xfrm>
        </p:grpSpPr>
        <p:pic>
          <p:nvPicPr>
            <p:cNvPr id="36" name="Picture 20" descr="C:\Users\ecoffey\AppData\Local\Temp\Rar$DRa1.653\30059_Device_laptop_3145_unknown_64.png">
              <a:extLst>
                <a:ext uri="{FF2B5EF4-FFF2-40B4-BE49-F238E27FC236}">
                  <a16:creationId xmlns:a16="http://schemas.microsoft.com/office/drawing/2014/main" id="{CA55805E-3663-4C2D-94A7-663F4291D4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888" y="3216863"/>
              <a:ext cx="720000" cy="720000"/>
            </a:xfrm>
            <a:prstGeom prst="rect">
              <a:avLst/>
            </a:prstGeom>
            <a:noFill/>
            <a:extLst>
              <a:ext uri="{909E8E84-426E-40DD-AFC4-6F175D3DCCD1}">
                <a14:hiddenFill xmlns:a14="http://schemas.microsoft.com/office/drawing/2010/main">
                  <a:solidFill>
                    <a:srgbClr val="FFFFFF"/>
                  </a:solidFill>
                </a14:hiddenFill>
              </a:ext>
            </a:extLst>
          </p:spPr>
        </p:pic>
        <p:sp>
          <p:nvSpPr>
            <p:cNvPr id="52" name="テキスト ボックス 51">
              <a:extLst>
                <a:ext uri="{FF2B5EF4-FFF2-40B4-BE49-F238E27FC236}">
                  <a16:creationId xmlns:a16="http://schemas.microsoft.com/office/drawing/2014/main" id="{349F350F-B523-40F7-BED1-C1B8E6892B9E}"/>
                </a:ext>
              </a:extLst>
            </p:cNvPr>
            <p:cNvSpPr txBox="1"/>
            <p:nvPr/>
          </p:nvSpPr>
          <p:spPr>
            <a:xfrm>
              <a:off x="364516" y="2974428"/>
              <a:ext cx="662361" cy="253916"/>
            </a:xfrm>
            <a:prstGeom prst="rect">
              <a:avLst/>
            </a:prstGeom>
            <a:noFill/>
          </p:spPr>
          <p:txBody>
            <a:bodyPr wrap="none" rtlCol="0">
              <a:spAutoFit/>
            </a:bodyPr>
            <a:lstStyle/>
            <a:p>
              <a:r>
                <a:rPr lang="ja-JP" altLang="en-US" sz="1050" dirty="0">
                  <a:latin typeface="+mn-ea"/>
                </a:rPr>
                <a:t>ベンダ</a:t>
              </a:r>
              <a:r>
                <a:rPr kumimoji="1" lang="en-US" altLang="ja-JP" sz="1050" dirty="0">
                  <a:latin typeface="+mn-ea"/>
                </a:rPr>
                <a:t>PC</a:t>
              </a:r>
              <a:endParaRPr kumimoji="1" lang="ja-JP" altLang="en-US" sz="1050" dirty="0">
                <a:latin typeface="+mn-ea"/>
              </a:endParaRPr>
            </a:p>
          </p:txBody>
        </p:sp>
      </p:grpSp>
      <p:grpSp>
        <p:nvGrpSpPr>
          <p:cNvPr id="60" name="グループ化 59">
            <a:extLst>
              <a:ext uri="{FF2B5EF4-FFF2-40B4-BE49-F238E27FC236}">
                <a16:creationId xmlns:a16="http://schemas.microsoft.com/office/drawing/2014/main" id="{6EF95C39-39E4-4904-9CB9-8B05622160B5}"/>
              </a:ext>
            </a:extLst>
          </p:cNvPr>
          <p:cNvGrpSpPr/>
          <p:nvPr/>
        </p:nvGrpSpPr>
        <p:grpSpPr>
          <a:xfrm>
            <a:off x="2770695" y="4790674"/>
            <a:ext cx="619080" cy="762934"/>
            <a:chOff x="2520763" y="4930861"/>
            <a:chExt cx="619080" cy="762934"/>
          </a:xfrm>
        </p:grpSpPr>
        <p:grpSp>
          <p:nvGrpSpPr>
            <p:cNvPr id="58" name="グループ化 57">
              <a:extLst>
                <a:ext uri="{FF2B5EF4-FFF2-40B4-BE49-F238E27FC236}">
                  <a16:creationId xmlns:a16="http://schemas.microsoft.com/office/drawing/2014/main" id="{ABAB98E5-23E8-4836-AC68-627AEA127E33}"/>
                </a:ext>
              </a:extLst>
            </p:cNvPr>
            <p:cNvGrpSpPr/>
            <p:nvPr/>
          </p:nvGrpSpPr>
          <p:grpSpPr>
            <a:xfrm>
              <a:off x="2553563" y="5268343"/>
              <a:ext cx="553480" cy="425452"/>
              <a:chOff x="2541512" y="5281562"/>
              <a:chExt cx="553480" cy="425452"/>
            </a:xfrm>
          </p:grpSpPr>
          <p:sp>
            <p:nvSpPr>
              <p:cNvPr id="41" name="正方形/長方形 40">
                <a:extLst>
                  <a:ext uri="{FF2B5EF4-FFF2-40B4-BE49-F238E27FC236}">
                    <a16:creationId xmlns:a16="http://schemas.microsoft.com/office/drawing/2014/main" id="{2938FCB7-96AF-4996-81D9-312996FD4109}"/>
                  </a:ext>
                </a:extLst>
              </p:cNvPr>
              <p:cNvSpPr/>
              <p:nvPr/>
            </p:nvSpPr>
            <p:spPr>
              <a:xfrm>
                <a:off x="2541512" y="5281562"/>
                <a:ext cx="553477" cy="425452"/>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mn-ea"/>
                </a:endParaRPr>
              </a:p>
            </p:txBody>
          </p:sp>
          <p:cxnSp>
            <p:nvCxnSpPr>
              <p:cNvPr id="42" name="直線コネクタ 41">
                <a:extLst>
                  <a:ext uri="{FF2B5EF4-FFF2-40B4-BE49-F238E27FC236}">
                    <a16:creationId xmlns:a16="http://schemas.microsoft.com/office/drawing/2014/main" id="{7C430D3F-B07C-4DC3-98EF-72CA7529A29D}"/>
                  </a:ext>
                </a:extLst>
              </p:cNvPr>
              <p:cNvCxnSpPr>
                <a:cxnSpLocks/>
              </p:cNvCxnSpPr>
              <p:nvPr/>
            </p:nvCxnSpPr>
            <p:spPr>
              <a:xfrm>
                <a:off x="2541515" y="5281562"/>
                <a:ext cx="276739" cy="212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F5DFF59B-91D3-43D1-B313-9D53990ECBAA}"/>
                  </a:ext>
                </a:extLst>
              </p:cNvPr>
              <p:cNvCxnSpPr>
                <a:cxnSpLocks/>
              </p:cNvCxnSpPr>
              <p:nvPr/>
            </p:nvCxnSpPr>
            <p:spPr>
              <a:xfrm flipV="1">
                <a:off x="2818253" y="5281562"/>
                <a:ext cx="276739" cy="21272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4" name="テキスト ボックス 53">
              <a:extLst>
                <a:ext uri="{FF2B5EF4-FFF2-40B4-BE49-F238E27FC236}">
                  <a16:creationId xmlns:a16="http://schemas.microsoft.com/office/drawing/2014/main" id="{44EF866D-6E87-4756-8E10-C023B144BFA3}"/>
                </a:ext>
              </a:extLst>
            </p:cNvPr>
            <p:cNvSpPr txBox="1"/>
            <p:nvPr/>
          </p:nvSpPr>
          <p:spPr>
            <a:xfrm>
              <a:off x="2520763" y="4930861"/>
              <a:ext cx="619080" cy="253916"/>
            </a:xfrm>
            <a:prstGeom prst="rect">
              <a:avLst/>
            </a:prstGeom>
            <a:noFill/>
          </p:spPr>
          <p:txBody>
            <a:bodyPr wrap="none" rtlCol="0">
              <a:spAutoFit/>
            </a:bodyPr>
            <a:lstStyle/>
            <a:p>
              <a:r>
                <a:rPr kumimoji="1" lang="ja-JP" altLang="en-US" sz="1050" dirty="0">
                  <a:latin typeface="+mn-ea"/>
                </a:rPr>
                <a:t>Ｅメール</a:t>
              </a:r>
            </a:p>
          </p:txBody>
        </p:sp>
      </p:grpSp>
      <p:grpSp>
        <p:nvGrpSpPr>
          <p:cNvPr id="61" name="グループ化 60">
            <a:extLst>
              <a:ext uri="{FF2B5EF4-FFF2-40B4-BE49-F238E27FC236}">
                <a16:creationId xmlns:a16="http://schemas.microsoft.com/office/drawing/2014/main" id="{E0848DF5-1A76-429C-A97B-0678381BD17D}"/>
              </a:ext>
            </a:extLst>
          </p:cNvPr>
          <p:cNvGrpSpPr/>
          <p:nvPr/>
        </p:nvGrpSpPr>
        <p:grpSpPr>
          <a:xfrm>
            <a:off x="1880146" y="4790674"/>
            <a:ext cx="881973" cy="851849"/>
            <a:chOff x="1592347" y="4930861"/>
            <a:chExt cx="881973" cy="851849"/>
          </a:xfrm>
        </p:grpSpPr>
        <p:pic>
          <p:nvPicPr>
            <p:cNvPr id="49" name="図 48" descr="画面の領域">
              <a:extLst>
                <a:ext uri="{FF2B5EF4-FFF2-40B4-BE49-F238E27FC236}">
                  <a16:creationId xmlns:a16="http://schemas.microsoft.com/office/drawing/2014/main" id="{8F804284-C508-49F4-90FF-1531431C38F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90416" y="5179429"/>
              <a:ext cx="685835" cy="603281"/>
            </a:xfrm>
            <a:prstGeom prst="rect">
              <a:avLst/>
            </a:prstGeom>
          </p:spPr>
        </p:pic>
        <p:sp>
          <p:nvSpPr>
            <p:cNvPr id="55" name="テキスト ボックス 54">
              <a:extLst>
                <a:ext uri="{FF2B5EF4-FFF2-40B4-BE49-F238E27FC236}">
                  <a16:creationId xmlns:a16="http://schemas.microsoft.com/office/drawing/2014/main" id="{23404276-79E7-47D4-B2C1-C5FA48E698DA}"/>
                </a:ext>
              </a:extLst>
            </p:cNvPr>
            <p:cNvSpPr txBox="1"/>
            <p:nvPr/>
          </p:nvSpPr>
          <p:spPr>
            <a:xfrm>
              <a:off x="1592347" y="4930861"/>
              <a:ext cx="881973" cy="253916"/>
            </a:xfrm>
            <a:prstGeom prst="rect">
              <a:avLst/>
            </a:prstGeom>
            <a:noFill/>
          </p:spPr>
          <p:txBody>
            <a:bodyPr wrap="none" rtlCol="0">
              <a:spAutoFit/>
            </a:bodyPr>
            <a:lstStyle/>
            <a:p>
              <a:r>
                <a:rPr kumimoji="1" lang="en-US" altLang="ja-JP" sz="1050" dirty="0">
                  <a:latin typeface="+mn-ea"/>
                </a:rPr>
                <a:t>Web</a:t>
              </a:r>
              <a:r>
                <a:rPr kumimoji="1" lang="ja-JP" altLang="en-US" sz="1050" dirty="0">
                  <a:latin typeface="+mn-ea"/>
                </a:rPr>
                <a:t>アクセス</a:t>
              </a:r>
            </a:p>
          </p:txBody>
        </p:sp>
      </p:grpSp>
      <p:cxnSp>
        <p:nvCxnSpPr>
          <p:cNvPr id="62" name="直線矢印コネクタ 61">
            <a:extLst>
              <a:ext uri="{FF2B5EF4-FFF2-40B4-BE49-F238E27FC236}">
                <a16:creationId xmlns:a16="http://schemas.microsoft.com/office/drawing/2014/main" id="{61956E06-30EF-4066-844E-A2051C52DE02}"/>
              </a:ext>
            </a:extLst>
          </p:cNvPr>
          <p:cNvCxnSpPr>
            <a:cxnSpLocks/>
          </p:cNvCxnSpPr>
          <p:nvPr/>
        </p:nvCxnSpPr>
        <p:spPr>
          <a:xfrm flipV="1">
            <a:off x="1050888" y="3288813"/>
            <a:ext cx="1651132" cy="104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A95B9F22-58A2-4117-916E-6A4FDAE467E5}"/>
              </a:ext>
            </a:extLst>
          </p:cNvPr>
          <p:cNvCxnSpPr>
            <a:cxnSpLocks/>
            <a:stCxn id="14" idx="2"/>
            <a:endCxn id="55" idx="0"/>
          </p:cNvCxnSpPr>
          <p:nvPr/>
        </p:nvCxnSpPr>
        <p:spPr>
          <a:xfrm flipH="1">
            <a:off x="2321133" y="3819147"/>
            <a:ext cx="776887" cy="97152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52F3C241-B637-45E4-9EAE-A67494F5BE07}"/>
              </a:ext>
            </a:extLst>
          </p:cNvPr>
          <p:cNvCxnSpPr>
            <a:cxnSpLocks/>
            <a:stCxn id="14" idx="2"/>
            <a:endCxn id="54" idx="0"/>
          </p:cNvCxnSpPr>
          <p:nvPr/>
        </p:nvCxnSpPr>
        <p:spPr>
          <a:xfrm flipH="1">
            <a:off x="3080235" y="3819147"/>
            <a:ext cx="17785" cy="97152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73FF3391-3247-412C-9F47-EA6CBBBA6917}"/>
              </a:ext>
            </a:extLst>
          </p:cNvPr>
          <p:cNvCxnSpPr>
            <a:cxnSpLocks/>
            <a:stCxn id="14" idx="2"/>
            <a:endCxn id="29" idx="0"/>
          </p:cNvCxnSpPr>
          <p:nvPr/>
        </p:nvCxnSpPr>
        <p:spPr>
          <a:xfrm>
            <a:off x="3098020" y="3819147"/>
            <a:ext cx="821779" cy="97152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87" name="グループ化 86">
            <a:extLst>
              <a:ext uri="{FF2B5EF4-FFF2-40B4-BE49-F238E27FC236}">
                <a16:creationId xmlns:a16="http://schemas.microsoft.com/office/drawing/2014/main" id="{A4524196-49C9-4DB2-9401-9692C1DFDA8C}"/>
              </a:ext>
            </a:extLst>
          </p:cNvPr>
          <p:cNvGrpSpPr/>
          <p:nvPr/>
        </p:nvGrpSpPr>
        <p:grpSpPr>
          <a:xfrm>
            <a:off x="4416299" y="3075458"/>
            <a:ext cx="1451845" cy="719784"/>
            <a:chOff x="4416299" y="3215645"/>
            <a:chExt cx="1451845" cy="719784"/>
          </a:xfrm>
        </p:grpSpPr>
        <p:sp>
          <p:nvSpPr>
            <p:cNvPr id="78" name="楕円 77">
              <a:extLst>
                <a:ext uri="{FF2B5EF4-FFF2-40B4-BE49-F238E27FC236}">
                  <a16:creationId xmlns:a16="http://schemas.microsoft.com/office/drawing/2014/main" id="{E4B1D85D-BBEE-45D3-9334-DAFA48585299}"/>
                </a:ext>
              </a:extLst>
            </p:cNvPr>
            <p:cNvSpPr/>
            <p:nvPr/>
          </p:nvSpPr>
          <p:spPr>
            <a:xfrm>
              <a:off x="4416299" y="3215645"/>
              <a:ext cx="1451845" cy="719784"/>
            </a:xfrm>
            <a:prstGeom prst="ellipse">
              <a:avLst/>
            </a:prstGeom>
            <a:solidFill>
              <a:schemeClr val="bg1"/>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400" dirty="0">
                <a:solidFill>
                  <a:schemeClr val="accent3"/>
                </a:solidFill>
                <a:latin typeface="+mn-ea"/>
              </a:endParaRPr>
            </a:p>
          </p:txBody>
        </p:sp>
        <p:sp>
          <p:nvSpPr>
            <p:cNvPr id="79" name="正方形/長方形 78">
              <a:extLst>
                <a:ext uri="{FF2B5EF4-FFF2-40B4-BE49-F238E27FC236}">
                  <a16:creationId xmlns:a16="http://schemas.microsoft.com/office/drawing/2014/main" id="{5BDCB917-41E7-468B-A7A2-CA58CA20F039}"/>
                </a:ext>
              </a:extLst>
            </p:cNvPr>
            <p:cNvSpPr/>
            <p:nvPr/>
          </p:nvSpPr>
          <p:spPr>
            <a:xfrm>
              <a:off x="4628299" y="3400838"/>
              <a:ext cx="1027845" cy="338554"/>
            </a:xfrm>
            <a:prstGeom prst="rect">
              <a:avLst/>
            </a:prstGeom>
          </p:spPr>
          <p:txBody>
            <a:bodyPr wrap="none" anchor="ctr">
              <a:spAutoFit/>
            </a:bodyPr>
            <a:lstStyle/>
            <a:p>
              <a:pPr algn="ctr"/>
              <a:r>
                <a:rPr lang="en-US" altLang="ja-JP" sz="1600" dirty="0">
                  <a:solidFill>
                    <a:schemeClr val="accent3"/>
                  </a:solidFill>
                  <a:latin typeface="+mn-ea"/>
                </a:rPr>
                <a:t>ACEWAN</a:t>
              </a:r>
              <a:endParaRPr lang="ja-JP" altLang="en-US" sz="1600" dirty="0">
                <a:solidFill>
                  <a:schemeClr val="accent3"/>
                </a:solidFill>
                <a:latin typeface="+mn-ea"/>
              </a:endParaRPr>
            </a:p>
          </p:txBody>
        </p:sp>
      </p:grpSp>
      <p:cxnSp>
        <p:nvCxnSpPr>
          <p:cNvPr id="21" name="直線矢印コネクタ 20">
            <a:extLst>
              <a:ext uri="{FF2B5EF4-FFF2-40B4-BE49-F238E27FC236}">
                <a16:creationId xmlns:a16="http://schemas.microsoft.com/office/drawing/2014/main" id="{374D0512-0FEB-4579-8E09-A35E2AADB81C}"/>
              </a:ext>
            </a:extLst>
          </p:cNvPr>
          <p:cNvCxnSpPr>
            <a:cxnSpLocks/>
          </p:cNvCxnSpPr>
          <p:nvPr/>
        </p:nvCxnSpPr>
        <p:spPr>
          <a:xfrm>
            <a:off x="3121438" y="3318018"/>
            <a:ext cx="4860000" cy="0"/>
          </a:xfrm>
          <a:prstGeom prst="straightConnector1">
            <a:avLst/>
          </a:prstGeom>
          <a:ln w="38100">
            <a:solidFill>
              <a:schemeClr val="accent3"/>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1" name="十字形 80">
            <a:extLst>
              <a:ext uri="{FF2B5EF4-FFF2-40B4-BE49-F238E27FC236}">
                <a16:creationId xmlns:a16="http://schemas.microsoft.com/office/drawing/2014/main" id="{26878F68-4955-4A1D-8A6F-63677A013683}"/>
              </a:ext>
            </a:extLst>
          </p:cNvPr>
          <p:cNvSpPr/>
          <p:nvPr/>
        </p:nvSpPr>
        <p:spPr>
          <a:xfrm rot="18942024">
            <a:off x="2122611" y="4431983"/>
            <a:ext cx="432000" cy="432000"/>
          </a:xfrm>
          <a:prstGeom prst="plus">
            <a:avLst>
              <a:gd name="adj" fmla="val 45833"/>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82" name="十字形 81">
            <a:extLst>
              <a:ext uri="{FF2B5EF4-FFF2-40B4-BE49-F238E27FC236}">
                <a16:creationId xmlns:a16="http://schemas.microsoft.com/office/drawing/2014/main" id="{AF7EA329-3B9E-4583-B91B-19EC2D1C64D9}"/>
              </a:ext>
            </a:extLst>
          </p:cNvPr>
          <p:cNvSpPr/>
          <p:nvPr/>
        </p:nvSpPr>
        <p:spPr>
          <a:xfrm rot="18942024">
            <a:off x="2865680" y="4431983"/>
            <a:ext cx="432000" cy="432000"/>
          </a:xfrm>
          <a:prstGeom prst="plus">
            <a:avLst>
              <a:gd name="adj" fmla="val 45833"/>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83" name="十字形 82">
            <a:extLst>
              <a:ext uri="{FF2B5EF4-FFF2-40B4-BE49-F238E27FC236}">
                <a16:creationId xmlns:a16="http://schemas.microsoft.com/office/drawing/2014/main" id="{D316B8A7-2AC0-48D4-A317-79098B0FD216}"/>
              </a:ext>
            </a:extLst>
          </p:cNvPr>
          <p:cNvSpPr/>
          <p:nvPr/>
        </p:nvSpPr>
        <p:spPr>
          <a:xfrm rot="18942024">
            <a:off x="3703798" y="4431983"/>
            <a:ext cx="432000" cy="432000"/>
          </a:xfrm>
          <a:prstGeom prst="plus">
            <a:avLst>
              <a:gd name="adj" fmla="val 45833"/>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33" name="四角形: メモ 32">
            <a:extLst>
              <a:ext uri="{FF2B5EF4-FFF2-40B4-BE49-F238E27FC236}">
                <a16:creationId xmlns:a16="http://schemas.microsoft.com/office/drawing/2014/main" id="{5A508067-105D-4626-9C92-D29F1424C831}"/>
              </a:ext>
            </a:extLst>
          </p:cNvPr>
          <p:cNvSpPr/>
          <p:nvPr/>
        </p:nvSpPr>
        <p:spPr>
          <a:xfrm>
            <a:off x="4039916" y="3176060"/>
            <a:ext cx="246057" cy="288032"/>
          </a:xfrm>
          <a:prstGeom prst="foldedCorner">
            <a:avLst/>
          </a:prstGeom>
          <a:solidFill>
            <a:schemeClr val="bg1"/>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accent3"/>
              </a:solidFill>
              <a:latin typeface="+mn-ea"/>
            </a:endParaRPr>
          </a:p>
        </p:txBody>
      </p:sp>
      <p:sp>
        <p:nvSpPr>
          <p:cNvPr id="98" name="テキスト ボックス 97">
            <a:extLst>
              <a:ext uri="{FF2B5EF4-FFF2-40B4-BE49-F238E27FC236}">
                <a16:creationId xmlns:a16="http://schemas.microsoft.com/office/drawing/2014/main" id="{754E9F1C-AB03-4C53-A053-3F5272E13DF0}"/>
              </a:ext>
            </a:extLst>
          </p:cNvPr>
          <p:cNvSpPr txBox="1"/>
          <p:nvPr/>
        </p:nvSpPr>
        <p:spPr>
          <a:xfrm>
            <a:off x="3771975" y="3582007"/>
            <a:ext cx="439546" cy="253916"/>
          </a:xfrm>
          <a:prstGeom prst="rect">
            <a:avLst/>
          </a:prstGeom>
          <a:noFill/>
        </p:spPr>
        <p:txBody>
          <a:bodyPr wrap="square" rtlCol="0">
            <a:spAutoFit/>
          </a:bodyPr>
          <a:lstStyle/>
          <a:p>
            <a:r>
              <a:rPr lang="en-US" altLang="ja-JP" sz="1050" dirty="0">
                <a:solidFill>
                  <a:schemeClr val="accent3"/>
                </a:solidFill>
                <a:latin typeface="+mn-ea"/>
              </a:rPr>
              <a:t>RDP</a:t>
            </a:r>
            <a:endParaRPr kumimoji="1" lang="ja-JP" altLang="en-US" sz="1050" dirty="0">
              <a:solidFill>
                <a:schemeClr val="accent3"/>
              </a:solidFill>
              <a:latin typeface="+mn-ea"/>
            </a:endParaRPr>
          </a:p>
        </p:txBody>
      </p:sp>
      <p:sp>
        <p:nvSpPr>
          <p:cNvPr id="99" name="テキスト ボックス 98">
            <a:extLst>
              <a:ext uri="{FF2B5EF4-FFF2-40B4-BE49-F238E27FC236}">
                <a16:creationId xmlns:a16="http://schemas.microsoft.com/office/drawing/2014/main" id="{377951F1-09AD-443F-BBDA-77D446809CE2}"/>
              </a:ext>
            </a:extLst>
          </p:cNvPr>
          <p:cNvSpPr txBox="1"/>
          <p:nvPr/>
        </p:nvSpPr>
        <p:spPr>
          <a:xfrm>
            <a:off x="5476125" y="3131539"/>
            <a:ext cx="1332999" cy="161583"/>
          </a:xfrm>
          <a:prstGeom prst="rect">
            <a:avLst/>
          </a:prstGeom>
          <a:solidFill>
            <a:schemeClr val="bg1"/>
          </a:solidFill>
        </p:spPr>
        <p:txBody>
          <a:bodyPr wrap="square" lIns="0" tIns="0" rIns="0" bIns="0" rtlCol="0">
            <a:spAutoFit/>
          </a:bodyPr>
          <a:lstStyle/>
          <a:p>
            <a:r>
              <a:rPr lang="en-US" altLang="ja-JP" sz="1050" dirty="0">
                <a:solidFill>
                  <a:schemeClr val="accent3"/>
                </a:solidFill>
                <a:latin typeface="+mn-ea"/>
              </a:rPr>
              <a:t>RDP, SSH, HTTPS</a:t>
            </a:r>
            <a:r>
              <a:rPr lang="ja-JP" altLang="en-US" sz="1050" dirty="0">
                <a:solidFill>
                  <a:schemeClr val="accent3"/>
                </a:solidFill>
                <a:latin typeface="+mn-ea"/>
              </a:rPr>
              <a:t>など</a:t>
            </a:r>
            <a:endParaRPr kumimoji="1" lang="ja-JP" altLang="en-US" sz="1050" dirty="0">
              <a:solidFill>
                <a:schemeClr val="accent3"/>
              </a:solidFill>
              <a:latin typeface="+mn-ea"/>
            </a:endParaRPr>
          </a:p>
        </p:txBody>
      </p:sp>
      <p:sp>
        <p:nvSpPr>
          <p:cNvPr id="101" name="四角形吹き出し 47">
            <a:extLst>
              <a:ext uri="{FF2B5EF4-FFF2-40B4-BE49-F238E27FC236}">
                <a16:creationId xmlns:a16="http://schemas.microsoft.com/office/drawing/2014/main" id="{748E64DA-4C7B-42EA-877A-EDE07C083BAF}"/>
              </a:ext>
            </a:extLst>
          </p:cNvPr>
          <p:cNvSpPr/>
          <p:nvPr/>
        </p:nvSpPr>
        <p:spPr>
          <a:xfrm>
            <a:off x="1547664" y="5868593"/>
            <a:ext cx="1977320" cy="656751"/>
          </a:xfrm>
          <a:prstGeom prst="wedgeRectCallout">
            <a:avLst>
              <a:gd name="adj1" fmla="val 25931"/>
              <a:gd name="adj2" fmla="val -101471"/>
            </a:avLst>
          </a:prstGeom>
          <a:solidFill>
            <a:schemeClr val="accent6">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ja-JP" sz="1050" b="1" dirty="0">
                <a:solidFill>
                  <a:schemeClr val="bg2"/>
                </a:solidFill>
                <a:latin typeface="+mn-ea"/>
              </a:rPr>
              <a:t>VDI</a:t>
            </a:r>
            <a:r>
              <a:rPr lang="ja-JP" altLang="en-US" sz="1050" b="1" dirty="0">
                <a:solidFill>
                  <a:schemeClr val="bg2"/>
                </a:solidFill>
                <a:latin typeface="+mn-ea"/>
              </a:rPr>
              <a:t>から、メールやインターネット等の利用はできません</a:t>
            </a:r>
            <a:endParaRPr lang="en-US" altLang="ja-JP" sz="1050" b="1" dirty="0">
              <a:solidFill>
                <a:schemeClr val="bg2"/>
              </a:solidFill>
              <a:latin typeface="+mn-ea"/>
            </a:endParaRPr>
          </a:p>
        </p:txBody>
      </p:sp>
      <p:sp>
        <p:nvSpPr>
          <p:cNvPr id="102" name="四角形吹き出し 47">
            <a:extLst>
              <a:ext uri="{FF2B5EF4-FFF2-40B4-BE49-F238E27FC236}">
                <a16:creationId xmlns:a16="http://schemas.microsoft.com/office/drawing/2014/main" id="{2C9B9D29-4308-4F67-AF5E-E8BFFBDD275C}"/>
              </a:ext>
            </a:extLst>
          </p:cNvPr>
          <p:cNvSpPr/>
          <p:nvPr/>
        </p:nvSpPr>
        <p:spPr>
          <a:xfrm>
            <a:off x="6428310" y="4382491"/>
            <a:ext cx="1838542" cy="656751"/>
          </a:xfrm>
          <a:prstGeom prst="wedgeRectCallout">
            <a:avLst>
              <a:gd name="adj1" fmla="val -29333"/>
              <a:gd name="adj2" fmla="val -144014"/>
            </a:avLst>
          </a:prstGeom>
          <a:solidFill>
            <a:schemeClr val="accent6">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ja-JP" altLang="en-US" sz="1050" b="1" dirty="0">
                <a:solidFill>
                  <a:schemeClr val="bg2"/>
                </a:solidFill>
                <a:latin typeface="+mn-ea"/>
              </a:rPr>
              <a:t>標準</a:t>
            </a:r>
            <a:r>
              <a:rPr lang="en-US" altLang="ja-JP" sz="1050" b="1" dirty="0">
                <a:solidFill>
                  <a:schemeClr val="bg2"/>
                </a:solidFill>
                <a:latin typeface="+mn-ea"/>
              </a:rPr>
              <a:t>PC</a:t>
            </a:r>
            <a:r>
              <a:rPr lang="ja-JP" altLang="en-US" sz="1050" b="1" dirty="0">
                <a:solidFill>
                  <a:schemeClr val="bg2"/>
                </a:solidFill>
                <a:latin typeface="+mn-ea"/>
              </a:rPr>
              <a:t>から制御システムへの直接接続は、原則、認められません</a:t>
            </a:r>
            <a:endParaRPr lang="en-US" altLang="ja-JP" sz="1050" b="1" dirty="0">
              <a:solidFill>
                <a:schemeClr val="bg2"/>
              </a:solidFill>
              <a:latin typeface="+mn-ea"/>
            </a:endParaRPr>
          </a:p>
        </p:txBody>
      </p:sp>
      <p:sp>
        <p:nvSpPr>
          <p:cNvPr id="103" name="四角形吹き出し 47">
            <a:extLst>
              <a:ext uri="{FF2B5EF4-FFF2-40B4-BE49-F238E27FC236}">
                <a16:creationId xmlns:a16="http://schemas.microsoft.com/office/drawing/2014/main" id="{8E811A6C-4457-4FC4-9D55-996EFCC19D76}"/>
              </a:ext>
            </a:extLst>
          </p:cNvPr>
          <p:cNvSpPr/>
          <p:nvPr/>
        </p:nvSpPr>
        <p:spPr>
          <a:xfrm>
            <a:off x="4154973" y="2315694"/>
            <a:ext cx="1782451" cy="656751"/>
          </a:xfrm>
          <a:prstGeom prst="wedgeRectCallout">
            <a:avLst>
              <a:gd name="adj1" fmla="val -47766"/>
              <a:gd name="adj2" fmla="val 99640"/>
            </a:avLst>
          </a:prstGeom>
          <a:solidFill>
            <a:schemeClr val="accent4">
              <a:lumMod val="20000"/>
              <a:lumOff val="8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ja-JP" altLang="en-US" sz="1050" b="1" dirty="0">
                <a:solidFill>
                  <a:schemeClr val="accent4">
                    <a:lumMod val="50000"/>
                  </a:schemeClr>
                </a:solidFill>
                <a:latin typeface="+mn-ea"/>
              </a:rPr>
              <a:t>制御システム ⇔ </a:t>
            </a:r>
            <a:r>
              <a:rPr lang="en-US" altLang="ja-JP" sz="1050" b="1" dirty="0">
                <a:solidFill>
                  <a:schemeClr val="accent4">
                    <a:lumMod val="50000"/>
                  </a:schemeClr>
                </a:solidFill>
                <a:latin typeface="+mn-ea"/>
              </a:rPr>
              <a:t>VDI</a:t>
            </a:r>
            <a:r>
              <a:rPr lang="ja-JP" altLang="en-US" sz="1050" b="1" dirty="0">
                <a:solidFill>
                  <a:schemeClr val="accent4">
                    <a:lumMod val="50000"/>
                  </a:schemeClr>
                </a:solidFill>
                <a:latin typeface="+mn-ea"/>
              </a:rPr>
              <a:t> 間はファイル送受可能です</a:t>
            </a:r>
            <a:endParaRPr lang="en-US" altLang="ja-JP" sz="1050" b="1" dirty="0">
              <a:solidFill>
                <a:schemeClr val="accent4">
                  <a:lumMod val="50000"/>
                </a:schemeClr>
              </a:solidFill>
              <a:latin typeface="+mn-ea"/>
            </a:endParaRPr>
          </a:p>
        </p:txBody>
      </p:sp>
      <p:sp>
        <p:nvSpPr>
          <p:cNvPr id="110" name="フリーフォーム: 図形 109">
            <a:extLst>
              <a:ext uri="{FF2B5EF4-FFF2-40B4-BE49-F238E27FC236}">
                <a16:creationId xmlns:a16="http://schemas.microsoft.com/office/drawing/2014/main" id="{6F422E17-A248-42EB-A194-C2B1EB0C028A}"/>
              </a:ext>
            </a:extLst>
          </p:cNvPr>
          <p:cNvSpPr/>
          <p:nvPr/>
        </p:nvSpPr>
        <p:spPr>
          <a:xfrm>
            <a:off x="3520017" y="3570007"/>
            <a:ext cx="2070099" cy="793751"/>
          </a:xfrm>
          <a:custGeom>
            <a:avLst/>
            <a:gdLst>
              <a:gd name="connsiteX0" fmla="*/ 1485900 w 1485900"/>
              <a:gd name="connsiteY0" fmla="*/ 1009650 h 1009650"/>
              <a:gd name="connsiteX1" fmla="*/ 1117600 w 1485900"/>
              <a:gd name="connsiteY1" fmla="*/ 25400 h 1009650"/>
              <a:gd name="connsiteX2" fmla="*/ 0 w 1485900"/>
              <a:gd name="connsiteY2" fmla="*/ 0 h 1009650"/>
              <a:gd name="connsiteX0" fmla="*/ 1778000 w 1778000"/>
              <a:gd name="connsiteY0" fmla="*/ 1005417 h 1005417"/>
              <a:gd name="connsiteX1" fmla="*/ 1409700 w 1778000"/>
              <a:gd name="connsiteY1" fmla="*/ 21167 h 1005417"/>
              <a:gd name="connsiteX2" fmla="*/ 0 w 1778000"/>
              <a:gd name="connsiteY2" fmla="*/ 0 h 1005417"/>
              <a:gd name="connsiteX0" fmla="*/ 1778000 w 1778000"/>
              <a:gd name="connsiteY0" fmla="*/ 1001184 h 1001184"/>
              <a:gd name="connsiteX1" fmla="*/ 1409700 w 1778000"/>
              <a:gd name="connsiteY1" fmla="*/ 16934 h 1001184"/>
              <a:gd name="connsiteX2" fmla="*/ 0 w 1778000"/>
              <a:gd name="connsiteY2" fmla="*/ 0 h 1001184"/>
              <a:gd name="connsiteX0" fmla="*/ 1866900 w 1866900"/>
              <a:gd name="connsiteY0" fmla="*/ 1140884 h 1140884"/>
              <a:gd name="connsiteX1" fmla="*/ 1409700 w 1866900"/>
              <a:gd name="connsiteY1" fmla="*/ 16934 h 1140884"/>
              <a:gd name="connsiteX2" fmla="*/ 0 w 1866900"/>
              <a:gd name="connsiteY2" fmla="*/ 0 h 1140884"/>
              <a:gd name="connsiteX0" fmla="*/ 2091266 w 2091266"/>
              <a:gd name="connsiteY0" fmla="*/ 709084 h 709084"/>
              <a:gd name="connsiteX1" fmla="*/ 1409700 w 2091266"/>
              <a:gd name="connsiteY1" fmla="*/ 16934 h 709084"/>
              <a:gd name="connsiteX2" fmla="*/ 0 w 2091266"/>
              <a:gd name="connsiteY2" fmla="*/ 0 h 709084"/>
              <a:gd name="connsiteX0" fmla="*/ 2091266 w 2091266"/>
              <a:gd name="connsiteY0" fmla="*/ 785283 h 785283"/>
              <a:gd name="connsiteX1" fmla="*/ 1803400 w 2091266"/>
              <a:gd name="connsiteY1" fmla="*/ 0 h 785283"/>
              <a:gd name="connsiteX2" fmla="*/ 0 w 2091266"/>
              <a:gd name="connsiteY2" fmla="*/ 76199 h 785283"/>
              <a:gd name="connsiteX0" fmla="*/ 2070099 w 2070099"/>
              <a:gd name="connsiteY0" fmla="*/ 802218 h 802218"/>
              <a:gd name="connsiteX1" fmla="*/ 1782233 w 2070099"/>
              <a:gd name="connsiteY1" fmla="*/ 16935 h 802218"/>
              <a:gd name="connsiteX2" fmla="*/ 0 w 2070099"/>
              <a:gd name="connsiteY2" fmla="*/ 0 h 802218"/>
              <a:gd name="connsiteX0" fmla="*/ 2070099 w 2070099"/>
              <a:gd name="connsiteY0" fmla="*/ 793751 h 793751"/>
              <a:gd name="connsiteX1" fmla="*/ 1782233 w 2070099"/>
              <a:gd name="connsiteY1" fmla="*/ 8468 h 793751"/>
              <a:gd name="connsiteX2" fmla="*/ 0 w 2070099"/>
              <a:gd name="connsiteY2" fmla="*/ 0 h 793751"/>
            </a:gdLst>
            <a:ahLst/>
            <a:cxnLst>
              <a:cxn ang="0">
                <a:pos x="connsiteX0" y="connsiteY0"/>
              </a:cxn>
              <a:cxn ang="0">
                <a:pos x="connsiteX1" y="connsiteY1"/>
              </a:cxn>
              <a:cxn ang="0">
                <a:pos x="connsiteX2" y="connsiteY2"/>
              </a:cxn>
            </a:cxnLst>
            <a:rect l="l" t="t" r="r" b="b"/>
            <a:pathLst>
              <a:path w="2070099" h="793751">
                <a:moveTo>
                  <a:pt x="2070099" y="793751"/>
                </a:moveTo>
                <a:lnTo>
                  <a:pt x="1782233" y="8468"/>
                </a:lnTo>
                <a:lnTo>
                  <a:pt x="0" y="0"/>
                </a:lnTo>
              </a:path>
            </a:pathLst>
          </a:custGeom>
          <a:noFill/>
          <a:ln w="38100">
            <a:solidFill>
              <a:schemeClr val="accent3"/>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111" name="フリーフォーム: 図形 110">
            <a:extLst>
              <a:ext uri="{FF2B5EF4-FFF2-40B4-BE49-F238E27FC236}">
                <a16:creationId xmlns:a16="http://schemas.microsoft.com/office/drawing/2014/main" id="{4AF298D5-0EDF-4DF4-9C10-9BA41501A819}"/>
              </a:ext>
            </a:extLst>
          </p:cNvPr>
          <p:cNvSpPr/>
          <p:nvPr/>
        </p:nvSpPr>
        <p:spPr>
          <a:xfrm>
            <a:off x="5825067" y="3536141"/>
            <a:ext cx="2129366" cy="859367"/>
          </a:xfrm>
          <a:custGeom>
            <a:avLst/>
            <a:gdLst>
              <a:gd name="connsiteX0" fmla="*/ 0 w 2129366"/>
              <a:gd name="connsiteY0" fmla="*/ 859367 h 859367"/>
              <a:gd name="connsiteX1" fmla="*/ 385233 w 2129366"/>
              <a:gd name="connsiteY1" fmla="*/ 0 h 859367"/>
              <a:gd name="connsiteX2" fmla="*/ 2129366 w 2129366"/>
              <a:gd name="connsiteY2" fmla="*/ 8467 h 859367"/>
              <a:gd name="connsiteX3" fmla="*/ 2129366 w 2129366"/>
              <a:gd name="connsiteY3" fmla="*/ 8467 h 859367"/>
            </a:gdLst>
            <a:ahLst/>
            <a:cxnLst>
              <a:cxn ang="0">
                <a:pos x="connsiteX0" y="connsiteY0"/>
              </a:cxn>
              <a:cxn ang="0">
                <a:pos x="connsiteX1" y="connsiteY1"/>
              </a:cxn>
              <a:cxn ang="0">
                <a:pos x="connsiteX2" y="connsiteY2"/>
              </a:cxn>
              <a:cxn ang="0">
                <a:pos x="connsiteX3" y="connsiteY3"/>
              </a:cxn>
            </a:cxnLst>
            <a:rect l="l" t="t" r="r" b="b"/>
            <a:pathLst>
              <a:path w="2129366" h="859367">
                <a:moveTo>
                  <a:pt x="0" y="859367"/>
                </a:moveTo>
                <a:lnTo>
                  <a:pt x="385233" y="0"/>
                </a:lnTo>
                <a:lnTo>
                  <a:pt x="2129366" y="8467"/>
                </a:lnTo>
                <a:lnTo>
                  <a:pt x="2129366" y="8467"/>
                </a:lnTo>
              </a:path>
            </a:pathLst>
          </a:custGeom>
          <a:noFill/>
          <a:ln w="12700">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95" name="十字形 94">
            <a:extLst>
              <a:ext uri="{FF2B5EF4-FFF2-40B4-BE49-F238E27FC236}">
                <a16:creationId xmlns:a16="http://schemas.microsoft.com/office/drawing/2014/main" id="{EAFF79A5-B158-4520-A21B-D8ABC19AAEBE}"/>
              </a:ext>
            </a:extLst>
          </p:cNvPr>
          <p:cNvSpPr/>
          <p:nvPr/>
        </p:nvSpPr>
        <p:spPr>
          <a:xfrm rot="18942024">
            <a:off x="6600422" y="3360845"/>
            <a:ext cx="432000" cy="432000"/>
          </a:xfrm>
          <a:prstGeom prst="plus">
            <a:avLst>
              <a:gd name="adj" fmla="val 45833"/>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63" name="十字形 62">
            <a:extLst>
              <a:ext uri="{FF2B5EF4-FFF2-40B4-BE49-F238E27FC236}">
                <a16:creationId xmlns:a16="http://schemas.microsoft.com/office/drawing/2014/main" id="{F0E91E37-1226-4AE9-9953-B9AEE8DE6A96}"/>
              </a:ext>
            </a:extLst>
          </p:cNvPr>
          <p:cNvSpPr/>
          <p:nvPr/>
        </p:nvSpPr>
        <p:spPr>
          <a:xfrm rot="18942024">
            <a:off x="4634290" y="3402906"/>
            <a:ext cx="432000" cy="432000"/>
          </a:xfrm>
          <a:prstGeom prst="plus">
            <a:avLst>
              <a:gd name="adj" fmla="val 45833"/>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64" name="四角形吹き出し 47">
            <a:extLst>
              <a:ext uri="{FF2B5EF4-FFF2-40B4-BE49-F238E27FC236}">
                <a16:creationId xmlns:a16="http://schemas.microsoft.com/office/drawing/2014/main" id="{248F0445-295C-41BE-AD5D-43CD869D75C0}"/>
              </a:ext>
            </a:extLst>
          </p:cNvPr>
          <p:cNvSpPr/>
          <p:nvPr/>
        </p:nvSpPr>
        <p:spPr>
          <a:xfrm>
            <a:off x="4452335" y="5791313"/>
            <a:ext cx="1838542" cy="656751"/>
          </a:xfrm>
          <a:prstGeom prst="wedgeRectCallout">
            <a:avLst>
              <a:gd name="adj1" fmla="val -27182"/>
              <a:gd name="adj2" fmla="val -339628"/>
            </a:avLst>
          </a:prstGeom>
          <a:solidFill>
            <a:schemeClr val="accent6">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ja-JP" altLang="en-US" sz="1050" b="1" dirty="0">
                <a:solidFill>
                  <a:schemeClr val="bg2"/>
                </a:solidFill>
                <a:latin typeface="+mn-ea"/>
              </a:rPr>
              <a:t>管理者</a:t>
            </a:r>
            <a:r>
              <a:rPr lang="en-US" altLang="ja-JP" sz="1050" b="1" dirty="0">
                <a:solidFill>
                  <a:schemeClr val="bg2"/>
                </a:solidFill>
                <a:latin typeface="+mn-ea"/>
              </a:rPr>
              <a:t>PC</a:t>
            </a:r>
            <a:r>
              <a:rPr lang="ja-JP" altLang="en-US" sz="1050" b="1" dirty="0">
                <a:solidFill>
                  <a:schemeClr val="bg2"/>
                </a:solidFill>
                <a:latin typeface="+mn-ea"/>
              </a:rPr>
              <a:t>と</a:t>
            </a:r>
            <a:r>
              <a:rPr lang="en-US" altLang="ja-JP" sz="1050" b="1" dirty="0">
                <a:solidFill>
                  <a:schemeClr val="bg2"/>
                </a:solidFill>
                <a:latin typeface="+mn-ea"/>
              </a:rPr>
              <a:t>VDI</a:t>
            </a:r>
            <a:r>
              <a:rPr lang="ja-JP" altLang="en-US" sz="1050" b="1" dirty="0">
                <a:solidFill>
                  <a:schemeClr val="bg2"/>
                </a:solidFill>
                <a:latin typeface="+mn-ea"/>
              </a:rPr>
              <a:t>間でファイルのやり取りはできません</a:t>
            </a:r>
            <a:endParaRPr lang="en-US" altLang="ja-JP" sz="1050" b="1" dirty="0">
              <a:solidFill>
                <a:schemeClr val="bg2"/>
              </a:solidFill>
              <a:latin typeface="+mn-ea"/>
            </a:endParaRPr>
          </a:p>
        </p:txBody>
      </p:sp>
      <p:cxnSp>
        <p:nvCxnSpPr>
          <p:cNvPr id="66" name="直線矢印コネクタ 65">
            <a:extLst>
              <a:ext uri="{FF2B5EF4-FFF2-40B4-BE49-F238E27FC236}">
                <a16:creationId xmlns:a16="http://schemas.microsoft.com/office/drawing/2014/main" id="{39BD0902-1B6A-47C4-A88F-C283AA0FF4E5}"/>
              </a:ext>
            </a:extLst>
          </p:cNvPr>
          <p:cNvCxnSpPr>
            <a:cxnSpLocks/>
          </p:cNvCxnSpPr>
          <p:nvPr/>
        </p:nvCxnSpPr>
        <p:spPr>
          <a:xfrm flipV="1">
            <a:off x="1050888" y="3466950"/>
            <a:ext cx="1651132" cy="1041"/>
          </a:xfrm>
          <a:prstGeom prst="straightConnector1">
            <a:avLst/>
          </a:prstGeom>
          <a:ln w="38100">
            <a:solidFill>
              <a:schemeClr val="accent3"/>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7" name="四角形: メモ 66">
            <a:extLst>
              <a:ext uri="{FF2B5EF4-FFF2-40B4-BE49-F238E27FC236}">
                <a16:creationId xmlns:a16="http://schemas.microsoft.com/office/drawing/2014/main" id="{DEBF5CFC-70A1-4D4C-982C-B9D90B473670}"/>
              </a:ext>
            </a:extLst>
          </p:cNvPr>
          <p:cNvSpPr/>
          <p:nvPr/>
        </p:nvSpPr>
        <p:spPr>
          <a:xfrm>
            <a:off x="1344141" y="3358366"/>
            <a:ext cx="246057" cy="288032"/>
          </a:xfrm>
          <a:prstGeom prst="foldedCorner">
            <a:avLst/>
          </a:prstGeom>
          <a:solidFill>
            <a:schemeClr val="bg1"/>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accent3"/>
              </a:solidFill>
              <a:latin typeface="+mn-ea"/>
            </a:endParaRPr>
          </a:p>
        </p:txBody>
      </p:sp>
      <p:sp>
        <p:nvSpPr>
          <p:cNvPr id="68" name="四角形: メモ 67">
            <a:extLst>
              <a:ext uri="{FF2B5EF4-FFF2-40B4-BE49-F238E27FC236}">
                <a16:creationId xmlns:a16="http://schemas.microsoft.com/office/drawing/2014/main" id="{6B463EBD-D1E4-4966-92E5-05C0333C43FD}"/>
              </a:ext>
            </a:extLst>
          </p:cNvPr>
          <p:cNvSpPr/>
          <p:nvPr/>
        </p:nvSpPr>
        <p:spPr>
          <a:xfrm>
            <a:off x="2206753" y="3110593"/>
            <a:ext cx="246057" cy="288032"/>
          </a:xfrm>
          <a:prstGeom prst="foldedCorner">
            <a:avLst/>
          </a:prstGeom>
          <a:solidFill>
            <a:schemeClr val="bg1"/>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accent3"/>
              </a:solidFill>
              <a:latin typeface="+mn-ea"/>
            </a:endParaRPr>
          </a:p>
        </p:txBody>
      </p:sp>
      <p:sp>
        <p:nvSpPr>
          <p:cNvPr id="100" name="四角形吹き出し 47">
            <a:extLst>
              <a:ext uri="{FF2B5EF4-FFF2-40B4-BE49-F238E27FC236}">
                <a16:creationId xmlns:a16="http://schemas.microsoft.com/office/drawing/2014/main" id="{06FBA07F-7A18-4C39-8C6B-9A1282904BA1}"/>
              </a:ext>
            </a:extLst>
          </p:cNvPr>
          <p:cNvSpPr/>
          <p:nvPr/>
        </p:nvSpPr>
        <p:spPr>
          <a:xfrm>
            <a:off x="276177" y="3961284"/>
            <a:ext cx="1817734" cy="565736"/>
          </a:xfrm>
          <a:prstGeom prst="wedgeRectCallout">
            <a:avLst>
              <a:gd name="adj1" fmla="val 17511"/>
              <a:gd name="adj2" fmla="val -116941"/>
            </a:avLst>
          </a:prstGeom>
          <a:solidFill>
            <a:schemeClr val="accent4">
              <a:lumMod val="20000"/>
              <a:lumOff val="8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ja-JP" altLang="en-US" sz="1050" b="1" dirty="0">
                <a:solidFill>
                  <a:schemeClr val="accent4">
                    <a:lumMod val="50000"/>
                  </a:schemeClr>
                </a:solidFill>
                <a:latin typeface="+mn-ea"/>
              </a:rPr>
              <a:t>ベンダー</a:t>
            </a:r>
            <a:r>
              <a:rPr lang="en-US" altLang="ja-JP" sz="1050" b="1" dirty="0">
                <a:solidFill>
                  <a:schemeClr val="accent4">
                    <a:lumMod val="50000"/>
                  </a:schemeClr>
                </a:solidFill>
                <a:latin typeface="+mn-ea"/>
              </a:rPr>
              <a:t>PC</a:t>
            </a:r>
            <a:r>
              <a:rPr lang="ja-JP" altLang="en-US" sz="1050" b="1" dirty="0">
                <a:solidFill>
                  <a:schemeClr val="accent4">
                    <a:lumMod val="50000"/>
                  </a:schemeClr>
                </a:solidFill>
                <a:latin typeface="+mn-ea"/>
              </a:rPr>
              <a:t> ⇔ </a:t>
            </a:r>
            <a:r>
              <a:rPr lang="en-US" altLang="ja-JP" sz="1050" b="1" dirty="0">
                <a:solidFill>
                  <a:schemeClr val="accent4">
                    <a:lumMod val="50000"/>
                  </a:schemeClr>
                </a:solidFill>
                <a:latin typeface="+mn-ea"/>
              </a:rPr>
              <a:t>VDI</a:t>
            </a:r>
            <a:r>
              <a:rPr lang="ja-JP" altLang="en-US" sz="1050" b="1" dirty="0">
                <a:solidFill>
                  <a:schemeClr val="accent4">
                    <a:lumMod val="50000"/>
                  </a:schemeClr>
                </a:solidFill>
                <a:latin typeface="+mn-ea"/>
              </a:rPr>
              <a:t>間は、ファイル送受信が可能です</a:t>
            </a:r>
            <a:endParaRPr lang="en-US" altLang="ja-JP" sz="1050" b="1" dirty="0">
              <a:solidFill>
                <a:schemeClr val="accent4">
                  <a:lumMod val="50000"/>
                </a:schemeClr>
              </a:solidFill>
              <a:latin typeface="+mn-ea"/>
            </a:endParaRPr>
          </a:p>
        </p:txBody>
      </p:sp>
    </p:spTree>
    <p:extLst>
      <p:ext uri="{BB962C8B-B14F-4D97-AF65-F5344CB8AC3E}">
        <p14:creationId xmlns:p14="http://schemas.microsoft.com/office/powerpoint/2010/main" val="1624701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FE11D7-8709-4C4D-9D0A-1730AE4683FE}"/>
              </a:ext>
            </a:extLst>
          </p:cNvPr>
          <p:cNvSpPr>
            <a:spLocks noGrp="1"/>
          </p:cNvSpPr>
          <p:nvPr>
            <p:ph type="title"/>
          </p:nvPr>
        </p:nvSpPr>
        <p:spPr/>
        <p:txBody>
          <a:bodyPr/>
          <a:lstStyle/>
          <a:p>
            <a:br>
              <a:rPr kumimoji="1" lang="en-US" altLang="ja-JP" dirty="0"/>
            </a:br>
            <a:r>
              <a:rPr kumimoji="1" lang="ja-JP" altLang="en-US" dirty="0"/>
              <a:t>公衆電話網経由でのリモート保守</a:t>
            </a:r>
          </a:p>
        </p:txBody>
      </p:sp>
    </p:spTree>
    <p:extLst>
      <p:ext uri="{BB962C8B-B14F-4D97-AF65-F5344CB8AC3E}">
        <p14:creationId xmlns:p14="http://schemas.microsoft.com/office/powerpoint/2010/main" val="1967948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7395D82F-1346-44BA-9780-6DED26B3DE35}"/>
              </a:ext>
            </a:extLst>
          </p:cNvPr>
          <p:cNvSpPr>
            <a:spLocks noGrp="1"/>
          </p:cNvSpPr>
          <p:nvPr>
            <p:ph type="title"/>
          </p:nvPr>
        </p:nvSpPr>
        <p:spPr/>
        <p:txBody>
          <a:bodyPr/>
          <a:lstStyle/>
          <a:p>
            <a:r>
              <a:rPr kumimoji="1" lang="ja-JP" altLang="en-US" dirty="0"/>
              <a:t>制御システムに対するリモート保守の方式について</a:t>
            </a:r>
          </a:p>
        </p:txBody>
      </p:sp>
      <p:sp>
        <p:nvSpPr>
          <p:cNvPr id="3" name="テキスト プレースホルダー 2">
            <a:extLst>
              <a:ext uri="{FF2B5EF4-FFF2-40B4-BE49-F238E27FC236}">
                <a16:creationId xmlns:a16="http://schemas.microsoft.com/office/drawing/2014/main" id="{22755F76-DE8F-4D85-9B33-4BA20A3BF080}"/>
              </a:ext>
            </a:extLst>
          </p:cNvPr>
          <p:cNvSpPr>
            <a:spLocks noGrp="1"/>
          </p:cNvSpPr>
          <p:nvPr>
            <p:ph type="body" sz="quarter" idx="10"/>
          </p:nvPr>
        </p:nvSpPr>
        <p:spPr/>
        <p:txBody>
          <a:bodyPr/>
          <a:lstStyle/>
          <a:p>
            <a:r>
              <a:rPr lang="ja-JP" altLang="en-US" dirty="0"/>
              <a:t>本資料の概要（サマリ）</a:t>
            </a:r>
            <a:endParaRPr kumimoji="1" lang="ja-JP" altLang="en-US" dirty="0"/>
          </a:p>
        </p:txBody>
      </p:sp>
      <p:sp>
        <p:nvSpPr>
          <p:cNvPr id="9" name="コンテンツ プレースホルダー 8">
            <a:extLst>
              <a:ext uri="{FF2B5EF4-FFF2-40B4-BE49-F238E27FC236}">
                <a16:creationId xmlns:a16="http://schemas.microsoft.com/office/drawing/2014/main" id="{8F834A6F-0A7A-42C8-AE13-5B103D5598D8}"/>
              </a:ext>
            </a:extLst>
          </p:cNvPr>
          <p:cNvSpPr>
            <a:spLocks noGrp="1"/>
          </p:cNvSpPr>
          <p:nvPr>
            <p:ph sz="quarter" idx="11"/>
          </p:nvPr>
        </p:nvSpPr>
        <p:spPr>
          <a:xfrm>
            <a:off x="276178" y="1628775"/>
            <a:ext cx="8616997" cy="360065"/>
          </a:xfrm>
        </p:spPr>
        <p:txBody>
          <a:bodyPr/>
          <a:lstStyle/>
          <a:p>
            <a:pPr marL="177800" indent="-177800"/>
            <a:r>
              <a:rPr kumimoji="1" lang="ja-JP" altLang="en-US" dirty="0"/>
              <a:t>制御システムにリモート保守を実施したい場合、セキュリティを確保するために、次の方法で実施してください。</a:t>
            </a:r>
          </a:p>
        </p:txBody>
      </p:sp>
      <p:graphicFrame>
        <p:nvGraphicFramePr>
          <p:cNvPr id="10" name="表 9">
            <a:extLst>
              <a:ext uri="{FF2B5EF4-FFF2-40B4-BE49-F238E27FC236}">
                <a16:creationId xmlns:a16="http://schemas.microsoft.com/office/drawing/2014/main" id="{31675A9E-79F4-452A-A798-E704CAA306EC}"/>
              </a:ext>
            </a:extLst>
          </p:cNvPr>
          <p:cNvGraphicFramePr>
            <a:graphicFrameLocks noGrp="1"/>
          </p:cNvGraphicFramePr>
          <p:nvPr>
            <p:extLst>
              <p:ext uri="{D42A27DB-BD31-4B8C-83A1-F6EECF244321}">
                <p14:modId xmlns:p14="http://schemas.microsoft.com/office/powerpoint/2010/main" val="3909936169"/>
              </p:ext>
            </p:extLst>
          </p:nvPr>
        </p:nvGraphicFramePr>
        <p:xfrm>
          <a:off x="263500" y="2054119"/>
          <a:ext cx="8629676" cy="2077989"/>
        </p:xfrm>
        <a:graphic>
          <a:graphicData uri="http://schemas.openxmlformats.org/drawingml/2006/table">
            <a:tbl>
              <a:tblPr firstRow="1" bandRow="1">
                <a:tableStyleId>{2D5ABB26-0587-4C30-8999-92F81FD0307C}</a:tableStyleId>
              </a:tblPr>
              <a:tblGrid>
                <a:gridCol w="1860228">
                  <a:extLst>
                    <a:ext uri="{9D8B030D-6E8A-4147-A177-3AD203B41FA5}">
                      <a16:colId xmlns:a16="http://schemas.microsoft.com/office/drawing/2014/main" val="1228431388"/>
                    </a:ext>
                  </a:extLst>
                </a:gridCol>
                <a:gridCol w="2520280">
                  <a:extLst>
                    <a:ext uri="{9D8B030D-6E8A-4147-A177-3AD203B41FA5}">
                      <a16:colId xmlns:a16="http://schemas.microsoft.com/office/drawing/2014/main" val="1129717929"/>
                    </a:ext>
                  </a:extLst>
                </a:gridCol>
                <a:gridCol w="3384376">
                  <a:extLst>
                    <a:ext uri="{9D8B030D-6E8A-4147-A177-3AD203B41FA5}">
                      <a16:colId xmlns:a16="http://schemas.microsoft.com/office/drawing/2014/main" val="4176782229"/>
                    </a:ext>
                  </a:extLst>
                </a:gridCol>
                <a:gridCol w="864792">
                  <a:extLst>
                    <a:ext uri="{9D8B030D-6E8A-4147-A177-3AD203B41FA5}">
                      <a16:colId xmlns:a16="http://schemas.microsoft.com/office/drawing/2014/main" val="367879273"/>
                    </a:ext>
                  </a:extLst>
                </a:gridCol>
              </a:tblGrid>
              <a:tr h="150745">
                <a:tc>
                  <a:txBody>
                    <a:bodyPr/>
                    <a:lstStyle/>
                    <a:p>
                      <a:pPr algn="ctr"/>
                      <a:r>
                        <a:rPr kumimoji="1" lang="ja-JP" altLang="en-US" sz="1200" dirty="0">
                          <a:solidFill>
                            <a:schemeClr val="bg1"/>
                          </a:solidFill>
                          <a:latin typeface="+mn-ea"/>
                          <a:ea typeface="+mn-ea"/>
                        </a:rPr>
                        <a:t>分類</a:t>
                      </a:r>
                    </a:p>
                  </a:txBody>
                  <a:tcPr>
                    <a:lnL w="12700" cap="flat" cmpd="sng" algn="ctr">
                      <a:solidFill>
                        <a:schemeClr val="accent3"/>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kumimoji="1" lang="ja-JP" altLang="en-US" sz="1200" dirty="0">
                          <a:solidFill>
                            <a:schemeClr val="bg1"/>
                          </a:solidFill>
                          <a:latin typeface="+mn-ea"/>
                          <a:ea typeface="+mn-ea"/>
                        </a:rPr>
                        <a:t>作業者</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kumimoji="1" lang="ja-JP" altLang="en-US" sz="1200" dirty="0">
                          <a:solidFill>
                            <a:schemeClr val="bg1"/>
                          </a:solidFill>
                          <a:latin typeface="+mn-ea"/>
                          <a:ea typeface="+mn-ea"/>
                        </a:rPr>
                        <a:t>保守の方式</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kumimoji="1" lang="ja-JP" altLang="en-US" sz="1200" dirty="0">
                          <a:solidFill>
                            <a:schemeClr val="bg1"/>
                          </a:solidFill>
                          <a:latin typeface="+mn-ea"/>
                          <a:ea typeface="+mn-ea"/>
                        </a:rPr>
                        <a:t>詳細</a:t>
                      </a:r>
                    </a:p>
                  </a:txBody>
                  <a:tcPr>
                    <a:lnL w="12700" cap="flat" cmpd="sng" algn="ctr">
                      <a:solidFill>
                        <a:schemeClr val="bg1"/>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983693647"/>
                  </a:ext>
                </a:extLst>
              </a:tr>
              <a:tr h="916141">
                <a:tc>
                  <a:txBody>
                    <a:bodyPr/>
                    <a:lstStyle/>
                    <a:p>
                      <a:pPr algn="ctr"/>
                      <a:r>
                        <a:rPr kumimoji="1" lang="ja-JP" altLang="en-US" sz="1200" b="1" dirty="0">
                          <a:latin typeface="+mn-ea"/>
                          <a:ea typeface="+mn-ea"/>
                        </a:rPr>
                        <a:t>社内</a:t>
                      </a:r>
                      <a:r>
                        <a:rPr kumimoji="1" lang="en-US" altLang="ja-JP" sz="1200" b="1" dirty="0">
                          <a:latin typeface="+mn-ea"/>
                          <a:ea typeface="+mn-ea"/>
                        </a:rPr>
                        <a:t>(ACEWAN</a:t>
                      </a:r>
                      <a:r>
                        <a:rPr kumimoji="1" lang="ja-JP" altLang="en-US" sz="1200" b="1" dirty="0">
                          <a:latin typeface="+mn-ea"/>
                          <a:ea typeface="+mn-ea"/>
                        </a:rPr>
                        <a:t>内</a:t>
                      </a:r>
                      <a:r>
                        <a:rPr kumimoji="1" lang="en-US" altLang="ja-JP" sz="1200" b="1" dirty="0">
                          <a:latin typeface="+mn-ea"/>
                          <a:ea typeface="+mn-ea"/>
                        </a:rPr>
                        <a:t>)</a:t>
                      </a:r>
                      <a:r>
                        <a:rPr kumimoji="1" lang="ja-JP" altLang="en-US" sz="1200" b="1" dirty="0">
                          <a:latin typeface="+mn-ea"/>
                          <a:ea typeface="+mn-ea"/>
                        </a:rPr>
                        <a:t>からの</a:t>
                      </a:r>
                      <a:br>
                        <a:rPr kumimoji="1" lang="en-US" altLang="ja-JP" sz="1200" b="1" dirty="0">
                          <a:latin typeface="+mn-ea"/>
                          <a:ea typeface="+mn-ea"/>
                        </a:rPr>
                      </a:br>
                      <a:r>
                        <a:rPr kumimoji="1" lang="ja-JP" altLang="en-US" sz="1200" b="1" dirty="0">
                          <a:latin typeface="+mn-ea"/>
                          <a:ea typeface="+mn-ea"/>
                        </a:rPr>
                        <a:t>リモート保守</a:t>
                      </a: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285750" indent="-285750">
                        <a:buFont typeface="Wingdings" panose="05000000000000000000" pitchFamily="2" charset="2"/>
                        <a:buChar char="ü"/>
                      </a:pPr>
                      <a:r>
                        <a:rPr kumimoji="1" lang="ja-JP" altLang="en-US" sz="1200" dirty="0">
                          <a:latin typeface="+mn-ea"/>
                          <a:ea typeface="+mn-ea"/>
                        </a:rPr>
                        <a:t>旭化成社員</a:t>
                      </a:r>
                      <a:endParaRPr kumimoji="1" lang="en-US" altLang="ja-JP" sz="1200" dirty="0">
                        <a:latin typeface="+mn-ea"/>
                        <a:ea typeface="+mn-ea"/>
                      </a:endParaRPr>
                    </a:p>
                    <a:p>
                      <a:pPr marL="285750" indent="-285750">
                        <a:buFont typeface="Wingdings" panose="05000000000000000000" pitchFamily="2" charset="2"/>
                        <a:buChar char="ü"/>
                      </a:pPr>
                      <a:r>
                        <a:rPr kumimoji="1" lang="ja-JP" altLang="en-US" sz="1200" dirty="0">
                          <a:latin typeface="+mn-ea"/>
                          <a:ea typeface="+mn-ea"/>
                        </a:rPr>
                        <a:t>旭化成拠点に常駐している外部ベンダー</a:t>
                      </a:r>
                      <a:r>
                        <a:rPr kumimoji="1" lang="en-US" altLang="ja-JP" sz="1200" baseline="30000" dirty="0">
                          <a:latin typeface="+mn-ea"/>
                          <a:ea typeface="+mn-ea"/>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r>
                        <a:rPr lang="ja-JP" altLang="en-US" sz="1200" b="1" u="sng" dirty="0">
                          <a:solidFill>
                            <a:srgbClr val="FF0000"/>
                          </a:solidFill>
                          <a:latin typeface="+mn-ea"/>
                          <a:ea typeface="+mn-ea"/>
                        </a:rPr>
                        <a:t>制御</a:t>
                      </a:r>
                      <a:r>
                        <a:rPr lang="en-US" altLang="ja-JP" sz="1200" b="1" u="sng" dirty="0">
                          <a:solidFill>
                            <a:srgbClr val="FF0000"/>
                          </a:solidFill>
                          <a:latin typeface="+mn-ea"/>
                          <a:ea typeface="+mn-ea"/>
                        </a:rPr>
                        <a:t>UTM</a:t>
                      </a:r>
                      <a:r>
                        <a:rPr lang="ja-JP" altLang="en-US" sz="1200" b="1" u="sng" dirty="0">
                          <a:solidFill>
                            <a:srgbClr val="FF0000"/>
                          </a:solidFill>
                          <a:latin typeface="+mn-ea"/>
                          <a:ea typeface="+mn-ea"/>
                        </a:rPr>
                        <a:t>の保守ゾーンに設置した保守踏み台用</a:t>
                      </a:r>
                      <a:r>
                        <a:rPr lang="en-US" altLang="ja-JP" sz="1200" b="1" u="sng" dirty="0">
                          <a:solidFill>
                            <a:srgbClr val="FF0000"/>
                          </a:solidFill>
                          <a:latin typeface="+mn-ea"/>
                          <a:ea typeface="+mn-ea"/>
                        </a:rPr>
                        <a:t>PC</a:t>
                      </a:r>
                      <a:r>
                        <a:rPr lang="ja-JP" altLang="en-US" sz="1200" b="1" u="sng" dirty="0">
                          <a:solidFill>
                            <a:srgbClr val="FF0000"/>
                          </a:solidFill>
                          <a:latin typeface="+mn-ea"/>
                          <a:ea typeface="+mn-ea"/>
                        </a:rPr>
                        <a:t>経由</a:t>
                      </a:r>
                      <a:r>
                        <a:rPr lang="ja-JP" altLang="en-US" sz="1200" dirty="0">
                          <a:latin typeface="+mn-ea"/>
                          <a:ea typeface="+mn-ea"/>
                        </a:rPr>
                        <a:t>で実施してください。</a:t>
                      </a:r>
                      <a:endParaRPr kumimoji="1" lang="ja-JP" altLang="en-US" sz="1200" dirty="0">
                        <a:latin typeface="+mn-ea"/>
                        <a:ea typeface="+mn-ea"/>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62626"/>
                          </a:solidFill>
                          <a:effectLst/>
                          <a:uLnTx/>
                          <a:uFillTx/>
                          <a:latin typeface="+mn-ea"/>
                          <a:ea typeface="+mn-ea"/>
                          <a:cs typeface="+mn-cs"/>
                        </a:rPr>
                        <a:t>p.10</a:t>
                      </a:r>
                      <a:r>
                        <a:rPr kumimoji="1" lang="ja-JP" altLang="en-US" sz="1200" b="0" i="0" u="none" strike="noStrike" kern="1200" cap="none" spc="0" normalizeH="0" baseline="0" noProof="0" dirty="0">
                          <a:ln>
                            <a:noFill/>
                          </a:ln>
                          <a:solidFill>
                            <a:srgbClr val="262626"/>
                          </a:solidFill>
                          <a:effectLst/>
                          <a:uLnTx/>
                          <a:uFillTx/>
                          <a:latin typeface="+mn-ea"/>
                          <a:ea typeface="+mn-ea"/>
                          <a:cs typeface="+mn-cs"/>
                        </a:rPr>
                        <a:t>～</a:t>
                      </a:r>
                      <a:endParaRPr kumimoji="1" lang="en-US" altLang="ja-JP" sz="1200" b="0" i="0" u="none" strike="noStrike" kern="1200" cap="none" spc="0" normalizeH="0" baseline="0" noProof="0" dirty="0">
                        <a:ln>
                          <a:noFill/>
                        </a:ln>
                        <a:solidFill>
                          <a:srgbClr val="262626"/>
                        </a:solidFill>
                        <a:effectLst/>
                        <a:uLnTx/>
                        <a:uFillTx/>
                        <a:latin typeface="+mn-ea"/>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963817247"/>
                  </a:ext>
                </a:extLst>
              </a:tr>
              <a:tr h="887528">
                <a:tc>
                  <a:txBody>
                    <a:bodyPr/>
                    <a:lstStyle/>
                    <a:p>
                      <a:pPr algn="ctr"/>
                      <a:r>
                        <a:rPr kumimoji="1" lang="ja-JP" altLang="en-US" sz="1200" b="1" dirty="0">
                          <a:latin typeface="+mn-ea"/>
                          <a:ea typeface="+mn-ea"/>
                        </a:rPr>
                        <a:t>社外からのリモート保守</a:t>
                      </a: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285750" indent="-285750">
                        <a:buFont typeface="Wingdings" panose="05000000000000000000" pitchFamily="2" charset="2"/>
                        <a:buChar char="ü"/>
                      </a:pPr>
                      <a:r>
                        <a:rPr kumimoji="1" lang="ja-JP" altLang="en-US" sz="1200" dirty="0">
                          <a:latin typeface="+mn-ea"/>
                          <a:ea typeface="+mn-ea"/>
                        </a:rPr>
                        <a:t>外部ベンダー</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r>
                        <a:rPr kumimoji="1" lang="ja-JP" altLang="en-US" sz="1200" dirty="0">
                          <a:latin typeface="+mn-ea"/>
                          <a:ea typeface="+mn-ea"/>
                        </a:rPr>
                        <a:t>原則、</a:t>
                      </a:r>
                      <a:r>
                        <a:rPr kumimoji="1" lang="ja-JP" altLang="en-US" sz="1200" b="1" u="sng" dirty="0">
                          <a:solidFill>
                            <a:srgbClr val="FF0000"/>
                          </a:solidFill>
                          <a:latin typeface="+mn-ea"/>
                          <a:ea typeface="+mn-ea"/>
                        </a:rPr>
                        <a:t>外部ベンダーリモート接続サービス</a:t>
                      </a:r>
                      <a:r>
                        <a:rPr kumimoji="1" lang="ja-JP" altLang="en-US" sz="1200" dirty="0">
                          <a:latin typeface="+mn-ea"/>
                          <a:ea typeface="+mn-ea"/>
                        </a:rPr>
                        <a:t>を利用して実施してください。</a:t>
                      </a:r>
                      <a:endParaRPr kumimoji="1" lang="en-US" altLang="ja-JP" sz="1200" dirty="0">
                        <a:latin typeface="+mn-ea"/>
                        <a:ea typeface="+mn-ea"/>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62626"/>
                          </a:solidFill>
                          <a:effectLst/>
                          <a:uLnTx/>
                          <a:uFillTx/>
                          <a:latin typeface="+mn-ea"/>
                          <a:ea typeface="+mn-ea"/>
                          <a:cs typeface="+mn-cs"/>
                        </a:rPr>
                        <a:t>p.13</a:t>
                      </a:r>
                      <a:r>
                        <a:rPr kumimoji="1" lang="ja-JP" altLang="en-US" sz="1200" b="0" i="0" u="none" strike="noStrike" kern="1200" cap="none" spc="0" normalizeH="0" baseline="0" noProof="0" dirty="0">
                          <a:ln>
                            <a:noFill/>
                          </a:ln>
                          <a:solidFill>
                            <a:srgbClr val="262626"/>
                          </a:solidFill>
                          <a:effectLst/>
                          <a:uLnTx/>
                          <a:uFillTx/>
                          <a:latin typeface="+mn-ea"/>
                          <a:ea typeface="+mn-ea"/>
                          <a:cs typeface="+mn-cs"/>
                        </a:rPr>
                        <a:t>～</a:t>
                      </a:r>
                      <a:endParaRPr kumimoji="1" lang="en-US" altLang="ja-JP" sz="1200" b="0" i="0" u="none" strike="noStrike" kern="1200" cap="none" spc="0" normalizeH="0" baseline="0" noProof="0" dirty="0">
                        <a:ln>
                          <a:noFill/>
                        </a:ln>
                        <a:solidFill>
                          <a:srgbClr val="262626"/>
                        </a:solidFill>
                        <a:effectLst/>
                        <a:uLnTx/>
                        <a:uFillTx/>
                        <a:latin typeface="+mn-ea"/>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552416755"/>
                  </a:ext>
                </a:extLst>
              </a:tr>
            </a:tbl>
          </a:graphicData>
        </a:graphic>
      </p:graphicFrame>
      <p:sp>
        <p:nvSpPr>
          <p:cNvPr id="11" name="コンテンツ プレースホルダー 8">
            <a:extLst>
              <a:ext uri="{FF2B5EF4-FFF2-40B4-BE49-F238E27FC236}">
                <a16:creationId xmlns:a16="http://schemas.microsoft.com/office/drawing/2014/main" id="{8186982C-78AB-4113-8F9C-0C1A533F777F}"/>
              </a:ext>
            </a:extLst>
          </p:cNvPr>
          <p:cNvSpPr txBox="1">
            <a:spLocks/>
          </p:cNvSpPr>
          <p:nvPr/>
        </p:nvSpPr>
        <p:spPr>
          <a:xfrm>
            <a:off x="276178" y="4581128"/>
            <a:ext cx="8616997" cy="1224136"/>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kumimoji="1" sz="14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1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1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14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177800" indent="-177800">
              <a:spcBef>
                <a:spcPts val="600"/>
              </a:spcBef>
            </a:pPr>
            <a:r>
              <a:rPr lang="ja-JP" altLang="en-US" dirty="0"/>
              <a:t>外部ベンダーに標準</a:t>
            </a:r>
            <a:r>
              <a:rPr lang="en-US" altLang="ja-JP" dirty="0"/>
              <a:t>PC</a:t>
            </a:r>
            <a:r>
              <a:rPr lang="ja-JP" altLang="en-US" dirty="0"/>
              <a:t>を貸与しモバイル</a:t>
            </a:r>
            <a:r>
              <a:rPr lang="en-US" altLang="ja-JP" dirty="0"/>
              <a:t>VPN</a:t>
            </a:r>
            <a:r>
              <a:rPr lang="ja-JP" altLang="en-US" dirty="0"/>
              <a:t>経由で接続して保守を行う方式は許可されません。</a:t>
            </a:r>
            <a:endParaRPr lang="en-US" altLang="ja-JP" dirty="0"/>
          </a:p>
          <a:p>
            <a:pPr marL="177800" indent="-177800">
              <a:spcBef>
                <a:spcPts val="600"/>
              </a:spcBef>
            </a:pPr>
            <a:r>
              <a:rPr lang="ja-JP" altLang="en-US" dirty="0"/>
              <a:t>外部ベンダーがリモート保守サービスを提供している場合、当該サービスを利用できる可能性があります。情報セキュリティ管理システムの制御システム外部ネットワーク接続申請をいただくか、巻末の問い合わせ先までお知らせください。</a:t>
            </a:r>
            <a:endParaRPr lang="en-US" altLang="ja-JP" dirty="0"/>
          </a:p>
          <a:p>
            <a:pPr marL="177800" indent="-177800">
              <a:spcBef>
                <a:spcPts val="600"/>
              </a:spcBef>
            </a:pPr>
            <a:r>
              <a:rPr lang="ja-JP" altLang="en-US" dirty="0"/>
              <a:t>その他、質問や相談がある場合、巻末の問い合わせ先までお知らせください。</a:t>
            </a:r>
          </a:p>
        </p:txBody>
      </p:sp>
      <p:sp>
        <p:nvSpPr>
          <p:cNvPr id="12" name="テキスト ボックス 11">
            <a:extLst>
              <a:ext uri="{FF2B5EF4-FFF2-40B4-BE49-F238E27FC236}">
                <a16:creationId xmlns:a16="http://schemas.microsoft.com/office/drawing/2014/main" id="{87FA219C-89D8-4117-8029-BB8E266B3BA5}"/>
              </a:ext>
            </a:extLst>
          </p:cNvPr>
          <p:cNvSpPr txBox="1"/>
          <p:nvPr/>
        </p:nvSpPr>
        <p:spPr>
          <a:xfrm>
            <a:off x="276178" y="4149080"/>
            <a:ext cx="1981633" cy="253916"/>
          </a:xfrm>
          <a:prstGeom prst="rect">
            <a:avLst/>
          </a:prstGeom>
          <a:noFill/>
        </p:spPr>
        <p:txBody>
          <a:bodyPr wrap="none" rtlCol="0">
            <a:spAutoFit/>
          </a:bodyPr>
          <a:lstStyle/>
          <a:p>
            <a:r>
              <a:rPr lang="en-US" altLang="ja-JP" sz="1050" dirty="0">
                <a:latin typeface="+mn-ea"/>
              </a:rPr>
              <a:t>※ </a:t>
            </a:r>
            <a:r>
              <a:rPr lang="ja-JP" altLang="en-US" sz="1050" dirty="0">
                <a:latin typeface="+mn-ea"/>
              </a:rPr>
              <a:t>社外＿従業員</a:t>
            </a:r>
            <a:r>
              <a:rPr lang="en-US" altLang="ja-JP" sz="1050" dirty="0">
                <a:latin typeface="+mn-ea"/>
              </a:rPr>
              <a:t>ID</a:t>
            </a:r>
            <a:r>
              <a:rPr lang="ja-JP" altLang="en-US" sz="1050" dirty="0">
                <a:latin typeface="+mn-ea"/>
              </a:rPr>
              <a:t>が必要です。</a:t>
            </a:r>
            <a:endParaRPr lang="en-US" altLang="ja-JP" sz="1050" dirty="0">
              <a:latin typeface="+mn-ea"/>
            </a:endParaRPr>
          </a:p>
        </p:txBody>
      </p:sp>
    </p:spTree>
    <p:extLst>
      <p:ext uri="{BB962C8B-B14F-4D97-AF65-F5344CB8AC3E}">
        <p14:creationId xmlns:p14="http://schemas.microsoft.com/office/powerpoint/2010/main" val="4010621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5C443AAF-D318-410A-8F25-A5CDEA46259D}"/>
              </a:ext>
            </a:extLst>
          </p:cNvPr>
          <p:cNvSpPr>
            <a:spLocks noGrp="1"/>
          </p:cNvSpPr>
          <p:nvPr>
            <p:ph type="title"/>
          </p:nvPr>
        </p:nvSpPr>
        <p:spPr/>
        <p:txBody>
          <a:bodyPr/>
          <a:lstStyle/>
          <a:p>
            <a:r>
              <a:rPr kumimoji="1" lang="ja-JP" altLang="en-US" sz="2400" dirty="0">
                <a:latin typeface="+mn-ea"/>
                <a:ea typeface="+mn-ea"/>
              </a:rPr>
              <a:t>公衆電話網（</a:t>
            </a:r>
            <a:r>
              <a:rPr lang="en-US" altLang="ja-JP" sz="2400" dirty="0">
                <a:latin typeface="+mn-ea"/>
                <a:ea typeface="+mn-ea"/>
              </a:rPr>
              <a:t>PSTN</a:t>
            </a:r>
            <a:r>
              <a:rPr lang="ja-JP" altLang="en-US" sz="2400" dirty="0">
                <a:latin typeface="+mn-ea"/>
                <a:ea typeface="+mn-ea"/>
              </a:rPr>
              <a:t>）経由での</a:t>
            </a:r>
            <a:r>
              <a:rPr kumimoji="1" lang="ja-JP" altLang="en-US" sz="2400" dirty="0">
                <a:latin typeface="+mn-ea"/>
                <a:ea typeface="+mn-ea"/>
              </a:rPr>
              <a:t>リモート保守は、</a:t>
            </a:r>
            <a:br>
              <a:rPr kumimoji="1" lang="en-US" altLang="ja-JP" sz="2400" dirty="0">
                <a:latin typeface="+mn-ea"/>
                <a:ea typeface="+mn-ea"/>
              </a:rPr>
            </a:br>
            <a:r>
              <a:rPr kumimoji="1" lang="ja-JP" altLang="en-US" sz="2400" dirty="0">
                <a:latin typeface="+mn-ea"/>
                <a:ea typeface="+mn-ea"/>
              </a:rPr>
              <a:t>個別に対策等を確認したうえで実施可否を</a:t>
            </a:r>
            <a:r>
              <a:rPr lang="ja-JP" altLang="en-US" dirty="0">
                <a:latin typeface="+mn-ea"/>
                <a:ea typeface="+mn-ea"/>
              </a:rPr>
              <a:t>判断</a:t>
            </a:r>
            <a:r>
              <a:rPr kumimoji="1" lang="ja-JP" altLang="en-US" sz="2400" dirty="0">
                <a:latin typeface="+mn-ea"/>
                <a:ea typeface="+mn-ea"/>
              </a:rPr>
              <a:t>します</a:t>
            </a:r>
          </a:p>
        </p:txBody>
      </p:sp>
      <p:sp>
        <p:nvSpPr>
          <p:cNvPr id="4" name="テキスト プレースホルダー 3">
            <a:extLst>
              <a:ext uri="{FF2B5EF4-FFF2-40B4-BE49-F238E27FC236}">
                <a16:creationId xmlns:a16="http://schemas.microsoft.com/office/drawing/2014/main" id="{6AA698E0-73A6-41AB-9826-6C2231A988AE}"/>
              </a:ext>
            </a:extLst>
          </p:cNvPr>
          <p:cNvSpPr>
            <a:spLocks noGrp="1"/>
          </p:cNvSpPr>
          <p:nvPr>
            <p:ph type="body" sz="quarter" idx="10"/>
          </p:nvPr>
        </p:nvSpPr>
        <p:spPr/>
        <p:txBody>
          <a:bodyPr/>
          <a:lstStyle/>
          <a:p>
            <a:r>
              <a:rPr kumimoji="1" lang="en-US" altLang="ja-JP" dirty="0">
                <a:latin typeface="+mn-ea"/>
              </a:rPr>
              <a:t>PSTN</a:t>
            </a:r>
            <a:r>
              <a:rPr kumimoji="1" lang="ja-JP" altLang="en-US" dirty="0">
                <a:latin typeface="+mn-ea"/>
              </a:rPr>
              <a:t>経由での接続イメージ</a:t>
            </a:r>
          </a:p>
        </p:txBody>
      </p:sp>
      <p:pic>
        <p:nvPicPr>
          <p:cNvPr id="7" name="Picture 11" descr="C:\Users\ecoffey\AppData\Local\Temp\Rar$DRa1.653\30059_Device_laptop_3145_default_64.png">
            <a:extLst>
              <a:ext uri="{FF2B5EF4-FFF2-40B4-BE49-F238E27FC236}">
                <a16:creationId xmlns:a16="http://schemas.microsoft.com/office/drawing/2014/main" id="{3FD9A1C1-7779-47FF-84A2-CFCFC2AC97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7016" y="2330832"/>
            <a:ext cx="899936" cy="89993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1" descr="C:\Users\ecoffey\AppData\Local\Temp\Rar$DRa0.807\30035_Device_ibm_mainframe_default_64.png">
            <a:extLst>
              <a:ext uri="{FF2B5EF4-FFF2-40B4-BE49-F238E27FC236}">
                <a16:creationId xmlns:a16="http://schemas.microsoft.com/office/drawing/2014/main" id="{FDF25DB9-CC44-4022-8544-34D18229B0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5626" y="2321832"/>
            <a:ext cx="917936" cy="917936"/>
          </a:xfrm>
          <a:prstGeom prst="rect">
            <a:avLst/>
          </a:prstGeom>
          <a:noFill/>
          <a:extLst>
            <a:ext uri="{909E8E84-426E-40DD-AFC4-6F175D3DCCD1}">
              <a14:hiddenFill xmlns:a14="http://schemas.microsoft.com/office/drawing/2010/main">
                <a:solidFill>
                  <a:srgbClr val="FFFFFF"/>
                </a:solidFill>
              </a14:hiddenFill>
            </a:ext>
          </a:extLst>
        </p:spPr>
      </p:pic>
      <p:cxnSp>
        <p:nvCxnSpPr>
          <p:cNvPr id="9" name="直線矢印コネクタ 8">
            <a:extLst>
              <a:ext uri="{FF2B5EF4-FFF2-40B4-BE49-F238E27FC236}">
                <a16:creationId xmlns:a16="http://schemas.microsoft.com/office/drawing/2014/main" id="{0516F757-4D97-4703-B351-E25FE1FBF624}"/>
              </a:ext>
            </a:extLst>
          </p:cNvPr>
          <p:cNvCxnSpPr>
            <a:cxnSpLocks/>
            <a:stCxn id="7" idx="3"/>
          </p:cNvCxnSpPr>
          <p:nvPr/>
        </p:nvCxnSpPr>
        <p:spPr>
          <a:xfrm>
            <a:off x="2896952" y="2780800"/>
            <a:ext cx="3354632" cy="0"/>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50FA9E3-BB02-4E55-9644-A83B1ED9EF6D}"/>
              </a:ext>
            </a:extLst>
          </p:cNvPr>
          <p:cNvSpPr txBox="1"/>
          <p:nvPr/>
        </p:nvSpPr>
        <p:spPr>
          <a:xfrm>
            <a:off x="1476205" y="1867682"/>
            <a:ext cx="1941557" cy="369332"/>
          </a:xfrm>
          <a:prstGeom prst="rect">
            <a:avLst/>
          </a:prstGeom>
          <a:noFill/>
        </p:spPr>
        <p:txBody>
          <a:bodyPr wrap="none" rtlCol="0">
            <a:spAutoFit/>
          </a:bodyPr>
          <a:lstStyle/>
          <a:p>
            <a:r>
              <a:rPr lang="ja-JP" altLang="en-US" dirty="0">
                <a:latin typeface="+mn-ea"/>
              </a:rPr>
              <a:t>保守ベンダ事務所</a:t>
            </a:r>
            <a:endParaRPr kumimoji="1" lang="ja-JP" altLang="en-US" dirty="0">
              <a:latin typeface="+mn-ea"/>
            </a:endParaRPr>
          </a:p>
        </p:txBody>
      </p:sp>
      <p:sp>
        <p:nvSpPr>
          <p:cNvPr id="12" name="テキスト ボックス 11">
            <a:extLst>
              <a:ext uri="{FF2B5EF4-FFF2-40B4-BE49-F238E27FC236}">
                <a16:creationId xmlns:a16="http://schemas.microsoft.com/office/drawing/2014/main" id="{56C7E93B-07A6-44E7-887B-DE3B90EFF622}"/>
              </a:ext>
            </a:extLst>
          </p:cNvPr>
          <p:cNvSpPr txBox="1"/>
          <p:nvPr/>
        </p:nvSpPr>
        <p:spPr>
          <a:xfrm>
            <a:off x="6121247" y="1867682"/>
            <a:ext cx="1266693" cy="369332"/>
          </a:xfrm>
          <a:prstGeom prst="rect">
            <a:avLst/>
          </a:prstGeom>
          <a:noFill/>
        </p:spPr>
        <p:txBody>
          <a:bodyPr wrap="none" rtlCol="0">
            <a:spAutoFit/>
          </a:bodyPr>
          <a:lstStyle/>
          <a:p>
            <a:r>
              <a:rPr kumimoji="1" lang="ja-JP" altLang="en-US" dirty="0">
                <a:latin typeface="+mn-ea"/>
              </a:rPr>
              <a:t>制御系</a:t>
            </a:r>
            <a:r>
              <a:rPr kumimoji="1" lang="en-US" altLang="ja-JP" dirty="0">
                <a:latin typeface="+mn-ea"/>
              </a:rPr>
              <a:t>NW</a:t>
            </a:r>
            <a:endParaRPr kumimoji="1" lang="ja-JP" altLang="en-US" dirty="0">
              <a:latin typeface="+mn-ea"/>
            </a:endParaRPr>
          </a:p>
        </p:txBody>
      </p:sp>
      <p:sp>
        <p:nvSpPr>
          <p:cNvPr id="13" name="テキスト ボックス 12">
            <a:extLst>
              <a:ext uri="{FF2B5EF4-FFF2-40B4-BE49-F238E27FC236}">
                <a16:creationId xmlns:a16="http://schemas.microsoft.com/office/drawing/2014/main" id="{5FDFA2AD-0BA9-4154-8DE3-A7B696527031}"/>
              </a:ext>
            </a:extLst>
          </p:cNvPr>
          <p:cNvSpPr txBox="1"/>
          <p:nvPr/>
        </p:nvSpPr>
        <p:spPr>
          <a:xfrm>
            <a:off x="5938505" y="3284984"/>
            <a:ext cx="1632178" cy="369332"/>
          </a:xfrm>
          <a:prstGeom prst="rect">
            <a:avLst/>
          </a:prstGeom>
          <a:noFill/>
        </p:spPr>
        <p:txBody>
          <a:bodyPr wrap="none" rtlCol="0">
            <a:spAutoFit/>
          </a:bodyPr>
          <a:lstStyle/>
          <a:p>
            <a:r>
              <a:rPr kumimoji="1" lang="ja-JP" altLang="en-US" dirty="0">
                <a:latin typeface="+mn-ea"/>
              </a:rPr>
              <a:t>サーバ／設備等</a:t>
            </a:r>
          </a:p>
        </p:txBody>
      </p:sp>
      <p:cxnSp>
        <p:nvCxnSpPr>
          <p:cNvPr id="14" name="直線矢印コネクタ 13">
            <a:extLst>
              <a:ext uri="{FF2B5EF4-FFF2-40B4-BE49-F238E27FC236}">
                <a16:creationId xmlns:a16="http://schemas.microsoft.com/office/drawing/2014/main" id="{B43768FB-440B-4A1E-985F-20C9743519D7}"/>
              </a:ext>
            </a:extLst>
          </p:cNvPr>
          <p:cNvCxnSpPr>
            <a:cxnSpLocks/>
          </p:cNvCxnSpPr>
          <p:nvPr/>
        </p:nvCxnSpPr>
        <p:spPr>
          <a:xfrm>
            <a:off x="2906774" y="2607236"/>
            <a:ext cx="3354632"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F32EFDD5-3AD9-478D-A5BF-063F698D44DF}"/>
              </a:ext>
            </a:extLst>
          </p:cNvPr>
          <p:cNvSpPr txBox="1"/>
          <p:nvPr/>
        </p:nvSpPr>
        <p:spPr>
          <a:xfrm>
            <a:off x="4079688" y="2828065"/>
            <a:ext cx="934871" cy="369332"/>
          </a:xfrm>
          <a:prstGeom prst="rect">
            <a:avLst/>
          </a:prstGeom>
          <a:noFill/>
        </p:spPr>
        <p:txBody>
          <a:bodyPr wrap="none" rtlCol="0">
            <a:spAutoFit/>
          </a:bodyPr>
          <a:lstStyle/>
          <a:p>
            <a:r>
              <a:rPr kumimoji="1" lang="en-US" altLang="ja-JP" dirty="0">
                <a:latin typeface="+mn-ea"/>
              </a:rPr>
              <a:t>ISDN</a:t>
            </a:r>
            <a:r>
              <a:rPr kumimoji="1" lang="ja-JP" altLang="en-US" dirty="0">
                <a:latin typeface="+mn-ea"/>
              </a:rPr>
              <a:t>等</a:t>
            </a:r>
          </a:p>
        </p:txBody>
      </p:sp>
      <p:sp>
        <p:nvSpPr>
          <p:cNvPr id="16" name="四角形: 角を丸くする 15">
            <a:extLst>
              <a:ext uri="{FF2B5EF4-FFF2-40B4-BE49-F238E27FC236}">
                <a16:creationId xmlns:a16="http://schemas.microsoft.com/office/drawing/2014/main" id="{21BEF3C1-177A-4ECE-B6FA-0661A2B8E5DB}"/>
              </a:ext>
            </a:extLst>
          </p:cNvPr>
          <p:cNvSpPr/>
          <p:nvPr/>
        </p:nvSpPr>
        <p:spPr>
          <a:xfrm>
            <a:off x="283491" y="3828771"/>
            <a:ext cx="8609684" cy="2344415"/>
          </a:xfrm>
          <a:prstGeom prst="roundRect">
            <a:avLst>
              <a:gd name="adj" fmla="val 7460"/>
            </a:avLst>
          </a:prstGeom>
          <a:noFill/>
          <a:ln w="9525">
            <a:solidFill>
              <a:schemeClr val="accent3"/>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pPr>
            <a:r>
              <a:rPr lang="ja-JP" altLang="en-US" sz="1400" dirty="0">
                <a:solidFill>
                  <a:schemeClr val="accent3"/>
                </a:solidFill>
                <a:latin typeface="+mn-ea"/>
              </a:rPr>
              <a:t>次のようなセキュリティ対策を検討・実施いただく必要があります。個別に接続許可の審査を実施しますので、</a:t>
            </a:r>
            <a:r>
              <a:rPr lang="ja-JP" altLang="en-US" sz="1400" b="1" u="sng" dirty="0">
                <a:solidFill>
                  <a:schemeClr val="accent3"/>
                </a:solidFill>
                <a:latin typeface="+mn-ea"/>
              </a:rPr>
              <a:t>制御システム外部ネットワーク接続申請</a:t>
            </a:r>
            <a:r>
              <a:rPr lang="ja-JP" altLang="en-US" sz="1400" dirty="0">
                <a:solidFill>
                  <a:schemeClr val="accent3"/>
                </a:solidFill>
                <a:latin typeface="+mn-ea"/>
              </a:rPr>
              <a:t>をお願いします。</a:t>
            </a:r>
            <a:endParaRPr lang="en-US" altLang="ja-JP" sz="1400" dirty="0">
              <a:solidFill>
                <a:schemeClr val="accent3"/>
              </a:solidFill>
              <a:latin typeface="+mn-ea"/>
            </a:endParaRPr>
          </a:p>
          <a:p>
            <a:pPr marL="342900" indent="-342900">
              <a:spcBef>
                <a:spcPts val="1200"/>
              </a:spcBef>
              <a:buFont typeface="Wingdings" panose="05000000000000000000" pitchFamily="2" charset="2"/>
              <a:buChar char="ü"/>
            </a:pPr>
            <a:r>
              <a:rPr lang="ja-JP" altLang="en-US" sz="1400" dirty="0">
                <a:solidFill>
                  <a:schemeClr val="accent3"/>
                </a:solidFill>
                <a:latin typeface="+mn-ea"/>
              </a:rPr>
              <a:t>設備の状態監視までとし、設備の操作は実施できないようにする。</a:t>
            </a:r>
            <a:endParaRPr lang="en-US" altLang="ja-JP" sz="1400" dirty="0">
              <a:solidFill>
                <a:schemeClr val="accent3"/>
              </a:solidFill>
              <a:latin typeface="+mn-ea"/>
            </a:endParaRPr>
          </a:p>
          <a:p>
            <a:pPr marL="342900" indent="-342900">
              <a:spcBef>
                <a:spcPts val="600"/>
              </a:spcBef>
              <a:buFont typeface="Wingdings" panose="05000000000000000000" pitchFamily="2" charset="2"/>
              <a:buChar char="ü"/>
            </a:pPr>
            <a:r>
              <a:rPr kumimoji="1" lang="ja-JP" altLang="en-US" sz="1400" dirty="0">
                <a:solidFill>
                  <a:schemeClr val="accent3"/>
                </a:solidFill>
                <a:latin typeface="+mn-ea"/>
              </a:rPr>
              <a:t>回線を常時接続せず、旭化成社員</a:t>
            </a:r>
            <a:r>
              <a:rPr lang="ja-JP" altLang="en-US" sz="1400" dirty="0">
                <a:solidFill>
                  <a:schemeClr val="accent3"/>
                </a:solidFill>
                <a:latin typeface="+mn-ea"/>
              </a:rPr>
              <a:t>が必要なときだけケーブル</a:t>
            </a:r>
            <a:r>
              <a:rPr kumimoji="1" lang="ja-JP" altLang="en-US" sz="1400" dirty="0">
                <a:solidFill>
                  <a:schemeClr val="accent3"/>
                </a:solidFill>
                <a:latin typeface="+mn-ea"/>
              </a:rPr>
              <a:t>を繋ぐことで、</a:t>
            </a:r>
            <a:r>
              <a:rPr lang="ja-JP" altLang="en-US" sz="1400" dirty="0">
                <a:solidFill>
                  <a:schemeClr val="accent3"/>
                </a:solidFill>
                <a:latin typeface="+mn-ea"/>
              </a:rPr>
              <a:t>リモート</a:t>
            </a:r>
            <a:r>
              <a:rPr kumimoji="1" lang="ja-JP" altLang="en-US" sz="1400" dirty="0">
                <a:solidFill>
                  <a:schemeClr val="accent3"/>
                </a:solidFill>
                <a:latin typeface="+mn-ea"/>
              </a:rPr>
              <a:t>接続できるようにする。</a:t>
            </a:r>
            <a:r>
              <a:rPr lang="ja-JP" altLang="en-US" sz="1400" dirty="0">
                <a:solidFill>
                  <a:schemeClr val="accent3"/>
                </a:solidFill>
                <a:latin typeface="+mn-ea"/>
              </a:rPr>
              <a:t>または、</a:t>
            </a:r>
            <a:br>
              <a:rPr lang="en-US" altLang="ja-JP" sz="1400" dirty="0">
                <a:solidFill>
                  <a:schemeClr val="accent3"/>
                </a:solidFill>
                <a:latin typeface="+mn-ea"/>
              </a:rPr>
            </a:br>
            <a:r>
              <a:rPr lang="ja-JP" altLang="en-US" sz="1400" dirty="0">
                <a:solidFill>
                  <a:schemeClr val="accent3"/>
                </a:solidFill>
                <a:latin typeface="+mn-ea"/>
              </a:rPr>
              <a:t>旭化成社員が許可した場合のみ接続できる仕組みとする。</a:t>
            </a:r>
            <a:endParaRPr lang="en-US" altLang="ja-JP" sz="1400" dirty="0">
              <a:solidFill>
                <a:schemeClr val="accent3"/>
              </a:solidFill>
              <a:latin typeface="+mn-ea"/>
            </a:endParaRPr>
          </a:p>
          <a:p>
            <a:pPr marL="342900" indent="-342900">
              <a:spcBef>
                <a:spcPts val="600"/>
              </a:spcBef>
              <a:buFont typeface="Wingdings" panose="05000000000000000000" pitchFamily="2" charset="2"/>
              <a:buChar char="ü"/>
            </a:pPr>
            <a:r>
              <a:rPr lang="ja-JP" altLang="en-US" sz="1400" dirty="0">
                <a:solidFill>
                  <a:schemeClr val="accent3"/>
                </a:solidFill>
                <a:latin typeface="+mn-ea"/>
              </a:rPr>
              <a:t>保守ベンダ側の</a:t>
            </a:r>
            <a:r>
              <a:rPr lang="en-US" altLang="ja-JP" sz="1400" dirty="0">
                <a:solidFill>
                  <a:schemeClr val="accent3"/>
                </a:solidFill>
                <a:latin typeface="+mn-ea"/>
              </a:rPr>
              <a:t>PC</a:t>
            </a:r>
            <a:r>
              <a:rPr lang="ja-JP" altLang="en-US" sz="1400" dirty="0">
                <a:solidFill>
                  <a:schemeClr val="accent3"/>
                </a:solidFill>
                <a:latin typeface="+mn-ea"/>
              </a:rPr>
              <a:t>は、専用</a:t>
            </a:r>
            <a:r>
              <a:rPr lang="en-US" altLang="ja-JP" sz="1400" dirty="0">
                <a:solidFill>
                  <a:schemeClr val="accent3"/>
                </a:solidFill>
                <a:latin typeface="+mn-ea"/>
              </a:rPr>
              <a:t>PC</a:t>
            </a:r>
            <a:r>
              <a:rPr lang="ja-JP" altLang="en-US" sz="1400" dirty="0">
                <a:solidFill>
                  <a:schemeClr val="accent3"/>
                </a:solidFill>
                <a:latin typeface="+mn-ea"/>
              </a:rPr>
              <a:t>とし適宜セキュリティ対策を施すこと</a:t>
            </a:r>
            <a:r>
              <a:rPr lang="en-US" altLang="ja-JP" sz="1400" baseline="30000" dirty="0">
                <a:solidFill>
                  <a:schemeClr val="accent3"/>
                </a:solidFill>
                <a:latin typeface="+mn-ea"/>
              </a:rPr>
              <a:t>※</a:t>
            </a:r>
            <a:r>
              <a:rPr lang="ja-JP" altLang="en-US" sz="1400" dirty="0" err="1">
                <a:solidFill>
                  <a:schemeClr val="accent3"/>
                </a:solidFill>
                <a:latin typeface="+mn-ea"/>
              </a:rPr>
              <a:t>。</a:t>
            </a:r>
            <a:r>
              <a:rPr lang="ja-JP" altLang="en-US" sz="1400" dirty="0">
                <a:solidFill>
                  <a:schemeClr val="accent3"/>
                </a:solidFill>
                <a:latin typeface="+mn-ea"/>
              </a:rPr>
              <a:t>また、セキュリティ対策を実施することについて契約書や仕様書等で明確化すること。</a:t>
            </a:r>
            <a:endParaRPr lang="en-US" altLang="ja-JP" sz="1400" dirty="0">
              <a:solidFill>
                <a:schemeClr val="accent3"/>
              </a:solidFill>
              <a:latin typeface="+mn-ea"/>
            </a:endParaRPr>
          </a:p>
        </p:txBody>
      </p:sp>
      <p:sp>
        <p:nvSpPr>
          <p:cNvPr id="17" name="テキスト ボックス 16">
            <a:extLst>
              <a:ext uri="{FF2B5EF4-FFF2-40B4-BE49-F238E27FC236}">
                <a16:creationId xmlns:a16="http://schemas.microsoft.com/office/drawing/2014/main" id="{2D9A3B0C-D5CE-48EA-8607-DF08BAB3ED3B}"/>
              </a:ext>
            </a:extLst>
          </p:cNvPr>
          <p:cNvSpPr txBox="1"/>
          <p:nvPr/>
        </p:nvSpPr>
        <p:spPr>
          <a:xfrm>
            <a:off x="395536" y="6173186"/>
            <a:ext cx="4432624" cy="276999"/>
          </a:xfrm>
          <a:prstGeom prst="rect">
            <a:avLst/>
          </a:prstGeom>
          <a:noFill/>
        </p:spPr>
        <p:txBody>
          <a:bodyPr wrap="none" rtlCol="0">
            <a:spAutoFit/>
          </a:bodyPr>
          <a:lstStyle/>
          <a:p>
            <a:r>
              <a:rPr kumimoji="1" lang="en-US" altLang="ja-JP" sz="1200" dirty="0">
                <a:solidFill>
                  <a:schemeClr val="accent3"/>
                </a:solidFill>
                <a:latin typeface="+mn-ea"/>
              </a:rPr>
              <a:t>※</a:t>
            </a:r>
            <a:r>
              <a:rPr lang="ja-JP" altLang="en-US" sz="1200" dirty="0">
                <a:solidFill>
                  <a:schemeClr val="accent3"/>
                </a:solidFill>
                <a:latin typeface="+mn-ea"/>
              </a:rPr>
              <a:t>詳細は制御システムセキュリティ規則の機器接続手順を確認のこと。</a:t>
            </a:r>
            <a:endParaRPr kumimoji="1" lang="ja-JP" altLang="en-US" sz="1200" dirty="0">
              <a:solidFill>
                <a:schemeClr val="accent3"/>
              </a:solidFill>
              <a:latin typeface="+mn-ea"/>
            </a:endParaRPr>
          </a:p>
        </p:txBody>
      </p:sp>
    </p:spTree>
    <p:extLst>
      <p:ext uri="{BB962C8B-B14F-4D97-AF65-F5344CB8AC3E}">
        <p14:creationId xmlns:p14="http://schemas.microsoft.com/office/powerpoint/2010/main" val="4163751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3E5063-4E4F-429C-9031-16F66D31B37B}"/>
              </a:ext>
            </a:extLst>
          </p:cNvPr>
          <p:cNvSpPr>
            <a:spLocks noGrp="1"/>
          </p:cNvSpPr>
          <p:nvPr>
            <p:ph type="title"/>
          </p:nvPr>
        </p:nvSpPr>
        <p:spPr/>
        <p:txBody>
          <a:bodyPr/>
          <a:lstStyle/>
          <a:p>
            <a:r>
              <a:rPr kumimoji="1" lang="ja-JP" altLang="en-US" dirty="0"/>
              <a:t>問い合わせ先</a:t>
            </a:r>
          </a:p>
        </p:txBody>
      </p:sp>
    </p:spTree>
    <p:extLst>
      <p:ext uri="{BB962C8B-B14F-4D97-AF65-F5344CB8AC3E}">
        <p14:creationId xmlns:p14="http://schemas.microsoft.com/office/powerpoint/2010/main" val="913586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783A59-9DF6-4715-A3A4-FE66D587DE15}"/>
              </a:ext>
            </a:extLst>
          </p:cNvPr>
          <p:cNvSpPr>
            <a:spLocks noGrp="1"/>
          </p:cNvSpPr>
          <p:nvPr>
            <p:ph type="title"/>
          </p:nvPr>
        </p:nvSpPr>
        <p:spPr/>
        <p:txBody>
          <a:bodyPr/>
          <a:lstStyle/>
          <a:p>
            <a:r>
              <a:rPr lang="ja-JP" altLang="en-US" dirty="0"/>
              <a:t>質問や相談事項がある場合、次の問い合わせ先にご連絡ください</a:t>
            </a:r>
            <a:endParaRPr kumimoji="1" lang="ja-JP" altLang="en-US" sz="2400" dirty="0"/>
          </a:p>
        </p:txBody>
      </p:sp>
      <p:sp>
        <p:nvSpPr>
          <p:cNvPr id="3" name="テキスト プレースホルダー 2">
            <a:extLst>
              <a:ext uri="{FF2B5EF4-FFF2-40B4-BE49-F238E27FC236}">
                <a16:creationId xmlns:a16="http://schemas.microsoft.com/office/drawing/2014/main" id="{EC84458F-1D1B-405E-9D48-47E521AEF0D2}"/>
              </a:ext>
            </a:extLst>
          </p:cNvPr>
          <p:cNvSpPr>
            <a:spLocks noGrp="1"/>
          </p:cNvSpPr>
          <p:nvPr>
            <p:ph type="body" sz="quarter" idx="10"/>
          </p:nvPr>
        </p:nvSpPr>
        <p:spPr>
          <a:xfrm>
            <a:off x="276178" y="1052735"/>
            <a:ext cx="7104134" cy="576039"/>
          </a:xfrm>
        </p:spPr>
        <p:txBody>
          <a:bodyPr/>
          <a:lstStyle/>
          <a:p>
            <a:r>
              <a:rPr lang="ja-JP" altLang="en-US" dirty="0"/>
              <a:t>問い合わせ先</a:t>
            </a:r>
            <a:endParaRPr kumimoji="1" lang="ja-JP" altLang="en-US" dirty="0"/>
          </a:p>
        </p:txBody>
      </p:sp>
      <p:sp>
        <p:nvSpPr>
          <p:cNvPr id="4" name="四角形: 角を丸くする 3">
            <a:extLst>
              <a:ext uri="{FF2B5EF4-FFF2-40B4-BE49-F238E27FC236}">
                <a16:creationId xmlns:a16="http://schemas.microsoft.com/office/drawing/2014/main" id="{325ABDA9-EFCA-46BA-895E-948254686DD8}"/>
              </a:ext>
            </a:extLst>
          </p:cNvPr>
          <p:cNvSpPr/>
          <p:nvPr/>
        </p:nvSpPr>
        <p:spPr>
          <a:xfrm>
            <a:off x="570383" y="1916832"/>
            <a:ext cx="8003232" cy="115212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61950"/>
            <a:r>
              <a:rPr lang="ja-JP" altLang="en-US" dirty="0">
                <a:solidFill>
                  <a:schemeClr val="accent3"/>
                </a:solidFill>
              </a:rPr>
              <a:t>代表組織　制御システムセキュリティ </a:t>
            </a:r>
            <a:r>
              <a:rPr lang="en-US" altLang="ja-JP" dirty="0">
                <a:solidFill>
                  <a:schemeClr val="accent3"/>
                </a:solidFill>
              </a:rPr>
              <a:t>&lt;ics_security@om.asahi-kasei.co.jp&gt;</a:t>
            </a:r>
            <a:endParaRPr kumimoji="1" lang="ja-JP" altLang="en-US" dirty="0">
              <a:solidFill>
                <a:schemeClr val="accent3"/>
              </a:solidFill>
            </a:endParaRPr>
          </a:p>
        </p:txBody>
      </p:sp>
    </p:spTree>
    <p:extLst>
      <p:ext uri="{BB962C8B-B14F-4D97-AF65-F5344CB8AC3E}">
        <p14:creationId xmlns:p14="http://schemas.microsoft.com/office/powerpoint/2010/main" val="831936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62593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DB369E-DBEB-46AC-B81E-5D5B9851F051}"/>
              </a:ext>
            </a:extLst>
          </p:cNvPr>
          <p:cNvSpPr>
            <a:spLocks noGrp="1"/>
          </p:cNvSpPr>
          <p:nvPr>
            <p:ph type="title"/>
          </p:nvPr>
        </p:nvSpPr>
        <p:spPr/>
        <p:txBody>
          <a:bodyPr anchor="ctr"/>
          <a:lstStyle/>
          <a:p>
            <a:r>
              <a:rPr lang="ja-JP" altLang="en-US" dirty="0"/>
              <a:t>リモート保守に関するルール</a:t>
            </a:r>
            <a:br>
              <a:rPr lang="en-US" altLang="ja-JP" dirty="0"/>
            </a:br>
            <a:r>
              <a:rPr lang="en-US" altLang="ja-JP" sz="2800" dirty="0"/>
              <a:t>(</a:t>
            </a:r>
            <a:r>
              <a:rPr lang="ja-JP" altLang="en-US" sz="2800" dirty="0"/>
              <a:t>制御システムセキュリティ規則より</a:t>
            </a:r>
            <a:r>
              <a:rPr lang="en-US" altLang="ja-JP" sz="2800" dirty="0"/>
              <a:t>)</a:t>
            </a:r>
            <a:endParaRPr kumimoji="1" lang="ja-JP" altLang="en-US" dirty="0"/>
          </a:p>
        </p:txBody>
      </p:sp>
    </p:spTree>
    <p:extLst>
      <p:ext uri="{BB962C8B-B14F-4D97-AF65-F5344CB8AC3E}">
        <p14:creationId xmlns:p14="http://schemas.microsoft.com/office/powerpoint/2010/main" val="2846561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6C63FE1A-38FB-40F1-8659-AF34D60A8B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178" y="1569393"/>
            <a:ext cx="4295822" cy="3123163"/>
          </a:xfrm>
          <a:prstGeom prst="rect">
            <a:avLst/>
          </a:prstGeom>
        </p:spPr>
      </p:pic>
      <p:sp>
        <p:nvSpPr>
          <p:cNvPr id="2" name="タイトル 1">
            <a:extLst>
              <a:ext uri="{FF2B5EF4-FFF2-40B4-BE49-F238E27FC236}">
                <a16:creationId xmlns:a16="http://schemas.microsoft.com/office/drawing/2014/main" id="{689135C3-D060-4CA6-AC8A-114C044EB7D5}"/>
              </a:ext>
            </a:extLst>
          </p:cNvPr>
          <p:cNvSpPr>
            <a:spLocks noGrp="1"/>
          </p:cNvSpPr>
          <p:nvPr>
            <p:ph type="title"/>
          </p:nvPr>
        </p:nvSpPr>
        <p:spPr/>
        <p:txBody>
          <a:bodyPr/>
          <a:lstStyle/>
          <a:p>
            <a:r>
              <a:rPr lang="ja-JP" altLang="en-US" dirty="0"/>
              <a:t>外部ネットワークから</a:t>
            </a:r>
            <a:r>
              <a:rPr kumimoji="1" lang="ja-JP" altLang="en-US" dirty="0"/>
              <a:t>制御</a:t>
            </a:r>
            <a:r>
              <a:rPr lang="ja-JP" altLang="en-US" dirty="0"/>
              <a:t>ネットワークに対して、</a:t>
            </a:r>
            <a:br>
              <a:rPr lang="en-US" altLang="ja-JP" dirty="0"/>
            </a:br>
            <a:r>
              <a:rPr lang="ja-JP" altLang="en-US" dirty="0"/>
              <a:t>直接通信することは</a:t>
            </a:r>
            <a:r>
              <a:rPr kumimoji="1" lang="ja-JP" altLang="en-US" dirty="0"/>
              <a:t>原則許可されません</a:t>
            </a:r>
          </a:p>
        </p:txBody>
      </p:sp>
      <p:sp>
        <p:nvSpPr>
          <p:cNvPr id="3" name="テキスト プレースホルダー 2">
            <a:extLst>
              <a:ext uri="{FF2B5EF4-FFF2-40B4-BE49-F238E27FC236}">
                <a16:creationId xmlns:a16="http://schemas.microsoft.com/office/drawing/2014/main" id="{FC94EACD-630E-441C-978E-5062A5BE5D95}"/>
              </a:ext>
            </a:extLst>
          </p:cNvPr>
          <p:cNvSpPr>
            <a:spLocks noGrp="1"/>
          </p:cNvSpPr>
          <p:nvPr>
            <p:ph type="body" sz="quarter" idx="10"/>
          </p:nvPr>
        </p:nvSpPr>
        <p:spPr>
          <a:xfrm>
            <a:off x="276178" y="1052735"/>
            <a:ext cx="5952006" cy="576039"/>
          </a:xfrm>
        </p:spPr>
        <p:txBody>
          <a:bodyPr/>
          <a:lstStyle/>
          <a:p>
            <a:r>
              <a:rPr kumimoji="1" lang="ja-JP" altLang="en-US" dirty="0"/>
              <a:t>制御システムセキュリティ規則 </a:t>
            </a:r>
            <a:r>
              <a:rPr lang="en-US" altLang="ja-JP" dirty="0"/>
              <a:t>―</a:t>
            </a:r>
            <a:r>
              <a:rPr lang="ja-JP" altLang="en-US" dirty="0"/>
              <a:t> 外部ネットワーク接続</a:t>
            </a:r>
            <a:endParaRPr kumimoji="1" lang="ja-JP" altLang="en-US" dirty="0"/>
          </a:p>
        </p:txBody>
      </p:sp>
      <p:sp>
        <p:nvSpPr>
          <p:cNvPr id="5" name="コンテンツ プレースホルダー 4">
            <a:extLst>
              <a:ext uri="{FF2B5EF4-FFF2-40B4-BE49-F238E27FC236}">
                <a16:creationId xmlns:a16="http://schemas.microsoft.com/office/drawing/2014/main" id="{6AB3D93A-A2FC-48D9-9952-45A9CF9A3D6E}"/>
              </a:ext>
            </a:extLst>
          </p:cNvPr>
          <p:cNvSpPr>
            <a:spLocks noGrp="1"/>
          </p:cNvSpPr>
          <p:nvPr>
            <p:ph sz="quarter" idx="11"/>
          </p:nvPr>
        </p:nvSpPr>
        <p:spPr>
          <a:xfrm>
            <a:off x="263501" y="4703470"/>
            <a:ext cx="8616997" cy="1708334"/>
          </a:xfrm>
        </p:spPr>
        <p:txBody>
          <a:bodyPr/>
          <a:lstStyle/>
          <a:p>
            <a:pPr marL="177800" indent="-177800">
              <a:spcBef>
                <a:spcPts val="200"/>
              </a:spcBef>
              <a:buNone/>
            </a:pPr>
            <a:r>
              <a:rPr lang="en-US" altLang="ja-JP" sz="1100" dirty="0">
                <a:latin typeface="+mn-ea"/>
              </a:rPr>
              <a:t>【</a:t>
            </a:r>
            <a:r>
              <a:rPr lang="ja-JP" altLang="en-US" sz="1100" dirty="0">
                <a:latin typeface="+mn-ea"/>
              </a:rPr>
              <a:t>考え方</a:t>
            </a:r>
            <a:r>
              <a:rPr lang="en-US" altLang="ja-JP" sz="1100" dirty="0">
                <a:latin typeface="+mn-ea"/>
              </a:rPr>
              <a:t>】 </a:t>
            </a:r>
            <a:r>
              <a:rPr lang="ja-JP" altLang="en-US" sz="1100" dirty="0">
                <a:latin typeface="+mn-ea"/>
              </a:rPr>
              <a:t>（</a:t>
            </a:r>
            <a:r>
              <a:rPr lang="en-US" altLang="ja-JP" sz="1100" dirty="0">
                <a:latin typeface="+mn-ea"/>
              </a:rPr>
              <a:t>※</a:t>
            </a:r>
            <a:r>
              <a:rPr lang="ja-JP" altLang="en-US" sz="1100" dirty="0">
                <a:latin typeface="+mn-ea"/>
              </a:rPr>
              <a:t>下記①～⑥の解説は図中の番号を指す）</a:t>
            </a:r>
          </a:p>
          <a:p>
            <a:pPr marL="177800" indent="-177800">
              <a:spcBef>
                <a:spcPts val="200"/>
              </a:spcBef>
              <a:buNone/>
            </a:pPr>
            <a:r>
              <a:rPr lang="ja-JP" altLang="en-US" sz="1100" dirty="0">
                <a:latin typeface="+mn-ea"/>
              </a:rPr>
              <a:t>① 外部ネットワークと制御系ネットワーク間に </a:t>
            </a:r>
            <a:r>
              <a:rPr lang="en-US" altLang="ja-JP" sz="1100" dirty="0">
                <a:latin typeface="+mn-ea"/>
              </a:rPr>
              <a:t>DMZ </a:t>
            </a:r>
            <a:r>
              <a:rPr lang="ja-JP" altLang="en-US" sz="1100" dirty="0">
                <a:latin typeface="+mn-ea"/>
              </a:rPr>
              <a:t>を設け、それぞれのネットワークと </a:t>
            </a:r>
            <a:r>
              <a:rPr lang="en-US" altLang="ja-JP" sz="1100" dirty="0">
                <a:latin typeface="+mn-ea"/>
              </a:rPr>
              <a:t>DMZ </a:t>
            </a:r>
            <a:r>
              <a:rPr lang="ja-JP" altLang="en-US" sz="1100" dirty="0">
                <a:latin typeface="+mn-ea"/>
              </a:rPr>
              <a:t>間で、特定の制限された通信のみ可能な構成にする。</a:t>
            </a:r>
          </a:p>
          <a:p>
            <a:pPr marL="177800" indent="-177800">
              <a:spcBef>
                <a:spcPts val="200"/>
              </a:spcBef>
              <a:buNone/>
            </a:pPr>
            <a:r>
              <a:rPr lang="ja-JP" altLang="en-US" sz="1100" dirty="0">
                <a:latin typeface="+mn-ea"/>
              </a:rPr>
              <a:t>② それぞれのネットワーク間には </a:t>
            </a:r>
            <a:r>
              <a:rPr lang="en-US" altLang="ja-JP" sz="1100" dirty="0">
                <a:latin typeface="+mn-ea"/>
              </a:rPr>
              <a:t>UTM </a:t>
            </a:r>
            <a:r>
              <a:rPr lang="ja-JP" altLang="en-US" sz="1100" dirty="0">
                <a:latin typeface="+mn-ea"/>
              </a:rPr>
              <a:t>を設置し、アンチウイルス・不正侵入防止（</a:t>
            </a:r>
            <a:r>
              <a:rPr lang="en-US" altLang="ja-JP" sz="1100" dirty="0">
                <a:latin typeface="+mn-ea"/>
              </a:rPr>
              <a:t>IPS</a:t>
            </a:r>
            <a:r>
              <a:rPr lang="ja-JP" altLang="en-US" sz="1100" dirty="0">
                <a:latin typeface="+mn-ea"/>
              </a:rPr>
              <a:t>）のセキュリティ機能を実装する。</a:t>
            </a:r>
          </a:p>
          <a:p>
            <a:pPr marL="177800" indent="-177800">
              <a:spcBef>
                <a:spcPts val="200"/>
              </a:spcBef>
              <a:buNone/>
            </a:pPr>
            <a:r>
              <a:rPr lang="ja-JP" altLang="en-US" sz="1100" dirty="0">
                <a:latin typeface="+mn-ea"/>
              </a:rPr>
              <a:t>③ 外部ネットワーク－制御系ネットワーク間の直接通信は原則遮断する。ただし、「制御系⇒外部」への一方通行の直接通信の場合、推奨しないが、必要最低限な通信のみ許可する。</a:t>
            </a:r>
          </a:p>
          <a:p>
            <a:pPr marL="177800" indent="-177800">
              <a:spcBef>
                <a:spcPts val="200"/>
              </a:spcBef>
              <a:buNone/>
            </a:pPr>
            <a:r>
              <a:rPr lang="ja-JP" altLang="en-US" sz="1100" dirty="0">
                <a:latin typeface="+mn-ea"/>
              </a:rPr>
              <a:t>④ 制御系ネットワーク－</a:t>
            </a:r>
            <a:r>
              <a:rPr lang="en-US" altLang="ja-JP" sz="1100" dirty="0">
                <a:latin typeface="+mn-ea"/>
              </a:rPr>
              <a:t>DMZ </a:t>
            </a:r>
            <a:r>
              <a:rPr lang="ja-JP" altLang="en-US" sz="1100" dirty="0">
                <a:latin typeface="+mn-ea"/>
              </a:rPr>
              <a:t>間の通信方向は「制御系⇒</a:t>
            </a:r>
            <a:r>
              <a:rPr lang="en-US" altLang="ja-JP" sz="1100" dirty="0">
                <a:latin typeface="+mn-ea"/>
              </a:rPr>
              <a:t>DMZ</a:t>
            </a:r>
            <a:r>
              <a:rPr lang="ja-JP" altLang="en-US" sz="1100" dirty="0">
                <a:latin typeface="+mn-ea"/>
              </a:rPr>
              <a:t>」とし、逆向き通信は許可しない。</a:t>
            </a:r>
          </a:p>
          <a:p>
            <a:pPr marL="177800" indent="-177800">
              <a:spcBef>
                <a:spcPts val="200"/>
              </a:spcBef>
              <a:buNone/>
            </a:pPr>
            <a:r>
              <a:rPr lang="ja-JP" altLang="en-US" sz="1100" dirty="0">
                <a:latin typeface="+mn-ea"/>
              </a:rPr>
              <a:t>⑤ </a:t>
            </a:r>
            <a:r>
              <a:rPr lang="en-US" altLang="ja-JP" sz="1100" dirty="0">
                <a:latin typeface="+mn-ea"/>
              </a:rPr>
              <a:t>DMZ</a:t>
            </a:r>
            <a:r>
              <a:rPr lang="ja-JP" altLang="en-US" sz="1100" dirty="0">
                <a:latin typeface="+mn-ea"/>
              </a:rPr>
              <a:t>－外部ネットワーク間の通信方向は、原則「</a:t>
            </a:r>
            <a:r>
              <a:rPr lang="en-US" altLang="ja-JP" sz="1100" dirty="0">
                <a:latin typeface="+mn-ea"/>
              </a:rPr>
              <a:t>DMZ⇒</a:t>
            </a:r>
            <a:r>
              <a:rPr lang="ja-JP" altLang="en-US" sz="1100" dirty="0">
                <a:latin typeface="+mn-ea"/>
              </a:rPr>
              <a:t>外部」とする。「外部⇒</a:t>
            </a:r>
            <a:r>
              <a:rPr lang="en-US" altLang="ja-JP" sz="1100" dirty="0">
                <a:latin typeface="+mn-ea"/>
              </a:rPr>
              <a:t>DMZ</a:t>
            </a:r>
            <a:r>
              <a:rPr lang="ja-JP" altLang="en-US" sz="1100" dirty="0">
                <a:latin typeface="+mn-ea"/>
              </a:rPr>
              <a:t>」の通信は推奨しないが、システム構成上やむを得ない場合、必要最低限な通信のみ許可する。その場合、外部ネットワークからの通信を受けるサーバは「グループ標準 サーバセキュリティ規則」に則ってセキュリティ対策を実施する。</a:t>
            </a:r>
          </a:p>
          <a:p>
            <a:pPr marL="177800" indent="-177800">
              <a:spcBef>
                <a:spcPts val="200"/>
              </a:spcBef>
              <a:buNone/>
            </a:pPr>
            <a:r>
              <a:rPr lang="ja-JP" altLang="en-US" sz="1100" dirty="0">
                <a:latin typeface="+mn-ea"/>
              </a:rPr>
              <a:t>⑥ </a:t>
            </a:r>
            <a:r>
              <a:rPr lang="en-US" altLang="ja-JP" sz="1100" dirty="0">
                <a:latin typeface="+mn-ea"/>
              </a:rPr>
              <a:t>DMZ </a:t>
            </a:r>
            <a:r>
              <a:rPr lang="ja-JP" altLang="en-US" sz="1100" dirty="0">
                <a:latin typeface="+mn-ea"/>
              </a:rPr>
              <a:t>内に複数サーバを設置する場合、セグメントを分け、</a:t>
            </a:r>
            <a:r>
              <a:rPr lang="en-US" altLang="ja-JP" sz="1100" dirty="0">
                <a:latin typeface="+mn-ea"/>
              </a:rPr>
              <a:t>UTM </a:t>
            </a:r>
            <a:r>
              <a:rPr lang="ja-JP" altLang="en-US" sz="1100" dirty="0">
                <a:latin typeface="+mn-ea"/>
              </a:rPr>
              <a:t>を介して通信する</a:t>
            </a:r>
            <a:endParaRPr kumimoji="1" lang="ja-JP" altLang="en-US" sz="1100" dirty="0">
              <a:latin typeface="+mn-ea"/>
            </a:endParaRPr>
          </a:p>
        </p:txBody>
      </p:sp>
      <p:grpSp>
        <p:nvGrpSpPr>
          <p:cNvPr id="11" name="グループ化 10">
            <a:extLst>
              <a:ext uri="{FF2B5EF4-FFF2-40B4-BE49-F238E27FC236}">
                <a16:creationId xmlns:a16="http://schemas.microsoft.com/office/drawing/2014/main" id="{22AA317D-397E-4130-8519-682A0F71CADA}"/>
              </a:ext>
            </a:extLst>
          </p:cNvPr>
          <p:cNvGrpSpPr/>
          <p:nvPr/>
        </p:nvGrpSpPr>
        <p:grpSpPr>
          <a:xfrm>
            <a:off x="2023276" y="2967188"/>
            <a:ext cx="5097448" cy="923624"/>
            <a:chOff x="2210856" y="3321412"/>
            <a:chExt cx="5097448" cy="923624"/>
          </a:xfrm>
        </p:grpSpPr>
        <p:sp>
          <p:nvSpPr>
            <p:cNvPr id="10" name="フリーフォーム: 図形 9">
              <a:extLst>
                <a:ext uri="{FF2B5EF4-FFF2-40B4-BE49-F238E27FC236}">
                  <a16:creationId xmlns:a16="http://schemas.microsoft.com/office/drawing/2014/main" id="{FA9CC212-1679-499D-95AD-70972459C36D}"/>
                </a:ext>
              </a:extLst>
            </p:cNvPr>
            <p:cNvSpPr/>
            <p:nvPr/>
          </p:nvSpPr>
          <p:spPr>
            <a:xfrm>
              <a:off x="2210856" y="3321412"/>
              <a:ext cx="5097448" cy="923624"/>
            </a:xfrm>
            <a:custGeom>
              <a:avLst/>
              <a:gdLst>
                <a:gd name="connsiteX0" fmla="*/ 0 w 5097448"/>
                <a:gd name="connsiteY0" fmla="*/ 0 h 923624"/>
                <a:gd name="connsiteX1" fmla="*/ 2865200 w 5097448"/>
                <a:gd name="connsiteY1" fmla="*/ 572840 h 923624"/>
                <a:gd name="connsiteX2" fmla="*/ 2865200 w 5097448"/>
                <a:gd name="connsiteY2" fmla="*/ 179596 h 923624"/>
                <a:gd name="connsiteX3" fmla="*/ 5097448 w 5097448"/>
                <a:gd name="connsiteY3" fmla="*/ 179596 h 923624"/>
                <a:gd name="connsiteX4" fmla="*/ 5097448 w 5097448"/>
                <a:gd name="connsiteY4" fmla="*/ 923624 h 923624"/>
                <a:gd name="connsiteX5" fmla="*/ 2865200 w 5097448"/>
                <a:gd name="connsiteY5" fmla="*/ 923624 h 923624"/>
                <a:gd name="connsiteX6" fmla="*/ 2865200 w 5097448"/>
                <a:gd name="connsiteY6" fmla="*/ 703659 h 923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97448" h="923624">
                  <a:moveTo>
                    <a:pt x="0" y="0"/>
                  </a:moveTo>
                  <a:lnTo>
                    <a:pt x="2865200" y="572840"/>
                  </a:lnTo>
                  <a:lnTo>
                    <a:pt x="2865200" y="179596"/>
                  </a:lnTo>
                  <a:lnTo>
                    <a:pt x="5097448" y="179596"/>
                  </a:lnTo>
                  <a:lnTo>
                    <a:pt x="5097448" y="923624"/>
                  </a:lnTo>
                  <a:lnTo>
                    <a:pt x="2865200" y="923624"/>
                  </a:lnTo>
                  <a:lnTo>
                    <a:pt x="2865200" y="703659"/>
                  </a:lnTo>
                  <a:close/>
                </a:path>
              </a:pathLst>
            </a:custGeom>
            <a:solidFill>
              <a:schemeClr val="accent6">
                <a:lumMod val="20000"/>
                <a:lumOff val="8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solidFill>
                  <a:srgbClr val="FF0000"/>
                </a:solidFill>
                <a:latin typeface="+mn-ea"/>
              </a:endParaRPr>
            </a:p>
          </p:txBody>
        </p:sp>
        <p:sp>
          <p:nvSpPr>
            <p:cNvPr id="8" name="正方形/長方形 7">
              <a:extLst>
                <a:ext uri="{FF2B5EF4-FFF2-40B4-BE49-F238E27FC236}">
                  <a16:creationId xmlns:a16="http://schemas.microsoft.com/office/drawing/2014/main" id="{BC85BE6A-B327-4838-BED9-D79CC3096452}"/>
                </a:ext>
              </a:extLst>
            </p:cNvPr>
            <p:cNvSpPr/>
            <p:nvPr/>
          </p:nvSpPr>
          <p:spPr>
            <a:xfrm>
              <a:off x="5076056" y="3625860"/>
              <a:ext cx="2232248" cy="523220"/>
            </a:xfrm>
            <a:prstGeom prst="rect">
              <a:avLst/>
            </a:prstGeom>
          </p:spPr>
          <p:txBody>
            <a:bodyPr wrap="square">
              <a:spAutoFit/>
            </a:bodyPr>
            <a:lstStyle/>
            <a:p>
              <a:pPr algn="ctr"/>
              <a:r>
                <a:rPr lang="ja-JP" altLang="en-US" sz="1400" dirty="0">
                  <a:solidFill>
                    <a:srgbClr val="FF0000"/>
                  </a:solidFill>
                  <a:latin typeface="+mn-ea"/>
                </a:rPr>
                <a:t>外部ネットワークからの</a:t>
              </a:r>
              <a:endParaRPr lang="en-US" altLang="ja-JP" sz="1400" dirty="0">
                <a:solidFill>
                  <a:srgbClr val="FF0000"/>
                </a:solidFill>
                <a:latin typeface="+mn-ea"/>
              </a:endParaRPr>
            </a:p>
            <a:p>
              <a:pPr algn="ctr"/>
              <a:r>
                <a:rPr lang="ja-JP" altLang="en-US" sz="1400" dirty="0">
                  <a:solidFill>
                    <a:srgbClr val="FF0000"/>
                  </a:solidFill>
                  <a:latin typeface="+mn-ea"/>
                </a:rPr>
                <a:t>直接接続は</a:t>
              </a:r>
              <a:r>
                <a:rPr lang="en-US" altLang="ja-JP" sz="1400" dirty="0">
                  <a:solidFill>
                    <a:srgbClr val="FF0000"/>
                  </a:solidFill>
                  <a:latin typeface="+mn-ea"/>
                </a:rPr>
                <a:t>NG</a:t>
              </a:r>
              <a:r>
                <a:rPr lang="ja-JP" altLang="en-US" sz="1400" dirty="0">
                  <a:solidFill>
                    <a:srgbClr val="FF0000"/>
                  </a:solidFill>
                  <a:latin typeface="+mn-ea"/>
                </a:rPr>
                <a:t>です</a:t>
              </a:r>
            </a:p>
          </p:txBody>
        </p:sp>
      </p:grpSp>
    </p:spTree>
    <p:extLst>
      <p:ext uri="{BB962C8B-B14F-4D97-AF65-F5344CB8AC3E}">
        <p14:creationId xmlns:p14="http://schemas.microsoft.com/office/powerpoint/2010/main" val="2004453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0696EC-631F-46F6-97EA-18B8064A716A}"/>
              </a:ext>
            </a:extLst>
          </p:cNvPr>
          <p:cNvSpPr>
            <a:spLocks noGrp="1"/>
          </p:cNvSpPr>
          <p:nvPr>
            <p:ph type="title"/>
          </p:nvPr>
        </p:nvSpPr>
        <p:spPr/>
        <p:txBody>
          <a:bodyPr/>
          <a:lstStyle/>
          <a:p>
            <a:br>
              <a:rPr lang="en-US" altLang="ja-JP" sz="2400" dirty="0">
                <a:latin typeface="+mn-ea"/>
                <a:ea typeface="+mn-ea"/>
              </a:rPr>
            </a:br>
            <a:r>
              <a:rPr lang="ja-JP" altLang="en-US" sz="2400" dirty="0">
                <a:latin typeface="+mn-ea"/>
                <a:ea typeface="+mn-ea"/>
              </a:rPr>
              <a:t>外部ネットワークから直接リモート保守することは許可されません</a:t>
            </a:r>
            <a:endParaRPr kumimoji="1" lang="ja-JP" altLang="en-US" sz="2400" dirty="0">
              <a:latin typeface="+mn-ea"/>
              <a:ea typeface="+mn-ea"/>
            </a:endParaRPr>
          </a:p>
        </p:txBody>
      </p:sp>
      <p:sp>
        <p:nvSpPr>
          <p:cNvPr id="3" name="テキスト プレースホルダー 2">
            <a:extLst>
              <a:ext uri="{FF2B5EF4-FFF2-40B4-BE49-F238E27FC236}">
                <a16:creationId xmlns:a16="http://schemas.microsoft.com/office/drawing/2014/main" id="{77D3D8AC-5881-4348-BFF6-7D0BBC5C8511}"/>
              </a:ext>
            </a:extLst>
          </p:cNvPr>
          <p:cNvSpPr>
            <a:spLocks noGrp="1"/>
          </p:cNvSpPr>
          <p:nvPr>
            <p:ph type="body" sz="quarter" idx="10"/>
          </p:nvPr>
        </p:nvSpPr>
        <p:spPr>
          <a:xfrm>
            <a:off x="276178" y="1052735"/>
            <a:ext cx="5519958" cy="576039"/>
          </a:xfrm>
        </p:spPr>
        <p:txBody>
          <a:bodyPr/>
          <a:lstStyle/>
          <a:p>
            <a:r>
              <a:rPr kumimoji="1" lang="ja-JP" altLang="en-US" dirty="0">
                <a:latin typeface="+mn-ea"/>
              </a:rPr>
              <a:t>許可されないリモート保守の例</a:t>
            </a:r>
          </a:p>
        </p:txBody>
      </p:sp>
      <p:sp>
        <p:nvSpPr>
          <p:cNvPr id="4" name="正方形/長方形 3">
            <a:extLst>
              <a:ext uri="{FF2B5EF4-FFF2-40B4-BE49-F238E27FC236}">
                <a16:creationId xmlns:a16="http://schemas.microsoft.com/office/drawing/2014/main" id="{356814E6-68FC-40DA-B3AA-61C8ACEF5A5C}"/>
              </a:ext>
            </a:extLst>
          </p:cNvPr>
          <p:cNvSpPr/>
          <p:nvPr/>
        </p:nvSpPr>
        <p:spPr>
          <a:xfrm>
            <a:off x="276178" y="1628800"/>
            <a:ext cx="1919558" cy="22320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mn-ea"/>
              </a:rPr>
              <a:t>ACEWAN</a:t>
            </a:r>
            <a:r>
              <a:rPr kumimoji="1" lang="ja-JP" altLang="en-US" dirty="0">
                <a:latin typeface="+mn-ea"/>
              </a:rPr>
              <a:t>からの</a:t>
            </a:r>
            <a:br>
              <a:rPr kumimoji="1" lang="en-US" altLang="ja-JP" dirty="0">
                <a:latin typeface="+mn-ea"/>
              </a:rPr>
            </a:br>
            <a:r>
              <a:rPr kumimoji="1" lang="ja-JP" altLang="en-US" dirty="0">
                <a:latin typeface="+mn-ea"/>
              </a:rPr>
              <a:t>直接接続</a:t>
            </a:r>
          </a:p>
        </p:txBody>
      </p:sp>
      <p:sp>
        <p:nvSpPr>
          <p:cNvPr id="5" name="正方形/長方形 4">
            <a:extLst>
              <a:ext uri="{FF2B5EF4-FFF2-40B4-BE49-F238E27FC236}">
                <a16:creationId xmlns:a16="http://schemas.microsoft.com/office/drawing/2014/main" id="{080CBD7F-CE9D-4AF8-82CA-14E289DC13E8}"/>
              </a:ext>
            </a:extLst>
          </p:cNvPr>
          <p:cNvSpPr/>
          <p:nvPr/>
        </p:nvSpPr>
        <p:spPr>
          <a:xfrm>
            <a:off x="2339752" y="1628800"/>
            <a:ext cx="6553422" cy="2232000"/>
          </a:xfrm>
          <a:prstGeom prst="rect">
            <a:avLst/>
          </a:prstGeom>
          <a:solidFill>
            <a:schemeClr val="bg1"/>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dirty="0">
              <a:solidFill>
                <a:sysClr val="windowText" lastClr="000000"/>
              </a:solidFill>
              <a:latin typeface="+mn-ea"/>
            </a:endParaRPr>
          </a:p>
        </p:txBody>
      </p:sp>
      <p:pic>
        <p:nvPicPr>
          <p:cNvPr id="10" name="Picture 11" descr="C:\Users\ecoffey\AppData\Local\Temp\Rar$DRa1.653\30059_Device_laptop_3145_default_64.png">
            <a:extLst>
              <a:ext uri="{FF2B5EF4-FFF2-40B4-BE49-F238E27FC236}">
                <a16:creationId xmlns:a16="http://schemas.microsoft.com/office/drawing/2014/main" id="{485EBDB2-188A-4369-BC67-44C7E0FAA1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7862" y="2330832"/>
            <a:ext cx="899936" cy="89993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1" descr="C:\Users\ecoffey\AppData\Local\Temp\Rar$DRa0.807\30035_Device_ibm_mainframe_default_64.png">
            <a:extLst>
              <a:ext uri="{FF2B5EF4-FFF2-40B4-BE49-F238E27FC236}">
                <a16:creationId xmlns:a16="http://schemas.microsoft.com/office/drawing/2014/main" id="{7CAEE8F9-FBE0-4D0B-BBEE-FC6FC7B625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6472" y="2321832"/>
            <a:ext cx="917936" cy="917936"/>
          </a:xfrm>
          <a:prstGeom prst="rect">
            <a:avLst/>
          </a:prstGeom>
          <a:noFill/>
          <a:extLst>
            <a:ext uri="{909E8E84-426E-40DD-AFC4-6F175D3DCCD1}">
              <a14:hiddenFill xmlns:a14="http://schemas.microsoft.com/office/drawing/2010/main">
                <a:solidFill>
                  <a:srgbClr val="FFFFFF"/>
                </a:solidFill>
              </a14:hiddenFill>
            </a:ext>
          </a:extLst>
        </p:spPr>
      </p:pic>
      <p:sp>
        <p:nvSpPr>
          <p:cNvPr id="12" name="正方形/長方形 11">
            <a:extLst>
              <a:ext uri="{FF2B5EF4-FFF2-40B4-BE49-F238E27FC236}">
                <a16:creationId xmlns:a16="http://schemas.microsoft.com/office/drawing/2014/main" id="{C256271F-12D3-4E14-92B1-35C284F42856}"/>
              </a:ext>
            </a:extLst>
          </p:cNvPr>
          <p:cNvSpPr/>
          <p:nvPr/>
        </p:nvSpPr>
        <p:spPr>
          <a:xfrm>
            <a:off x="4983464" y="2492896"/>
            <a:ext cx="1290142" cy="575808"/>
          </a:xfrm>
          <a:prstGeom prst="rect">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accent1"/>
                </a:solidFill>
                <a:latin typeface="+mn-ea"/>
              </a:rPr>
              <a:t>UTM</a:t>
            </a:r>
          </a:p>
        </p:txBody>
      </p:sp>
      <p:cxnSp>
        <p:nvCxnSpPr>
          <p:cNvPr id="14" name="直線矢印コネクタ 13">
            <a:extLst>
              <a:ext uri="{FF2B5EF4-FFF2-40B4-BE49-F238E27FC236}">
                <a16:creationId xmlns:a16="http://schemas.microsoft.com/office/drawing/2014/main" id="{E3C81151-E5AB-4C94-97A8-6A25087CA4E7}"/>
              </a:ext>
            </a:extLst>
          </p:cNvPr>
          <p:cNvCxnSpPr>
            <a:cxnSpLocks/>
            <a:stCxn id="10" idx="3"/>
          </p:cNvCxnSpPr>
          <p:nvPr/>
        </p:nvCxnSpPr>
        <p:spPr>
          <a:xfrm>
            <a:off x="3927798" y="2780800"/>
            <a:ext cx="3354632"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十字形 15">
            <a:extLst>
              <a:ext uri="{FF2B5EF4-FFF2-40B4-BE49-F238E27FC236}">
                <a16:creationId xmlns:a16="http://schemas.microsoft.com/office/drawing/2014/main" id="{CAF6A2A1-6DE1-4C0B-8B72-1C2CB69CDE61}"/>
              </a:ext>
            </a:extLst>
          </p:cNvPr>
          <p:cNvSpPr/>
          <p:nvPr/>
        </p:nvSpPr>
        <p:spPr>
          <a:xfrm rot="18904037">
            <a:off x="4327908" y="2492799"/>
            <a:ext cx="576000" cy="576000"/>
          </a:xfrm>
          <a:prstGeom prst="plus">
            <a:avLst>
              <a:gd name="adj" fmla="val 4309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25" name="テキスト ボックス 24">
            <a:extLst>
              <a:ext uri="{FF2B5EF4-FFF2-40B4-BE49-F238E27FC236}">
                <a16:creationId xmlns:a16="http://schemas.microsoft.com/office/drawing/2014/main" id="{E74233BC-E41D-45CB-9D72-5090F2C18921}"/>
              </a:ext>
            </a:extLst>
          </p:cNvPr>
          <p:cNvSpPr txBox="1"/>
          <p:nvPr/>
        </p:nvSpPr>
        <p:spPr>
          <a:xfrm>
            <a:off x="3188563" y="3203684"/>
            <a:ext cx="611065" cy="369332"/>
          </a:xfrm>
          <a:prstGeom prst="rect">
            <a:avLst/>
          </a:prstGeom>
          <a:noFill/>
        </p:spPr>
        <p:txBody>
          <a:bodyPr wrap="none" rtlCol="0">
            <a:spAutoFit/>
          </a:bodyPr>
          <a:lstStyle/>
          <a:p>
            <a:r>
              <a:rPr kumimoji="1" lang="en-US" altLang="ja-JP" dirty="0">
                <a:latin typeface="+mn-ea"/>
              </a:rPr>
              <a:t>PC</a:t>
            </a:r>
            <a:r>
              <a:rPr lang="en-US" altLang="ja-JP" baseline="30000" dirty="0">
                <a:latin typeface="+mn-ea"/>
              </a:rPr>
              <a:t>※</a:t>
            </a:r>
            <a:endParaRPr kumimoji="1" lang="en-US" altLang="ja-JP" baseline="30000" dirty="0">
              <a:latin typeface="+mn-ea"/>
            </a:endParaRPr>
          </a:p>
        </p:txBody>
      </p:sp>
      <p:sp>
        <p:nvSpPr>
          <p:cNvPr id="26" name="テキスト ボックス 25">
            <a:extLst>
              <a:ext uri="{FF2B5EF4-FFF2-40B4-BE49-F238E27FC236}">
                <a16:creationId xmlns:a16="http://schemas.microsoft.com/office/drawing/2014/main" id="{DF5ADAF2-090B-46B3-B6EF-6507D9DEB343}"/>
              </a:ext>
            </a:extLst>
          </p:cNvPr>
          <p:cNvSpPr txBox="1"/>
          <p:nvPr/>
        </p:nvSpPr>
        <p:spPr>
          <a:xfrm>
            <a:off x="2578510" y="1867682"/>
            <a:ext cx="1266693" cy="369332"/>
          </a:xfrm>
          <a:prstGeom prst="rect">
            <a:avLst/>
          </a:prstGeom>
          <a:noFill/>
        </p:spPr>
        <p:txBody>
          <a:bodyPr wrap="none" rtlCol="0">
            <a:spAutoFit/>
          </a:bodyPr>
          <a:lstStyle/>
          <a:p>
            <a:r>
              <a:rPr kumimoji="1" lang="ja-JP" altLang="en-US" dirty="0">
                <a:latin typeface="+mn-ea"/>
              </a:rPr>
              <a:t>事務系</a:t>
            </a:r>
            <a:r>
              <a:rPr kumimoji="1" lang="en-US" altLang="ja-JP" dirty="0">
                <a:latin typeface="+mn-ea"/>
              </a:rPr>
              <a:t>NW</a:t>
            </a:r>
            <a:endParaRPr kumimoji="1" lang="ja-JP" altLang="en-US" dirty="0">
              <a:latin typeface="+mn-ea"/>
            </a:endParaRPr>
          </a:p>
        </p:txBody>
      </p:sp>
      <p:sp>
        <p:nvSpPr>
          <p:cNvPr id="27" name="テキスト ボックス 26">
            <a:extLst>
              <a:ext uri="{FF2B5EF4-FFF2-40B4-BE49-F238E27FC236}">
                <a16:creationId xmlns:a16="http://schemas.microsoft.com/office/drawing/2014/main" id="{CDFDE871-A6E0-427F-A5AD-E30E4C9D04D3}"/>
              </a:ext>
            </a:extLst>
          </p:cNvPr>
          <p:cNvSpPr txBox="1"/>
          <p:nvPr/>
        </p:nvSpPr>
        <p:spPr>
          <a:xfrm>
            <a:off x="7467539" y="1867682"/>
            <a:ext cx="1266693" cy="369332"/>
          </a:xfrm>
          <a:prstGeom prst="rect">
            <a:avLst/>
          </a:prstGeom>
          <a:noFill/>
        </p:spPr>
        <p:txBody>
          <a:bodyPr wrap="none" rtlCol="0">
            <a:spAutoFit/>
          </a:bodyPr>
          <a:lstStyle/>
          <a:p>
            <a:r>
              <a:rPr kumimoji="1" lang="ja-JP" altLang="en-US" dirty="0">
                <a:latin typeface="+mn-ea"/>
              </a:rPr>
              <a:t>制御系</a:t>
            </a:r>
            <a:r>
              <a:rPr kumimoji="1" lang="en-US" altLang="ja-JP" dirty="0">
                <a:latin typeface="+mn-ea"/>
              </a:rPr>
              <a:t>NW</a:t>
            </a:r>
            <a:endParaRPr kumimoji="1" lang="ja-JP" altLang="en-US" dirty="0">
              <a:latin typeface="+mn-ea"/>
            </a:endParaRPr>
          </a:p>
        </p:txBody>
      </p:sp>
      <p:sp>
        <p:nvSpPr>
          <p:cNvPr id="28" name="テキスト ボックス 27">
            <a:extLst>
              <a:ext uri="{FF2B5EF4-FFF2-40B4-BE49-F238E27FC236}">
                <a16:creationId xmlns:a16="http://schemas.microsoft.com/office/drawing/2014/main" id="{5C799D97-4AC5-4334-9BEB-1F3016C25D02}"/>
              </a:ext>
            </a:extLst>
          </p:cNvPr>
          <p:cNvSpPr txBox="1"/>
          <p:nvPr/>
        </p:nvSpPr>
        <p:spPr>
          <a:xfrm>
            <a:off x="6969351" y="3284984"/>
            <a:ext cx="1632178" cy="369332"/>
          </a:xfrm>
          <a:prstGeom prst="rect">
            <a:avLst/>
          </a:prstGeom>
          <a:noFill/>
        </p:spPr>
        <p:txBody>
          <a:bodyPr wrap="none" rtlCol="0">
            <a:spAutoFit/>
          </a:bodyPr>
          <a:lstStyle/>
          <a:p>
            <a:r>
              <a:rPr kumimoji="1" lang="ja-JP" altLang="en-US" dirty="0">
                <a:latin typeface="+mn-ea"/>
              </a:rPr>
              <a:t>サーバ／設備等</a:t>
            </a:r>
          </a:p>
        </p:txBody>
      </p:sp>
      <p:sp>
        <p:nvSpPr>
          <p:cNvPr id="15" name="テキスト ボックス 14">
            <a:extLst>
              <a:ext uri="{FF2B5EF4-FFF2-40B4-BE49-F238E27FC236}">
                <a16:creationId xmlns:a16="http://schemas.microsoft.com/office/drawing/2014/main" id="{6E8690D1-19EC-42CE-8C2A-74F37F153F1C}"/>
              </a:ext>
            </a:extLst>
          </p:cNvPr>
          <p:cNvSpPr txBox="1"/>
          <p:nvPr/>
        </p:nvSpPr>
        <p:spPr>
          <a:xfrm>
            <a:off x="4980664" y="2119859"/>
            <a:ext cx="1478290" cy="369332"/>
          </a:xfrm>
          <a:prstGeom prst="rect">
            <a:avLst/>
          </a:prstGeom>
          <a:noFill/>
        </p:spPr>
        <p:txBody>
          <a:bodyPr wrap="none" rtlCol="0">
            <a:spAutoFit/>
          </a:bodyPr>
          <a:lstStyle/>
          <a:p>
            <a:r>
              <a:rPr kumimoji="1" lang="en-US" altLang="ja-JP" dirty="0">
                <a:latin typeface="+mn-ea"/>
              </a:rPr>
              <a:t>RDP/SSH</a:t>
            </a:r>
            <a:r>
              <a:rPr kumimoji="1" lang="ja-JP" altLang="en-US" dirty="0">
                <a:latin typeface="+mn-ea"/>
              </a:rPr>
              <a:t>など</a:t>
            </a:r>
          </a:p>
        </p:txBody>
      </p:sp>
      <p:sp>
        <p:nvSpPr>
          <p:cNvPr id="17" name="正方形/長方形 16">
            <a:extLst>
              <a:ext uri="{FF2B5EF4-FFF2-40B4-BE49-F238E27FC236}">
                <a16:creationId xmlns:a16="http://schemas.microsoft.com/office/drawing/2014/main" id="{BED28F8B-3CDA-4C26-8F6F-280FE3EEAD9D}"/>
              </a:ext>
            </a:extLst>
          </p:cNvPr>
          <p:cNvSpPr/>
          <p:nvPr/>
        </p:nvSpPr>
        <p:spPr>
          <a:xfrm>
            <a:off x="2339752" y="3988272"/>
            <a:ext cx="6553422" cy="2232000"/>
          </a:xfrm>
          <a:prstGeom prst="rect">
            <a:avLst/>
          </a:prstGeom>
          <a:solidFill>
            <a:schemeClr val="bg1"/>
          </a:solidFill>
          <a:ln w="127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dirty="0">
              <a:solidFill>
                <a:sysClr val="windowText" lastClr="000000"/>
              </a:solidFill>
              <a:latin typeface="+mn-ea"/>
            </a:endParaRPr>
          </a:p>
        </p:txBody>
      </p:sp>
      <p:cxnSp>
        <p:nvCxnSpPr>
          <p:cNvPr id="18" name="直線矢印コネクタ 17">
            <a:extLst>
              <a:ext uri="{FF2B5EF4-FFF2-40B4-BE49-F238E27FC236}">
                <a16:creationId xmlns:a16="http://schemas.microsoft.com/office/drawing/2014/main" id="{95FF8381-9840-436C-B050-19CAD978B02C}"/>
              </a:ext>
            </a:extLst>
          </p:cNvPr>
          <p:cNvCxnSpPr>
            <a:cxnSpLocks/>
            <a:stCxn id="20" idx="3"/>
            <a:endCxn id="21" idx="1"/>
          </p:cNvCxnSpPr>
          <p:nvPr/>
        </p:nvCxnSpPr>
        <p:spPr>
          <a:xfrm>
            <a:off x="3174137" y="5099410"/>
            <a:ext cx="4647293" cy="0"/>
          </a:xfrm>
          <a:prstGeom prst="straightConnector1">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0B03337C-B103-49C3-8AFD-5C4DEB6A74FD}"/>
              </a:ext>
            </a:extLst>
          </p:cNvPr>
          <p:cNvSpPr/>
          <p:nvPr/>
        </p:nvSpPr>
        <p:spPr>
          <a:xfrm>
            <a:off x="276178" y="3988272"/>
            <a:ext cx="1919558" cy="223200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mn-ea"/>
              </a:rPr>
              <a:t>インターネット経由での接続</a:t>
            </a:r>
          </a:p>
        </p:txBody>
      </p:sp>
      <p:pic>
        <p:nvPicPr>
          <p:cNvPr id="20" name="Picture 11" descr="C:\Users\ecoffey\AppData\Local\Temp\Rar$DRa1.653\30059_Device_laptop_3145_default_64.png">
            <a:extLst>
              <a:ext uri="{FF2B5EF4-FFF2-40B4-BE49-F238E27FC236}">
                <a16:creationId xmlns:a16="http://schemas.microsoft.com/office/drawing/2014/main" id="{25964610-8F81-4BEC-8552-BBA2A93394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8137" y="4811410"/>
            <a:ext cx="576000" cy="57600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1" descr="C:\Users\ecoffey\AppData\Local\Temp\Rar$DRa0.807\30035_Device_ibm_mainframe_default_64.png">
            <a:extLst>
              <a:ext uri="{FF2B5EF4-FFF2-40B4-BE49-F238E27FC236}">
                <a16:creationId xmlns:a16="http://schemas.microsoft.com/office/drawing/2014/main" id="{5ED60003-CAE8-4CDC-AD43-AA4DF3A010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21430" y="4811410"/>
            <a:ext cx="576000" cy="576000"/>
          </a:xfrm>
          <a:prstGeom prst="rect">
            <a:avLst/>
          </a:prstGeom>
          <a:noFill/>
          <a:extLst>
            <a:ext uri="{909E8E84-426E-40DD-AFC4-6F175D3DCCD1}">
              <a14:hiddenFill xmlns:a14="http://schemas.microsoft.com/office/drawing/2010/main">
                <a:solidFill>
                  <a:srgbClr val="FFFFFF"/>
                </a:solidFill>
              </a14:hiddenFill>
            </a:ext>
          </a:extLst>
        </p:spPr>
      </p:pic>
      <p:sp>
        <p:nvSpPr>
          <p:cNvPr id="22" name="テキスト ボックス 21">
            <a:extLst>
              <a:ext uri="{FF2B5EF4-FFF2-40B4-BE49-F238E27FC236}">
                <a16:creationId xmlns:a16="http://schemas.microsoft.com/office/drawing/2014/main" id="{22E5F56F-B66B-4780-92F2-C8DACAFB1125}"/>
              </a:ext>
            </a:extLst>
          </p:cNvPr>
          <p:cNvSpPr txBox="1"/>
          <p:nvPr/>
        </p:nvSpPr>
        <p:spPr>
          <a:xfrm>
            <a:off x="3798470" y="5402705"/>
            <a:ext cx="1114408" cy="261610"/>
          </a:xfrm>
          <a:prstGeom prst="rect">
            <a:avLst/>
          </a:prstGeom>
          <a:noFill/>
        </p:spPr>
        <p:txBody>
          <a:bodyPr wrap="none" rtlCol="0">
            <a:spAutoFit/>
          </a:bodyPr>
          <a:lstStyle/>
          <a:p>
            <a:r>
              <a:rPr kumimoji="1" lang="ja-JP" altLang="en-US" sz="1100" dirty="0">
                <a:latin typeface="+mn-ea"/>
              </a:rPr>
              <a:t>モバイル</a:t>
            </a:r>
            <a:r>
              <a:rPr kumimoji="1" lang="en-US" altLang="ja-JP" sz="1100" dirty="0">
                <a:latin typeface="+mn-ea"/>
              </a:rPr>
              <a:t>VPN</a:t>
            </a:r>
            <a:r>
              <a:rPr kumimoji="1" lang="ja-JP" altLang="en-US" sz="1100" dirty="0">
                <a:latin typeface="+mn-ea"/>
              </a:rPr>
              <a:t>など</a:t>
            </a:r>
          </a:p>
        </p:txBody>
      </p:sp>
      <p:sp>
        <p:nvSpPr>
          <p:cNvPr id="23" name="テキスト ボックス 22">
            <a:extLst>
              <a:ext uri="{FF2B5EF4-FFF2-40B4-BE49-F238E27FC236}">
                <a16:creationId xmlns:a16="http://schemas.microsoft.com/office/drawing/2014/main" id="{BB62715C-4B94-4C01-A17D-89075663DAA0}"/>
              </a:ext>
            </a:extLst>
          </p:cNvPr>
          <p:cNvSpPr txBox="1"/>
          <p:nvPr/>
        </p:nvSpPr>
        <p:spPr>
          <a:xfrm>
            <a:off x="7467539" y="4227154"/>
            <a:ext cx="1266693" cy="369332"/>
          </a:xfrm>
          <a:prstGeom prst="rect">
            <a:avLst/>
          </a:prstGeom>
          <a:noFill/>
        </p:spPr>
        <p:txBody>
          <a:bodyPr wrap="none" rtlCol="0">
            <a:spAutoFit/>
          </a:bodyPr>
          <a:lstStyle/>
          <a:p>
            <a:r>
              <a:rPr kumimoji="1" lang="ja-JP" altLang="en-US" dirty="0">
                <a:latin typeface="+mn-ea"/>
              </a:rPr>
              <a:t>制御系</a:t>
            </a:r>
            <a:r>
              <a:rPr kumimoji="1" lang="en-US" altLang="ja-JP" dirty="0">
                <a:latin typeface="+mn-ea"/>
              </a:rPr>
              <a:t>NW</a:t>
            </a:r>
            <a:endParaRPr kumimoji="1" lang="ja-JP" altLang="en-US" dirty="0">
              <a:latin typeface="+mn-ea"/>
            </a:endParaRPr>
          </a:p>
        </p:txBody>
      </p:sp>
      <p:sp>
        <p:nvSpPr>
          <p:cNvPr id="24" name="テキスト ボックス 23">
            <a:extLst>
              <a:ext uri="{FF2B5EF4-FFF2-40B4-BE49-F238E27FC236}">
                <a16:creationId xmlns:a16="http://schemas.microsoft.com/office/drawing/2014/main" id="{C102AECF-A2C0-4448-A3B4-4220653084B4}"/>
              </a:ext>
            </a:extLst>
          </p:cNvPr>
          <p:cNvSpPr txBox="1"/>
          <p:nvPr/>
        </p:nvSpPr>
        <p:spPr>
          <a:xfrm>
            <a:off x="7258794" y="5488774"/>
            <a:ext cx="1632178" cy="369332"/>
          </a:xfrm>
          <a:prstGeom prst="rect">
            <a:avLst/>
          </a:prstGeom>
          <a:noFill/>
        </p:spPr>
        <p:txBody>
          <a:bodyPr wrap="none" rtlCol="0">
            <a:spAutoFit/>
          </a:bodyPr>
          <a:lstStyle/>
          <a:p>
            <a:r>
              <a:rPr kumimoji="1" lang="ja-JP" altLang="en-US" dirty="0">
                <a:latin typeface="+mn-ea"/>
              </a:rPr>
              <a:t>サーバ／設備等</a:t>
            </a:r>
          </a:p>
        </p:txBody>
      </p:sp>
      <p:sp>
        <p:nvSpPr>
          <p:cNvPr id="29" name="楕円 28">
            <a:extLst>
              <a:ext uri="{FF2B5EF4-FFF2-40B4-BE49-F238E27FC236}">
                <a16:creationId xmlns:a16="http://schemas.microsoft.com/office/drawing/2014/main" id="{301A7252-9EBB-4066-8DBB-5D1FD50139EA}"/>
              </a:ext>
            </a:extLst>
          </p:cNvPr>
          <p:cNvSpPr/>
          <p:nvPr/>
        </p:nvSpPr>
        <p:spPr>
          <a:xfrm>
            <a:off x="3425296" y="4849727"/>
            <a:ext cx="1158626" cy="486840"/>
          </a:xfrm>
          <a:prstGeom prst="ellipse">
            <a:avLst/>
          </a:prstGeom>
          <a:solidFill>
            <a:schemeClr val="bg1"/>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en-US" altLang="ja-JP" sz="1400" dirty="0">
              <a:solidFill>
                <a:schemeClr val="accent1"/>
              </a:solidFill>
              <a:latin typeface="+mn-ea"/>
            </a:endParaRPr>
          </a:p>
        </p:txBody>
      </p:sp>
      <p:sp>
        <p:nvSpPr>
          <p:cNvPr id="30" name="正方形/長方形 29">
            <a:extLst>
              <a:ext uri="{FF2B5EF4-FFF2-40B4-BE49-F238E27FC236}">
                <a16:creationId xmlns:a16="http://schemas.microsoft.com/office/drawing/2014/main" id="{5C5AF87C-EFB6-43D4-83A4-A4077D74106D}"/>
              </a:ext>
            </a:extLst>
          </p:cNvPr>
          <p:cNvSpPr/>
          <p:nvPr/>
        </p:nvSpPr>
        <p:spPr>
          <a:xfrm>
            <a:off x="3552562" y="4985425"/>
            <a:ext cx="904094" cy="215444"/>
          </a:xfrm>
          <a:prstGeom prst="rect">
            <a:avLst/>
          </a:prstGeom>
        </p:spPr>
        <p:txBody>
          <a:bodyPr wrap="none" lIns="0" tIns="0" rIns="0" bIns="0">
            <a:spAutoFit/>
          </a:bodyPr>
          <a:lstStyle/>
          <a:p>
            <a:pPr algn="ctr"/>
            <a:r>
              <a:rPr lang="ja-JP" altLang="en-US" sz="1400" dirty="0">
                <a:solidFill>
                  <a:schemeClr val="accent1"/>
                </a:solidFill>
                <a:latin typeface="+mn-ea"/>
              </a:rPr>
              <a:t>インターネット</a:t>
            </a:r>
            <a:endParaRPr lang="en-US" altLang="ja-JP" sz="1400" dirty="0">
              <a:solidFill>
                <a:schemeClr val="accent1"/>
              </a:solidFill>
              <a:latin typeface="+mn-ea"/>
            </a:endParaRPr>
          </a:p>
        </p:txBody>
      </p:sp>
      <p:sp>
        <p:nvSpPr>
          <p:cNvPr id="31" name="楕円 30">
            <a:extLst>
              <a:ext uri="{FF2B5EF4-FFF2-40B4-BE49-F238E27FC236}">
                <a16:creationId xmlns:a16="http://schemas.microsoft.com/office/drawing/2014/main" id="{4C021547-2437-486C-8D65-13378F4EBAA9}"/>
              </a:ext>
            </a:extLst>
          </p:cNvPr>
          <p:cNvSpPr/>
          <p:nvPr/>
        </p:nvSpPr>
        <p:spPr>
          <a:xfrm>
            <a:off x="4935110" y="4849727"/>
            <a:ext cx="1158626" cy="486840"/>
          </a:xfrm>
          <a:prstGeom prst="ellipse">
            <a:avLst/>
          </a:prstGeom>
          <a:solidFill>
            <a:schemeClr val="bg1"/>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en-US" altLang="ja-JP" sz="1400" dirty="0">
              <a:solidFill>
                <a:schemeClr val="accent1"/>
              </a:solidFill>
              <a:latin typeface="+mn-ea"/>
            </a:endParaRPr>
          </a:p>
        </p:txBody>
      </p:sp>
      <p:sp>
        <p:nvSpPr>
          <p:cNvPr id="32" name="正方形/長方形 31">
            <a:extLst>
              <a:ext uri="{FF2B5EF4-FFF2-40B4-BE49-F238E27FC236}">
                <a16:creationId xmlns:a16="http://schemas.microsoft.com/office/drawing/2014/main" id="{D4928F00-73FF-4103-BB5D-A9C4F038AA57}"/>
              </a:ext>
            </a:extLst>
          </p:cNvPr>
          <p:cNvSpPr/>
          <p:nvPr/>
        </p:nvSpPr>
        <p:spPr>
          <a:xfrm>
            <a:off x="4564592" y="4805243"/>
            <a:ext cx="405518" cy="575808"/>
          </a:xfrm>
          <a:prstGeom prst="rect">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dirty="0">
                <a:solidFill>
                  <a:schemeClr val="accent1"/>
                </a:solidFill>
                <a:latin typeface="+mn-ea"/>
              </a:rPr>
              <a:t>FW</a:t>
            </a:r>
          </a:p>
        </p:txBody>
      </p:sp>
      <p:sp>
        <p:nvSpPr>
          <p:cNvPr id="33" name="正方形/長方形 32">
            <a:extLst>
              <a:ext uri="{FF2B5EF4-FFF2-40B4-BE49-F238E27FC236}">
                <a16:creationId xmlns:a16="http://schemas.microsoft.com/office/drawing/2014/main" id="{CF5BD0F2-2D63-49FF-A079-5EE8EC02BF0B}"/>
              </a:ext>
            </a:extLst>
          </p:cNvPr>
          <p:cNvSpPr/>
          <p:nvPr/>
        </p:nvSpPr>
        <p:spPr>
          <a:xfrm>
            <a:off x="5146534" y="4985425"/>
            <a:ext cx="735779" cy="215444"/>
          </a:xfrm>
          <a:prstGeom prst="rect">
            <a:avLst/>
          </a:prstGeom>
        </p:spPr>
        <p:txBody>
          <a:bodyPr wrap="none" lIns="0" tIns="0" rIns="0" bIns="0">
            <a:spAutoFit/>
          </a:bodyPr>
          <a:lstStyle/>
          <a:p>
            <a:pPr algn="ctr"/>
            <a:r>
              <a:rPr lang="en-US" altLang="ja-JP" sz="1400" dirty="0">
                <a:solidFill>
                  <a:schemeClr val="accent1"/>
                </a:solidFill>
                <a:latin typeface="+mn-ea"/>
              </a:rPr>
              <a:t>ACEWAN</a:t>
            </a:r>
          </a:p>
        </p:txBody>
      </p:sp>
      <p:sp>
        <p:nvSpPr>
          <p:cNvPr id="34" name="正方形/長方形 33">
            <a:extLst>
              <a:ext uri="{FF2B5EF4-FFF2-40B4-BE49-F238E27FC236}">
                <a16:creationId xmlns:a16="http://schemas.microsoft.com/office/drawing/2014/main" id="{7E2D69A2-6A4D-4AEB-99E1-4FC5015895F1}"/>
              </a:ext>
            </a:extLst>
          </p:cNvPr>
          <p:cNvSpPr/>
          <p:nvPr/>
        </p:nvSpPr>
        <p:spPr>
          <a:xfrm>
            <a:off x="6453703" y="4805243"/>
            <a:ext cx="812746" cy="575808"/>
          </a:xfrm>
          <a:prstGeom prst="rect">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accent1"/>
                </a:solidFill>
                <a:latin typeface="+mn-ea"/>
              </a:rPr>
              <a:t>UTM</a:t>
            </a:r>
          </a:p>
        </p:txBody>
      </p:sp>
      <p:cxnSp>
        <p:nvCxnSpPr>
          <p:cNvPr id="35" name="直線矢印コネクタ 34">
            <a:extLst>
              <a:ext uri="{FF2B5EF4-FFF2-40B4-BE49-F238E27FC236}">
                <a16:creationId xmlns:a16="http://schemas.microsoft.com/office/drawing/2014/main" id="{7B377EDE-D773-45AB-870E-7F23383AC7C5}"/>
              </a:ext>
            </a:extLst>
          </p:cNvPr>
          <p:cNvCxnSpPr>
            <a:cxnSpLocks/>
          </p:cNvCxnSpPr>
          <p:nvPr/>
        </p:nvCxnSpPr>
        <p:spPr>
          <a:xfrm>
            <a:off x="3196757" y="4893914"/>
            <a:ext cx="462467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十字形 35">
            <a:extLst>
              <a:ext uri="{FF2B5EF4-FFF2-40B4-BE49-F238E27FC236}">
                <a16:creationId xmlns:a16="http://schemas.microsoft.com/office/drawing/2014/main" id="{9870F58C-623A-4438-BCE1-60EBF221E0A0}"/>
              </a:ext>
            </a:extLst>
          </p:cNvPr>
          <p:cNvSpPr/>
          <p:nvPr/>
        </p:nvSpPr>
        <p:spPr>
          <a:xfrm rot="18904037">
            <a:off x="4035227" y="4614005"/>
            <a:ext cx="576000" cy="576000"/>
          </a:xfrm>
          <a:prstGeom prst="plus">
            <a:avLst>
              <a:gd name="adj" fmla="val 4309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6" name="正方形/長方形 5">
            <a:extLst>
              <a:ext uri="{FF2B5EF4-FFF2-40B4-BE49-F238E27FC236}">
                <a16:creationId xmlns:a16="http://schemas.microsoft.com/office/drawing/2014/main" id="{C9FFE34F-EB09-48EF-BD9E-AA164455ED8F}"/>
              </a:ext>
            </a:extLst>
          </p:cNvPr>
          <p:cNvSpPr/>
          <p:nvPr/>
        </p:nvSpPr>
        <p:spPr>
          <a:xfrm>
            <a:off x="6176767" y="1310206"/>
            <a:ext cx="2714205" cy="307777"/>
          </a:xfrm>
          <a:prstGeom prst="rect">
            <a:avLst/>
          </a:prstGeom>
        </p:spPr>
        <p:txBody>
          <a:bodyPr wrap="none">
            <a:spAutoFit/>
          </a:bodyPr>
          <a:lstStyle/>
          <a:p>
            <a:r>
              <a:rPr lang="en-US" altLang="ja-JP" sz="1400" dirty="0">
                <a:latin typeface="+mn-ea"/>
              </a:rPr>
              <a:t>※</a:t>
            </a:r>
            <a:r>
              <a:rPr lang="ja-JP" altLang="en-US" sz="1400" dirty="0">
                <a:latin typeface="+mn-ea"/>
              </a:rPr>
              <a:t>メール・インターネットを利用する</a:t>
            </a:r>
            <a:r>
              <a:rPr lang="en-US" altLang="ja-JP" sz="1400" dirty="0">
                <a:latin typeface="+mn-ea"/>
              </a:rPr>
              <a:t>PC</a:t>
            </a:r>
            <a:endParaRPr lang="ja-JP" altLang="en-US" sz="1400" dirty="0">
              <a:latin typeface="+mn-ea"/>
            </a:endParaRPr>
          </a:p>
        </p:txBody>
      </p:sp>
      <p:sp>
        <p:nvSpPr>
          <p:cNvPr id="37" name="テキスト ボックス 36">
            <a:extLst>
              <a:ext uri="{FF2B5EF4-FFF2-40B4-BE49-F238E27FC236}">
                <a16:creationId xmlns:a16="http://schemas.microsoft.com/office/drawing/2014/main" id="{ED6D5293-D24F-41C6-854B-F626609C1AF8}"/>
              </a:ext>
            </a:extLst>
          </p:cNvPr>
          <p:cNvSpPr txBox="1"/>
          <p:nvPr/>
        </p:nvSpPr>
        <p:spPr>
          <a:xfrm>
            <a:off x="2647563" y="5376217"/>
            <a:ext cx="611065" cy="369332"/>
          </a:xfrm>
          <a:prstGeom prst="rect">
            <a:avLst/>
          </a:prstGeom>
          <a:noFill/>
        </p:spPr>
        <p:txBody>
          <a:bodyPr wrap="none" rtlCol="0">
            <a:spAutoFit/>
          </a:bodyPr>
          <a:lstStyle/>
          <a:p>
            <a:r>
              <a:rPr kumimoji="1" lang="en-US" altLang="ja-JP" dirty="0">
                <a:latin typeface="+mn-ea"/>
              </a:rPr>
              <a:t>PC</a:t>
            </a:r>
            <a:r>
              <a:rPr lang="en-US" altLang="ja-JP" baseline="30000" dirty="0">
                <a:latin typeface="+mn-ea"/>
              </a:rPr>
              <a:t>※</a:t>
            </a:r>
            <a:endParaRPr kumimoji="1" lang="en-US" altLang="ja-JP" baseline="30000" dirty="0">
              <a:latin typeface="+mn-ea"/>
            </a:endParaRPr>
          </a:p>
        </p:txBody>
      </p:sp>
      <p:sp>
        <p:nvSpPr>
          <p:cNvPr id="38" name="テキスト ボックス 37">
            <a:extLst>
              <a:ext uri="{FF2B5EF4-FFF2-40B4-BE49-F238E27FC236}">
                <a16:creationId xmlns:a16="http://schemas.microsoft.com/office/drawing/2014/main" id="{701F5689-2ACE-47B9-89DA-69E5CA6B99B5}"/>
              </a:ext>
            </a:extLst>
          </p:cNvPr>
          <p:cNvSpPr txBox="1"/>
          <p:nvPr/>
        </p:nvSpPr>
        <p:spPr>
          <a:xfrm>
            <a:off x="4592971" y="4407826"/>
            <a:ext cx="1478290" cy="369332"/>
          </a:xfrm>
          <a:prstGeom prst="rect">
            <a:avLst/>
          </a:prstGeom>
          <a:noFill/>
        </p:spPr>
        <p:txBody>
          <a:bodyPr wrap="none" rtlCol="0">
            <a:spAutoFit/>
          </a:bodyPr>
          <a:lstStyle/>
          <a:p>
            <a:r>
              <a:rPr kumimoji="1" lang="en-US" altLang="ja-JP" dirty="0">
                <a:latin typeface="+mn-ea"/>
              </a:rPr>
              <a:t>RDP/SSH</a:t>
            </a:r>
            <a:r>
              <a:rPr kumimoji="1" lang="ja-JP" altLang="en-US" dirty="0">
                <a:latin typeface="+mn-ea"/>
              </a:rPr>
              <a:t>など</a:t>
            </a:r>
          </a:p>
        </p:txBody>
      </p:sp>
    </p:spTree>
    <p:extLst>
      <p:ext uri="{BB962C8B-B14F-4D97-AF65-F5344CB8AC3E}">
        <p14:creationId xmlns:p14="http://schemas.microsoft.com/office/powerpoint/2010/main" val="336621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A7227F-1D90-42DD-B004-E655F257EF34}"/>
              </a:ext>
            </a:extLst>
          </p:cNvPr>
          <p:cNvSpPr>
            <a:spLocks noGrp="1"/>
          </p:cNvSpPr>
          <p:nvPr>
            <p:ph type="title"/>
          </p:nvPr>
        </p:nvSpPr>
        <p:spPr/>
        <p:txBody>
          <a:bodyPr/>
          <a:lstStyle/>
          <a:p>
            <a:r>
              <a:rPr kumimoji="1" lang="ja-JP" altLang="en-US" dirty="0"/>
              <a:t>制御システムでは保守用の専用</a:t>
            </a:r>
            <a:r>
              <a:rPr kumimoji="1" lang="en-US" altLang="ja-JP" dirty="0"/>
              <a:t>PC</a:t>
            </a:r>
            <a:r>
              <a:rPr kumimoji="1" lang="ja-JP" altLang="en-US" dirty="0"/>
              <a:t>を用意する必要があります</a:t>
            </a:r>
          </a:p>
        </p:txBody>
      </p:sp>
      <p:sp>
        <p:nvSpPr>
          <p:cNvPr id="3" name="テキスト プレースホルダー 2">
            <a:extLst>
              <a:ext uri="{FF2B5EF4-FFF2-40B4-BE49-F238E27FC236}">
                <a16:creationId xmlns:a16="http://schemas.microsoft.com/office/drawing/2014/main" id="{DC5FBC61-8470-4EDA-A9AD-02A3E35EE7E6}"/>
              </a:ext>
            </a:extLst>
          </p:cNvPr>
          <p:cNvSpPr>
            <a:spLocks noGrp="1"/>
          </p:cNvSpPr>
          <p:nvPr>
            <p:ph type="body" sz="quarter" idx="10"/>
          </p:nvPr>
        </p:nvSpPr>
        <p:spPr>
          <a:xfrm>
            <a:off x="276178" y="1052735"/>
            <a:ext cx="6240038" cy="576039"/>
          </a:xfrm>
        </p:spPr>
        <p:txBody>
          <a:bodyPr/>
          <a:lstStyle/>
          <a:p>
            <a:r>
              <a:rPr lang="ja-JP" altLang="en-US" dirty="0"/>
              <a:t>制御システムセキュリティ規則 </a:t>
            </a:r>
            <a:r>
              <a:rPr lang="en-US" altLang="ja-JP" dirty="0"/>
              <a:t>―</a:t>
            </a:r>
            <a:r>
              <a:rPr lang="ja-JP" altLang="en-US" dirty="0"/>
              <a:t> 機器接続手順</a:t>
            </a:r>
          </a:p>
        </p:txBody>
      </p:sp>
      <p:sp>
        <p:nvSpPr>
          <p:cNvPr id="4" name="コンテンツ プレースホルダー 3">
            <a:extLst>
              <a:ext uri="{FF2B5EF4-FFF2-40B4-BE49-F238E27FC236}">
                <a16:creationId xmlns:a16="http://schemas.microsoft.com/office/drawing/2014/main" id="{9D0E7D71-DB6B-4D2F-8D2F-5D74C7250EDD}"/>
              </a:ext>
            </a:extLst>
          </p:cNvPr>
          <p:cNvSpPr>
            <a:spLocks noGrp="1"/>
          </p:cNvSpPr>
          <p:nvPr>
            <p:ph sz="quarter" idx="11"/>
          </p:nvPr>
        </p:nvSpPr>
        <p:spPr/>
        <p:txBody>
          <a:bodyPr/>
          <a:lstStyle/>
          <a:p>
            <a:pPr marL="0" indent="0">
              <a:buNone/>
            </a:pPr>
            <a:r>
              <a:rPr lang="ja-JP" altLang="en-US" sz="1200" dirty="0"/>
              <a:t>１０．制御システムに機器を接続する場合は、以下の項目を遵守し、接続を許可する承認者と運用を管理する管理者を定めて運用すること。 </a:t>
            </a:r>
          </a:p>
          <a:p>
            <a:pPr marL="0" indent="0">
              <a:buNone/>
            </a:pPr>
            <a:r>
              <a:rPr lang="ja-JP" altLang="en-US" sz="1200" dirty="0"/>
              <a:t>（１）制御システムに接続する機器の管理 </a:t>
            </a:r>
          </a:p>
          <a:p>
            <a:pPr marL="177800" indent="0">
              <a:spcBef>
                <a:spcPts val="600"/>
              </a:spcBef>
              <a:buNone/>
            </a:pPr>
            <a:r>
              <a:rPr lang="ja-JP" altLang="en-US" sz="1200" dirty="0"/>
              <a:t>① 制御システムへの</a:t>
            </a:r>
            <a:r>
              <a:rPr lang="en-US" altLang="ja-JP" sz="1200" dirty="0"/>
              <a:t>PC</a:t>
            </a:r>
            <a:r>
              <a:rPr lang="ja-JP" altLang="en-US" sz="1200" dirty="0"/>
              <a:t>の接続（</a:t>
            </a:r>
            <a:r>
              <a:rPr lang="en-US" altLang="ja-JP" sz="1200" dirty="0"/>
              <a:t>DCS</a:t>
            </a:r>
            <a:r>
              <a:rPr lang="ja-JP" altLang="en-US" sz="1200" dirty="0" err="1"/>
              <a:t>、</a:t>
            </a:r>
            <a:r>
              <a:rPr lang="en-US" altLang="ja-JP" sz="1200" dirty="0"/>
              <a:t>PLC HMI</a:t>
            </a:r>
            <a:r>
              <a:rPr lang="ja-JP" altLang="en-US" sz="1200" dirty="0"/>
              <a:t>含む） </a:t>
            </a:r>
          </a:p>
          <a:p>
            <a:pPr marL="177800" indent="0">
              <a:buNone/>
            </a:pPr>
            <a:r>
              <a:rPr lang="ja-JP" altLang="en-US" sz="1200" dirty="0"/>
              <a:t>制御システムへの</a:t>
            </a:r>
            <a:r>
              <a:rPr lang="en-US" altLang="ja-JP" sz="1200" dirty="0"/>
              <a:t>PC</a:t>
            </a:r>
            <a:r>
              <a:rPr lang="ja-JP" altLang="en-US" sz="1200" dirty="0"/>
              <a:t>の接続は、以下の事項を推奨するが、制御機器ベンダーと確認の上、動作が保証されている範囲内で実施すること。 </a:t>
            </a:r>
          </a:p>
          <a:p>
            <a:pPr marL="360363" indent="-90488"/>
            <a:r>
              <a:rPr lang="en-US" altLang="ja-JP" sz="1200" b="1" u="sng" dirty="0"/>
              <a:t>OS</a:t>
            </a:r>
            <a:r>
              <a:rPr lang="ja-JP" altLang="en-US" sz="1200" b="1" u="sng" dirty="0"/>
              <a:t>とソフトウェアが最新の状態になっている</a:t>
            </a:r>
            <a:r>
              <a:rPr lang="ja-JP" altLang="en-US" sz="1200" dirty="0"/>
              <a:t>ことを確認する。また接続後も、必要に応じて、パッチ適用やアップデートを実施する。 </a:t>
            </a:r>
          </a:p>
          <a:p>
            <a:pPr marL="360363" indent="-90488"/>
            <a:r>
              <a:rPr lang="en-US" altLang="ja-JP" sz="1200" dirty="0"/>
              <a:t>ACEWAN</a:t>
            </a:r>
            <a:r>
              <a:rPr lang="ja-JP" altLang="en-US" sz="1200" dirty="0"/>
              <a:t>内のアップデートサーバ</a:t>
            </a:r>
            <a:r>
              <a:rPr lang="en-US" altLang="ja-JP" sz="1200" dirty="0"/>
              <a:t>(</a:t>
            </a:r>
            <a:r>
              <a:rPr lang="ja-JP" altLang="en-US" sz="1200" dirty="0"/>
              <a:t>セキュリティパッチ適用</a:t>
            </a:r>
            <a:r>
              <a:rPr lang="en-US" altLang="ja-JP" sz="1200" dirty="0"/>
              <a:t>,</a:t>
            </a:r>
            <a:r>
              <a:rPr lang="ja-JP" altLang="en-US" sz="1200" dirty="0"/>
              <a:t>アンチウイルスソフト更新等）に接続する場合は、</a:t>
            </a:r>
            <a:r>
              <a:rPr lang="en-US" altLang="ja-JP" sz="1200" dirty="0"/>
              <a:t>IT</a:t>
            </a:r>
            <a:r>
              <a:rPr lang="ja-JP" altLang="en-US" sz="1200" dirty="0"/>
              <a:t>統括部セキュリティセンターに相談すること。 </a:t>
            </a:r>
          </a:p>
          <a:p>
            <a:pPr marL="360363" indent="-90488"/>
            <a:r>
              <a:rPr lang="ja-JP" altLang="en-US" sz="1200" dirty="0"/>
              <a:t>接続機器は、あらかじめウイルスチェックを行ってから接続する。その際、ウイルス定義ファイルが最新であることを確認すること。 </a:t>
            </a:r>
          </a:p>
          <a:p>
            <a:pPr marL="360363" indent="-90488"/>
            <a:r>
              <a:rPr lang="ja-JP" altLang="en-US" sz="1200" dirty="0"/>
              <a:t>不要なサービスや通信機能が無効に設定されていることを確認すること。 （ポートスキャン、脆弱性検査ツール等を使用したテストの実施を推奨する） </a:t>
            </a:r>
            <a:endParaRPr lang="en-US" altLang="ja-JP" sz="1200" dirty="0"/>
          </a:p>
          <a:p>
            <a:pPr marL="177800" indent="0">
              <a:spcBef>
                <a:spcPts val="600"/>
              </a:spcBef>
              <a:buNone/>
            </a:pPr>
            <a:r>
              <a:rPr lang="ja-JP" altLang="en-US" sz="1200" dirty="0"/>
              <a:t>② メンテナンス用</a:t>
            </a:r>
            <a:r>
              <a:rPr lang="en-US" altLang="ja-JP" sz="1200" dirty="0"/>
              <a:t>PC,</a:t>
            </a:r>
            <a:r>
              <a:rPr lang="ja-JP" altLang="en-US" sz="1200" dirty="0"/>
              <a:t>バックアップ用外部記憶媒体の接続 </a:t>
            </a:r>
          </a:p>
          <a:p>
            <a:pPr marL="360363" indent="-90488"/>
            <a:r>
              <a:rPr lang="ja-JP" altLang="en-US" sz="1200" dirty="0"/>
              <a:t>メンテナンスに用いる</a:t>
            </a:r>
            <a:r>
              <a:rPr lang="en-US" altLang="ja-JP" sz="1200" dirty="0"/>
              <a:t>PC</a:t>
            </a:r>
            <a:r>
              <a:rPr lang="ja-JP" altLang="en-US" sz="1200" dirty="0"/>
              <a:t>は、メンテナンス専用機とし、</a:t>
            </a:r>
            <a:r>
              <a:rPr lang="ja-JP" altLang="en-US" sz="1200" b="1" u="sng" dirty="0"/>
              <a:t>通常業務等（メール、インターネット閲覧等）に用いる機器との兼用は禁止</a:t>
            </a:r>
            <a:r>
              <a:rPr lang="ja-JP" altLang="en-US" sz="1200" dirty="0"/>
              <a:t>する。 </a:t>
            </a:r>
          </a:p>
          <a:p>
            <a:pPr marL="360363" indent="-90488"/>
            <a:r>
              <a:rPr lang="ja-JP" altLang="en-US" sz="1200" dirty="0"/>
              <a:t>原則として、上記①項と同等の</a:t>
            </a:r>
            <a:r>
              <a:rPr lang="en-US" altLang="ja-JP" sz="1200" dirty="0"/>
              <a:t>PC</a:t>
            </a:r>
            <a:r>
              <a:rPr lang="ja-JP" altLang="en-US" sz="1200" dirty="0"/>
              <a:t>を用いることを基本とする。 </a:t>
            </a:r>
            <a:br>
              <a:rPr lang="en-US" altLang="ja-JP" sz="1200" dirty="0"/>
            </a:br>
            <a:r>
              <a:rPr lang="ja-JP" altLang="en-US" sz="1200" dirty="0"/>
              <a:t>ただし、特定の制御機器メンテナンス専用として設置し、このメンテナンス業務以外に用いることのない</a:t>
            </a:r>
            <a:r>
              <a:rPr lang="en-US" altLang="ja-JP" sz="1200" dirty="0"/>
              <a:t>PC</a:t>
            </a:r>
            <a:r>
              <a:rPr lang="ja-JP" altLang="en-US" sz="1200" dirty="0"/>
              <a:t>を使用することは可とする。（保守期限の切れた</a:t>
            </a:r>
            <a:r>
              <a:rPr lang="en-US" altLang="ja-JP" sz="1200" dirty="0"/>
              <a:t>OS</a:t>
            </a:r>
            <a:r>
              <a:rPr lang="ja-JP" altLang="en-US" sz="1200" dirty="0"/>
              <a:t>でしか接続できない古い制御機器のメンテナンス専用の例外的な措置） </a:t>
            </a:r>
          </a:p>
          <a:p>
            <a:pPr marL="360363" indent="-90488"/>
            <a:r>
              <a:rPr lang="ja-JP" altLang="en-US" sz="1200" dirty="0"/>
              <a:t>制御機器ベンダー、メンテナンスベンダーが持ち込む</a:t>
            </a:r>
            <a:r>
              <a:rPr lang="en-US" altLang="ja-JP" sz="1200" dirty="0"/>
              <a:t>PC</a:t>
            </a:r>
            <a:r>
              <a:rPr lang="ja-JP" altLang="en-US" sz="1200" dirty="0" err="1"/>
              <a:t>、</a:t>
            </a:r>
            <a:r>
              <a:rPr lang="ja-JP" altLang="en-US" sz="1200" dirty="0"/>
              <a:t>外部記憶媒体を接続する場合で、上記事項の確認をベンダー側で実施する場合、仕様書等に明記するなど、書面により実施状況を確認すること。 </a:t>
            </a:r>
            <a:endParaRPr lang="en-US" altLang="ja-JP" sz="1200" dirty="0"/>
          </a:p>
          <a:p>
            <a:pPr marL="177800" indent="0">
              <a:spcBef>
                <a:spcPts val="600"/>
              </a:spcBef>
              <a:buNone/>
            </a:pPr>
            <a:r>
              <a:rPr lang="ja-JP" altLang="en-US" sz="1200" dirty="0"/>
              <a:t>詳細については、巻末の「メンテナンス用</a:t>
            </a:r>
            <a:r>
              <a:rPr lang="en-US" altLang="ja-JP" sz="1200" dirty="0"/>
              <a:t>PC</a:t>
            </a:r>
            <a:r>
              <a:rPr lang="ja-JP" altLang="en-US" sz="1200" dirty="0"/>
              <a:t>（</a:t>
            </a:r>
            <a:r>
              <a:rPr lang="en-US" altLang="ja-JP" sz="1200" dirty="0"/>
              <a:t>10.(1).②</a:t>
            </a:r>
            <a:r>
              <a:rPr lang="ja-JP" altLang="en-US" sz="1200" dirty="0"/>
              <a:t>）に関する補足」を参考にすること。 </a:t>
            </a:r>
            <a:endParaRPr kumimoji="1" lang="ja-JP" altLang="en-US" sz="1200" dirty="0"/>
          </a:p>
        </p:txBody>
      </p:sp>
    </p:spTree>
    <p:extLst>
      <p:ext uri="{BB962C8B-B14F-4D97-AF65-F5344CB8AC3E}">
        <p14:creationId xmlns:p14="http://schemas.microsoft.com/office/powerpoint/2010/main" val="2370802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FE11D7-8709-4C4D-9D0A-1730AE4683FE}"/>
              </a:ext>
            </a:extLst>
          </p:cNvPr>
          <p:cNvSpPr>
            <a:spLocks noGrp="1"/>
          </p:cNvSpPr>
          <p:nvPr>
            <p:ph type="title"/>
          </p:nvPr>
        </p:nvSpPr>
        <p:spPr/>
        <p:txBody>
          <a:bodyPr/>
          <a:lstStyle/>
          <a:p>
            <a:r>
              <a:rPr lang="ja-JP" altLang="en-US" dirty="0"/>
              <a:t>制御システムのリモート保守の方式</a:t>
            </a:r>
            <a:endParaRPr kumimoji="1" lang="ja-JP" altLang="en-US" dirty="0"/>
          </a:p>
        </p:txBody>
      </p:sp>
    </p:spTree>
    <p:extLst>
      <p:ext uri="{BB962C8B-B14F-4D97-AF65-F5344CB8AC3E}">
        <p14:creationId xmlns:p14="http://schemas.microsoft.com/office/powerpoint/2010/main" val="3664169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5FE1B9-65DF-4BFD-AB72-F0E21B621CD3}"/>
              </a:ext>
            </a:extLst>
          </p:cNvPr>
          <p:cNvSpPr>
            <a:spLocks noGrp="1"/>
          </p:cNvSpPr>
          <p:nvPr>
            <p:ph type="title"/>
          </p:nvPr>
        </p:nvSpPr>
        <p:spPr/>
        <p:txBody>
          <a:bodyPr/>
          <a:lstStyle/>
          <a:p>
            <a:r>
              <a:rPr kumimoji="1" lang="ja-JP" altLang="en-US" dirty="0">
                <a:latin typeface="+mn-ea"/>
                <a:ea typeface="+mn-ea"/>
              </a:rPr>
              <a:t>作業者と通信元に</a:t>
            </a:r>
            <a:r>
              <a:rPr lang="ja-JP" altLang="en-US" dirty="0">
                <a:latin typeface="+mn-ea"/>
                <a:ea typeface="+mn-ea"/>
              </a:rPr>
              <a:t>よって</a:t>
            </a:r>
            <a:r>
              <a:rPr kumimoji="1" lang="ja-JP" altLang="en-US" dirty="0">
                <a:latin typeface="+mn-ea"/>
                <a:ea typeface="+mn-ea"/>
              </a:rPr>
              <a:t>リモート保守の方式が</a:t>
            </a:r>
            <a:r>
              <a:rPr lang="ja-JP" altLang="en-US" dirty="0">
                <a:latin typeface="+mn-ea"/>
                <a:ea typeface="+mn-ea"/>
              </a:rPr>
              <a:t>決まります</a:t>
            </a:r>
            <a:endParaRPr kumimoji="1" lang="ja-JP" altLang="en-US" dirty="0">
              <a:latin typeface="+mn-ea"/>
              <a:ea typeface="+mn-ea"/>
            </a:endParaRPr>
          </a:p>
        </p:txBody>
      </p:sp>
      <p:sp>
        <p:nvSpPr>
          <p:cNvPr id="3" name="テキスト プレースホルダー 2">
            <a:extLst>
              <a:ext uri="{FF2B5EF4-FFF2-40B4-BE49-F238E27FC236}">
                <a16:creationId xmlns:a16="http://schemas.microsoft.com/office/drawing/2014/main" id="{F518A6CE-D15F-4962-BC0B-A91B9E584C84}"/>
              </a:ext>
            </a:extLst>
          </p:cNvPr>
          <p:cNvSpPr>
            <a:spLocks noGrp="1"/>
          </p:cNvSpPr>
          <p:nvPr>
            <p:ph type="body" sz="quarter" idx="10"/>
          </p:nvPr>
        </p:nvSpPr>
        <p:spPr/>
        <p:txBody>
          <a:bodyPr/>
          <a:lstStyle/>
          <a:p>
            <a:r>
              <a:rPr kumimoji="1" lang="ja-JP" altLang="en-US" dirty="0">
                <a:latin typeface="+mn-ea"/>
              </a:rPr>
              <a:t>リモート保守の整理</a:t>
            </a:r>
          </a:p>
        </p:txBody>
      </p:sp>
      <p:graphicFrame>
        <p:nvGraphicFramePr>
          <p:cNvPr id="4" name="表 3">
            <a:extLst>
              <a:ext uri="{FF2B5EF4-FFF2-40B4-BE49-F238E27FC236}">
                <a16:creationId xmlns:a16="http://schemas.microsoft.com/office/drawing/2014/main" id="{EDF657B8-4EC8-437B-93A1-3F5E893E10FA}"/>
              </a:ext>
            </a:extLst>
          </p:cNvPr>
          <p:cNvGraphicFramePr>
            <a:graphicFrameLocks noGrp="1"/>
          </p:cNvGraphicFramePr>
          <p:nvPr>
            <p:extLst>
              <p:ext uri="{D42A27DB-BD31-4B8C-83A1-F6EECF244321}">
                <p14:modId xmlns:p14="http://schemas.microsoft.com/office/powerpoint/2010/main" val="1331204476"/>
              </p:ext>
            </p:extLst>
          </p:nvPr>
        </p:nvGraphicFramePr>
        <p:xfrm>
          <a:off x="276177" y="1628774"/>
          <a:ext cx="8616999" cy="3661386"/>
        </p:xfrm>
        <a:graphic>
          <a:graphicData uri="http://schemas.openxmlformats.org/drawingml/2006/table">
            <a:tbl>
              <a:tblPr firstRow="1" bandRow="1">
                <a:tableStyleId>{2D5ABB26-0587-4C30-8999-92F81FD0307C}</a:tableStyleId>
              </a:tblPr>
              <a:tblGrid>
                <a:gridCol w="1775543">
                  <a:extLst>
                    <a:ext uri="{9D8B030D-6E8A-4147-A177-3AD203B41FA5}">
                      <a16:colId xmlns:a16="http://schemas.microsoft.com/office/drawing/2014/main" val="1228431388"/>
                    </a:ext>
                  </a:extLst>
                </a:gridCol>
                <a:gridCol w="3420728">
                  <a:extLst>
                    <a:ext uri="{9D8B030D-6E8A-4147-A177-3AD203B41FA5}">
                      <a16:colId xmlns:a16="http://schemas.microsoft.com/office/drawing/2014/main" val="4176782229"/>
                    </a:ext>
                  </a:extLst>
                </a:gridCol>
                <a:gridCol w="3420728">
                  <a:extLst>
                    <a:ext uri="{9D8B030D-6E8A-4147-A177-3AD203B41FA5}">
                      <a16:colId xmlns:a16="http://schemas.microsoft.com/office/drawing/2014/main" val="367879273"/>
                    </a:ext>
                  </a:extLst>
                </a:gridCol>
              </a:tblGrid>
              <a:tr h="129964">
                <a:tc>
                  <a:txBody>
                    <a:bodyPr/>
                    <a:lstStyle/>
                    <a:p>
                      <a:pPr algn="r"/>
                      <a:r>
                        <a:rPr kumimoji="1" lang="ja-JP" altLang="en-US" sz="1600" dirty="0">
                          <a:solidFill>
                            <a:schemeClr val="bg1"/>
                          </a:solidFill>
                          <a:latin typeface="+mn-ea"/>
                          <a:ea typeface="+mn-ea"/>
                        </a:rPr>
                        <a:t>通信元</a:t>
                      </a:r>
                      <a:endParaRPr kumimoji="1" lang="en-US" altLang="ja-JP" sz="1600" dirty="0">
                        <a:solidFill>
                          <a:schemeClr val="bg1"/>
                        </a:solidFill>
                        <a:latin typeface="+mn-ea"/>
                        <a:ea typeface="+mn-ea"/>
                      </a:endParaRPr>
                    </a:p>
                    <a:p>
                      <a:pPr algn="l"/>
                      <a:r>
                        <a:rPr kumimoji="1" lang="ja-JP" altLang="en-US" sz="1600" dirty="0">
                          <a:solidFill>
                            <a:schemeClr val="bg1"/>
                          </a:solidFill>
                          <a:latin typeface="+mn-ea"/>
                          <a:ea typeface="+mn-ea"/>
                        </a:rPr>
                        <a:t>作業者</a:t>
                      </a:r>
                      <a:endParaRPr kumimoji="1" lang="en-US" altLang="ja-JP" sz="1600" dirty="0">
                        <a:solidFill>
                          <a:schemeClr val="bg1"/>
                        </a:solidFill>
                        <a:latin typeface="+mn-ea"/>
                        <a:ea typeface="+mn-ea"/>
                      </a:endParaRPr>
                    </a:p>
                  </a:txBody>
                  <a:tcPr>
                    <a:lnL w="12700" cap="flat" cmpd="sng" algn="ctr">
                      <a:solidFill>
                        <a:schemeClr val="accent3"/>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ap="flat" cmpd="sng" algn="ctr">
                      <a:solidFill>
                        <a:schemeClr val="bg1"/>
                      </a:solidFill>
                      <a:prstDash val="solid"/>
                      <a:round/>
                      <a:headEnd type="none" w="med" len="med"/>
                      <a:tailEnd type="none" w="med" len="med"/>
                    </a:lnTlToBr>
                    <a:lnBlToTr w="12700" cmpd="sng">
                      <a:noFill/>
                      <a:prstDash val="solid"/>
                    </a:lnBlToTr>
                    <a:solidFill>
                      <a:schemeClr val="accent3"/>
                    </a:solidFill>
                  </a:tcPr>
                </a:tc>
                <a:tc>
                  <a:txBody>
                    <a:bodyPr/>
                    <a:lstStyle/>
                    <a:p>
                      <a:pPr algn="ctr"/>
                      <a:r>
                        <a:rPr kumimoji="1" lang="en-US" altLang="ja-JP" sz="1600" dirty="0">
                          <a:solidFill>
                            <a:schemeClr val="bg1"/>
                          </a:solidFill>
                          <a:latin typeface="+mn-ea"/>
                          <a:ea typeface="+mn-ea"/>
                        </a:rPr>
                        <a:t>ACEWAN</a:t>
                      </a:r>
                      <a:r>
                        <a:rPr kumimoji="1" lang="ja-JP" altLang="en-US" sz="1600" dirty="0">
                          <a:solidFill>
                            <a:schemeClr val="bg1"/>
                          </a:solidFill>
                          <a:latin typeface="+mn-ea"/>
                          <a:ea typeface="+mn-ea"/>
                        </a:rPr>
                        <a:t>内</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kumimoji="1" lang="en-US" altLang="ja-JP" sz="1600" dirty="0">
                          <a:solidFill>
                            <a:schemeClr val="bg1"/>
                          </a:solidFill>
                          <a:latin typeface="+mn-ea"/>
                          <a:ea typeface="+mn-ea"/>
                        </a:rPr>
                        <a:t>ACEWAN</a:t>
                      </a:r>
                      <a:r>
                        <a:rPr kumimoji="1" lang="ja-JP" altLang="en-US" sz="1600" dirty="0">
                          <a:solidFill>
                            <a:schemeClr val="bg1"/>
                          </a:solidFill>
                          <a:latin typeface="+mn-ea"/>
                          <a:ea typeface="+mn-ea"/>
                        </a:rPr>
                        <a:t>外</a:t>
                      </a:r>
                    </a:p>
                  </a:txBody>
                  <a:tcPr anchor="ctr">
                    <a:lnL w="12700" cap="flat" cmpd="sng" algn="ctr">
                      <a:solidFill>
                        <a:schemeClr val="bg1"/>
                      </a:solidFill>
                      <a:prstDash val="solid"/>
                      <a:round/>
                      <a:headEnd type="none" w="med" len="med"/>
                      <a:tailEnd type="none" w="med" len="med"/>
                    </a:lnL>
                    <a:lnR w="12700" cap="flat" cmpd="sng" algn="ctr">
                      <a:solidFill>
                        <a:schemeClr val="accent3"/>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983693647"/>
                  </a:ext>
                </a:extLst>
              </a:tr>
              <a:tr h="1541133">
                <a:tc>
                  <a:txBody>
                    <a:bodyPr/>
                    <a:lstStyle/>
                    <a:p>
                      <a:pPr algn="ctr"/>
                      <a:r>
                        <a:rPr kumimoji="1" lang="en-US" altLang="ja-JP" sz="1600" dirty="0">
                          <a:latin typeface="+mn-ea"/>
                          <a:ea typeface="+mn-ea"/>
                        </a:rPr>
                        <a:t>AK</a:t>
                      </a:r>
                      <a:r>
                        <a:rPr kumimoji="1" lang="ja-JP" altLang="en-US" sz="1600" dirty="0">
                          <a:latin typeface="+mn-ea"/>
                          <a:ea typeface="+mn-ea"/>
                        </a:rPr>
                        <a:t>社員</a:t>
                      </a: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a:r>
                        <a:rPr kumimoji="1" lang="ja-JP" altLang="en-US" sz="1600" dirty="0">
                          <a:latin typeface="+mn-ea"/>
                          <a:ea typeface="+mn-ea"/>
                        </a:rPr>
                        <a:t>保守ゾーンに設置した</a:t>
                      </a:r>
                      <a:br>
                        <a:rPr kumimoji="1" lang="en-US" altLang="ja-JP" sz="1600" dirty="0">
                          <a:latin typeface="+mn-ea"/>
                          <a:ea typeface="+mn-ea"/>
                        </a:rPr>
                      </a:br>
                      <a:r>
                        <a:rPr kumimoji="1" lang="ja-JP" altLang="en-US" sz="1600" dirty="0">
                          <a:latin typeface="+mn-ea"/>
                          <a:ea typeface="+mn-ea"/>
                        </a:rPr>
                        <a:t>保守用踏み台</a:t>
                      </a:r>
                      <a:r>
                        <a:rPr kumimoji="1" lang="en-US" altLang="ja-JP" sz="1600" dirty="0">
                          <a:latin typeface="+mn-ea"/>
                          <a:ea typeface="+mn-ea"/>
                        </a:rPr>
                        <a:t>PC</a:t>
                      </a:r>
                      <a:r>
                        <a:rPr kumimoji="1" lang="ja-JP" altLang="en-US" sz="1600" dirty="0">
                          <a:latin typeface="+mn-ea"/>
                          <a:ea typeface="+mn-ea"/>
                        </a:rPr>
                        <a:t>経由</a:t>
                      </a:r>
                    </a:p>
                  </a:txBody>
                  <a:tcPr anchor="ctr">
                    <a:lnL w="12700" cap="flat" cmpd="sng" algn="ctr">
                      <a:solidFill>
                        <a:schemeClr val="bg1"/>
                      </a:solidFill>
                      <a:prstDash val="solid"/>
                      <a:round/>
                      <a:headEnd type="none" w="med" len="med"/>
                      <a:tailEnd type="none" w="med" len="med"/>
                    </a:lnL>
                    <a:lnR w="12700" cap="flat" cmpd="sng" algn="ctr">
                      <a:solidFill>
                        <a:schemeClr val="accent3"/>
                      </a:solidFill>
                      <a:prstDash val="sysDash"/>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ysDash"/>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srgbClr val="262626"/>
                          </a:solidFill>
                          <a:effectLst/>
                          <a:uLnTx/>
                          <a:uFillTx/>
                          <a:latin typeface="+mn-ea"/>
                          <a:ea typeface="+mn-ea"/>
                          <a:cs typeface="+mn-cs"/>
                        </a:rPr>
                        <a:t>モバイル</a:t>
                      </a:r>
                      <a:r>
                        <a:rPr kumimoji="1" lang="en-US" altLang="ja-JP" sz="1600" b="0" i="0" u="none" strike="noStrike" kern="1200" cap="none" spc="0" normalizeH="0" baseline="0" noProof="0" dirty="0">
                          <a:ln>
                            <a:noFill/>
                          </a:ln>
                          <a:solidFill>
                            <a:srgbClr val="262626"/>
                          </a:solidFill>
                          <a:effectLst/>
                          <a:uLnTx/>
                          <a:uFillTx/>
                          <a:latin typeface="+mn-ea"/>
                          <a:ea typeface="+mn-ea"/>
                          <a:cs typeface="+mn-cs"/>
                        </a:rPr>
                        <a:t>VPN</a:t>
                      </a:r>
                      <a:br>
                        <a:rPr kumimoji="1" lang="en-US" altLang="ja-JP" sz="1600" b="0" i="0" u="none" strike="noStrike" kern="1200" cap="none" spc="0" normalizeH="0" baseline="0" noProof="0" dirty="0">
                          <a:ln>
                            <a:noFill/>
                          </a:ln>
                          <a:solidFill>
                            <a:srgbClr val="262626"/>
                          </a:solidFill>
                          <a:effectLst/>
                          <a:uLnTx/>
                          <a:uFillTx/>
                          <a:latin typeface="+mn-ea"/>
                          <a:ea typeface="+mn-ea"/>
                          <a:cs typeface="+mn-cs"/>
                        </a:rPr>
                      </a:br>
                      <a:r>
                        <a:rPr kumimoji="1" lang="ja-JP" altLang="en-US" sz="1600" b="0" i="0" u="none" strike="noStrike" kern="1200" cap="none" spc="0" normalizeH="0" baseline="0" noProof="0" dirty="0">
                          <a:ln>
                            <a:noFill/>
                          </a:ln>
                          <a:solidFill>
                            <a:srgbClr val="262626"/>
                          </a:solidFill>
                          <a:effectLst/>
                          <a:uLnTx/>
                          <a:uFillTx/>
                          <a:latin typeface="+mn-ea"/>
                          <a:ea typeface="+mn-ea"/>
                          <a:cs typeface="+mn-cs"/>
                        </a:rPr>
                        <a:t>＋</a:t>
                      </a:r>
                      <a:endParaRPr kumimoji="1" lang="en-US" altLang="ja-JP" sz="1600" b="0" i="0" u="none" strike="noStrike" kern="1200" cap="none" spc="0" normalizeH="0" baseline="0" noProof="0" dirty="0">
                        <a:ln>
                          <a:noFill/>
                        </a:ln>
                        <a:solidFill>
                          <a:srgbClr val="262626"/>
                        </a:solidFill>
                        <a:effectLst/>
                        <a:uLnTx/>
                        <a:uFillTx/>
                        <a:latin typeface="+mn-e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mn-ea"/>
                          <a:ea typeface="+mn-ea"/>
                        </a:rPr>
                        <a:t>保守ゾーンに設置した</a:t>
                      </a:r>
                      <a:br>
                        <a:rPr kumimoji="1" lang="en-US" altLang="ja-JP" sz="1600" dirty="0">
                          <a:latin typeface="+mn-ea"/>
                          <a:ea typeface="+mn-ea"/>
                        </a:rPr>
                      </a:br>
                      <a:r>
                        <a:rPr kumimoji="1" lang="ja-JP" altLang="en-US" sz="1600" dirty="0">
                          <a:latin typeface="+mn-ea"/>
                          <a:ea typeface="+mn-ea"/>
                        </a:rPr>
                        <a:t>保守用踏み台</a:t>
                      </a:r>
                      <a:r>
                        <a:rPr kumimoji="1" lang="en-US" altLang="ja-JP" sz="1600" dirty="0">
                          <a:latin typeface="+mn-ea"/>
                          <a:ea typeface="+mn-ea"/>
                        </a:rPr>
                        <a:t>PC</a:t>
                      </a:r>
                      <a:r>
                        <a:rPr kumimoji="1" lang="ja-JP" altLang="en-US" sz="1600" dirty="0">
                          <a:latin typeface="+mn-ea"/>
                          <a:ea typeface="+mn-ea"/>
                        </a:rPr>
                        <a:t>経由</a:t>
                      </a:r>
                    </a:p>
                  </a:txBody>
                  <a:tcPr anchor="ctr">
                    <a:lnL w="12700" cap="flat" cmpd="sng" algn="ctr">
                      <a:solidFill>
                        <a:schemeClr val="accent3"/>
                      </a:solidFill>
                      <a:prstDash val="sysDash"/>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ysDash"/>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963817247"/>
                  </a:ext>
                </a:extLst>
              </a:tr>
              <a:tr h="1541133">
                <a:tc>
                  <a:txBody>
                    <a:bodyPr/>
                    <a:lstStyle/>
                    <a:p>
                      <a:pPr algn="ctr"/>
                      <a:r>
                        <a:rPr kumimoji="1" lang="en-US" altLang="ja-JP" sz="1600" dirty="0">
                          <a:latin typeface="+mn-ea"/>
                          <a:ea typeface="+mn-ea"/>
                        </a:rPr>
                        <a:t>AK</a:t>
                      </a:r>
                      <a:r>
                        <a:rPr kumimoji="1" lang="ja-JP" altLang="en-US" sz="1600" dirty="0">
                          <a:latin typeface="+mn-ea"/>
                          <a:ea typeface="+mn-ea"/>
                        </a:rPr>
                        <a:t>社員以外</a:t>
                      </a:r>
                      <a:r>
                        <a:rPr kumimoji="1" lang="en-US" altLang="ja-JP" sz="1600" baseline="30000" dirty="0">
                          <a:latin typeface="+mn-ea"/>
                          <a:ea typeface="+mn-ea"/>
                        </a:rPr>
                        <a:t>※1</a:t>
                      </a:r>
                      <a:endParaRPr kumimoji="1" lang="ja-JP" altLang="en-US" sz="1600" baseline="30000" dirty="0">
                        <a:latin typeface="+mn-ea"/>
                        <a:ea typeface="+mn-ea"/>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3"/>
                      </a:solidFill>
                      <a:prstDash val="solid"/>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latin typeface="+mn-ea"/>
                          <a:ea typeface="+mn-ea"/>
                        </a:rPr>
                        <a:t>保守ゾーンに設置した</a:t>
                      </a:r>
                      <a:br>
                        <a:rPr kumimoji="1" lang="en-US" altLang="ja-JP" sz="1600" dirty="0">
                          <a:latin typeface="+mn-ea"/>
                          <a:ea typeface="+mn-ea"/>
                        </a:rPr>
                      </a:br>
                      <a:r>
                        <a:rPr kumimoji="1" lang="ja-JP" altLang="en-US" sz="1600" dirty="0">
                          <a:latin typeface="+mn-ea"/>
                          <a:ea typeface="+mn-ea"/>
                        </a:rPr>
                        <a:t>保守用踏み台</a:t>
                      </a:r>
                      <a:r>
                        <a:rPr kumimoji="1" lang="en-US" altLang="ja-JP" sz="1600" dirty="0">
                          <a:latin typeface="+mn-ea"/>
                          <a:ea typeface="+mn-ea"/>
                        </a:rPr>
                        <a:t>PC</a:t>
                      </a:r>
                      <a:r>
                        <a:rPr kumimoji="1" lang="ja-JP" altLang="en-US" sz="1600" dirty="0">
                          <a:latin typeface="+mn-ea"/>
                          <a:ea typeface="+mn-ea"/>
                        </a:rPr>
                        <a:t>経由</a:t>
                      </a:r>
                      <a:r>
                        <a:rPr kumimoji="1" lang="en-US" altLang="ja-JP" sz="1600" baseline="30000" dirty="0">
                          <a:latin typeface="+mn-ea"/>
                          <a:ea typeface="+mn-ea"/>
                        </a:rPr>
                        <a:t>※2</a:t>
                      </a:r>
                      <a:endParaRPr kumimoji="1" lang="ja-JP" altLang="en-US" sz="1600" baseline="30000" dirty="0">
                        <a:latin typeface="+mn-ea"/>
                        <a:ea typeface="+mn-ea"/>
                      </a:endParaRPr>
                    </a:p>
                  </a:txBody>
                  <a:tcPr anchor="ctr">
                    <a:lnL w="12700" cap="flat" cmpd="sng" algn="ctr">
                      <a:solidFill>
                        <a:schemeClr val="bg1"/>
                      </a:solidFill>
                      <a:prstDash val="solid"/>
                      <a:round/>
                      <a:headEnd type="none" w="med" len="med"/>
                      <a:tailEnd type="none" w="med" len="med"/>
                    </a:lnL>
                    <a:lnR w="12700" cap="flat" cmpd="sng" algn="ctr">
                      <a:solidFill>
                        <a:schemeClr val="accent3"/>
                      </a:solidFill>
                      <a:prstDash val="sysDash"/>
                      <a:round/>
                      <a:headEnd type="none" w="med" len="med"/>
                      <a:tailEnd type="none" w="med" len="med"/>
                    </a:lnR>
                    <a:lnT w="12700" cap="flat" cmpd="sng" algn="ctr">
                      <a:solidFill>
                        <a:schemeClr val="accent3"/>
                      </a:solidFill>
                      <a:prstDash val="sysDash"/>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b="0" i="0" u="none" strike="noStrike" kern="1200" cap="none" spc="0" normalizeH="0" baseline="0" noProof="0" dirty="0">
                          <a:ln>
                            <a:noFill/>
                          </a:ln>
                          <a:solidFill>
                            <a:srgbClr val="262626"/>
                          </a:solidFill>
                          <a:effectLst/>
                          <a:uLnTx/>
                          <a:uFillTx/>
                          <a:latin typeface="+mn-ea"/>
                          <a:ea typeface="+mn-ea"/>
                          <a:cs typeface="+mn-cs"/>
                        </a:rPr>
                        <a:t>外部ベンダーリモート接続サービス</a:t>
                      </a:r>
                      <a:r>
                        <a:rPr kumimoji="1" lang="en-US" altLang="ja-JP" sz="1600" b="0" i="0" u="none" strike="noStrike" kern="1200" cap="none" spc="0" normalizeH="0" baseline="30000" noProof="0" dirty="0">
                          <a:ln>
                            <a:noFill/>
                          </a:ln>
                          <a:solidFill>
                            <a:srgbClr val="262626"/>
                          </a:solidFill>
                          <a:effectLst/>
                          <a:uLnTx/>
                          <a:uFillTx/>
                          <a:latin typeface="+mn-ea"/>
                          <a:ea typeface="+mn-ea"/>
                          <a:cs typeface="+mn-cs"/>
                        </a:rPr>
                        <a:t>※3※4</a:t>
                      </a:r>
                    </a:p>
                  </a:txBody>
                  <a:tcPr anchor="ctr">
                    <a:lnL w="12700" cap="flat" cmpd="sng" algn="ctr">
                      <a:solidFill>
                        <a:schemeClr val="accent3"/>
                      </a:solidFill>
                      <a:prstDash val="sysDash"/>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3"/>
                      </a:solidFill>
                      <a:prstDash val="sysDash"/>
                      <a:round/>
                      <a:headEnd type="none" w="med" len="med"/>
                      <a:tailEnd type="none" w="med" len="med"/>
                    </a:lnT>
                    <a:lnB w="12700" cap="flat" cmpd="sng" algn="ctr">
                      <a:solidFill>
                        <a:schemeClr val="accent3"/>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1552416755"/>
                  </a:ext>
                </a:extLst>
              </a:tr>
            </a:tbl>
          </a:graphicData>
        </a:graphic>
      </p:graphicFrame>
      <p:sp>
        <p:nvSpPr>
          <p:cNvPr id="5" name="テキスト ボックス 4">
            <a:extLst>
              <a:ext uri="{FF2B5EF4-FFF2-40B4-BE49-F238E27FC236}">
                <a16:creationId xmlns:a16="http://schemas.microsoft.com/office/drawing/2014/main" id="{914A68A0-FC88-4825-9BBD-10A592228DD1}"/>
              </a:ext>
            </a:extLst>
          </p:cNvPr>
          <p:cNvSpPr txBox="1"/>
          <p:nvPr/>
        </p:nvSpPr>
        <p:spPr>
          <a:xfrm>
            <a:off x="276177" y="5445224"/>
            <a:ext cx="8145178" cy="830997"/>
          </a:xfrm>
          <a:prstGeom prst="rect">
            <a:avLst/>
          </a:prstGeom>
          <a:noFill/>
        </p:spPr>
        <p:txBody>
          <a:bodyPr wrap="none" rtlCol="0">
            <a:spAutoFit/>
          </a:bodyPr>
          <a:lstStyle/>
          <a:p>
            <a:r>
              <a:rPr kumimoji="1" lang="en-US" altLang="ja-JP" sz="1200" dirty="0">
                <a:latin typeface="+mn-ea"/>
              </a:rPr>
              <a:t>※1 </a:t>
            </a:r>
            <a:r>
              <a:rPr lang="ja-JP" altLang="en-US" sz="1200" dirty="0">
                <a:latin typeface="+mn-ea"/>
              </a:rPr>
              <a:t>ここでの</a:t>
            </a:r>
            <a:r>
              <a:rPr lang="en-US" altLang="ja-JP" sz="1200" dirty="0">
                <a:latin typeface="+mn-ea"/>
              </a:rPr>
              <a:t>AK</a:t>
            </a:r>
            <a:r>
              <a:rPr lang="ja-JP" altLang="en-US" sz="1200" dirty="0">
                <a:latin typeface="+mn-ea"/>
              </a:rPr>
              <a:t>社員以外とは、社外＿従業員</a:t>
            </a:r>
            <a:r>
              <a:rPr lang="en-US" altLang="ja-JP" sz="1200" dirty="0">
                <a:latin typeface="+mn-ea"/>
              </a:rPr>
              <a:t>ID</a:t>
            </a:r>
            <a:r>
              <a:rPr lang="ja-JP" altLang="en-US" sz="1200" dirty="0">
                <a:latin typeface="+mn-ea"/>
              </a:rPr>
              <a:t>申請が必要な者と同一とします（次頁参考）</a:t>
            </a:r>
            <a:endParaRPr lang="en-US" altLang="ja-JP" sz="1200" dirty="0">
              <a:latin typeface="+mn-ea"/>
            </a:endParaRPr>
          </a:p>
          <a:p>
            <a:r>
              <a:rPr lang="en-US" altLang="ja-JP" sz="1200" dirty="0">
                <a:latin typeface="+mn-ea"/>
              </a:rPr>
              <a:t>※2 </a:t>
            </a:r>
            <a:r>
              <a:rPr lang="ja-JP" altLang="en-US" sz="1200" dirty="0">
                <a:latin typeface="+mn-ea"/>
              </a:rPr>
              <a:t>旭化成の拠点に常駐しているケースを想定しています。社外＿従業員</a:t>
            </a:r>
            <a:r>
              <a:rPr lang="en-US" altLang="ja-JP" sz="1200" dirty="0">
                <a:latin typeface="+mn-ea"/>
              </a:rPr>
              <a:t>ID</a:t>
            </a:r>
            <a:r>
              <a:rPr lang="ja-JP" altLang="en-US" sz="1200" dirty="0">
                <a:latin typeface="+mn-ea"/>
              </a:rPr>
              <a:t>が必要です。</a:t>
            </a:r>
            <a:endParaRPr lang="en-US" altLang="ja-JP" sz="1200" dirty="0">
              <a:latin typeface="+mn-ea"/>
            </a:endParaRPr>
          </a:p>
          <a:p>
            <a:r>
              <a:rPr lang="en-US" altLang="ja-JP" sz="1200" dirty="0">
                <a:latin typeface="+mn-ea"/>
              </a:rPr>
              <a:t>※3 </a:t>
            </a:r>
            <a:r>
              <a:rPr lang="ja-JP" altLang="en-US" sz="1200" dirty="0">
                <a:latin typeface="+mn-ea"/>
              </a:rPr>
              <a:t>当該サービスを利用いただくことが原則ですが、ベンダーが用意しているサービスを利用できるケースもあります。詳細は</a:t>
            </a:r>
            <a:r>
              <a:rPr lang="en-US" altLang="ja-JP" sz="1200" dirty="0">
                <a:latin typeface="+mn-ea"/>
              </a:rPr>
              <a:t>p.14</a:t>
            </a:r>
            <a:r>
              <a:rPr lang="ja-JP" altLang="en-US" sz="1200" dirty="0">
                <a:latin typeface="+mn-ea"/>
              </a:rPr>
              <a:t>を参照。</a:t>
            </a:r>
            <a:r>
              <a:rPr lang="en-US" altLang="ja-JP" sz="1200" dirty="0">
                <a:latin typeface="+mn-ea"/>
              </a:rPr>
              <a:t> </a:t>
            </a:r>
          </a:p>
          <a:p>
            <a:r>
              <a:rPr lang="en-US" altLang="ja-JP" sz="1200" dirty="0">
                <a:latin typeface="+mn-ea"/>
              </a:rPr>
              <a:t>※4 </a:t>
            </a:r>
            <a:r>
              <a:rPr lang="ja-JP" altLang="en-US" sz="1200" dirty="0">
                <a:latin typeface="+mn-ea"/>
              </a:rPr>
              <a:t>社外＿従業員</a:t>
            </a:r>
            <a:r>
              <a:rPr lang="en-US" altLang="ja-JP" sz="1200" dirty="0">
                <a:latin typeface="+mn-ea"/>
              </a:rPr>
              <a:t>ID</a:t>
            </a:r>
            <a:r>
              <a:rPr lang="ja-JP" altLang="en-US" sz="1200" dirty="0">
                <a:latin typeface="+mn-ea"/>
              </a:rPr>
              <a:t>を持っていてもモバイル</a:t>
            </a:r>
            <a:r>
              <a:rPr lang="en-US" altLang="ja-JP" sz="1200" dirty="0">
                <a:latin typeface="+mn-ea"/>
              </a:rPr>
              <a:t>VPN</a:t>
            </a:r>
            <a:r>
              <a:rPr lang="ja-JP" altLang="en-US" sz="1200" dirty="0">
                <a:latin typeface="+mn-ea"/>
              </a:rPr>
              <a:t>によるリモート保守は許可されません。</a:t>
            </a:r>
            <a:endParaRPr lang="en-US" altLang="ja-JP" sz="1200" dirty="0">
              <a:latin typeface="+mn-ea"/>
            </a:endParaRPr>
          </a:p>
        </p:txBody>
      </p:sp>
      <p:sp>
        <p:nvSpPr>
          <p:cNvPr id="6" name="正方形/長方形 5">
            <a:extLst>
              <a:ext uri="{FF2B5EF4-FFF2-40B4-BE49-F238E27FC236}">
                <a16:creationId xmlns:a16="http://schemas.microsoft.com/office/drawing/2014/main" id="{8BAB634A-071A-4566-BA84-9DC4EFFD1104}"/>
              </a:ext>
            </a:extLst>
          </p:cNvPr>
          <p:cNvSpPr/>
          <p:nvPr/>
        </p:nvSpPr>
        <p:spPr>
          <a:xfrm>
            <a:off x="5525039" y="3789040"/>
            <a:ext cx="3312368" cy="1440186"/>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フリーフォーム: 図形 9">
            <a:extLst>
              <a:ext uri="{FF2B5EF4-FFF2-40B4-BE49-F238E27FC236}">
                <a16:creationId xmlns:a16="http://schemas.microsoft.com/office/drawing/2014/main" id="{045BE2C4-BC6D-45D7-A047-C91C3C9ABEC8}"/>
              </a:ext>
            </a:extLst>
          </p:cNvPr>
          <p:cNvSpPr/>
          <p:nvPr/>
        </p:nvSpPr>
        <p:spPr>
          <a:xfrm>
            <a:off x="2085587" y="2272584"/>
            <a:ext cx="6751818" cy="2956641"/>
          </a:xfrm>
          <a:custGeom>
            <a:avLst/>
            <a:gdLst>
              <a:gd name="connsiteX0" fmla="*/ 0 w 6751818"/>
              <a:gd name="connsiteY0" fmla="*/ 0 h 2956641"/>
              <a:gd name="connsiteX1" fmla="*/ 3206491 w 6751818"/>
              <a:gd name="connsiteY1" fmla="*/ 0 h 2956641"/>
              <a:gd name="connsiteX2" fmla="*/ 3312368 w 6751818"/>
              <a:gd name="connsiteY2" fmla="*/ 0 h 2956641"/>
              <a:gd name="connsiteX3" fmla="*/ 6751818 w 6751818"/>
              <a:gd name="connsiteY3" fmla="*/ 0 h 2956641"/>
              <a:gd name="connsiteX4" fmla="*/ 6751818 w 6751818"/>
              <a:gd name="connsiteY4" fmla="*/ 1397852 h 2956641"/>
              <a:gd name="connsiteX5" fmla="*/ 3312368 w 6751818"/>
              <a:gd name="connsiteY5" fmla="*/ 1397852 h 2956641"/>
              <a:gd name="connsiteX6" fmla="*/ 3312368 w 6751818"/>
              <a:gd name="connsiteY6" fmla="*/ 2956641 h 2956641"/>
              <a:gd name="connsiteX7" fmla="*/ 0 w 6751818"/>
              <a:gd name="connsiteY7" fmla="*/ 2956641 h 2956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51818" h="2956641">
                <a:moveTo>
                  <a:pt x="0" y="0"/>
                </a:moveTo>
                <a:lnTo>
                  <a:pt x="3206491" y="0"/>
                </a:lnTo>
                <a:lnTo>
                  <a:pt x="3312368" y="0"/>
                </a:lnTo>
                <a:lnTo>
                  <a:pt x="6751818" y="0"/>
                </a:lnTo>
                <a:lnTo>
                  <a:pt x="6751818" y="1397852"/>
                </a:lnTo>
                <a:lnTo>
                  <a:pt x="3312368" y="1397852"/>
                </a:lnTo>
                <a:lnTo>
                  <a:pt x="3312368" y="2956641"/>
                </a:lnTo>
                <a:lnTo>
                  <a:pt x="0" y="2956641"/>
                </a:lnTo>
                <a:close/>
              </a:path>
            </a:pathLst>
          </a:custGeom>
          <a:noFill/>
          <a:ln>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065F369A-E7FA-473D-8B3B-0AE830DD82CA}"/>
              </a:ext>
            </a:extLst>
          </p:cNvPr>
          <p:cNvSpPr/>
          <p:nvPr/>
        </p:nvSpPr>
        <p:spPr>
          <a:xfrm>
            <a:off x="2123728" y="2128554"/>
            <a:ext cx="1800200" cy="288058"/>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①社内からのリモート保守</a:t>
            </a:r>
          </a:p>
        </p:txBody>
      </p:sp>
      <p:sp>
        <p:nvSpPr>
          <p:cNvPr id="12" name="正方形/長方形 11">
            <a:extLst>
              <a:ext uri="{FF2B5EF4-FFF2-40B4-BE49-F238E27FC236}">
                <a16:creationId xmlns:a16="http://schemas.microsoft.com/office/drawing/2014/main" id="{6FD92E81-5F71-4B7A-AAC3-4E6A48452D3F}"/>
              </a:ext>
            </a:extLst>
          </p:cNvPr>
          <p:cNvSpPr/>
          <p:nvPr/>
        </p:nvSpPr>
        <p:spPr>
          <a:xfrm>
            <a:off x="5589902" y="3714730"/>
            <a:ext cx="1790409" cy="288058"/>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②社外</a:t>
            </a:r>
            <a:r>
              <a:rPr kumimoji="1" lang="ja-JP" altLang="en-US" sz="1200" dirty="0"/>
              <a:t>からのリモート保守</a:t>
            </a:r>
          </a:p>
        </p:txBody>
      </p:sp>
    </p:spTree>
    <p:extLst>
      <p:ext uri="{BB962C8B-B14F-4D97-AF65-F5344CB8AC3E}">
        <p14:creationId xmlns:p14="http://schemas.microsoft.com/office/powerpoint/2010/main" val="2432732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13EBC0-DC77-4920-A0F9-419F49D1FF59}"/>
              </a:ext>
            </a:extLst>
          </p:cNvPr>
          <p:cNvSpPr>
            <a:spLocks noGrp="1"/>
          </p:cNvSpPr>
          <p:nvPr>
            <p:ph type="title"/>
          </p:nvPr>
        </p:nvSpPr>
        <p:spPr/>
        <p:txBody>
          <a:bodyPr/>
          <a:lstStyle/>
          <a:p>
            <a:r>
              <a:rPr lang="ja-JP" altLang="en-US" dirty="0">
                <a:latin typeface="+mn-ea"/>
                <a:ea typeface="+mn-ea"/>
              </a:rPr>
              <a:t>参考：</a:t>
            </a:r>
            <a:br>
              <a:rPr lang="en-US" altLang="ja-JP" dirty="0">
                <a:latin typeface="+mn-ea"/>
                <a:ea typeface="+mn-ea"/>
              </a:rPr>
            </a:br>
            <a:r>
              <a:rPr lang="en-US" altLang="ja-JP" dirty="0">
                <a:latin typeface="+mn-ea"/>
                <a:ea typeface="+mn-ea"/>
              </a:rPr>
              <a:t>AK</a:t>
            </a:r>
            <a:r>
              <a:rPr lang="ja-JP" altLang="en-US" dirty="0">
                <a:latin typeface="+mn-ea"/>
                <a:ea typeface="+mn-ea"/>
              </a:rPr>
              <a:t>社員および</a:t>
            </a:r>
            <a:r>
              <a:rPr lang="en-US" altLang="ja-JP" dirty="0">
                <a:latin typeface="+mn-ea"/>
                <a:ea typeface="+mn-ea"/>
              </a:rPr>
              <a:t>AK</a:t>
            </a:r>
            <a:r>
              <a:rPr lang="ja-JP" altLang="en-US" dirty="0">
                <a:latin typeface="+mn-ea"/>
                <a:ea typeface="+mn-ea"/>
              </a:rPr>
              <a:t>社員以外の考え方について</a:t>
            </a:r>
            <a:endParaRPr kumimoji="1" lang="ja-JP" altLang="en-US" dirty="0">
              <a:latin typeface="+mn-ea"/>
              <a:ea typeface="+mn-ea"/>
            </a:endParaRPr>
          </a:p>
        </p:txBody>
      </p:sp>
      <p:sp>
        <p:nvSpPr>
          <p:cNvPr id="3" name="テキスト プレースホルダー 2">
            <a:extLst>
              <a:ext uri="{FF2B5EF4-FFF2-40B4-BE49-F238E27FC236}">
                <a16:creationId xmlns:a16="http://schemas.microsoft.com/office/drawing/2014/main" id="{DFD4D7BC-F8C3-45A3-8286-13DF31EE6411}"/>
              </a:ext>
            </a:extLst>
          </p:cNvPr>
          <p:cNvSpPr>
            <a:spLocks noGrp="1"/>
          </p:cNvSpPr>
          <p:nvPr>
            <p:ph type="body" sz="quarter" idx="10"/>
          </p:nvPr>
        </p:nvSpPr>
        <p:spPr>
          <a:xfrm>
            <a:off x="276178" y="1052735"/>
            <a:ext cx="6384054" cy="576039"/>
          </a:xfrm>
        </p:spPr>
        <p:txBody>
          <a:bodyPr/>
          <a:lstStyle/>
          <a:p>
            <a:r>
              <a:rPr lang="ja-JP" altLang="en-US" dirty="0">
                <a:latin typeface="+mn-ea"/>
              </a:rPr>
              <a:t>社外＿従業員</a:t>
            </a:r>
            <a:r>
              <a:rPr lang="en-US" altLang="ja-JP" dirty="0">
                <a:latin typeface="+mn-ea"/>
              </a:rPr>
              <a:t>ID</a:t>
            </a:r>
            <a:r>
              <a:rPr lang="ja-JP" altLang="en-US" dirty="0">
                <a:latin typeface="+mn-ea"/>
              </a:rPr>
              <a:t>申請の適用範囲</a:t>
            </a:r>
            <a:endParaRPr kumimoji="1" lang="ja-JP" altLang="en-US" dirty="0">
              <a:latin typeface="+mn-ea"/>
            </a:endParaRPr>
          </a:p>
        </p:txBody>
      </p:sp>
      <p:sp>
        <p:nvSpPr>
          <p:cNvPr id="5" name="コンテンツ プレースホルダー 4">
            <a:extLst>
              <a:ext uri="{FF2B5EF4-FFF2-40B4-BE49-F238E27FC236}">
                <a16:creationId xmlns:a16="http://schemas.microsoft.com/office/drawing/2014/main" id="{39FB1252-4469-41EB-B52E-A681F3E05BBF}"/>
              </a:ext>
            </a:extLst>
          </p:cNvPr>
          <p:cNvSpPr>
            <a:spLocks noGrp="1"/>
          </p:cNvSpPr>
          <p:nvPr>
            <p:ph sz="quarter" idx="11"/>
          </p:nvPr>
        </p:nvSpPr>
        <p:spPr>
          <a:xfrm>
            <a:off x="276178" y="1628775"/>
            <a:ext cx="8616997" cy="1368177"/>
          </a:xfrm>
        </p:spPr>
        <p:txBody>
          <a:bodyPr/>
          <a:lstStyle/>
          <a:p>
            <a:pPr marL="269875" indent="-269875">
              <a:spcBef>
                <a:spcPts val="600"/>
              </a:spcBef>
            </a:pPr>
            <a:r>
              <a:rPr lang="ja-JP" altLang="en-US" dirty="0">
                <a:latin typeface="+mn-ea"/>
              </a:rPr>
              <a:t>グループ情報システム規程 第</a:t>
            </a:r>
            <a:r>
              <a:rPr lang="en-US" altLang="ja-JP" dirty="0">
                <a:latin typeface="+mn-ea"/>
              </a:rPr>
              <a:t>4</a:t>
            </a:r>
            <a:r>
              <a:rPr lang="ja-JP" altLang="en-US" dirty="0">
                <a:latin typeface="+mn-ea"/>
              </a:rPr>
              <a:t>章において</a:t>
            </a:r>
            <a:r>
              <a:rPr lang="en-US" altLang="ja-JP" dirty="0">
                <a:latin typeface="+mn-ea"/>
              </a:rPr>
              <a:t>『</a:t>
            </a:r>
            <a:r>
              <a:rPr lang="ja-JP" altLang="en-US" dirty="0">
                <a:latin typeface="+mn-ea"/>
              </a:rPr>
              <a:t>情報システムは、社員等が利用する</a:t>
            </a:r>
            <a:r>
              <a:rPr lang="en-US" altLang="ja-JP" dirty="0">
                <a:latin typeface="+mn-ea"/>
              </a:rPr>
              <a:t>』</a:t>
            </a:r>
            <a:r>
              <a:rPr lang="ja-JP" altLang="en-US" dirty="0">
                <a:latin typeface="+mn-ea"/>
              </a:rPr>
              <a:t>と定め、第</a:t>
            </a:r>
            <a:r>
              <a:rPr lang="en-US" altLang="ja-JP" dirty="0">
                <a:latin typeface="+mn-ea"/>
              </a:rPr>
              <a:t>1</a:t>
            </a:r>
            <a:r>
              <a:rPr lang="ja-JP" altLang="en-US" dirty="0">
                <a:latin typeface="+mn-ea"/>
              </a:rPr>
              <a:t>章（総則）で、社員等とは</a:t>
            </a:r>
            <a:r>
              <a:rPr lang="en-US" altLang="ja-JP" dirty="0">
                <a:latin typeface="+mn-ea"/>
              </a:rPr>
              <a:t>『</a:t>
            </a:r>
            <a:r>
              <a:rPr lang="ja-JP" altLang="en-US" dirty="0">
                <a:latin typeface="+mn-ea"/>
              </a:rPr>
              <a:t>「</a:t>
            </a:r>
            <a:r>
              <a:rPr lang="en-US" altLang="ja-JP" dirty="0">
                <a:latin typeface="+mn-ea"/>
              </a:rPr>
              <a:t>3</a:t>
            </a:r>
            <a:r>
              <a:rPr lang="ja-JP" altLang="en-US" dirty="0">
                <a:latin typeface="+mn-ea"/>
              </a:rPr>
              <a:t>（１）会社」に記述した会社の業務に従事する者</a:t>
            </a:r>
            <a:r>
              <a:rPr lang="en-US" altLang="ja-JP" dirty="0">
                <a:latin typeface="+mn-ea"/>
              </a:rPr>
              <a:t>』</a:t>
            </a:r>
            <a:r>
              <a:rPr lang="ja-JP" altLang="en-US" dirty="0">
                <a:latin typeface="+mn-ea"/>
              </a:rPr>
              <a:t>と定めています。</a:t>
            </a:r>
            <a:endParaRPr lang="en-US" altLang="ja-JP" dirty="0">
              <a:latin typeface="+mn-ea"/>
            </a:endParaRPr>
          </a:p>
          <a:p>
            <a:pPr marL="269875" indent="-269875">
              <a:spcBef>
                <a:spcPts val="600"/>
              </a:spcBef>
            </a:pPr>
            <a:r>
              <a:rPr lang="ja-JP" altLang="en-US" dirty="0">
                <a:latin typeface="+mn-ea"/>
              </a:rPr>
              <a:t>社員等に該当しない者が、旭化成の従業員</a:t>
            </a:r>
            <a:r>
              <a:rPr lang="en-US" altLang="ja-JP" dirty="0">
                <a:latin typeface="+mn-ea"/>
              </a:rPr>
              <a:t>ID</a:t>
            </a:r>
            <a:r>
              <a:rPr lang="ja-JP" altLang="en-US" dirty="0">
                <a:latin typeface="+mn-ea"/>
              </a:rPr>
              <a:t>（</a:t>
            </a:r>
            <a:r>
              <a:rPr lang="en-US" altLang="ja-JP" dirty="0" err="1">
                <a:latin typeface="+mn-ea"/>
              </a:rPr>
              <a:t>txxxxxxx</a:t>
            </a:r>
            <a:r>
              <a:rPr lang="ja-JP" altLang="en-US" dirty="0">
                <a:latin typeface="+mn-ea"/>
              </a:rPr>
              <a:t>）を利用する必要がある場合、本申請が必要です。</a:t>
            </a:r>
            <a:endParaRPr lang="en-US" altLang="ja-JP" dirty="0">
              <a:latin typeface="+mn-ea"/>
            </a:endParaRPr>
          </a:p>
          <a:p>
            <a:pPr marL="177800" indent="-177800">
              <a:spcBef>
                <a:spcPts val="600"/>
              </a:spcBef>
              <a:buNone/>
            </a:pPr>
            <a:r>
              <a:rPr lang="ja-JP" altLang="en-US" dirty="0">
                <a:latin typeface="+mn-ea"/>
              </a:rPr>
              <a:t>⇒上記は、情報システム利用における“社員等”の考え方であり、</a:t>
            </a:r>
            <a:r>
              <a:rPr lang="en-US" altLang="ja-JP" dirty="0">
                <a:latin typeface="+mn-ea"/>
              </a:rPr>
              <a:t>IT</a:t>
            </a:r>
            <a:r>
              <a:rPr lang="ja-JP" altLang="en-US" dirty="0">
                <a:latin typeface="+mn-ea"/>
              </a:rPr>
              <a:t>統括部以外が所管する規程等における「社員等」と</a:t>
            </a:r>
            <a:br>
              <a:rPr lang="en-US" altLang="ja-JP" dirty="0">
                <a:latin typeface="+mn-ea"/>
              </a:rPr>
            </a:br>
            <a:r>
              <a:rPr lang="ja-JP" altLang="en-US" dirty="0">
                <a:latin typeface="+mn-ea"/>
              </a:rPr>
              <a:t>同一であるとは限りません。</a:t>
            </a:r>
          </a:p>
          <a:p>
            <a:pPr marL="0" indent="0">
              <a:spcBef>
                <a:spcPts val="600"/>
              </a:spcBef>
              <a:buNone/>
            </a:pPr>
            <a:endParaRPr lang="ja-JP" altLang="en-US" dirty="0">
              <a:latin typeface="+mn-ea"/>
            </a:endParaRPr>
          </a:p>
          <a:p>
            <a:pPr>
              <a:spcBef>
                <a:spcPts val="600"/>
              </a:spcBef>
            </a:pPr>
            <a:endParaRPr lang="ja-JP" altLang="en-US" dirty="0">
              <a:latin typeface="+mn-ea"/>
            </a:endParaRPr>
          </a:p>
          <a:p>
            <a:pPr>
              <a:spcBef>
                <a:spcPts val="600"/>
              </a:spcBef>
            </a:pPr>
            <a:endParaRPr kumimoji="1" lang="ja-JP" altLang="en-US" dirty="0">
              <a:latin typeface="+mn-ea"/>
            </a:endParaRPr>
          </a:p>
        </p:txBody>
      </p:sp>
      <p:graphicFrame>
        <p:nvGraphicFramePr>
          <p:cNvPr id="4" name="表 3">
            <a:extLst>
              <a:ext uri="{FF2B5EF4-FFF2-40B4-BE49-F238E27FC236}">
                <a16:creationId xmlns:a16="http://schemas.microsoft.com/office/drawing/2014/main" id="{3D9EFA8D-0162-425A-B0F5-ADF070914903}"/>
              </a:ext>
            </a:extLst>
          </p:cNvPr>
          <p:cNvGraphicFramePr>
            <a:graphicFrameLocks noGrp="1"/>
          </p:cNvGraphicFramePr>
          <p:nvPr>
            <p:extLst/>
          </p:nvPr>
        </p:nvGraphicFramePr>
        <p:xfrm>
          <a:off x="250825" y="3339995"/>
          <a:ext cx="8642350" cy="2540316"/>
        </p:xfrm>
        <a:graphic>
          <a:graphicData uri="http://schemas.openxmlformats.org/drawingml/2006/table">
            <a:tbl>
              <a:tblPr/>
              <a:tblGrid>
                <a:gridCol w="1512863">
                  <a:extLst>
                    <a:ext uri="{9D8B030D-6E8A-4147-A177-3AD203B41FA5}">
                      <a16:colId xmlns:a16="http://schemas.microsoft.com/office/drawing/2014/main" val="1326031373"/>
                    </a:ext>
                  </a:extLst>
                </a:gridCol>
                <a:gridCol w="4680520">
                  <a:extLst>
                    <a:ext uri="{9D8B030D-6E8A-4147-A177-3AD203B41FA5}">
                      <a16:colId xmlns:a16="http://schemas.microsoft.com/office/drawing/2014/main" val="1250783077"/>
                    </a:ext>
                  </a:extLst>
                </a:gridCol>
                <a:gridCol w="2448967">
                  <a:extLst>
                    <a:ext uri="{9D8B030D-6E8A-4147-A177-3AD203B41FA5}">
                      <a16:colId xmlns:a16="http://schemas.microsoft.com/office/drawing/2014/main" val="1939066746"/>
                    </a:ext>
                  </a:extLst>
                </a:gridCol>
              </a:tblGrid>
              <a:tr h="635079">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パート・アルバイト・</a:t>
                      </a:r>
                      <a:br>
                        <a:rPr lang="en-US" altLang="ja-JP" sz="1200" b="0" i="0" u="none" strike="noStrike" dirty="0">
                          <a:solidFill>
                            <a:srgbClr val="000000"/>
                          </a:solidFill>
                          <a:effectLst/>
                          <a:latin typeface="Meiryo UI" panose="020B0604030504040204" pitchFamily="50" charset="-128"/>
                          <a:ea typeface="Meiryo UI" panose="020B0604030504040204" pitchFamily="50" charset="-128"/>
                        </a:rPr>
                      </a:b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派遣社員</a:t>
                      </a:r>
                    </a:p>
                  </a:txBody>
                  <a:tcPr marL="72000" marR="72000" marT="36000" marB="360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会社業務に従事する者であるため</a:t>
                      </a:r>
                      <a:r>
                        <a:rPr lang="ja-JP" altLang="en-US" sz="1200" b="0" i="0" u="none" strike="noStrike" dirty="0">
                          <a:solidFill>
                            <a:srgbClr val="FF0000"/>
                          </a:solidFill>
                          <a:effectLst/>
                          <a:latin typeface="Meiryo UI" panose="020B0604030504040204" pitchFamily="50" charset="-128"/>
                          <a:ea typeface="Meiryo UI" panose="020B0604030504040204" pitchFamily="50" charset="-128"/>
                        </a:rPr>
                        <a:t>「社員等」である</a:t>
                      </a:r>
                    </a:p>
                  </a:txBody>
                  <a:tcPr marL="72000" marR="72000" marT="36000" marB="360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社外＿従業員</a:t>
                      </a:r>
                      <a:r>
                        <a:rPr lang="en-US" altLang="ja-JP" sz="1200" b="0" i="0" u="none" strike="noStrike" dirty="0">
                          <a:solidFill>
                            <a:srgbClr val="000000"/>
                          </a:solidFill>
                          <a:effectLst/>
                          <a:latin typeface="Meiryo UI" panose="020B0604030504040204" pitchFamily="50" charset="-128"/>
                          <a:ea typeface="Meiryo UI" panose="020B0604030504040204" pitchFamily="50" charset="-128"/>
                        </a:rPr>
                        <a:t>ID</a:t>
                      </a: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申請の対象外</a:t>
                      </a:r>
                    </a:p>
                  </a:txBody>
                  <a:tcPr marL="72000" marR="72000" marT="36000" marB="360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33571697"/>
                  </a:ext>
                </a:extLst>
              </a:tr>
              <a:tr h="635079">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出向社員</a:t>
                      </a:r>
                    </a:p>
                  </a:txBody>
                  <a:tcPr marL="72000" marR="72000" marT="36000" marB="360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出向契約に基づき、旭化成の業務に従事する者であるため</a:t>
                      </a:r>
                      <a:r>
                        <a:rPr lang="ja-JP" altLang="en-US" sz="1200" b="0" i="0" u="none" strike="noStrike" dirty="0">
                          <a:solidFill>
                            <a:srgbClr val="FF0000"/>
                          </a:solidFill>
                          <a:effectLst/>
                          <a:latin typeface="Meiryo UI" panose="020B0604030504040204" pitchFamily="50" charset="-128"/>
                          <a:ea typeface="Meiryo UI" panose="020B0604030504040204" pitchFamily="50" charset="-128"/>
                        </a:rPr>
                        <a:t>「社員等」である</a:t>
                      </a:r>
                    </a:p>
                  </a:txBody>
                  <a:tcPr marL="72000" marR="72000" marT="36000" marB="360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kumimoji="1" lang="ja-JP" altLang="en-US"/>
                    </a:p>
                  </a:txBody>
                  <a:tcPr/>
                </a:tc>
                <a:extLst>
                  <a:ext uri="{0D108BD9-81ED-4DB2-BD59-A6C34878D82A}">
                    <a16:rowId xmlns:a16="http://schemas.microsoft.com/office/drawing/2014/main" val="469161621"/>
                  </a:ext>
                </a:extLst>
              </a:tr>
              <a:tr h="635079">
                <a:tc>
                  <a:txBody>
                    <a:bodyPr/>
                    <a:lstStyle/>
                    <a:p>
                      <a:pPr algn="l" fontAlgn="ctr"/>
                      <a:r>
                        <a:rPr lang="zh-TW" altLang="en-US" sz="1200" b="0" i="0" u="none" strike="noStrike" dirty="0">
                          <a:solidFill>
                            <a:srgbClr val="000000"/>
                          </a:solidFill>
                          <a:effectLst/>
                          <a:latin typeface="Meiryo UI" panose="020B0604030504040204" pitchFamily="50" charset="-128"/>
                          <a:ea typeface="Meiryo UI" panose="020B0604030504040204" pitchFamily="50" charset="-128"/>
                        </a:rPr>
                        <a:t>業務委託先従業員</a:t>
                      </a:r>
                    </a:p>
                  </a:txBody>
                  <a:tcPr marL="72000" marR="72000" marT="36000" marB="360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旭化成が委託した業務を、自社（委託先企業）の業務として行う者であるため、</a:t>
                      </a:r>
                      <a:r>
                        <a:rPr lang="ja-JP" altLang="en-US" sz="1200" b="0" i="0" u="none" strike="noStrike" dirty="0">
                          <a:solidFill>
                            <a:srgbClr val="FF0000"/>
                          </a:solidFill>
                          <a:effectLst/>
                          <a:latin typeface="Meiryo UI" panose="020B0604030504040204" pitchFamily="50" charset="-128"/>
                          <a:ea typeface="Meiryo UI" panose="020B0604030504040204" pitchFamily="50" charset="-128"/>
                        </a:rPr>
                        <a:t>「社員等」ではない</a:t>
                      </a:r>
                    </a:p>
                  </a:txBody>
                  <a:tcPr marL="72000" marR="72000" marT="36000" marB="360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旭化成の従業員</a:t>
                      </a:r>
                      <a:r>
                        <a:rPr lang="en-US" altLang="ja-JP" sz="1200" b="0" i="0" u="none" strike="noStrike" dirty="0">
                          <a:solidFill>
                            <a:srgbClr val="000000"/>
                          </a:solidFill>
                          <a:effectLst/>
                          <a:latin typeface="Meiryo UI" panose="020B0604030504040204" pitchFamily="50" charset="-128"/>
                          <a:ea typeface="Meiryo UI" panose="020B0604030504040204" pitchFamily="50" charset="-128"/>
                        </a:rPr>
                        <a:t>ID</a:t>
                      </a: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a:t>
                      </a:r>
                      <a:r>
                        <a:rPr lang="en-US" altLang="ja-JP" sz="1200" b="0" i="0" u="none" strike="noStrike" dirty="0" err="1">
                          <a:solidFill>
                            <a:srgbClr val="000000"/>
                          </a:solidFill>
                          <a:effectLst/>
                          <a:latin typeface="Meiryo UI" panose="020B0604030504040204" pitchFamily="50" charset="-128"/>
                          <a:ea typeface="Meiryo UI" panose="020B0604030504040204" pitchFamily="50" charset="-128"/>
                        </a:rPr>
                        <a:t>txxxxxxx</a:t>
                      </a: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）を利用する必要がある場合、社外＿従業員</a:t>
                      </a:r>
                      <a:r>
                        <a:rPr lang="en-US" altLang="ja-JP" sz="1200" b="0" i="0" u="none" strike="noStrike" dirty="0">
                          <a:solidFill>
                            <a:srgbClr val="000000"/>
                          </a:solidFill>
                          <a:effectLst/>
                          <a:latin typeface="Meiryo UI" panose="020B0604030504040204" pitchFamily="50" charset="-128"/>
                          <a:ea typeface="Meiryo UI" panose="020B0604030504040204" pitchFamily="50" charset="-128"/>
                        </a:rPr>
                        <a:t>ID</a:t>
                      </a: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申請が必要</a:t>
                      </a:r>
                    </a:p>
                  </a:txBody>
                  <a:tcPr marL="72000" marR="72000" marT="36000" marB="360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60115463"/>
                  </a:ext>
                </a:extLst>
              </a:tr>
              <a:tr h="635079">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税務調査員</a:t>
                      </a:r>
                    </a:p>
                  </a:txBody>
                  <a:tcPr marL="72000" marR="72000" marT="36000" marB="360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税務署や国税局の業務に従事する者であるため、</a:t>
                      </a:r>
                      <a:r>
                        <a:rPr lang="ja-JP" altLang="en-US" sz="1200" b="0" i="0" u="none" strike="noStrike" dirty="0">
                          <a:solidFill>
                            <a:srgbClr val="FF0000"/>
                          </a:solidFill>
                          <a:effectLst/>
                          <a:latin typeface="Meiryo UI" panose="020B0604030504040204" pitchFamily="50" charset="-128"/>
                          <a:ea typeface="Meiryo UI" panose="020B0604030504040204" pitchFamily="50" charset="-128"/>
                        </a:rPr>
                        <a:t>「社員等」ではない</a:t>
                      </a:r>
                    </a:p>
                  </a:txBody>
                  <a:tcPr marL="72000" marR="72000" marT="36000" marB="3600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l" fontAlgn="ctr"/>
                      <a:endParaRPr lang="ja-JP" altLang="en-US" sz="700" b="0" i="0" u="none" strike="noStrike" dirty="0">
                        <a:solidFill>
                          <a:srgbClr val="000000"/>
                        </a:solidFill>
                        <a:effectLst/>
                        <a:latin typeface="ＭＳ Ｐゴシック" panose="020B0600070205080204" pitchFamily="50" charset="-128"/>
                        <a:ea typeface="ＭＳ Ｐゴシック" panose="020B0600070205080204" pitchFamily="50" charset="-128"/>
                      </a:endParaRPr>
                    </a:p>
                  </a:txBody>
                  <a:tcPr marL="5868" marR="5868" marT="5868" marB="0" anchor="ctr">
                    <a:lnL w="6350" cap="flat" cmpd="sng" algn="ctr">
                      <a:solidFill>
                        <a:srgbClr val="000000"/>
                      </a:solidFill>
                      <a:prstDash val="solid"/>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0508412"/>
                  </a:ext>
                </a:extLst>
              </a:tr>
            </a:tbl>
          </a:graphicData>
        </a:graphic>
      </p:graphicFrame>
      <p:sp>
        <p:nvSpPr>
          <p:cNvPr id="6" name="テキスト ボックス 5">
            <a:extLst>
              <a:ext uri="{FF2B5EF4-FFF2-40B4-BE49-F238E27FC236}">
                <a16:creationId xmlns:a16="http://schemas.microsoft.com/office/drawing/2014/main" id="{C144ADD8-41C5-4BDF-B4EF-82B0B7FF246C}"/>
              </a:ext>
            </a:extLst>
          </p:cNvPr>
          <p:cNvSpPr txBox="1"/>
          <p:nvPr/>
        </p:nvSpPr>
        <p:spPr>
          <a:xfrm>
            <a:off x="179512" y="3023586"/>
            <a:ext cx="723275" cy="307777"/>
          </a:xfrm>
          <a:prstGeom prst="rect">
            <a:avLst/>
          </a:prstGeom>
          <a:noFill/>
        </p:spPr>
        <p:txBody>
          <a:bodyPr wrap="none" rtlCol="0">
            <a:spAutoFit/>
          </a:bodyPr>
          <a:lstStyle/>
          <a:p>
            <a:r>
              <a:rPr kumimoji="1" lang="ja-JP" altLang="en-US" sz="1400" dirty="0">
                <a:latin typeface="+mn-ea"/>
              </a:rPr>
              <a:t>（例）</a:t>
            </a:r>
          </a:p>
        </p:txBody>
      </p:sp>
    </p:spTree>
    <p:extLst>
      <p:ext uri="{BB962C8B-B14F-4D97-AF65-F5344CB8AC3E}">
        <p14:creationId xmlns:p14="http://schemas.microsoft.com/office/powerpoint/2010/main" val="2160695466"/>
      </p:ext>
    </p:extLst>
  </p:cSld>
  <p:clrMapOvr>
    <a:masterClrMapping/>
  </p:clrMapOvr>
</p:sld>
</file>

<file path=ppt/theme/theme1.xml><?xml version="1.0" encoding="utf-8"?>
<a:theme xmlns:a="http://schemas.openxmlformats.org/drawingml/2006/main" name="2_デザインの設定">
  <a:themeElements>
    <a:clrScheme name="旭化成カラーパレット">
      <a:dk1>
        <a:srgbClr val="262626"/>
      </a:dk1>
      <a:lt1>
        <a:srgbClr val="FFFFFF"/>
      </a:lt1>
      <a:dk2>
        <a:srgbClr val="9FA0A0"/>
      </a:dk2>
      <a:lt2>
        <a:srgbClr val="EA5532"/>
      </a:lt2>
      <a:accent1>
        <a:srgbClr val="4685C5"/>
      </a:accent1>
      <a:accent2>
        <a:srgbClr val="AFC0E3"/>
      </a:accent2>
      <a:accent3>
        <a:srgbClr val="005BAC"/>
      </a:accent3>
      <a:accent4>
        <a:srgbClr val="A8D182"/>
      </a:accent4>
      <a:accent5>
        <a:srgbClr val="64C0AC"/>
      </a:accent5>
      <a:accent6>
        <a:srgbClr val="F5A200"/>
      </a:accent6>
      <a:hlink>
        <a:srgbClr val="0000FF"/>
      </a:hlink>
      <a:folHlink>
        <a:srgbClr val="800080"/>
      </a:folHlink>
    </a:clrScheme>
    <a:fontScheme name="旭化成フォントパターン">
      <a:majorFont>
        <a:latin typeface="Calibri"/>
        <a:ea typeface="Yu Gothic UI"/>
        <a:cs typeface=""/>
      </a:majorFont>
      <a:minorFont>
        <a:latin typeface="Calibri"/>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デザインの設定">
  <a:themeElements>
    <a:clrScheme name="旭化成カラーパレット">
      <a:dk1>
        <a:srgbClr val="262626"/>
      </a:dk1>
      <a:lt1>
        <a:srgbClr val="FFFFFF"/>
      </a:lt1>
      <a:dk2>
        <a:srgbClr val="9FA0A0"/>
      </a:dk2>
      <a:lt2>
        <a:srgbClr val="EA5532"/>
      </a:lt2>
      <a:accent1>
        <a:srgbClr val="4685C5"/>
      </a:accent1>
      <a:accent2>
        <a:srgbClr val="AFC0E3"/>
      </a:accent2>
      <a:accent3>
        <a:srgbClr val="005BAC"/>
      </a:accent3>
      <a:accent4>
        <a:srgbClr val="A8D182"/>
      </a:accent4>
      <a:accent5>
        <a:srgbClr val="64C0AC"/>
      </a:accent5>
      <a:accent6>
        <a:srgbClr val="F5A200"/>
      </a:accent6>
      <a:hlink>
        <a:srgbClr val="0000FF"/>
      </a:hlink>
      <a:folHlink>
        <a:srgbClr val="800080"/>
      </a:folHlink>
    </a:clrScheme>
    <a:fontScheme name="旭化成フォントパターン">
      <a:majorFont>
        <a:latin typeface="Calibri"/>
        <a:ea typeface="Yu Gothic UI"/>
        <a:cs typeface=""/>
      </a:majorFont>
      <a:minorFont>
        <a:latin typeface="Calibri"/>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デザインの設定">
  <a:themeElements>
    <a:clrScheme name="旭化成カラーパレット">
      <a:dk1>
        <a:srgbClr val="262626"/>
      </a:dk1>
      <a:lt1>
        <a:srgbClr val="FFFFFF"/>
      </a:lt1>
      <a:dk2>
        <a:srgbClr val="9FA0A0"/>
      </a:dk2>
      <a:lt2>
        <a:srgbClr val="EA5532"/>
      </a:lt2>
      <a:accent1>
        <a:srgbClr val="4685C5"/>
      </a:accent1>
      <a:accent2>
        <a:srgbClr val="AFC0E3"/>
      </a:accent2>
      <a:accent3>
        <a:srgbClr val="005BAC"/>
      </a:accent3>
      <a:accent4>
        <a:srgbClr val="A8D182"/>
      </a:accent4>
      <a:accent5>
        <a:srgbClr val="64C0AC"/>
      </a:accent5>
      <a:accent6>
        <a:srgbClr val="F5A200"/>
      </a:accent6>
      <a:hlink>
        <a:srgbClr val="0000FF"/>
      </a:hlink>
      <a:folHlink>
        <a:srgbClr val="800080"/>
      </a:folHlink>
    </a:clrScheme>
    <a:fontScheme name="旭化成フォントパターン">
      <a:majorFont>
        <a:latin typeface="Calibri"/>
        <a:ea typeface="Yu Gothic UI"/>
        <a:cs typeface=""/>
      </a:majorFont>
      <a:minorFont>
        <a:latin typeface="Calibri"/>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デザインの設定">
  <a:themeElements>
    <a:clrScheme name="旭化成カラーパレット">
      <a:dk1>
        <a:srgbClr val="262626"/>
      </a:dk1>
      <a:lt1>
        <a:srgbClr val="FFFFFF"/>
      </a:lt1>
      <a:dk2>
        <a:srgbClr val="9FA0A0"/>
      </a:dk2>
      <a:lt2>
        <a:srgbClr val="EA5532"/>
      </a:lt2>
      <a:accent1>
        <a:srgbClr val="4685C5"/>
      </a:accent1>
      <a:accent2>
        <a:srgbClr val="AFC0E3"/>
      </a:accent2>
      <a:accent3>
        <a:srgbClr val="005BAC"/>
      </a:accent3>
      <a:accent4>
        <a:srgbClr val="A8D182"/>
      </a:accent4>
      <a:accent5>
        <a:srgbClr val="64C0AC"/>
      </a:accent5>
      <a:accent6>
        <a:srgbClr val="F5A200"/>
      </a:accent6>
      <a:hlink>
        <a:srgbClr val="0000FF"/>
      </a:hlink>
      <a:folHlink>
        <a:srgbClr val="800080"/>
      </a:folHlink>
    </a:clrScheme>
    <a:fontScheme name="旭化成フォントパターン">
      <a:majorFont>
        <a:latin typeface="Calibri"/>
        <a:ea typeface="Yu Gothic UI"/>
        <a:cs typeface=""/>
      </a:majorFont>
      <a:minorFont>
        <a:latin typeface="Calibri"/>
        <a:ea typeface="Yu Gothic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デザインの設定">
  <a:themeElements>
    <a:clrScheme name="旭化成カラーパレット">
      <a:dk1>
        <a:srgbClr val="262626"/>
      </a:dk1>
      <a:lt1>
        <a:srgbClr val="FFFFFF"/>
      </a:lt1>
      <a:dk2>
        <a:srgbClr val="9FA0A0"/>
      </a:dk2>
      <a:lt2>
        <a:srgbClr val="EA5532"/>
      </a:lt2>
      <a:accent1>
        <a:srgbClr val="4685C5"/>
      </a:accent1>
      <a:accent2>
        <a:srgbClr val="AFC0E3"/>
      </a:accent2>
      <a:accent3>
        <a:srgbClr val="005BAC"/>
      </a:accent3>
      <a:accent4>
        <a:srgbClr val="A8D182"/>
      </a:accent4>
      <a:accent5>
        <a:srgbClr val="64C0AC"/>
      </a:accent5>
      <a:accent6>
        <a:srgbClr val="F5A200"/>
      </a:accent6>
      <a:hlink>
        <a:srgbClr val="0000FF"/>
      </a:hlink>
      <a:folHlink>
        <a:srgbClr val="800080"/>
      </a:folHlink>
    </a:clrScheme>
    <a:fontScheme name="旭化成フォントパターン">
      <a:majorFont>
        <a:latin typeface="Calibri"/>
        <a:ea typeface="Yu Gothic UI"/>
        <a:cs typeface=""/>
      </a:majorFont>
      <a:minorFont>
        <a:latin typeface="Calibri"/>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デザインの設定">
  <a:themeElements>
    <a:clrScheme name="旭化成カラーパレット">
      <a:dk1>
        <a:srgbClr val="262626"/>
      </a:dk1>
      <a:lt1>
        <a:srgbClr val="FFFFFF"/>
      </a:lt1>
      <a:dk2>
        <a:srgbClr val="9FA0A0"/>
      </a:dk2>
      <a:lt2>
        <a:srgbClr val="EA5532"/>
      </a:lt2>
      <a:accent1>
        <a:srgbClr val="4685C5"/>
      </a:accent1>
      <a:accent2>
        <a:srgbClr val="AFC0E3"/>
      </a:accent2>
      <a:accent3>
        <a:srgbClr val="005BAC"/>
      </a:accent3>
      <a:accent4>
        <a:srgbClr val="A8D182"/>
      </a:accent4>
      <a:accent5>
        <a:srgbClr val="64C0AC"/>
      </a:accent5>
      <a:accent6>
        <a:srgbClr val="F5A200"/>
      </a:accent6>
      <a:hlink>
        <a:srgbClr val="0000FF"/>
      </a:hlink>
      <a:folHlink>
        <a:srgbClr val="800080"/>
      </a:folHlink>
    </a:clrScheme>
    <a:fontScheme name="旭化成フォントパターン">
      <a:majorFont>
        <a:latin typeface="Calibri"/>
        <a:ea typeface="Yu Gothic UI"/>
        <a:cs typeface=""/>
      </a:majorFont>
      <a:minorFont>
        <a:latin typeface="Calibri"/>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BC2CD96F04F6CA4C871314AAC6E9FD85" ma:contentTypeVersion="2" ma:contentTypeDescription="新しいドキュメントを作成します。" ma:contentTypeScope="" ma:versionID="50e8f9ca86a8eddab1026a778cefa473">
  <xsd:schema xmlns:xsd="http://www.w3.org/2001/XMLSchema" xmlns:xs="http://www.w3.org/2001/XMLSchema" xmlns:p="http://schemas.microsoft.com/office/2006/metadata/properties" xmlns:ns2="bad8c2fe-baf9-467e-9bc5-c7d11523d23f" targetNamespace="http://schemas.microsoft.com/office/2006/metadata/properties" ma:root="true" ma:fieldsID="d2b906d9d0f25385e83298256ea2431c" ns2:_="">
    <xsd:import namespace="bad8c2fe-baf9-467e-9bc5-c7d11523d23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d8c2fe-baf9-467e-9bc5-c7d11523d2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728E85F-936A-49E0-BECE-B35C9B9F1EAC}"/>
</file>

<file path=customXml/itemProps2.xml><?xml version="1.0" encoding="utf-8"?>
<ds:datastoreItem xmlns:ds="http://schemas.openxmlformats.org/officeDocument/2006/customXml" ds:itemID="{5754E973-74BD-456A-96D8-67CD6289B5A0}"/>
</file>

<file path=customXml/itemProps3.xml><?xml version="1.0" encoding="utf-8"?>
<ds:datastoreItem xmlns:ds="http://schemas.openxmlformats.org/officeDocument/2006/customXml" ds:itemID="{159F773F-30E5-46C8-8A6C-29882C9E975A}"/>
</file>

<file path=docProps/app.xml><?xml version="1.0" encoding="utf-8"?>
<Properties xmlns="http://schemas.openxmlformats.org/officeDocument/2006/extended-properties" xmlns:vt="http://schemas.openxmlformats.org/officeDocument/2006/docPropsVTypes">
  <TotalTime>3475</TotalTime>
  <Words>2609</Words>
  <Application>Microsoft Office PowerPoint</Application>
  <PresentationFormat>画面に合わせる (4:3)</PresentationFormat>
  <Paragraphs>280</Paragraphs>
  <Slides>23</Slides>
  <Notes>1</Notes>
  <HiddenSlides>0</HiddenSlides>
  <MMClips>0</MMClips>
  <ScaleCrop>false</ScaleCrop>
  <HeadingPairs>
    <vt:vector size="6" baseType="variant">
      <vt:variant>
        <vt:lpstr>使用されているフォント</vt:lpstr>
      </vt:variant>
      <vt:variant>
        <vt:i4>10</vt:i4>
      </vt:variant>
      <vt:variant>
        <vt:lpstr>テーマ</vt:lpstr>
      </vt:variant>
      <vt:variant>
        <vt:i4>6</vt:i4>
      </vt:variant>
      <vt:variant>
        <vt:lpstr>スライド タイトル</vt:lpstr>
      </vt:variant>
      <vt:variant>
        <vt:i4>23</vt:i4>
      </vt:variant>
    </vt:vector>
  </HeadingPairs>
  <TitlesOfParts>
    <vt:vector size="39" baseType="lpstr">
      <vt:lpstr>Meiryo UI</vt:lpstr>
      <vt:lpstr>ＭＳ Ｐゴシック</vt:lpstr>
      <vt:lpstr>Noto Sans CJK JP Bold</vt:lpstr>
      <vt:lpstr>Noto Sans CJK JP Medium</vt:lpstr>
      <vt:lpstr>Noto Sans CJK JP Thin</vt:lpstr>
      <vt:lpstr>Yu Gothic UI</vt:lpstr>
      <vt:lpstr>游明朝</vt:lpstr>
      <vt:lpstr>Arial</vt:lpstr>
      <vt:lpstr>Calibri</vt:lpstr>
      <vt:lpstr>Wingdings</vt:lpstr>
      <vt:lpstr>2_デザインの設定</vt:lpstr>
      <vt:lpstr>デザインの設定</vt:lpstr>
      <vt:lpstr>1_デザインの設定</vt:lpstr>
      <vt:lpstr>3_デザインの設定</vt:lpstr>
      <vt:lpstr>4_デザインの設定</vt:lpstr>
      <vt:lpstr>5_デザインの設定</vt:lpstr>
      <vt:lpstr>制御システムのリモート保守について</vt:lpstr>
      <vt:lpstr>制御システムに対するリモート保守の方式について</vt:lpstr>
      <vt:lpstr>リモート保守に関するルール (制御システムセキュリティ規則より)</vt:lpstr>
      <vt:lpstr>外部ネットワークから制御ネットワークに対して、 直接通信することは原則許可されません</vt:lpstr>
      <vt:lpstr> 外部ネットワークから直接リモート保守することは許可されません</vt:lpstr>
      <vt:lpstr>制御システムでは保守用の専用PCを用意する必要があります</vt:lpstr>
      <vt:lpstr>制御システムのリモート保守の方式</vt:lpstr>
      <vt:lpstr>作業者と通信元によってリモート保守の方式が決まります</vt:lpstr>
      <vt:lpstr>参考： AK社員およびAK社員以外の考え方について</vt:lpstr>
      <vt:lpstr>①社内からのリモート保守</vt:lpstr>
      <vt:lpstr> 保守ゾーンに設置する踏み台PC経由でリモート保守を行ってください</vt:lpstr>
      <vt:lpstr> 社内からのリモート保守に関するFAQ</vt:lpstr>
      <vt:lpstr>②社外からのリモート保守</vt:lpstr>
      <vt:lpstr>社外からのリモート保守は、セキュリティリスクを 十分に低減できる方法で実施する必要があります</vt:lpstr>
      <vt:lpstr>社外からのリモート保守は、セキュリティ確保のために、 外部ベンダーリモート接続サービスの利用を基本とします</vt:lpstr>
      <vt:lpstr>システムを外部からリモートで操作できる安全な環境が提供されます</vt:lpstr>
      <vt:lpstr>社外からのリモート保守に関するFAQ（１）</vt:lpstr>
      <vt:lpstr>社外からのリモート保守に関するFAQ（２）</vt:lpstr>
      <vt:lpstr> 公衆電話網経由でのリモート保守</vt:lpstr>
      <vt:lpstr>公衆電話網（PSTN）経由でのリモート保守は、 個別に対策等を確認したうえで実施可否を判断します</vt:lpstr>
      <vt:lpstr>問い合わせ先</vt:lpstr>
      <vt:lpstr>質問や相談事項がある場合、次の問い合わせ先にご連絡ください</vt:lpstr>
      <vt:lpstr>PowerPoint プレゼンテーション</vt:lpstr>
    </vt:vector>
  </TitlesOfParts>
  <Company>旭化成グループ</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旭化成グループ</dc:title>
  <dc:creator>旭化成グループ</dc:creator>
  <cp:lastModifiedBy>松本　直也(Matsumoto, Naoya)</cp:lastModifiedBy>
  <cp:revision>418</cp:revision>
  <cp:lastPrinted>2016-11-29T02:43:50Z</cp:lastPrinted>
  <dcterms:created xsi:type="dcterms:W3CDTF">2016-08-26T06:33:31Z</dcterms:created>
  <dcterms:modified xsi:type="dcterms:W3CDTF">2019-04-18T05:51:57Z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0x010100BC2CD96F04F6CA4C871314AAC6E9FD85</vt:lpwstr>
  </property>
</Properties>
</file>