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10" r:id="rId2"/>
    <p:sldId id="309" r:id="rId3"/>
  </p:sldIdLst>
  <p:sldSz cx="9144000" cy="6858000" type="screen4x3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入江　一成(Irie, Kazunari)" initials="入江　一成(Irie," lastIdx="1" clrIdx="0">
    <p:extLst>
      <p:ext uri="{19B8F6BF-5375-455C-9EA6-DF929625EA0E}">
        <p15:presenceInfo xmlns:p15="http://schemas.microsoft.com/office/powerpoint/2012/main" userId="S::irie.kf@om.asahi-kasei.co.jp::dd0cf83a-2077-4c9f-9315-19ec03bc4b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3" autoAdjust="0"/>
    <p:restoredTop sz="96081" autoAdjust="0"/>
  </p:normalViewPr>
  <p:slideViewPr>
    <p:cSldViewPr>
      <p:cViewPr varScale="1">
        <p:scale>
          <a:sx n="87" d="100"/>
          <a:sy n="87" d="100"/>
        </p:scale>
        <p:origin x="15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128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5403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627" y="0"/>
            <a:ext cx="4275403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976D1-8356-40B5-8C76-282679F82838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6397806"/>
            <a:ext cx="4275403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627" y="6397806"/>
            <a:ext cx="4275403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1ED56-1ADA-4C26-9B2F-6C0A84AA9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109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138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000" y="0"/>
            <a:ext cx="427672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E5ED6-934B-4744-91BA-401D97155472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17888" y="841375"/>
            <a:ext cx="3032125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625"/>
            <a:ext cx="4275138" cy="338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000" y="6397625"/>
            <a:ext cx="4276725" cy="338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BB34-53A3-45CA-910A-F3096C2065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53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CBB34-53A3-45CA-910A-F3096C2065A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50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CBB34-53A3-45CA-910A-F3096C2065A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00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5CFD-CB76-4655-A3F7-4CA404A549FB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542D-F6BD-4007-A472-F245CB9A0F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95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5CFD-CB76-4655-A3F7-4CA404A549FB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542D-F6BD-4007-A472-F245CB9A0F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12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5CFD-CB76-4655-A3F7-4CA404A549FB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542D-F6BD-4007-A472-F245CB9A0F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97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5CFD-CB76-4655-A3F7-4CA404A549FB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542D-F6BD-4007-A472-F245CB9A0F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92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5CFD-CB76-4655-A3F7-4CA404A549FB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542D-F6BD-4007-A472-F245CB9A0F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17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5CFD-CB76-4655-A3F7-4CA404A549FB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542D-F6BD-4007-A472-F245CB9A0F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68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5CFD-CB76-4655-A3F7-4CA404A549FB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542D-F6BD-4007-A472-F245CB9A0F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61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5CFD-CB76-4655-A3F7-4CA404A549FB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542D-F6BD-4007-A472-F245CB9A0F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45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5CFD-CB76-4655-A3F7-4CA404A549FB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542D-F6BD-4007-A472-F245CB9A0F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98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5CFD-CB76-4655-A3F7-4CA404A549FB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542D-F6BD-4007-A472-F245CB9A0F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64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5CFD-CB76-4655-A3F7-4CA404A549FB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542D-F6BD-4007-A472-F245CB9A0F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53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05CFD-CB76-4655-A3F7-4CA404A549FB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5542D-F6BD-4007-A472-F245CB9A0F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5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タイトル 1"/>
          <p:cNvSpPr>
            <a:spLocks noGrp="1"/>
          </p:cNvSpPr>
          <p:nvPr>
            <p:ph type="title"/>
          </p:nvPr>
        </p:nvSpPr>
        <p:spPr bwMode="auto">
          <a:xfrm>
            <a:off x="457200" y="236538"/>
            <a:ext cx="8229600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旭化成ファインケム</a:t>
            </a:r>
          </a:p>
        </p:txBody>
      </p:sp>
      <p:graphicFrame>
        <p:nvGraphicFramePr>
          <p:cNvPr id="28" name="表 27">
            <a:extLst>
              <a:ext uri="{FF2B5EF4-FFF2-40B4-BE49-F238E27FC236}">
                <a16:creationId xmlns:a16="http://schemas.microsoft.com/office/drawing/2014/main" id="{C5A22166-DAE1-4904-B2A9-38DB258B089F}"/>
              </a:ext>
            </a:extLst>
          </p:cNvPr>
          <p:cNvGraphicFramePr>
            <a:graphicFrameLocks noGrp="1"/>
          </p:cNvGraphicFramePr>
          <p:nvPr/>
        </p:nvGraphicFramePr>
        <p:xfrm>
          <a:off x="6030363" y="1202406"/>
          <a:ext cx="3009738" cy="300848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09738">
                  <a:extLst>
                    <a:ext uri="{9D8B030D-6E8A-4147-A177-3AD203B41FA5}">
                      <a16:colId xmlns:a16="http://schemas.microsoft.com/office/drawing/2014/main" val="2211672026"/>
                    </a:ext>
                  </a:extLst>
                </a:gridCol>
              </a:tblGrid>
              <a:tr h="518676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概要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5224"/>
                  </a:ext>
                </a:extLst>
              </a:tr>
              <a:tr h="24898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ACEWAN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上の標準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PC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から制御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DMZ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の踏み台サーバに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RDP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接続し、さらに踏み台サーバから制御系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LAN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内の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PC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に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RDP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接続を行う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 [ACEWAN IP]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に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RDP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接続することで、</a:t>
                      </a:r>
                      <a:b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</a:b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踏み台サーバにアクセスする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15567"/>
                  </a:ext>
                </a:extLst>
              </a:tr>
            </a:tbl>
          </a:graphicData>
        </a:graphic>
      </p:graphicFrame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7EF92B71-6064-43E8-B350-4C6039558282}"/>
              </a:ext>
            </a:extLst>
          </p:cNvPr>
          <p:cNvGraphicFramePr>
            <a:graphicFrameLocks noGrp="1"/>
          </p:cNvGraphicFramePr>
          <p:nvPr/>
        </p:nvGraphicFramePr>
        <p:xfrm>
          <a:off x="6030363" y="4129098"/>
          <a:ext cx="3009738" cy="92029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09738">
                  <a:extLst>
                    <a:ext uri="{9D8B030D-6E8A-4147-A177-3AD203B41FA5}">
                      <a16:colId xmlns:a16="http://schemas.microsoft.com/office/drawing/2014/main" val="22116720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設置予定時期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5224"/>
                  </a:ext>
                </a:extLst>
              </a:tr>
              <a:tr h="615494"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2023-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15567"/>
                  </a:ext>
                </a:extLst>
              </a:tr>
            </a:tbl>
          </a:graphicData>
        </a:graphic>
      </p:graphicFrame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B338477B-E311-4A81-8299-0DB52D2AF1AB}"/>
              </a:ext>
            </a:extLst>
          </p:cNvPr>
          <p:cNvGrpSpPr/>
          <p:nvPr/>
        </p:nvGrpSpPr>
        <p:grpSpPr>
          <a:xfrm>
            <a:off x="7524328" y="119345"/>
            <a:ext cx="1515775" cy="507831"/>
            <a:chOff x="7654902" y="122540"/>
            <a:chExt cx="1515775" cy="507831"/>
          </a:xfrm>
        </p:grpSpPr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0EFFF03-59E7-4B29-BD6C-A95488FB13F8}"/>
                </a:ext>
              </a:extLst>
            </p:cNvPr>
            <p:cNvSpPr txBox="1"/>
            <p:nvPr/>
          </p:nvSpPr>
          <p:spPr>
            <a:xfrm>
              <a:off x="7654902" y="122540"/>
              <a:ext cx="1515775" cy="507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　　セキュリティ規則準拠</a:t>
              </a:r>
              <a:endPara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/>
              </a:pPr>
              <a:r>
                <a:rPr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　　セキュリティ規則非推奨</a:t>
              </a:r>
              <a:endPara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/>
              </a:pPr>
              <a:r>
                <a:rPr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　　セキュリティ規則非準拠</a:t>
              </a:r>
              <a:endPara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1076B1BA-7F27-4E1A-B142-B59452894508}"/>
                </a:ext>
              </a:extLst>
            </p:cNvPr>
            <p:cNvCxnSpPr>
              <a:cxnSpLocks/>
            </p:cNvCxnSpPr>
            <p:nvPr/>
          </p:nvCxnSpPr>
          <p:spPr>
            <a:xfrm>
              <a:off x="7711268" y="526541"/>
              <a:ext cx="1440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8F52FC5-07AC-4A80-B33E-43F7E451A242}"/>
                </a:ext>
              </a:extLst>
            </p:cNvPr>
            <p:cNvCxnSpPr>
              <a:cxnSpLocks/>
            </p:cNvCxnSpPr>
            <p:nvPr/>
          </p:nvCxnSpPr>
          <p:spPr>
            <a:xfrm>
              <a:off x="7709154" y="381173"/>
              <a:ext cx="144016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FAA0E2F5-D1EA-4BF1-A755-D3DFC28386D1}"/>
                </a:ext>
              </a:extLst>
            </p:cNvPr>
            <p:cNvCxnSpPr>
              <a:cxnSpLocks/>
            </p:cNvCxnSpPr>
            <p:nvPr/>
          </p:nvCxnSpPr>
          <p:spPr>
            <a:xfrm>
              <a:off x="7709154" y="239733"/>
              <a:ext cx="144016" cy="0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角丸四角形 45">
            <a:extLst>
              <a:ext uri="{FF2B5EF4-FFF2-40B4-BE49-F238E27FC236}">
                <a16:creationId xmlns:a16="http://schemas.microsoft.com/office/drawing/2014/main" id="{F100CC5F-E9E1-42C1-8A2D-EC4D485AD267}"/>
              </a:ext>
            </a:extLst>
          </p:cNvPr>
          <p:cNvSpPr/>
          <p:nvPr/>
        </p:nvSpPr>
        <p:spPr>
          <a:xfrm>
            <a:off x="1095112" y="4589245"/>
            <a:ext cx="3528390" cy="1921793"/>
          </a:xfrm>
          <a:prstGeom prst="roundRect">
            <a:avLst>
              <a:gd name="adj" fmla="val 1072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ja-JP" altLang="en-US" sz="16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E275EE4-84DA-43C2-97CB-7C682C41050D}"/>
              </a:ext>
            </a:extLst>
          </p:cNvPr>
          <p:cNvSpPr/>
          <p:nvPr/>
        </p:nvSpPr>
        <p:spPr>
          <a:xfrm>
            <a:off x="2070190" y="5219575"/>
            <a:ext cx="524239" cy="4311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PLC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54D1D81-0385-4908-8EF3-370EC4EDCAEB}"/>
              </a:ext>
            </a:extLst>
          </p:cNvPr>
          <p:cNvSpPr/>
          <p:nvPr/>
        </p:nvSpPr>
        <p:spPr>
          <a:xfrm>
            <a:off x="2395038" y="3707404"/>
            <a:ext cx="1215301" cy="4896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UTM</a:t>
            </a:r>
          </a:p>
        </p:txBody>
      </p:sp>
      <p:sp>
        <p:nvSpPr>
          <p:cNvPr id="5" name="円/楕円 50">
            <a:extLst>
              <a:ext uri="{FF2B5EF4-FFF2-40B4-BE49-F238E27FC236}">
                <a16:creationId xmlns:a16="http://schemas.microsoft.com/office/drawing/2014/main" id="{16988E74-B13D-404C-B28B-FCD08841C2D6}"/>
              </a:ext>
            </a:extLst>
          </p:cNvPr>
          <p:cNvSpPr/>
          <p:nvPr/>
        </p:nvSpPr>
        <p:spPr>
          <a:xfrm>
            <a:off x="2298631" y="2201993"/>
            <a:ext cx="1408113" cy="547687"/>
          </a:xfrm>
          <a:prstGeom prst="ellips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ACEWAN</a:t>
            </a:r>
            <a:endParaRPr lang="ja-JP" altLang="en-US" sz="12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F27FDAA-6630-4C79-80F4-7FE63AE4CE4F}"/>
              </a:ext>
            </a:extLst>
          </p:cNvPr>
          <p:cNvCxnSpPr>
            <a:cxnSpLocks/>
          </p:cNvCxnSpPr>
          <p:nvPr/>
        </p:nvCxnSpPr>
        <p:spPr>
          <a:xfrm>
            <a:off x="1572099" y="4855202"/>
            <a:ext cx="2786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5A28F98-CE86-48B8-9608-E83A924DAF10}"/>
              </a:ext>
            </a:extLst>
          </p:cNvPr>
          <p:cNvCxnSpPr>
            <a:cxnSpLocks/>
          </p:cNvCxnSpPr>
          <p:nvPr/>
        </p:nvCxnSpPr>
        <p:spPr>
          <a:xfrm>
            <a:off x="1412706" y="3282144"/>
            <a:ext cx="3096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240EC90-7CC5-48AC-BAED-D8DFAF7BEA3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277218" y="4855201"/>
            <a:ext cx="0" cy="299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47">
            <a:extLst>
              <a:ext uri="{FF2B5EF4-FFF2-40B4-BE49-F238E27FC236}">
                <a16:creationId xmlns:a16="http://schemas.microsoft.com/office/drawing/2014/main" id="{15769418-AC18-4CEC-8E03-EF31FE541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177" y="1110972"/>
            <a:ext cx="708848" cy="41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ja-JP" sz="1100">
                <a:latin typeface="Meiryo UI" pitchFamily="50" charset="-128"/>
                <a:ea typeface="Meiryo UI" pitchFamily="50" charset="-128"/>
              </a:rPr>
              <a:t>AKNWS</a:t>
            </a:r>
          </a:p>
          <a:p>
            <a:pPr algn="ctr" eaLnBrk="1" hangingPunct="1"/>
            <a:r>
              <a:rPr lang="ja-JP" altLang="en-US" sz="1100">
                <a:latin typeface="Meiryo UI" pitchFamily="50" charset="-128"/>
                <a:ea typeface="Meiryo UI" pitchFamily="50" charset="-128"/>
              </a:rPr>
              <a:t>クラウド</a:t>
            </a:r>
            <a:endParaRPr lang="en-US" altLang="ja-JP" sz="1100">
              <a:latin typeface="Meiryo UI" pitchFamily="50" charset="-128"/>
              <a:ea typeface="Meiryo UI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7D74AED-30A4-4110-8FAE-82C33B2C5A8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002687" y="4197055"/>
            <a:ext cx="2" cy="65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EDF911-6912-4F23-9667-A6ECFE8E09BB}"/>
              </a:ext>
            </a:extLst>
          </p:cNvPr>
          <p:cNvSpPr/>
          <p:nvPr/>
        </p:nvSpPr>
        <p:spPr>
          <a:xfrm>
            <a:off x="2015098" y="5154809"/>
            <a:ext cx="524239" cy="4492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FE6649-1EE7-49A6-A9F9-0A1C89B454B6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3002688" y="2749680"/>
            <a:ext cx="1" cy="957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C4A74FB-D051-48BC-ABB8-67E80976C558}"/>
              </a:ext>
            </a:extLst>
          </p:cNvPr>
          <p:cNvSpPr/>
          <p:nvPr/>
        </p:nvSpPr>
        <p:spPr>
          <a:xfrm>
            <a:off x="2395036" y="1296923"/>
            <a:ext cx="1215301" cy="4991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LIMS</a:t>
            </a:r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サーバ</a:t>
            </a:r>
            <a:endParaRPr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r>
              <a:rPr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10.3.91.21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90267FB-0487-4FF0-9A06-91A5242D2585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flipH="1" flipV="1">
            <a:off x="3002687" y="1796099"/>
            <a:ext cx="1" cy="4058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AC4C755-1027-4B9A-8204-1DA0CF4DBBB8}"/>
              </a:ext>
            </a:extLst>
          </p:cNvPr>
          <p:cNvSpPr/>
          <p:nvPr/>
        </p:nvSpPr>
        <p:spPr>
          <a:xfrm>
            <a:off x="2059947" y="5967330"/>
            <a:ext cx="579331" cy="4311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PLC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5E9DBC9-600B-4826-B901-0CE2A0987ECC}"/>
              </a:ext>
            </a:extLst>
          </p:cNvPr>
          <p:cNvSpPr/>
          <p:nvPr/>
        </p:nvSpPr>
        <p:spPr>
          <a:xfrm>
            <a:off x="1962933" y="5910184"/>
            <a:ext cx="621253" cy="4416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測定器</a:t>
            </a:r>
            <a:endParaRPr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9DF4D37-239C-46E7-9B78-853DE0C3E297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2273560" y="5604091"/>
            <a:ext cx="3658" cy="3060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A23D90B-B7BE-49B2-8E26-1DD3B0B9CD45}"/>
              </a:ext>
            </a:extLst>
          </p:cNvPr>
          <p:cNvSpPr/>
          <p:nvPr/>
        </p:nvSpPr>
        <p:spPr>
          <a:xfrm>
            <a:off x="3331336" y="5219575"/>
            <a:ext cx="756000" cy="4311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PLC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D2AD63F-5A7D-44F5-ACEE-49A998775295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654244" y="4871529"/>
            <a:ext cx="2088" cy="2832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0B18DDB-933D-4AA2-BDEE-5B9A4F474FA5}"/>
              </a:ext>
            </a:extLst>
          </p:cNvPr>
          <p:cNvSpPr/>
          <p:nvPr/>
        </p:nvSpPr>
        <p:spPr>
          <a:xfrm>
            <a:off x="3276244" y="5154809"/>
            <a:ext cx="756000" cy="4492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プロトコルコンバータ</a:t>
            </a:r>
            <a:endParaRPr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3FCBEBD-9BE3-45BE-B8A0-3AD88260790D}"/>
              </a:ext>
            </a:extLst>
          </p:cNvPr>
          <p:cNvSpPr/>
          <p:nvPr/>
        </p:nvSpPr>
        <p:spPr>
          <a:xfrm>
            <a:off x="3436973" y="5967330"/>
            <a:ext cx="579331" cy="4311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PLC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08C1FA4-D3CB-4644-A9DD-A8E8889EB632}"/>
              </a:ext>
            </a:extLst>
          </p:cNvPr>
          <p:cNvSpPr/>
          <p:nvPr/>
        </p:nvSpPr>
        <p:spPr>
          <a:xfrm>
            <a:off x="3339959" y="5910184"/>
            <a:ext cx="621253" cy="4416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測定器</a:t>
            </a:r>
            <a:endParaRPr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94">
            <a:extLst>
              <a:ext uri="{FF2B5EF4-FFF2-40B4-BE49-F238E27FC236}">
                <a16:creationId xmlns:a16="http://schemas.microsoft.com/office/drawing/2014/main" id="{796C665D-F6F1-44BC-A224-E5A675219B62}"/>
              </a:ext>
            </a:extLst>
          </p:cNvPr>
          <p:cNvSpPr txBox="1"/>
          <p:nvPr/>
        </p:nvSpPr>
        <p:spPr>
          <a:xfrm>
            <a:off x="3628581" y="5657162"/>
            <a:ext cx="617477" cy="23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/>
              <a:t>RS-232C</a:t>
            </a:r>
            <a:endParaRPr kumimoji="1" lang="ja-JP" altLang="en-US" sz="1000"/>
          </a:p>
        </p:txBody>
      </p:sp>
      <p:sp>
        <p:nvSpPr>
          <p:cNvPr id="24" name="テキスト ボックス 47">
            <a:extLst>
              <a:ext uri="{FF2B5EF4-FFF2-40B4-BE49-F238E27FC236}">
                <a16:creationId xmlns:a16="http://schemas.microsoft.com/office/drawing/2014/main" id="{D24E1B59-BCE9-49B3-9519-26FAC792C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119" y="3323787"/>
            <a:ext cx="1622560" cy="23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ja-JP" sz="1000">
                <a:latin typeface="Meiryo UI" pitchFamily="50" charset="-128"/>
                <a:ea typeface="Meiryo UI" pitchFamily="50" charset="-128"/>
              </a:rPr>
              <a:t>10.201.11.168[WAN1]</a:t>
            </a:r>
          </a:p>
        </p:txBody>
      </p:sp>
      <p:sp>
        <p:nvSpPr>
          <p:cNvPr id="25" name="テキスト ボックス 47">
            <a:extLst>
              <a:ext uri="{FF2B5EF4-FFF2-40B4-BE49-F238E27FC236}">
                <a16:creationId xmlns:a16="http://schemas.microsoft.com/office/drawing/2014/main" id="{4B6DAB09-7B6B-4FFD-A00B-B1AE525A3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40" y="4249386"/>
            <a:ext cx="1542410" cy="23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ja-JP" sz="1000" dirty="0">
                <a:latin typeface="Meiryo UI" pitchFamily="50" charset="-128"/>
                <a:ea typeface="Meiryo UI" pitchFamily="50" charset="-128"/>
              </a:rPr>
              <a:t>192.168.1.1[internal]</a:t>
            </a:r>
          </a:p>
        </p:txBody>
      </p:sp>
      <p:sp>
        <p:nvSpPr>
          <p:cNvPr id="26" name="テキスト ボックス 47">
            <a:extLst>
              <a:ext uri="{FF2B5EF4-FFF2-40B4-BE49-F238E27FC236}">
                <a16:creationId xmlns:a16="http://schemas.microsoft.com/office/drawing/2014/main" id="{934F2308-EE0E-4E6E-BBF0-E5B0221F9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8760" y="5386023"/>
            <a:ext cx="1417376" cy="29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ja-JP" sz="1000">
                <a:latin typeface="Meiryo UI" pitchFamily="50" charset="-128"/>
                <a:ea typeface="Meiryo UI" pitchFamily="50" charset="-128"/>
              </a:rPr>
              <a:t>192.168.1.128-131</a:t>
            </a:r>
          </a:p>
        </p:txBody>
      </p:sp>
      <p:sp>
        <p:nvSpPr>
          <p:cNvPr id="27" name="テキスト ボックス 48">
            <a:extLst>
              <a:ext uri="{FF2B5EF4-FFF2-40B4-BE49-F238E27FC236}">
                <a16:creationId xmlns:a16="http://schemas.microsoft.com/office/drawing/2014/main" id="{7D566B28-9208-44A1-8148-FCF914532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32" y="5520441"/>
            <a:ext cx="1417376" cy="23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ja-JP" sz="1000">
                <a:latin typeface="Meiryo UI" pitchFamily="50" charset="-128"/>
                <a:ea typeface="Meiryo UI" pitchFamily="50" charset="-128"/>
              </a:rPr>
              <a:t>192.168.1.101-115</a:t>
            </a:r>
          </a:p>
        </p:txBody>
      </p:sp>
      <p:cxnSp>
        <p:nvCxnSpPr>
          <p:cNvPr id="14336" name="直線コネクタ 14335">
            <a:extLst>
              <a:ext uri="{FF2B5EF4-FFF2-40B4-BE49-F238E27FC236}">
                <a16:creationId xmlns:a16="http://schemas.microsoft.com/office/drawing/2014/main" id="{245688AE-EF16-449D-90B3-94FC0AECDDBC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4032244" y="5378498"/>
            <a:ext cx="326516" cy="15955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337" name="テキスト ボックス 47">
            <a:extLst>
              <a:ext uri="{FF2B5EF4-FFF2-40B4-BE49-F238E27FC236}">
                <a16:creationId xmlns:a16="http://schemas.microsoft.com/office/drawing/2014/main" id="{9B8C9E44-8870-40FD-B2C9-CE2331FA1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337" y="3027398"/>
            <a:ext cx="1178528" cy="23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ja-JP" sz="1000">
                <a:latin typeface="Meiryo UI" pitchFamily="50" charset="-128"/>
                <a:ea typeface="Meiryo UI" pitchFamily="50" charset="-128"/>
              </a:rPr>
              <a:t>10.201.11.0/24</a:t>
            </a:r>
          </a:p>
        </p:txBody>
      </p:sp>
      <p:sp>
        <p:nvSpPr>
          <p:cNvPr id="14338" name="テキスト ボックス 47">
            <a:extLst>
              <a:ext uri="{FF2B5EF4-FFF2-40B4-BE49-F238E27FC236}">
                <a16:creationId xmlns:a16="http://schemas.microsoft.com/office/drawing/2014/main" id="{6F7A6DAC-56D5-4570-80FD-04279457C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244" y="4617986"/>
            <a:ext cx="1178528" cy="23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ja-JP" sz="1000">
                <a:latin typeface="Meiryo UI" pitchFamily="50" charset="-128"/>
                <a:ea typeface="Meiryo UI" pitchFamily="50" charset="-128"/>
              </a:rPr>
              <a:t>192.168.1.0/24</a:t>
            </a:r>
          </a:p>
        </p:txBody>
      </p:sp>
      <p:cxnSp>
        <p:nvCxnSpPr>
          <p:cNvPr id="14340" name="直線コネクタ 14339">
            <a:extLst>
              <a:ext uri="{FF2B5EF4-FFF2-40B4-BE49-F238E27FC236}">
                <a16:creationId xmlns:a16="http://schemas.microsoft.com/office/drawing/2014/main" id="{CA9C13E7-6859-4A46-8955-5064D74A74E9}"/>
              </a:ext>
            </a:extLst>
          </p:cNvPr>
          <p:cNvCxnSpPr>
            <a:cxnSpLocks/>
          </p:cNvCxnSpPr>
          <p:nvPr/>
        </p:nvCxnSpPr>
        <p:spPr>
          <a:xfrm flipH="1">
            <a:off x="3658180" y="5628740"/>
            <a:ext cx="3658" cy="30477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4E11CCA-2512-F1FA-18A2-352DF6C32D1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572099" y="5379450"/>
            <a:ext cx="442999" cy="17216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テキスト ボックス 48">
            <a:extLst>
              <a:ext uri="{FF2B5EF4-FFF2-40B4-BE49-F238E27FC236}">
                <a16:creationId xmlns:a16="http://schemas.microsoft.com/office/drawing/2014/main" id="{6DB83A7A-28A9-DA5D-FCDE-02EB3AD41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368" y="4572491"/>
            <a:ext cx="949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Noto Sans CJK JP Regular"/>
                <a:ea typeface="Noto Sans CJK JP Regular"/>
                <a:cs typeface="Noto Sans CJK JP Regular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Noto Sans CJK JP Regular"/>
                <a:ea typeface="Noto Sans CJK JP Regular"/>
                <a:cs typeface="Noto Sans CJK JP Regular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Noto Sans CJK JP Regular"/>
                <a:ea typeface="Noto Sans CJK JP Regular"/>
                <a:cs typeface="Noto Sans CJK JP Regular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Noto Sans CJK JP Regular"/>
                <a:ea typeface="Noto Sans CJK JP Regular"/>
                <a:cs typeface="Noto Sans CJK JP Regular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Noto Sans CJK JP Regular"/>
                <a:ea typeface="Noto Sans CJK JP Regular"/>
                <a:cs typeface="Noto Sans CJK JP Regular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Noto Sans CJK JP Regular"/>
                <a:ea typeface="Noto Sans CJK JP Regular"/>
                <a:cs typeface="Noto Sans CJK JP Regular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Noto Sans CJK JP Regular"/>
                <a:ea typeface="Noto Sans CJK JP Regular"/>
                <a:cs typeface="Noto Sans CJK JP Regular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Noto Sans CJK JP Regular"/>
                <a:ea typeface="Noto Sans CJK JP Regular"/>
                <a:cs typeface="Noto Sans CJK JP Regular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Noto Sans CJK JP Regular"/>
                <a:ea typeface="Noto Sans CJK JP Regular"/>
                <a:cs typeface="Noto Sans CJK JP Regular"/>
              </a:defRPr>
            </a:lvl9pPr>
          </a:lstStyle>
          <a:p>
            <a:pPr eaLnBrk="1" hangingPunct="1"/>
            <a:r>
              <a:rPr lang="ja-JP" altLang="en-US" sz="1200" dirty="0">
                <a:latin typeface="Meiryo UI" pitchFamily="50" charset="-128"/>
                <a:ea typeface="Meiryo UI" pitchFamily="50" charset="-128"/>
              </a:rPr>
              <a:t>制御系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</a:rPr>
              <a:t>LAN</a:t>
            </a: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F3A25F0C-E389-4113-8E26-3AA934F3952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183981" y="4197055"/>
            <a:ext cx="818708" cy="195431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6D413A3E-7184-C56F-2935-17C3A9E8257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584186" y="3575856"/>
            <a:ext cx="418503" cy="13154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341" name="テキスト ボックス 14340">
            <a:extLst>
              <a:ext uri="{FF2B5EF4-FFF2-40B4-BE49-F238E27FC236}">
                <a16:creationId xmlns:a16="http://schemas.microsoft.com/office/drawing/2014/main" id="{0AFAEB12-A524-C2DB-4098-679099FF4031}"/>
              </a:ext>
            </a:extLst>
          </p:cNvPr>
          <p:cNvSpPr txBox="1"/>
          <p:nvPr/>
        </p:nvSpPr>
        <p:spPr>
          <a:xfrm>
            <a:off x="107504" y="236538"/>
            <a:ext cx="190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既存構成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138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角丸四角形 69">
            <a:extLst>
              <a:ext uri="{FF2B5EF4-FFF2-40B4-BE49-F238E27FC236}">
                <a16:creationId xmlns:a16="http://schemas.microsoft.com/office/drawing/2014/main" id="{DCEFD7DC-1464-1B91-4E92-7079D364EB66}"/>
              </a:ext>
            </a:extLst>
          </p:cNvPr>
          <p:cNvSpPr/>
          <p:nvPr/>
        </p:nvSpPr>
        <p:spPr>
          <a:xfrm>
            <a:off x="4249042" y="3455634"/>
            <a:ext cx="1666869" cy="993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6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8">
            <a:extLst>
              <a:ext uri="{FF2B5EF4-FFF2-40B4-BE49-F238E27FC236}">
                <a16:creationId xmlns:a16="http://schemas.microsoft.com/office/drawing/2014/main" id="{85DC0C57-FA90-5E85-C00C-7805D8775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8001" y="3452418"/>
            <a:ext cx="11089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Noto Sans CJK JP Regular"/>
                <a:ea typeface="Noto Sans CJK JP Regular"/>
                <a:cs typeface="Noto Sans CJK JP Regular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Noto Sans CJK JP Regular"/>
                <a:ea typeface="Noto Sans CJK JP Regular"/>
                <a:cs typeface="Noto Sans CJK JP Regular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Noto Sans CJK JP Regular"/>
                <a:ea typeface="Noto Sans CJK JP Regular"/>
                <a:cs typeface="Noto Sans CJK JP Regular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Noto Sans CJK JP Regular"/>
                <a:ea typeface="Noto Sans CJK JP Regular"/>
                <a:cs typeface="Noto Sans CJK JP Regular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Noto Sans CJK JP Regular"/>
                <a:ea typeface="Noto Sans CJK JP Regular"/>
                <a:cs typeface="Noto Sans CJK JP Regular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Noto Sans CJK JP Regular"/>
                <a:ea typeface="Noto Sans CJK JP Regular"/>
                <a:cs typeface="Noto Sans CJK JP Regular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Noto Sans CJK JP Regular"/>
                <a:ea typeface="Noto Sans CJK JP Regular"/>
                <a:cs typeface="Noto Sans CJK JP Regular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Noto Sans CJK JP Regular"/>
                <a:ea typeface="Noto Sans CJK JP Regular"/>
                <a:cs typeface="Noto Sans CJK JP Regular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Noto Sans CJK JP Regular"/>
                <a:ea typeface="Noto Sans CJK JP Regular"/>
                <a:cs typeface="Noto Sans CJK JP Regular"/>
              </a:defRPr>
            </a:lvl9pPr>
          </a:lstStyle>
          <a:p>
            <a:pPr eaLnBrk="1" hangingPunct="1"/>
            <a:r>
              <a:rPr lang="ja-JP" altLang="en-US" sz="1200" dirty="0">
                <a:latin typeface="Meiryo UI" pitchFamily="50" charset="-128"/>
                <a:ea typeface="Meiryo UI" pitchFamily="50" charset="-128"/>
              </a:rPr>
              <a:t>制御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</a:rPr>
              <a:t>DMZ</a:t>
            </a:r>
          </a:p>
        </p:txBody>
      </p:sp>
      <p:sp>
        <p:nvSpPr>
          <p:cNvPr id="14343" name="タイトル 1"/>
          <p:cNvSpPr>
            <a:spLocks noGrp="1"/>
          </p:cNvSpPr>
          <p:nvPr>
            <p:ph type="title"/>
          </p:nvPr>
        </p:nvSpPr>
        <p:spPr bwMode="auto">
          <a:xfrm>
            <a:off x="457200" y="236538"/>
            <a:ext cx="8229600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旭化成ファインケム</a:t>
            </a:r>
          </a:p>
        </p:txBody>
      </p:sp>
      <p:graphicFrame>
        <p:nvGraphicFramePr>
          <p:cNvPr id="28" name="表 27">
            <a:extLst>
              <a:ext uri="{FF2B5EF4-FFF2-40B4-BE49-F238E27FC236}">
                <a16:creationId xmlns:a16="http://schemas.microsoft.com/office/drawing/2014/main" id="{C5A22166-DAE1-4904-B2A9-38DB258B0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214207"/>
              </p:ext>
            </p:extLst>
          </p:nvPr>
        </p:nvGraphicFramePr>
        <p:xfrm>
          <a:off x="6030363" y="1202406"/>
          <a:ext cx="3009738" cy="300848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09738">
                  <a:extLst>
                    <a:ext uri="{9D8B030D-6E8A-4147-A177-3AD203B41FA5}">
                      <a16:colId xmlns:a16="http://schemas.microsoft.com/office/drawing/2014/main" val="2211672026"/>
                    </a:ext>
                  </a:extLst>
                </a:gridCol>
              </a:tblGrid>
              <a:tr h="518676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概要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5224"/>
                  </a:ext>
                </a:extLst>
              </a:tr>
              <a:tr h="24898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ACEWAN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上の標準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PC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から制御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DMZ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の踏み台サーバに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RDP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接続し、さらに踏み台サーバから制御系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LAN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内の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PC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に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RDP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接続を行う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 [ACEWAN IP]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に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RDP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接続することで、</a:t>
                      </a:r>
                      <a:b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</a:b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踏み台サーバにアクセスする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15567"/>
                  </a:ext>
                </a:extLst>
              </a:tr>
            </a:tbl>
          </a:graphicData>
        </a:graphic>
      </p:graphicFrame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7EF92B71-6064-43E8-B350-4C6039558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26077"/>
              </p:ext>
            </p:extLst>
          </p:nvPr>
        </p:nvGraphicFramePr>
        <p:xfrm>
          <a:off x="6030363" y="4129098"/>
          <a:ext cx="3009738" cy="92029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09738">
                  <a:extLst>
                    <a:ext uri="{9D8B030D-6E8A-4147-A177-3AD203B41FA5}">
                      <a16:colId xmlns:a16="http://schemas.microsoft.com/office/drawing/2014/main" val="22116720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設置予定時期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5224"/>
                  </a:ext>
                </a:extLst>
              </a:tr>
              <a:tr h="615494"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2023-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15567"/>
                  </a:ext>
                </a:extLst>
              </a:tr>
            </a:tbl>
          </a:graphicData>
        </a:graphic>
      </p:graphicFrame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B338477B-E311-4A81-8299-0DB52D2AF1AB}"/>
              </a:ext>
            </a:extLst>
          </p:cNvPr>
          <p:cNvGrpSpPr/>
          <p:nvPr/>
        </p:nvGrpSpPr>
        <p:grpSpPr>
          <a:xfrm>
            <a:off x="7524328" y="119345"/>
            <a:ext cx="1515775" cy="507831"/>
            <a:chOff x="7654902" y="122540"/>
            <a:chExt cx="1515775" cy="507831"/>
          </a:xfrm>
        </p:grpSpPr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0EFFF03-59E7-4B29-BD6C-A95488FB13F8}"/>
                </a:ext>
              </a:extLst>
            </p:cNvPr>
            <p:cNvSpPr txBox="1"/>
            <p:nvPr/>
          </p:nvSpPr>
          <p:spPr>
            <a:xfrm>
              <a:off x="7654902" y="122540"/>
              <a:ext cx="1515775" cy="507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　　セキュリティ規則準拠</a:t>
              </a:r>
              <a:endPara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/>
              </a:pPr>
              <a:r>
                <a:rPr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　　セキュリティ規則非推奨</a:t>
              </a:r>
              <a:endPara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/>
              </a:pPr>
              <a:r>
                <a:rPr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　　セキュリティ規則非準拠</a:t>
              </a:r>
              <a:endPara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1076B1BA-7F27-4E1A-B142-B59452894508}"/>
                </a:ext>
              </a:extLst>
            </p:cNvPr>
            <p:cNvCxnSpPr>
              <a:cxnSpLocks/>
            </p:cNvCxnSpPr>
            <p:nvPr/>
          </p:nvCxnSpPr>
          <p:spPr>
            <a:xfrm>
              <a:off x="7711268" y="526541"/>
              <a:ext cx="1440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8F52FC5-07AC-4A80-B33E-43F7E451A242}"/>
                </a:ext>
              </a:extLst>
            </p:cNvPr>
            <p:cNvCxnSpPr>
              <a:cxnSpLocks/>
            </p:cNvCxnSpPr>
            <p:nvPr/>
          </p:nvCxnSpPr>
          <p:spPr>
            <a:xfrm>
              <a:off x="7709154" y="381173"/>
              <a:ext cx="144016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FAA0E2F5-D1EA-4BF1-A755-D3DFC28386D1}"/>
                </a:ext>
              </a:extLst>
            </p:cNvPr>
            <p:cNvCxnSpPr>
              <a:cxnSpLocks/>
            </p:cNvCxnSpPr>
            <p:nvPr/>
          </p:nvCxnSpPr>
          <p:spPr>
            <a:xfrm>
              <a:off x="7709154" y="239733"/>
              <a:ext cx="144016" cy="0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角丸四角形 45">
            <a:extLst>
              <a:ext uri="{FF2B5EF4-FFF2-40B4-BE49-F238E27FC236}">
                <a16:creationId xmlns:a16="http://schemas.microsoft.com/office/drawing/2014/main" id="{F100CC5F-E9E1-42C1-8A2D-EC4D485AD267}"/>
              </a:ext>
            </a:extLst>
          </p:cNvPr>
          <p:cNvSpPr/>
          <p:nvPr/>
        </p:nvSpPr>
        <p:spPr>
          <a:xfrm>
            <a:off x="1095112" y="4589245"/>
            <a:ext cx="3528390" cy="1921793"/>
          </a:xfrm>
          <a:prstGeom prst="roundRect">
            <a:avLst>
              <a:gd name="adj" fmla="val 1072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ja-JP" altLang="en-US" sz="16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E275EE4-84DA-43C2-97CB-7C682C41050D}"/>
              </a:ext>
            </a:extLst>
          </p:cNvPr>
          <p:cNvSpPr/>
          <p:nvPr/>
        </p:nvSpPr>
        <p:spPr>
          <a:xfrm>
            <a:off x="2070190" y="5219575"/>
            <a:ext cx="524239" cy="4311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PLC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54D1D81-0385-4908-8EF3-370EC4EDCAEB}"/>
              </a:ext>
            </a:extLst>
          </p:cNvPr>
          <p:cNvSpPr/>
          <p:nvPr/>
        </p:nvSpPr>
        <p:spPr>
          <a:xfrm>
            <a:off x="2395038" y="3707404"/>
            <a:ext cx="1215301" cy="4896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UTM</a:t>
            </a:r>
          </a:p>
        </p:txBody>
      </p:sp>
      <p:sp>
        <p:nvSpPr>
          <p:cNvPr id="5" name="円/楕円 50">
            <a:extLst>
              <a:ext uri="{FF2B5EF4-FFF2-40B4-BE49-F238E27FC236}">
                <a16:creationId xmlns:a16="http://schemas.microsoft.com/office/drawing/2014/main" id="{16988E74-B13D-404C-B28B-FCD08841C2D6}"/>
              </a:ext>
            </a:extLst>
          </p:cNvPr>
          <p:cNvSpPr/>
          <p:nvPr/>
        </p:nvSpPr>
        <p:spPr>
          <a:xfrm>
            <a:off x="2298631" y="2201993"/>
            <a:ext cx="1408113" cy="547687"/>
          </a:xfrm>
          <a:prstGeom prst="ellips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ACEWAN</a:t>
            </a:r>
            <a:endParaRPr lang="ja-JP" altLang="en-US" sz="12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F27FDAA-6630-4C79-80F4-7FE63AE4CE4F}"/>
              </a:ext>
            </a:extLst>
          </p:cNvPr>
          <p:cNvCxnSpPr>
            <a:cxnSpLocks/>
          </p:cNvCxnSpPr>
          <p:nvPr/>
        </p:nvCxnSpPr>
        <p:spPr>
          <a:xfrm>
            <a:off x="1572099" y="4855202"/>
            <a:ext cx="2786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5A28F98-CE86-48B8-9608-E83A924DAF10}"/>
              </a:ext>
            </a:extLst>
          </p:cNvPr>
          <p:cNvCxnSpPr>
            <a:cxnSpLocks/>
          </p:cNvCxnSpPr>
          <p:nvPr/>
        </p:nvCxnSpPr>
        <p:spPr>
          <a:xfrm>
            <a:off x="1412706" y="3282144"/>
            <a:ext cx="3096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240EC90-7CC5-48AC-BAED-D8DFAF7BEA3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277218" y="4855201"/>
            <a:ext cx="0" cy="299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47">
            <a:extLst>
              <a:ext uri="{FF2B5EF4-FFF2-40B4-BE49-F238E27FC236}">
                <a16:creationId xmlns:a16="http://schemas.microsoft.com/office/drawing/2014/main" id="{15769418-AC18-4CEC-8E03-EF31FE541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177" y="1110972"/>
            <a:ext cx="708848" cy="41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ja-JP" sz="1100">
                <a:latin typeface="Meiryo UI" pitchFamily="50" charset="-128"/>
                <a:ea typeface="Meiryo UI" pitchFamily="50" charset="-128"/>
              </a:rPr>
              <a:t>AKNWS</a:t>
            </a:r>
          </a:p>
          <a:p>
            <a:pPr algn="ctr" eaLnBrk="1" hangingPunct="1"/>
            <a:r>
              <a:rPr lang="ja-JP" altLang="en-US" sz="1100">
                <a:latin typeface="Meiryo UI" pitchFamily="50" charset="-128"/>
                <a:ea typeface="Meiryo UI" pitchFamily="50" charset="-128"/>
              </a:rPr>
              <a:t>クラウド</a:t>
            </a:r>
            <a:endParaRPr lang="en-US" altLang="ja-JP" sz="1100">
              <a:latin typeface="Meiryo UI" pitchFamily="50" charset="-128"/>
              <a:ea typeface="Meiryo UI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7D74AED-30A4-4110-8FAE-82C33B2C5A8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002687" y="4197055"/>
            <a:ext cx="2" cy="65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EDF911-6912-4F23-9667-A6ECFE8E09BB}"/>
              </a:ext>
            </a:extLst>
          </p:cNvPr>
          <p:cNvSpPr/>
          <p:nvPr/>
        </p:nvSpPr>
        <p:spPr>
          <a:xfrm>
            <a:off x="2015098" y="5154809"/>
            <a:ext cx="524239" cy="4492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FE6649-1EE7-49A6-A9F9-0A1C89B454B6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3002688" y="2749680"/>
            <a:ext cx="1" cy="957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C4A74FB-D051-48BC-ABB8-67E80976C558}"/>
              </a:ext>
            </a:extLst>
          </p:cNvPr>
          <p:cNvSpPr/>
          <p:nvPr/>
        </p:nvSpPr>
        <p:spPr>
          <a:xfrm>
            <a:off x="2395036" y="1296923"/>
            <a:ext cx="1215301" cy="4991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LIMS</a:t>
            </a:r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サーバ</a:t>
            </a:r>
            <a:endParaRPr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r>
              <a:rPr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10.3.91.21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90267FB-0487-4FF0-9A06-91A5242D2585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flipH="1" flipV="1">
            <a:off x="3002687" y="1796099"/>
            <a:ext cx="1" cy="4058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AC4C755-1027-4B9A-8204-1DA0CF4DBBB8}"/>
              </a:ext>
            </a:extLst>
          </p:cNvPr>
          <p:cNvSpPr/>
          <p:nvPr/>
        </p:nvSpPr>
        <p:spPr>
          <a:xfrm>
            <a:off x="2059947" y="5967330"/>
            <a:ext cx="579331" cy="4311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PLC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5E9DBC9-600B-4826-B901-0CE2A0987ECC}"/>
              </a:ext>
            </a:extLst>
          </p:cNvPr>
          <p:cNvSpPr/>
          <p:nvPr/>
        </p:nvSpPr>
        <p:spPr>
          <a:xfrm>
            <a:off x="1962933" y="5910184"/>
            <a:ext cx="621253" cy="4416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測定器</a:t>
            </a:r>
            <a:endParaRPr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9DF4D37-239C-46E7-9B78-853DE0C3E297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2273560" y="5604091"/>
            <a:ext cx="3658" cy="3060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A23D90B-B7BE-49B2-8E26-1DD3B0B9CD45}"/>
              </a:ext>
            </a:extLst>
          </p:cNvPr>
          <p:cNvSpPr/>
          <p:nvPr/>
        </p:nvSpPr>
        <p:spPr>
          <a:xfrm>
            <a:off x="3331336" y="5219575"/>
            <a:ext cx="756000" cy="4311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PLC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D2AD63F-5A7D-44F5-ACEE-49A998775295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654244" y="4871529"/>
            <a:ext cx="2088" cy="2832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0B18DDB-933D-4AA2-BDEE-5B9A4F474FA5}"/>
              </a:ext>
            </a:extLst>
          </p:cNvPr>
          <p:cNvSpPr/>
          <p:nvPr/>
        </p:nvSpPr>
        <p:spPr>
          <a:xfrm>
            <a:off x="3276244" y="5154809"/>
            <a:ext cx="756000" cy="4492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プロトコルコンバータ</a:t>
            </a:r>
            <a:endParaRPr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3FCBEBD-9BE3-45BE-B8A0-3AD88260790D}"/>
              </a:ext>
            </a:extLst>
          </p:cNvPr>
          <p:cNvSpPr/>
          <p:nvPr/>
        </p:nvSpPr>
        <p:spPr>
          <a:xfrm>
            <a:off x="3436973" y="5967330"/>
            <a:ext cx="579331" cy="4311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PLC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08C1FA4-D3CB-4644-A9DD-A8E8889EB632}"/>
              </a:ext>
            </a:extLst>
          </p:cNvPr>
          <p:cNvSpPr/>
          <p:nvPr/>
        </p:nvSpPr>
        <p:spPr>
          <a:xfrm>
            <a:off x="3339959" y="5910184"/>
            <a:ext cx="621253" cy="4416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測定器</a:t>
            </a:r>
            <a:endParaRPr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94">
            <a:extLst>
              <a:ext uri="{FF2B5EF4-FFF2-40B4-BE49-F238E27FC236}">
                <a16:creationId xmlns:a16="http://schemas.microsoft.com/office/drawing/2014/main" id="{796C665D-F6F1-44BC-A224-E5A675219B62}"/>
              </a:ext>
            </a:extLst>
          </p:cNvPr>
          <p:cNvSpPr txBox="1"/>
          <p:nvPr/>
        </p:nvSpPr>
        <p:spPr>
          <a:xfrm>
            <a:off x="3628581" y="5657162"/>
            <a:ext cx="617477" cy="23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/>
              <a:t>RS-232C</a:t>
            </a:r>
            <a:endParaRPr kumimoji="1" lang="ja-JP" altLang="en-US" sz="1000"/>
          </a:p>
        </p:txBody>
      </p:sp>
      <p:sp>
        <p:nvSpPr>
          <p:cNvPr id="24" name="テキスト ボックス 47">
            <a:extLst>
              <a:ext uri="{FF2B5EF4-FFF2-40B4-BE49-F238E27FC236}">
                <a16:creationId xmlns:a16="http://schemas.microsoft.com/office/drawing/2014/main" id="{D24E1B59-BCE9-49B3-9519-26FAC792C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119" y="3323787"/>
            <a:ext cx="1622560" cy="23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ja-JP" sz="1000">
                <a:latin typeface="Meiryo UI" pitchFamily="50" charset="-128"/>
                <a:ea typeface="Meiryo UI" pitchFamily="50" charset="-128"/>
              </a:rPr>
              <a:t>10.201.11.168[WAN1]</a:t>
            </a:r>
          </a:p>
        </p:txBody>
      </p:sp>
      <p:sp>
        <p:nvSpPr>
          <p:cNvPr id="25" name="テキスト ボックス 47">
            <a:extLst>
              <a:ext uri="{FF2B5EF4-FFF2-40B4-BE49-F238E27FC236}">
                <a16:creationId xmlns:a16="http://schemas.microsoft.com/office/drawing/2014/main" id="{4B6DAB09-7B6B-4FFD-A00B-B1AE525A3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40" y="4249386"/>
            <a:ext cx="1542410" cy="23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ja-JP" sz="1000" dirty="0">
                <a:latin typeface="Meiryo UI" pitchFamily="50" charset="-128"/>
                <a:ea typeface="Meiryo UI" pitchFamily="50" charset="-128"/>
              </a:rPr>
              <a:t>192.168.1.1[internal]</a:t>
            </a:r>
          </a:p>
        </p:txBody>
      </p:sp>
      <p:sp>
        <p:nvSpPr>
          <p:cNvPr id="26" name="テキスト ボックス 47">
            <a:extLst>
              <a:ext uri="{FF2B5EF4-FFF2-40B4-BE49-F238E27FC236}">
                <a16:creationId xmlns:a16="http://schemas.microsoft.com/office/drawing/2014/main" id="{934F2308-EE0E-4E6E-BBF0-E5B0221F9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8760" y="5386023"/>
            <a:ext cx="1417376" cy="29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ja-JP" sz="1000">
                <a:latin typeface="Meiryo UI" pitchFamily="50" charset="-128"/>
                <a:ea typeface="Meiryo UI" pitchFamily="50" charset="-128"/>
              </a:rPr>
              <a:t>192.168.1.128-131</a:t>
            </a:r>
          </a:p>
        </p:txBody>
      </p:sp>
      <p:sp>
        <p:nvSpPr>
          <p:cNvPr id="27" name="テキスト ボックス 48">
            <a:extLst>
              <a:ext uri="{FF2B5EF4-FFF2-40B4-BE49-F238E27FC236}">
                <a16:creationId xmlns:a16="http://schemas.microsoft.com/office/drawing/2014/main" id="{7D566B28-9208-44A1-8148-FCF914532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32" y="5520441"/>
            <a:ext cx="1417376" cy="23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ja-JP" sz="1000">
                <a:latin typeface="Meiryo UI" pitchFamily="50" charset="-128"/>
                <a:ea typeface="Meiryo UI" pitchFamily="50" charset="-128"/>
              </a:rPr>
              <a:t>192.168.1.101-115</a:t>
            </a:r>
          </a:p>
        </p:txBody>
      </p:sp>
      <p:cxnSp>
        <p:nvCxnSpPr>
          <p:cNvPr id="14336" name="直線コネクタ 14335">
            <a:extLst>
              <a:ext uri="{FF2B5EF4-FFF2-40B4-BE49-F238E27FC236}">
                <a16:creationId xmlns:a16="http://schemas.microsoft.com/office/drawing/2014/main" id="{245688AE-EF16-449D-90B3-94FC0AECDDBC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4032244" y="5378498"/>
            <a:ext cx="326516" cy="15955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337" name="テキスト ボックス 47">
            <a:extLst>
              <a:ext uri="{FF2B5EF4-FFF2-40B4-BE49-F238E27FC236}">
                <a16:creationId xmlns:a16="http://schemas.microsoft.com/office/drawing/2014/main" id="{9B8C9E44-8870-40FD-B2C9-CE2331FA1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337" y="3027398"/>
            <a:ext cx="1178528" cy="23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ja-JP" sz="1000">
                <a:latin typeface="Meiryo UI" pitchFamily="50" charset="-128"/>
                <a:ea typeface="Meiryo UI" pitchFamily="50" charset="-128"/>
              </a:rPr>
              <a:t>10.201.11.0/24</a:t>
            </a:r>
          </a:p>
        </p:txBody>
      </p:sp>
      <p:sp>
        <p:nvSpPr>
          <p:cNvPr id="14338" name="テキスト ボックス 47">
            <a:extLst>
              <a:ext uri="{FF2B5EF4-FFF2-40B4-BE49-F238E27FC236}">
                <a16:creationId xmlns:a16="http://schemas.microsoft.com/office/drawing/2014/main" id="{6F7A6DAC-56D5-4570-80FD-04279457C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244" y="4617986"/>
            <a:ext cx="1178528" cy="23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ja-JP" sz="1000">
                <a:latin typeface="Meiryo UI" pitchFamily="50" charset="-128"/>
                <a:ea typeface="Meiryo UI" pitchFamily="50" charset="-128"/>
              </a:rPr>
              <a:t>192.168.1.0/24</a:t>
            </a:r>
          </a:p>
        </p:txBody>
      </p:sp>
      <p:cxnSp>
        <p:nvCxnSpPr>
          <p:cNvPr id="14340" name="直線コネクタ 14339">
            <a:extLst>
              <a:ext uri="{FF2B5EF4-FFF2-40B4-BE49-F238E27FC236}">
                <a16:creationId xmlns:a16="http://schemas.microsoft.com/office/drawing/2014/main" id="{CA9C13E7-6859-4A46-8955-5064D74A74E9}"/>
              </a:ext>
            </a:extLst>
          </p:cNvPr>
          <p:cNvCxnSpPr>
            <a:cxnSpLocks/>
          </p:cNvCxnSpPr>
          <p:nvPr/>
        </p:nvCxnSpPr>
        <p:spPr>
          <a:xfrm flipH="1">
            <a:off x="3658180" y="5628740"/>
            <a:ext cx="3658" cy="30477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CAD62AC-E1B3-74AC-C72A-E4137244720C}"/>
              </a:ext>
            </a:extLst>
          </p:cNvPr>
          <p:cNvSpPr/>
          <p:nvPr/>
        </p:nvSpPr>
        <p:spPr>
          <a:xfrm>
            <a:off x="4661612" y="3703924"/>
            <a:ext cx="1215301" cy="4896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踏み台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</a:p>
        </p:txBody>
      </p:sp>
      <p:cxnSp>
        <p:nvCxnSpPr>
          <p:cNvPr id="14339" name="直線コネクタ 14338">
            <a:extLst>
              <a:ext uri="{FF2B5EF4-FFF2-40B4-BE49-F238E27FC236}">
                <a16:creationId xmlns:a16="http://schemas.microsoft.com/office/drawing/2014/main" id="{9259679B-D283-A6E6-5A23-7B2105F0166F}"/>
              </a:ext>
            </a:extLst>
          </p:cNvPr>
          <p:cNvCxnSpPr>
            <a:cxnSpLocks/>
            <a:stCxn id="29" idx="1"/>
            <a:endCxn id="4" idx="3"/>
          </p:cNvCxnSpPr>
          <p:nvPr/>
        </p:nvCxnSpPr>
        <p:spPr>
          <a:xfrm flipH="1">
            <a:off x="3610339" y="3948750"/>
            <a:ext cx="1051273" cy="3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正方形/長方形 14343">
            <a:extLst>
              <a:ext uri="{FF2B5EF4-FFF2-40B4-BE49-F238E27FC236}">
                <a16:creationId xmlns:a16="http://schemas.microsoft.com/office/drawing/2014/main" id="{D58344BB-ECE7-335E-E92F-68A755B4943D}"/>
              </a:ext>
            </a:extLst>
          </p:cNvPr>
          <p:cNvSpPr/>
          <p:nvPr/>
        </p:nvSpPr>
        <p:spPr>
          <a:xfrm>
            <a:off x="529171" y="2226588"/>
            <a:ext cx="1215301" cy="4896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標準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</a:p>
        </p:txBody>
      </p:sp>
      <p:cxnSp>
        <p:nvCxnSpPr>
          <p:cNvPr id="14345" name="直線コネクタ 14344">
            <a:extLst>
              <a:ext uri="{FF2B5EF4-FFF2-40B4-BE49-F238E27FC236}">
                <a16:creationId xmlns:a16="http://schemas.microsoft.com/office/drawing/2014/main" id="{93DC80F9-BF7B-C92F-7EF8-A0D3CE445550}"/>
              </a:ext>
            </a:extLst>
          </p:cNvPr>
          <p:cNvCxnSpPr>
            <a:cxnSpLocks/>
            <a:stCxn id="14344" idx="3"/>
            <a:endCxn id="5" idx="2"/>
          </p:cNvCxnSpPr>
          <p:nvPr/>
        </p:nvCxnSpPr>
        <p:spPr>
          <a:xfrm>
            <a:off x="1744472" y="2471414"/>
            <a:ext cx="554159" cy="44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3" name="直線矢印コネクタ 14352">
            <a:extLst>
              <a:ext uri="{FF2B5EF4-FFF2-40B4-BE49-F238E27FC236}">
                <a16:creationId xmlns:a16="http://schemas.microsoft.com/office/drawing/2014/main" id="{EDF8A470-7E0D-81AF-C1A9-C051F65F508A}"/>
              </a:ext>
            </a:extLst>
          </p:cNvPr>
          <p:cNvCxnSpPr>
            <a:cxnSpLocks/>
          </p:cNvCxnSpPr>
          <p:nvPr/>
        </p:nvCxnSpPr>
        <p:spPr>
          <a:xfrm flipH="1">
            <a:off x="2730679" y="2623856"/>
            <a:ext cx="4443" cy="1165184"/>
          </a:xfrm>
          <a:prstGeom prst="straightConnector1">
            <a:avLst/>
          </a:prstGeom>
          <a:ln w="2540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4" name="直線矢印コネクタ 14353">
            <a:extLst>
              <a:ext uri="{FF2B5EF4-FFF2-40B4-BE49-F238E27FC236}">
                <a16:creationId xmlns:a16="http://schemas.microsoft.com/office/drawing/2014/main" id="{22C24324-ECE9-3E67-76C5-4C732BC07FE4}"/>
              </a:ext>
            </a:extLst>
          </p:cNvPr>
          <p:cNvCxnSpPr>
            <a:cxnSpLocks/>
          </p:cNvCxnSpPr>
          <p:nvPr/>
        </p:nvCxnSpPr>
        <p:spPr>
          <a:xfrm flipH="1">
            <a:off x="1378920" y="2623856"/>
            <a:ext cx="1367930" cy="0"/>
          </a:xfrm>
          <a:prstGeom prst="straightConnector1">
            <a:avLst/>
          </a:prstGeom>
          <a:ln w="25400">
            <a:solidFill>
              <a:srgbClr val="FFC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5" name="直線矢印コネクタ 14354">
            <a:extLst>
              <a:ext uri="{FF2B5EF4-FFF2-40B4-BE49-F238E27FC236}">
                <a16:creationId xmlns:a16="http://schemas.microsoft.com/office/drawing/2014/main" id="{C858DDE2-6798-2D24-D24E-BB01EDD6A28E}"/>
              </a:ext>
            </a:extLst>
          </p:cNvPr>
          <p:cNvCxnSpPr>
            <a:cxnSpLocks/>
          </p:cNvCxnSpPr>
          <p:nvPr/>
        </p:nvCxnSpPr>
        <p:spPr>
          <a:xfrm flipH="1">
            <a:off x="2735122" y="3789040"/>
            <a:ext cx="2124910" cy="0"/>
          </a:xfrm>
          <a:prstGeom prst="straightConnector1">
            <a:avLst/>
          </a:prstGeom>
          <a:ln w="254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8" name="直線矢印コネクタ 14357">
            <a:extLst>
              <a:ext uri="{FF2B5EF4-FFF2-40B4-BE49-F238E27FC236}">
                <a16:creationId xmlns:a16="http://schemas.microsoft.com/office/drawing/2014/main" id="{ACA0029D-D077-900F-211A-B4AF2C6A39DE}"/>
              </a:ext>
            </a:extLst>
          </p:cNvPr>
          <p:cNvCxnSpPr>
            <a:cxnSpLocks/>
          </p:cNvCxnSpPr>
          <p:nvPr/>
        </p:nvCxnSpPr>
        <p:spPr>
          <a:xfrm>
            <a:off x="2619558" y="4091303"/>
            <a:ext cx="2125391" cy="3388"/>
          </a:xfrm>
          <a:prstGeom prst="straightConnector1">
            <a:avLst/>
          </a:prstGeom>
          <a:ln w="25400">
            <a:solidFill>
              <a:srgbClr val="FFC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65" name="直線矢印コネクタ 14364">
            <a:extLst>
              <a:ext uri="{FF2B5EF4-FFF2-40B4-BE49-F238E27FC236}">
                <a16:creationId xmlns:a16="http://schemas.microsoft.com/office/drawing/2014/main" id="{0382B700-6BE6-5209-9941-22F26D603FF0}"/>
              </a:ext>
            </a:extLst>
          </p:cNvPr>
          <p:cNvCxnSpPr>
            <a:cxnSpLocks/>
          </p:cNvCxnSpPr>
          <p:nvPr/>
        </p:nvCxnSpPr>
        <p:spPr>
          <a:xfrm flipV="1">
            <a:off x="2627784" y="4091303"/>
            <a:ext cx="0" cy="1070058"/>
          </a:xfrm>
          <a:prstGeom prst="straightConnector1">
            <a:avLst/>
          </a:prstGeom>
          <a:ln w="254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4E11CCA-2512-F1FA-18A2-352DF6C32D1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572099" y="5379450"/>
            <a:ext cx="442999" cy="17216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テキスト ボックス 48">
            <a:extLst>
              <a:ext uri="{FF2B5EF4-FFF2-40B4-BE49-F238E27FC236}">
                <a16:creationId xmlns:a16="http://schemas.microsoft.com/office/drawing/2014/main" id="{6DB83A7A-28A9-DA5D-FCDE-02EB3AD41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368" y="4572491"/>
            <a:ext cx="949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Noto Sans CJK JP Regular"/>
                <a:ea typeface="Noto Sans CJK JP Regular"/>
                <a:cs typeface="Noto Sans CJK JP Regular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Noto Sans CJK JP Regular"/>
                <a:ea typeface="Noto Sans CJK JP Regular"/>
                <a:cs typeface="Noto Sans CJK JP Regular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Noto Sans CJK JP Regular"/>
                <a:ea typeface="Noto Sans CJK JP Regular"/>
                <a:cs typeface="Noto Sans CJK JP Regular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Noto Sans CJK JP Regular"/>
                <a:ea typeface="Noto Sans CJK JP Regular"/>
                <a:cs typeface="Noto Sans CJK JP Regular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Noto Sans CJK JP Regular"/>
                <a:ea typeface="Noto Sans CJK JP Regular"/>
                <a:cs typeface="Noto Sans CJK JP Regular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Noto Sans CJK JP Regular"/>
                <a:ea typeface="Noto Sans CJK JP Regular"/>
                <a:cs typeface="Noto Sans CJK JP Regular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Noto Sans CJK JP Regular"/>
                <a:ea typeface="Noto Sans CJK JP Regular"/>
                <a:cs typeface="Noto Sans CJK JP Regular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Noto Sans CJK JP Regular"/>
                <a:ea typeface="Noto Sans CJK JP Regular"/>
                <a:cs typeface="Noto Sans CJK JP Regular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Noto Sans CJK JP Regular"/>
                <a:ea typeface="Noto Sans CJK JP Regular"/>
                <a:cs typeface="Noto Sans CJK JP Regular"/>
              </a:defRPr>
            </a:lvl9pPr>
          </a:lstStyle>
          <a:p>
            <a:pPr eaLnBrk="1" hangingPunct="1"/>
            <a:r>
              <a:rPr lang="ja-JP" altLang="en-US" sz="1200" dirty="0">
                <a:latin typeface="Meiryo UI" pitchFamily="50" charset="-128"/>
                <a:ea typeface="Meiryo UI" pitchFamily="50" charset="-128"/>
              </a:rPr>
              <a:t>制御系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</a:rPr>
              <a:t>LAN</a:t>
            </a: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F3A25F0C-E389-4113-8E26-3AA934F3952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183981" y="4197055"/>
            <a:ext cx="818708" cy="195431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6D413A3E-7184-C56F-2935-17C3A9E8257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584186" y="3575856"/>
            <a:ext cx="418503" cy="13154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60A278A-83C9-B7AD-D4D3-7E2A7C914774}"/>
              </a:ext>
            </a:extLst>
          </p:cNvPr>
          <p:cNvSpPr txBox="1"/>
          <p:nvPr/>
        </p:nvSpPr>
        <p:spPr>
          <a:xfrm>
            <a:off x="1788756" y="2606344"/>
            <a:ext cx="56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RDP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CCAD5F9-AD6F-9604-4809-C474F6A6DAE6}"/>
              </a:ext>
            </a:extLst>
          </p:cNvPr>
          <p:cNvSpPr txBox="1"/>
          <p:nvPr/>
        </p:nvSpPr>
        <p:spPr>
          <a:xfrm>
            <a:off x="2566072" y="4529127"/>
            <a:ext cx="56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RDP</a:t>
            </a:r>
            <a:endParaRPr kumimoji="1" lang="ja-JP" altLang="en-US" sz="1400" dirty="0"/>
          </a:p>
        </p:txBody>
      </p:sp>
      <p:sp>
        <p:nvSpPr>
          <p:cNvPr id="56" name="テキスト ボックス 47">
            <a:extLst>
              <a:ext uri="{FF2B5EF4-FFF2-40B4-BE49-F238E27FC236}">
                <a16:creationId xmlns:a16="http://schemas.microsoft.com/office/drawing/2014/main" id="{D333009E-AC48-A90A-2E7F-1F1B059FC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658" y="4287472"/>
            <a:ext cx="14173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ja-JP" sz="1000" dirty="0">
                <a:latin typeface="Meiryo UI" pitchFamily="50" charset="-128"/>
                <a:ea typeface="Meiryo UI" pitchFamily="50" charset="-128"/>
              </a:rPr>
              <a:t>192.168.2.251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C808F550-446B-ADAA-0185-FE501DE4F6E4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3610339" y="3952230"/>
            <a:ext cx="269208" cy="3237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0CF0DF2-30FF-B691-9621-8124FA8D8B36}"/>
              </a:ext>
            </a:extLst>
          </p:cNvPr>
          <p:cNvCxnSpPr>
            <a:cxnSpLocks/>
          </p:cNvCxnSpPr>
          <p:nvPr/>
        </p:nvCxnSpPr>
        <p:spPr>
          <a:xfrm flipH="1">
            <a:off x="4853512" y="3145746"/>
            <a:ext cx="220670" cy="54219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テキスト ボックス 47">
            <a:extLst>
              <a:ext uri="{FF2B5EF4-FFF2-40B4-BE49-F238E27FC236}">
                <a16:creationId xmlns:a16="http://schemas.microsoft.com/office/drawing/2014/main" id="{363557FE-4AD9-8544-5AF9-0409DEA4B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4865" y="2938274"/>
            <a:ext cx="14173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ja-JP" sz="1000" dirty="0">
                <a:latin typeface="Meiryo UI" pitchFamily="50" charset="-128"/>
                <a:ea typeface="Meiryo UI" pitchFamily="50" charset="-128"/>
              </a:rPr>
              <a:t>192.168.2.1</a:t>
            </a:r>
          </a:p>
        </p:txBody>
      </p:sp>
      <p:sp>
        <p:nvSpPr>
          <p:cNvPr id="14374" name="テキスト ボックス 47">
            <a:extLst>
              <a:ext uri="{FF2B5EF4-FFF2-40B4-BE49-F238E27FC236}">
                <a16:creationId xmlns:a16="http://schemas.microsoft.com/office/drawing/2014/main" id="{273AFF0A-95FB-5971-9351-EC954E570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876" y="4194390"/>
            <a:ext cx="14173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ja-JP" sz="1000" dirty="0">
                <a:latin typeface="Meiryo UI" pitchFamily="50" charset="-128"/>
                <a:ea typeface="Meiryo UI" pitchFamily="50" charset="-128"/>
              </a:rPr>
              <a:t>192.168.2.0/24</a:t>
            </a:r>
          </a:p>
        </p:txBody>
      </p:sp>
      <p:sp>
        <p:nvSpPr>
          <p:cNvPr id="14375" name="テキスト ボックス 14374">
            <a:extLst>
              <a:ext uri="{FF2B5EF4-FFF2-40B4-BE49-F238E27FC236}">
                <a16:creationId xmlns:a16="http://schemas.microsoft.com/office/drawing/2014/main" id="{6C105FC1-03FB-9DA9-12F7-410DF930F54D}"/>
              </a:ext>
            </a:extLst>
          </p:cNvPr>
          <p:cNvSpPr txBox="1"/>
          <p:nvPr/>
        </p:nvSpPr>
        <p:spPr>
          <a:xfrm>
            <a:off x="107504" y="236538"/>
            <a:ext cx="190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新規構成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930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40465</TotalTime>
  <Words>217</Words>
  <Application>Microsoft Office PowerPoint</Application>
  <PresentationFormat>画面に合わせる (4:3)</PresentationFormat>
  <Paragraphs>76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Arial</vt:lpstr>
      <vt:lpstr>Calibri</vt:lpstr>
      <vt:lpstr>Office ​​テーマ</vt:lpstr>
      <vt:lpstr>旭化成ファインケム</vt:lpstr>
      <vt:lpstr>旭化成ファインケム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旭化成グループ</dc:creator>
  <cp:lastModifiedBy>入江　一成(Irie, Kazunari)</cp:lastModifiedBy>
  <cp:revision>477</cp:revision>
  <cp:lastPrinted>2019-12-19T06:31:30Z</cp:lastPrinted>
  <dcterms:created xsi:type="dcterms:W3CDTF">2018-07-20T12:24:40Z</dcterms:created>
  <dcterms:modified xsi:type="dcterms:W3CDTF">2023-08-31T07:01:15Z</dcterms:modified>
</cp:coreProperties>
</file>