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0" r:id="rId2"/>
    <p:sldMasterId id="2147483652" r:id="rId3"/>
    <p:sldMasterId id="2147483656" r:id="rId4"/>
    <p:sldMasterId id="2147483658" r:id="rId5"/>
    <p:sldMasterId id="2147483660" r:id="rId6"/>
  </p:sldMasterIdLst>
  <p:notesMasterIdLst>
    <p:notesMasterId r:id="rId15"/>
  </p:notesMasterIdLst>
  <p:handoutMasterIdLst>
    <p:handoutMasterId r:id="rId16"/>
  </p:handoutMasterIdLst>
  <p:sldIdLst>
    <p:sldId id="433" r:id="rId7"/>
    <p:sldId id="448" r:id="rId8"/>
    <p:sldId id="450" r:id="rId9"/>
    <p:sldId id="449" r:id="rId10"/>
    <p:sldId id="451" r:id="rId11"/>
    <p:sldId id="452" r:id="rId12"/>
    <p:sldId id="454" r:id="rId13"/>
    <p:sldId id="453" r:id="rId14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FF"/>
    <a:srgbClr val="005BAC"/>
    <a:srgbClr val="FFC000"/>
    <a:srgbClr val="9DB1B9"/>
    <a:srgbClr val="F1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4" autoAdjust="0"/>
    <p:restoredTop sz="94601" autoAdjust="0"/>
  </p:normalViewPr>
  <p:slideViewPr>
    <p:cSldViewPr>
      <p:cViewPr varScale="1">
        <p:scale>
          <a:sx n="85" d="100"/>
          <a:sy n="85" d="100"/>
        </p:scale>
        <p:origin x="10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D6A0E-BF93-4CCD-B7A0-F1D3D5EFD78E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C7E06-61FD-4A6A-AAA4-DA1D92156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082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B37B-FAB2-4B69-8A16-73443B10A3A6}" type="datetimeFigureOut">
              <a:rPr kumimoji="1" lang="ja-JP" altLang="en-US" smtClean="0"/>
              <a:t>2023/8/21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B750B-257F-477E-93B6-FF0772A09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3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 hasCustomPrompt="1"/>
          </p:nvPr>
        </p:nvSpPr>
        <p:spPr>
          <a:xfrm>
            <a:off x="354360" y="2149748"/>
            <a:ext cx="8435280" cy="7920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2988" y="2997200"/>
            <a:ext cx="7058025" cy="6477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Yu Gothic UI" panose="020B05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Click to Edit Subtitle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6" y="5157788"/>
            <a:ext cx="6984775" cy="158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n-lt"/>
                <a:ea typeface="Yu Gothic UI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Click to Edit Presenter Name / 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2602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1835696" y="2761028"/>
            <a:ext cx="6768752" cy="782960"/>
          </a:xfrm>
          <a:prstGeom prst="rect">
            <a:avLst/>
          </a:prstGeom>
        </p:spPr>
        <p:txBody>
          <a:bodyPr anchor="b" anchorCtr="0"/>
          <a:lstStyle>
            <a:lvl1pPr>
              <a:defRPr baseline="0"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Section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96574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457200" y="236538"/>
            <a:ext cx="8229600" cy="7060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Slide Title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2ACF03-53FA-4810-9850-BEF90E2503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73238"/>
            <a:ext cx="8229600" cy="439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166312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CBA473-B3F0-4AAB-A074-AA05AF2BF6F9}"/>
              </a:ext>
            </a:extLst>
          </p:cNvPr>
          <p:cNvSpPr txBox="1"/>
          <p:nvPr userDrawn="1"/>
        </p:nvSpPr>
        <p:spPr>
          <a:xfrm>
            <a:off x="433493" y="4157643"/>
            <a:ext cx="8386979" cy="161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私たち旭化成グループの使命。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それは、いつの時代でも世界の人びとが“いのち”を育み、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より豊かな“くらし”を実現できるよう、最善を尽くすこと。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創業以来変わらぬ人類貢献への想いを胸に、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次の時代へ大胆に応えていくために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―</a:t>
            </a:r>
            <a:r>
              <a:rPr lang="ja-JP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。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私たちは、“昨日まで世界になかったものを”創造し続けます。</a:t>
            </a:r>
          </a:p>
        </p:txBody>
      </p:sp>
    </p:spTree>
    <p:extLst>
      <p:ext uri="{BB962C8B-B14F-4D97-AF65-F5344CB8AC3E}">
        <p14:creationId xmlns:p14="http://schemas.microsoft.com/office/powerpoint/2010/main" val="3246896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FD101E-B15D-4ED9-A25E-1A8F28613F28}"/>
              </a:ext>
            </a:extLst>
          </p:cNvPr>
          <p:cNvSpPr txBox="1"/>
          <p:nvPr userDrawn="1"/>
        </p:nvSpPr>
        <p:spPr>
          <a:xfrm>
            <a:off x="361485" y="3384282"/>
            <a:ext cx="8386979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The commitment of the Asahi Kasei Group: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do all that we can in every era to help the people of the world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make the most of life and attain fulfillment in living.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Since our founding, we have always been deeply committed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contributing to the development of society,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boldly anticipating the emergence of new needs.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This is what we mean by “Creating for Tomorrow.”</a:t>
            </a:r>
            <a:endParaRPr kumimoji="1" lang="ja-JP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Noto Sans CJK JP Mediu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2271526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00BC05-F528-4C01-BB56-D25018BF951D}"/>
              </a:ext>
            </a:extLst>
          </p:cNvPr>
          <p:cNvSpPr txBox="1"/>
          <p:nvPr userDrawn="1"/>
        </p:nvSpPr>
        <p:spPr>
          <a:xfrm>
            <a:off x="289477" y="3384282"/>
            <a:ext cx="8386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我们旭化成集团的使命，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就是无论任何时代，都要为全球大众孕育“生命”、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为实现更加丰富多彩的“生活”尽最大努力。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秉承自创业以来不曾改变的为人类做贡献的集团精神，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为大胆迎接下一个时代，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我们持之以恒，不断“畅想明天 构筑未来”。</a:t>
            </a:r>
          </a:p>
        </p:txBody>
      </p:sp>
    </p:spTree>
    <p:extLst>
      <p:ext uri="{BB962C8B-B14F-4D97-AF65-F5344CB8AC3E}">
        <p14:creationId xmlns:p14="http://schemas.microsoft.com/office/powerpoint/2010/main" val="243553044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4CC43519-CD38-49B2-9ABF-E983E67FA7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005BAC"/>
          </a:solidFill>
          <a:latin typeface="Noto Sans CJK JP Bold" pitchFamily="34" charset="-128"/>
          <a:ea typeface="Noto Sans CJK JP Bold" pitchFamily="34" charset="-128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3FF4A681-669B-45FD-8DA8-8B31D0EE1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1"/>
            <a:ext cx="9144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5"/>
          <p:cNvSpPr txBox="1">
            <a:spLocks/>
          </p:cNvSpPr>
          <p:nvPr userDrawn="1"/>
        </p:nvSpPr>
        <p:spPr>
          <a:xfrm>
            <a:off x="8707747" y="6488152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スライド番号プレースホルダー 5"/>
          <p:cNvSpPr txBox="1">
            <a:spLocks/>
          </p:cNvSpPr>
          <p:nvPr userDrawn="1"/>
        </p:nvSpPr>
        <p:spPr>
          <a:xfrm>
            <a:off x="8701608" y="6488151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FB71B1EE-0A02-49DE-8D2D-E94B4C6202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1"/>
            <a:ext cx="9144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3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1EACE38-6810-4027-B1B0-9E52DD08D751}"/>
              </a:ext>
            </a:extLst>
          </p:cNvPr>
          <p:cNvGrpSpPr/>
          <p:nvPr userDrawn="1"/>
        </p:nvGrpSpPr>
        <p:grpSpPr>
          <a:xfrm>
            <a:off x="0" y="0"/>
            <a:ext cx="9144668" cy="6858001"/>
            <a:chOff x="0" y="0"/>
            <a:chExt cx="9144668" cy="685800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683BA28-FB13-4819-916D-5E126F14201E}"/>
                </a:ext>
              </a:extLst>
            </p:cNvPr>
            <p:cNvGrpSpPr/>
            <p:nvPr userDrawn="1"/>
          </p:nvGrpSpPr>
          <p:grpSpPr>
            <a:xfrm>
              <a:off x="0" y="0"/>
              <a:ext cx="9144668" cy="6858001"/>
              <a:chOff x="0" y="0"/>
              <a:chExt cx="9144668" cy="6858001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50ED957D-C0E6-47CF-A460-479EBF8FE94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668" cy="3284984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2459B683-094B-4FDD-B25D-321132EE5D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0" y="6085841"/>
                <a:ext cx="9144000" cy="772160"/>
              </a:xfrm>
              <a:prstGeom prst="rect">
                <a:avLst/>
              </a:prstGeom>
            </p:spPr>
          </p:pic>
        </p:grp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A2F6C24-468A-4B54-ABA4-D06CEC234E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20" y="3579557"/>
              <a:ext cx="5110423" cy="27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5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2CB0EC1-F853-406F-A86D-7B3B0BC03E25}"/>
              </a:ext>
            </a:extLst>
          </p:cNvPr>
          <p:cNvGrpSpPr/>
          <p:nvPr userDrawn="1"/>
        </p:nvGrpSpPr>
        <p:grpSpPr>
          <a:xfrm>
            <a:off x="0" y="0"/>
            <a:ext cx="9144668" cy="6858001"/>
            <a:chOff x="0" y="0"/>
            <a:chExt cx="9144668" cy="6858001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EC3499B-19DC-4CFF-931A-977E0AB4AA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668" cy="3284984"/>
            </a:xfrm>
            <a:prstGeom prst="rect">
              <a:avLst/>
            </a:prstGeom>
          </p:spPr>
        </p:pic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50BAA03-C757-4BBD-A779-7BE24CE2D2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6085841"/>
              <a:ext cx="914400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38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1CC6BD5-1481-4883-A1EC-80282D077246}"/>
              </a:ext>
            </a:extLst>
          </p:cNvPr>
          <p:cNvGrpSpPr/>
          <p:nvPr userDrawn="1"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5055220B-4779-416F-8F5C-799AC6C2E2B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2024"/>
            <a:stretch/>
          </p:blipFill>
          <p:spPr>
            <a:xfrm>
              <a:off x="0" y="0"/>
              <a:ext cx="9144000" cy="3290207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81FDAADB-29AA-42B7-9C55-1DC3AAA414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085841"/>
              <a:ext cx="914400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54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SharePoint</a:t>
            </a:r>
            <a:r>
              <a:rPr lang="ja-JP" altLang="en-US" dirty="0"/>
              <a:t>リストの構成</a:t>
            </a:r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547D0518-9E97-C630-43AC-F812B1755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13673"/>
              </p:ext>
            </p:extLst>
          </p:nvPr>
        </p:nvGraphicFramePr>
        <p:xfrm>
          <a:off x="580664" y="4565353"/>
          <a:ext cx="3763348" cy="951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681029391"/>
                    </a:ext>
                  </a:extLst>
                </a:gridCol>
                <a:gridCol w="1233602">
                  <a:extLst>
                    <a:ext uri="{9D8B030D-6E8A-4147-A177-3AD203B41FA5}">
                      <a16:colId xmlns:a16="http://schemas.microsoft.com/office/drawing/2014/main" val="127005244"/>
                    </a:ext>
                  </a:extLst>
                </a:gridCol>
                <a:gridCol w="940837">
                  <a:extLst>
                    <a:ext uri="{9D8B030D-6E8A-4147-A177-3AD203B41FA5}">
                      <a16:colId xmlns:a16="http://schemas.microsoft.com/office/drawing/2014/main" val="2603935291"/>
                    </a:ext>
                  </a:extLst>
                </a:gridCol>
                <a:gridCol w="940837">
                  <a:extLst>
                    <a:ext uri="{9D8B030D-6E8A-4147-A177-3AD203B41FA5}">
                      <a16:colId xmlns:a16="http://schemas.microsoft.com/office/drawing/2014/main" val="1782365731"/>
                    </a:ext>
                  </a:extLst>
                </a:gridCol>
              </a:tblGrid>
              <a:tr h="317293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ID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部場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所属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00729"/>
                  </a:ext>
                </a:extLst>
              </a:tr>
              <a:tr h="317293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山田太郎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大阪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製造一課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94025"/>
                  </a:ext>
                </a:extLst>
              </a:tr>
              <a:tr h="317293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旭花子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延岡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製造二課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5621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182F875-7F76-1CB1-D7C7-C6BBCFBBF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35221"/>
              </p:ext>
            </p:extLst>
          </p:nvPr>
        </p:nvGraphicFramePr>
        <p:xfrm>
          <a:off x="1587849" y="1725753"/>
          <a:ext cx="2109664" cy="95187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4832">
                  <a:extLst>
                    <a:ext uri="{9D8B030D-6E8A-4147-A177-3AD203B41FA5}">
                      <a16:colId xmlns:a16="http://schemas.microsoft.com/office/drawing/2014/main" val="2603935291"/>
                    </a:ext>
                  </a:extLst>
                </a:gridCol>
                <a:gridCol w="1054832">
                  <a:extLst>
                    <a:ext uri="{9D8B030D-6E8A-4147-A177-3AD203B41FA5}">
                      <a16:colId xmlns:a16="http://schemas.microsoft.com/office/drawing/2014/main" val="1198986270"/>
                    </a:ext>
                  </a:extLst>
                </a:gridCol>
              </a:tblGrid>
              <a:tr h="3172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部場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Category ID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00729"/>
                  </a:ext>
                </a:extLst>
              </a:tr>
              <a:tr h="3172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大阪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94025"/>
                  </a:ext>
                </a:extLst>
              </a:tr>
              <a:tr h="317293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延岡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56217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9EA1A0-A4D6-954C-5C6B-503FF98A3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61022"/>
              </p:ext>
            </p:extLst>
          </p:nvPr>
        </p:nvGraphicFramePr>
        <p:xfrm>
          <a:off x="5000940" y="1790837"/>
          <a:ext cx="3747524" cy="188695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77394">
                  <a:extLst>
                    <a:ext uri="{9D8B030D-6E8A-4147-A177-3AD203B41FA5}">
                      <a16:colId xmlns:a16="http://schemas.microsoft.com/office/drawing/2014/main" val="2681029391"/>
                    </a:ext>
                  </a:extLst>
                </a:gridCol>
                <a:gridCol w="865474">
                  <a:extLst>
                    <a:ext uri="{9D8B030D-6E8A-4147-A177-3AD203B41FA5}">
                      <a16:colId xmlns:a16="http://schemas.microsoft.com/office/drawing/2014/main" val="3601803278"/>
                    </a:ext>
                  </a:extLst>
                </a:gridCol>
                <a:gridCol w="698272">
                  <a:extLst>
                    <a:ext uri="{9D8B030D-6E8A-4147-A177-3AD203B41FA5}">
                      <a16:colId xmlns:a16="http://schemas.microsoft.com/office/drawing/2014/main" val="2603935291"/>
                    </a:ext>
                  </a:extLst>
                </a:gridCol>
                <a:gridCol w="906384">
                  <a:extLst>
                    <a:ext uri="{9D8B030D-6E8A-4147-A177-3AD203B41FA5}">
                      <a16:colId xmlns:a16="http://schemas.microsoft.com/office/drawing/2014/main" val="1782365731"/>
                    </a:ext>
                  </a:extLst>
                </a:gridCol>
              </a:tblGrid>
              <a:tr h="305427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Category ID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Unit ID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部場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所属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00729"/>
                  </a:ext>
                </a:extLst>
              </a:tr>
              <a:tr h="39538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大阪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製造一課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294025"/>
                  </a:ext>
                </a:extLst>
              </a:tr>
              <a:tr h="39538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大阪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製造二課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356217"/>
                  </a:ext>
                </a:extLst>
              </a:tr>
              <a:tr h="39538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延岡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製造課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649838"/>
                  </a:ext>
                </a:extLst>
              </a:tr>
              <a:tr h="39538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U4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延岡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課付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3803"/>
                  </a:ext>
                </a:extLst>
              </a:tr>
            </a:tbl>
          </a:graphicData>
        </a:graphic>
      </p:graphicFrame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13025744-4A6A-6503-5482-6900F344C588}"/>
              </a:ext>
            </a:extLst>
          </p:cNvPr>
          <p:cNvSpPr txBox="1">
            <a:spLocks/>
          </p:cNvSpPr>
          <p:nvPr/>
        </p:nvSpPr>
        <p:spPr>
          <a:xfrm>
            <a:off x="539552" y="3989289"/>
            <a:ext cx="1368152" cy="609742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アプリテーブル</a:t>
            </a:r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54998F71-B1B6-51CF-3E55-6E7568956D38}"/>
              </a:ext>
            </a:extLst>
          </p:cNvPr>
          <p:cNvSpPr txBox="1">
            <a:spLocks/>
          </p:cNvSpPr>
          <p:nvPr/>
        </p:nvSpPr>
        <p:spPr>
          <a:xfrm>
            <a:off x="2809516" y="3383168"/>
            <a:ext cx="660036" cy="609742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参照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575904A-FB31-B837-3B2E-17B9FA4D76F5}"/>
              </a:ext>
            </a:extLst>
          </p:cNvPr>
          <p:cNvCxnSpPr>
            <a:cxnSpLocks/>
          </p:cNvCxnSpPr>
          <p:nvPr/>
        </p:nvCxnSpPr>
        <p:spPr>
          <a:xfrm flipV="1">
            <a:off x="2771800" y="2887031"/>
            <a:ext cx="0" cy="153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2A36E18-3176-0464-9A0E-DDD7B4F9BE1B}"/>
              </a:ext>
            </a:extLst>
          </p:cNvPr>
          <p:cNvCxnSpPr>
            <a:cxnSpLocks/>
          </p:cNvCxnSpPr>
          <p:nvPr/>
        </p:nvCxnSpPr>
        <p:spPr>
          <a:xfrm>
            <a:off x="3885603" y="1977864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2">
            <a:extLst>
              <a:ext uri="{FF2B5EF4-FFF2-40B4-BE49-F238E27FC236}">
                <a16:creationId xmlns:a16="http://schemas.microsoft.com/office/drawing/2014/main" id="{019CC37A-4333-2908-3667-F05EF7001AE3}"/>
              </a:ext>
            </a:extLst>
          </p:cNvPr>
          <p:cNvSpPr txBox="1">
            <a:spLocks/>
          </p:cNvSpPr>
          <p:nvPr/>
        </p:nvSpPr>
        <p:spPr>
          <a:xfrm>
            <a:off x="3726729" y="1378087"/>
            <a:ext cx="416332" cy="538742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/>
              <a:t>1</a:t>
            </a:r>
            <a:endParaRPr lang="ja-JP" altLang="en-US" sz="1600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1D88EFD-8D17-83E1-7B25-2C851470162D}"/>
              </a:ext>
            </a:extLst>
          </p:cNvPr>
          <p:cNvCxnSpPr>
            <a:cxnSpLocks/>
          </p:cNvCxnSpPr>
          <p:nvPr/>
        </p:nvCxnSpPr>
        <p:spPr>
          <a:xfrm flipV="1">
            <a:off x="4530553" y="3789040"/>
            <a:ext cx="3497831" cy="104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2">
            <a:extLst>
              <a:ext uri="{FF2B5EF4-FFF2-40B4-BE49-F238E27FC236}">
                <a16:creationId xmlns:a16="http://schemas.microsoft.com/office/drawing/2014/main" id="{C085301B-1DD2-C5F0-C76E-268DA0A8BFE4}"/>
              </a:ext>
            </a:extLst>
          </p:cNvPr>
          <p:cNvSpPr txBox="1">
            <a:spLocks/>
          </p:cNvSpPr>
          <p:nvPr/>
        </p:nvSpPr>
        <p:spPr>
          <a:xfrm>
            <a:off x="5174736" y="3955611"/>
            <a:ext cx="660036" cy="609742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参照</a:t>
            </a:r>
          </a:p>
        </p:txBody>
      </p:sp>
      <p:sp>
        <p:nvSpPr>
          <p:cNvPr id="46" name="テキスト プレースホルダー 2">
            <a:extLst>
              <a:ext uri="{FF2B5EF4-FFF2-40B4-BE49-F238E27FC236}">
                <a16:creationId xmlns:a16="http://schemas.microsoft.com/office/drawing/2014/main" id="{F48082C1-1C0C-50AF-FD19-416C40C88691}"/>
              </a:ext>
            </a:extLst>
          </p:cNvPr>
          <p:cNvSpPr txBox="1">
            <a:spLocks/>
          </p:cNvSpPr>
          <p:nvPr/>
        </p:nvSpPr>
        <p:spPr>
          <a:xfrm>
            <a:off x="1453340" y="1196752"/>
            <a:ext cx="1368152" cy="609742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部場テーブル</a:t>
            </a:r>
          </a:p>
        </p:txBody>
      </p:sp>
      <p:sp>
        <p:nvSpPr>
          <p:cNvPr id="48" name="テキスト プレースホルダー 2">
            <a:extLst>
              <a:ext uri="{FF2B5EF4-FFF2-40B4-BE49-F238E27FC236}">
                <a16:creationId xmlns:a16="http://schemas.microsoft.com/office/drawing/2014/main" id="{2DBD8CC4-A927-69F6-AE86-3E599FCB41B3}"/>
              </a:ext>
            </a:extLst>
          </p:cNvPr>
          <p:cNvSpPr txBox="1">
            <a:spLocks/>
          </p:cNvSpPr>
          <p:nvPr/>
        </p:nvSpPr>
        <p:spPr>
          <a:xfrm>
            <a:off x="5736053" y="1225012"/>
            <a:ext cx="1368152" cy="609742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所属テーブル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B0BA79E-D446-929F-1466-36A384E11060}"/>
              </a:ext>
            </a:extLst>
          </p:cNvPr>
          <p:cNvSpPr txBox="1">
            <a:spLocks/>
          </p:cNvSpPr>
          <p:nvPr/>
        </p:nvSpPr>
        <p:spPr>
          <a:xfrm>
            <a:off x="4667154" y="1428259"/>
            <a:ext cx="416332" cy="538742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600" dirty="0"/>
              <a:t>*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87825071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39D3BAEF-47B4-F164-E1F7-EE7FBC4A9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44" y="1604913"/>
            <a:ext cx="3589634" cy="4859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やりたいこと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CEB127D-2D5A-BBB7-2462-D941463CBB4E}"/>
              </a:ext>
            </a:extLst>
          </p:cNvPr>
          <p:cNvCxnSpPr>
            <a:cxnSpLocks/>
          </p:cNvCxnSpPr>
          <p:nvPr/>
        </p:nvCxnSpPr>
        <p:spPr>
          <a:xfrm flipH="1">
            <a:off x="3923928" y="2140156"/>
            <a:ext cx="1478784" cy="6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EC72070C-8538-5EAD-5531-4BE1229D41E3}"/>
              </a:ext>
            </a:extLst>
          </p:cNvPr>
          <p:cNvSpPr txBox="1">
            <a:spLocks/>
          </p:cNvSpPr>
          <p:nvPr/>
        </p:nvSpPr>
        <p:spPr>
          <a:xfrm>
            <a:off x="5508104" y="1770875"/>
            <a:ext cx="3419040" cy="609742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部場を選択すると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42F454B-0587-A0C7-CD16-15E580D24D86}"/>
              </a:ext>
            </a:extLst>
          </p:cNvPr>
          <p:cNvCxnSpPr/>
          <p:nvPr/>
        </p:nvCxnSpPr>
        <p:spPr>
          <a:xfrm flipH="1">
            <a:off x="3857160" y="3818607"/>
            <a:ext cx="100811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プレースホルダー 2">
            <a:extLst>
              <a:ext uri="{FF2B5EF4-FFF2-40B4-BE49-F238E27FC236}">
                <a16:creationId xmlns:a16="http://schemas.microsoft.com/office/drawing/2014/main" id="{B437E7A5-BA2B-9A6D-3FD4-481C13E2318A}"/>
              </a:ext>
            </a:extLst>
          </p:cNvPr>
          <p:cNvSpPr txBox="1">
            <a:spLocks/>
          </p:cNvSpPr>
          <p:nvPr/>
        </p:nvSpPr>
        <p:spPr>
          <a:xfrm>
            <a:off x="4866392" y="3486444"/>
            <a:ext cx="3589634" cy="609742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所属テーブルから部場に対応した所属列を表示させる</a:t>
            </a:r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1F8F5E11-6AC7-5B02-979B-9A836F613209}"/>
              </a:ext>
            </a:extLst>
          </p:cNvPr>
          <p:cNvSpPr txBox="1">
            <a:spLocks/>
          </p:cNvSpPr>
          <p:nvPr/>
        </p:nvSpPr>
        <p:spPr>
          <a:xfrm>
            <a:off x="2147640" y="1085259"/>
            <a:ext cx="3419040" cy="609742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＊ここまではできました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F031E271-D797-812B-4804-0571CFA686A0}"/>
              </a:ext>
            </a:extLst>
          </p:cNvPr>
          <p:cNvCxnSpPr>
            <a:cxnSpLocks/>
          </p:cNvCxnSpPr>
          <p:nvPr/>
        </p:nvCxnSpPr>
        <p:spPr>
          <a:xfrm flipH="1" flipV="1">
            <a:off x="2123728" y="3039393"/>
            <a:ext cx="3384376" cy="1541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プレースホルダー 2">
            <a:extLst>
              <a:ext uri="{FF2B5EF4-FFF2-40B4-BE49-F238E27FC236}">
                <a16:creationId xmlns:a16="http://schemas.microsoft.com/office/drawing/2014/main" id="{0B5E4F84-55F2-52D1-4230-780417C425A2}"/>
              </a:ext>
            </a:extLst>
          </p:cNvPr>
          <p:cNvSpPr txBox="1">
            <a:spLocks/>
          </p:cNvSpPr>
          <p:nvPr/>
        </p:nvSpPr>
        <p:spPr>
          <a:xfrm>
            <a:off x="5566680" y="4351824"/>
            <a:ext cx="3419040" cy="609742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複数選択ではありませんでした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3A45928-5EBB-F0CF-1B37-D2D1BE1BA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099" y="4869160"/>
            <a:ext cx="2730615" cy="1535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9172925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E8A70342-0678-B27B-9ABF-83F3C9192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21" y="1565691"/>
            <a:ext cx="4562475" cy="4924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857DEED-B791-8F36-1045-8FBA21D20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2" b="2220"/>
          <a:stretch/>
        </p:blipFill>
        <p:spPr>
          <a:xfrm>
            <a:off x="5155059" y="2477144"/>
            <a:ext cx="3419040" cy="3418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アプリの設定状況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CEB127D-2D5A-BBB7-2462-D941463CBB4E}"/>
              </a:ext>
            </a:extLst>
          </p:cNvPr>
          <p:cNvCxnSpPr>
            <a:cxnSpLocks/>
          </p:cNvCxnSpPr>
          <p:nvPr/>
        </p:nvCxnSpPr>
        <p:spPr>
          <a:xfrm flipH="1">
            <a:off x="1763688" y="1325508"/>
            <a:ext cx="774345" cy="231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EC72070C-8538-5EAD-5531-4BE1229D41E3}"/>
              </a:ext>
            </a:extLst>
          </p:cNvPr>
          <p:cNvSpPr txBox="1">
            <a:spLocks/>
          </p:cNvSpPr>
          <p:nvPr/>
        </p:nvSpPr>
        <p:spPr>
          <a:xfrm>
            <a:off x="2538033" y="877940"/>
            <a:ext cx="3419040" cy="609742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「部場」の</a:t>
            </a:r>
            <a:r>
              <a:rPr lang="en-US" altLang="ja-JP" sz="1800" dirty="0" err="1"/>
              <a:t>DataCardValue</a:t>
            </a:r>
            <a:endParaRPr lang="ja-JP" altLang="en-US" sz="1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DD0E2F6-03A2-BFE0-77A3-DCC8F5A79A3D}"/>
              </a:ext>
            </a:extLst>
          </p:cNvPr>
          <p:cNvSpPr/>
          <p:nvPr/>
        </p:nvSpPr>
        <p:spPr>
          <a:xfrm>
            <a:off x="569901" y="4779538"/>
            <a:ext cx="1392706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所属テーブル</a:t>
            </a:r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E90860F-2E69-0F0C-4C59-180ECF1C7D33}"/>
              </a:ext>
            </a:extLst>
          </p:cNvPr>
          <p:cNvSpPr/>
          <p:nvPr/>
        </p:nvSpPr>
        <p:spPr>
          <a:xfrm>
            <a:off x="3347864" y="2564904"/>
            <a:ext cx="1392706" cy="2880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所属テーブル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0103997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3D5E94F-84F5-9701-5021-8D2EB400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4996979" cy="5028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問題点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EFB9EF9-0652-F162-22E8-38B634142E04}"/>
              </a:ext>
            </a:extLst>
          </p:cNvPr>
          <p:cNvSpPr/>
          <p:nvPr/>
        </p:nvSpPr>
        <p:spPr>
          <a:xfrm>
            <a:off x="827584" y="1916832"/>
            <a:ext cx="5040560" cy="27363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BBE4DE3-F636-8C6D-359C-D64A3B881E32}"/>
              </a:ext>
            </a:extLst>
          </p:cNvPr>
          <p:cNvSpPr/>
          <p:nvPr/>
        </p:nvSpPr>
        <p:spPr>
          <a:xfrm>
            <a:off x="805793" y="5407124"/>
            <a:ext cx="5040560" cy="3261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4F00525-B70C-C663-1CDF-8003FDD11B37}"/>
              </a:ext>
            </a:extLst>
          </p:cNvPr>
          <p:cNvSpPr/>
          <p:nvPr/>
        </p:nvSpPr>
        <p:spPr>
          <a:xfrm>
            <a:off x="3563888" y="4653136"/>
            <a:ext cx="1152128" cy="1643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C55841D-70BC-0362-92F2-BF13DD3C58D4}"/>
              </a:ext>
            </a:extLst>
          </p:cNvPr>
          <p:cNvCxnSpPr>
            <a:cxnSpLocks/>
          </p:cNvCxnSpPr>
          <p:nvPr/>
        </p:nvCxnSpPr>
        <p:spPr>
          <a:xfrm flipH="1">
            <a:off x="4572000" y="4293096"/>
            <a:ext cx="2088232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2">
            <a:extLst>
              <a:ext uri="{FF2B5EF4-FFF2-40B4-BE49-F238E27FC236}">
                <a16:creationId xmlns:a16="http://schemas.microsoft.com/office/drawing/2014/main" id="{E043E8EF-2539-35A3-4D13-A31247804648}"/>
              </a:ext>
            </a:extLst>
          </p:cNvPr>
          <p:cNvSpPr txBox="1">
            <a:spLocks/>
          </p:cNvSpPr>
          <p:nvPr/>
        </p:nvSpPr>
        <p:spPr>
          <a:xfrm>
            <a:off x="5616116" y="678183"/>
            <a:ext cx="3419040" cy="609742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関係ない行はマスキングしております</a:t>
            </a:r>
          </a:p>
        </p:txBody>
      </p:sp>
      <p:sp>
        <p:nvSpPr>
          <p:cNvPr id="18" name="テキスト プレースホルダー 2">
            <a:extLst>
              <a:ext uri="{FF2B5EF4-FFF2-40B4-BE49-F238E27FC236}">
                <a16:creationId xmlns:a16="http://schemas.microsoft.com/office/drawing/2014/main" id="{47A34E6E-DD7B-DADB-825C-39175213D8A0}"/>
              </a:ext>
            </a:extLst>
          </p:cNvPr>
          <p:cNvSpPr txBox="1">
            <a:spLocks/>
          </p:cNvSpPr>
          <p:nvPr/>
        </p:nvSpPr>
        <p:spPr>
          <a:xfrm>
            <a:off x="6660232" y="3936383"/>
            <a:ext cx="2483768" cy="609742"/>
          </a:xfrm>
          <a:prstGeom prst="rect">
            <a:avLst/>
          </a:prstGeom>
        </p:spPr>
        <p:txBody>
          <a:bodyPr anchor="ctr" anchorCtr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/>
              <a:t>所属列だけ登録できない</a:t>
            </a:r>
          </a:p>
        </p:txBody>
      </p:sp>
    </p:spTree>
    <p:extLst>
      <p:ext uri="{BB962C8B-B14F-4D97-AF65-F5344CB8AC3E}">
        <p14:creationId xmlns:p14="http://schemas.microsoft.com/office/powerpoint/2010/main" val="2487264029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SharePoint</a:t>
            </a:r>
            <a:r>
              <a:rPr lang="ja-JP" altLang="en-US" dirty="0"/>
              <a:t>リストの設定（部場）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8CD022-8608-7887-DE2F-DCB1BAD3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05" y="1412776"/>
            <a:ext cx="3943795" cy="4892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B142DDF-38E2-132A-6FB4-1D407F41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372422"/>
            <a:ext cx="3779662" cy="49325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8F405BD-022A-8B40-FCE1-4FD5D6B8C182}"/>
              </a:ext>
            </a:extLst>
          </p:cNvPr>
          <p:cNvSpPr/>
          <p:nvPr/>
        </p:nvSpPr>
        <p:spPr>
          <a:xfrm>
            <a:off x="971600" y="4293096"/>
            <a:ext cx="1224136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部場テーブル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6852510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1BFD984-3CE8-826C-66D3-13AFB862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26892"/>
            <a:ext cx="3604424" cy="5023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SharePoint</a:t>
            </a:r>
            <a:r>
              <a:rPr lang="ja-JP" altLang="en-US" dirty="0"/>
              <a:t>リストの設定（所属）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8F405BD-022A-8B40-FCE1-4FD5D6B8C182}"/>
              </a:ext>
            </a:extLst>
          </p:cNvPr>
          <p:cNvSpPr/>
          <p:nvPr/>
        </p:nvSpPr>
        <p:spPr>
          <a:xfrm>
            <a:off x="971600" y="4149080"/>
            <a:ext cx="1224136" cy="216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所属テーブル</a:t>
            </a:r>
            <a:endParaRPr kumimoji="1" lang="ja-JP" altLang="en-US" sz="1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A0289FD-6F83-C534-1245-96107F8A2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02" y="1364859"/>
            <a:ext cx="2978866" cy="4944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0750333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SharePoint</a:t>
            </a:r>
            <a:r>
              <a:rPr lang="ja-JP" altLang="en-US" dirty="0"/>
              <a:t>リストの設定（部場テーブル）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B0C820-A750-19E0-935C-30A4FE59B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1852612"/>
            <a:ext cx="7629525" cy="3152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9804511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SharePoint</a:t>
            </a:r>
            <a:r>
              <a:rPr lang="ja-JP" altLang="en-US" dirty="0"/>
              <a:t>リストの設定（所属テーブル）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6267904-DF08-A452-7CBD-10226996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090737"/>
            <a:ext cx="7534275" cy="2676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3998683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2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148</Words>
  <Application>Microsoft Office PowerPoint</Application>
  <PresentationFormat>画面に合わせる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8</vt:i4>
      </vt:variant>
    </vt:vector>
  </HeadingPairs>
  <TitlesOfParts>
    <vt:vector size="19" baseType="lpstr">
      <vt:lpstr>Noto Sans CJK JP Bold</vt:lpstr>
      <vt:lpstr>SimHei</vt:lpstr>
      <vt:lpstr>游明朝</vt:lpstr>
      <vt:lpstr>Arial</vt:lpstr>
      <vt:lpstr>Calibri</vt:lpstr>
      <vt:lpstr>2_デザインの設定</vt:lpstr>
      <vt:lpstr>デザインの設定</vt:lpstr>
      <vt:lpstr>1_デザインの設定</vt:lpstr>
      <vt:lpstr>3_デザインの設定</vt:lpstr>
      <vt:lpstr>4_デザインの設定</vt:lpstr>
      <vt:lpstr>5_デザインの設定</vt:lpstr>
      <vt:lpstr>SharePointリストの構成</vt:lpstr>
      <vt:lpstr>やりたいこと</vt:lpstr>
      <vt:lpstr>アプリの設定状況</vt:lpstr>
      <vt:lpstr>問題点</vt:lpstr>
      <vt:lpstr>SharePointリストの設定（部場）</vt:lpstr>
      <vt:lpstr>SharePointリストの設定（所属）</vt:lpstr>
      <vt:lpstr>SharePointリストの設定（部場テーブル）</vt:lpstr>
      <vt:lpstr>SharePointリストの設定（所属テーブル）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旭化成グループ</dc:title>
  <dc:creator>旭化成グループ</dc:creator>
  <cp:lastModifiedBy>矢野　雅也(Yano, Masaya)</cp:lastModifiedBy>
  <cp:revision>423</cp:revision>
  <cp:lastPrinted>2016-11-29T02:43:50Z</cp:lastPrinted>
  <dcterms:created xsi:type="dcterms:W3CDTF">2016-08-26T06:33:31Z</dcterms:created>
  <dcterms:modified xsi:type="dcterms:W3CDTF">2023-08-21T02:18:19Z</dcterms:modified>
</cp:coreProperties>
</file>