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0" r:id="rId2"/>
    <p:sldMasterId id="2147483652" r:id="rId3"/>
    <p:sldMasterId id="2147483656" r:id="rId4"/>
    <p:sldMasterId id="2147483658" r:id="rId5"/>
    <p:sldMasterId id="2147483660" r:id="rId6"/>
  </p:sldMasterIdLst>
  <p:notesMasterIdLst>
    <p:notesMasterId r:id="rId46"/>
  </p:notesMasterIdLst>
  <p:handoutMasterIdLst>
    <p:handoutMasterId r:id="rId47"/>
  </p:handoutMasterIdLst>
  <p:sldIdLst>
    <p:sldId id="256" r:id="rId7"/>
    <p:sldId id="335" r:id="rId8"/>
    <p:sldId id="387" r:id="rId9"/>
    <p:sldId id="422" r:id="rId10"/>
    <p:sldId id="424" r:id="rId11"/>
    <p:sldId id="411" r:id="rId12"/>
    <p:sldId id="419" r:id="rId13"/>
    <p:sldId id="378" r:id="rId14"/>
    <p:sldId id="388" r:id="rId15"/>
    <p:sldId id="390" r:id="rId16"/>
    <p:sldId id="408" r:id="rId17"/>
    <p:sldId id="379" r:id="rId18"/>
    <p:sldId id="380" r:id="rId19"/>
    <p:sldId id="409" r:id="rId20"/>
    <p:sldId id="410" r:id="rId21"/>
    <p:sldId id="391" r:id="rId22"/>
    <p:sldId id="394" r:id="rId23"/>
    <p:sldId id="389" r:id="rId24"/>
    <p:sldId id="381" r:id="rId25"/>
    <p:sldId id="392" r:id="rId26"/>
    <p:sldId id="393" r:id="rId27"/>
    <p:sldId id="395" r:id="rId28"/>
    <p:sldId id="398" r:id="rId29"/>
    <p:sldId id="396" r:id="rId30"/>
    <p:sldId id="397" r:id="rId31"/>
    <p:sldId id="399" r:id="rId32"/>
    <p:sldId id="400" r:id="rId33"/>
    <p:sldId id="401" r:id="rId34"/>
    <p:sldId id="423" r:id="rId35"/>
    <p:sldId id="403" r:id="rId36"/>
    <p:sldId id="402" r:id="rId37"/>
    <p:sldId id="404" r:id="rId38"/>
    <p:sldId id="432" r:id="rId39"/>
    <p:sldId id="405" r:id="rId40"/>
    <p:sldId id="406" r:id="rId41"/>
    <p:sldId id="407" r:id="rId42"/>
    <p:sldId id="420" r:id="rId43"/>
    <p:sldId id="421" r:id="rId44"/>
    <p:sldId id="259" r:id="rId45"/>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FF"/>
    <a:srgbClr val="005BAC"/>
    <a:srgbClr val="FFC000"/>
    <a:srgbClr val="9DB1B9"/>
    <a:srgbClr val="F1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4" autoAdjust="0"/>
    <p:restoredTop sz="94601" autoAdjust="0"/>
  </p:normalViewPr>
  <p:slideViewPr>
    <p:cSldViewPr>
      <p:cViewPr varScale="1">
        <p:scale>
          <a:sx n="85" d="100"/>
          <a:sy n="85" d="100"/>
        </p:scale>
        <p:origin x="1084" y="84"/>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76" d="100"/>
          <a:sy n="76" d="100"/>
        </p:scale>
        <p:origin x="-2214" y="-8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E7D6A0E-BF93-4CCD-B7A0-F1D3D5EFD78E}" type="datetimeFigureOut">
              <a:rPr kumimoji="1" lang="ja-JP" altLang="en-US" smtClean="0"/>
              <a:t>2023/7/19</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201C7E06-61FD-4A6A-AAA4-DA1D9215630F}" type="slidenum">
              <a:rPr kumimoji="1" lang="ja-JP" altLang="en-US" smtClean="0"/>
              <a:t>‹#›</a:t>
            </a:fld>
            <a:endParaRPr kumimoji="1" lang="ja-JP" altLang="en-US"/>
          </a:p>
        </p:txBody>
      </p:sp>
    </p:spTree>
    <p:extLst>
      <p:ext uri="{BB962C8B-B14F-4D97-AF65-F5344CB8AC3E}">
        <p14:creationId xmlns:p14="http://schemas.microsoft.com/office/powerpoint/2010/main" val="622082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4066B37B-FAB2-4B69-8A16-73443B10A3A6}" type="datetimeFigureOut">
              <a:rPr kumimoji="1" lang="ja-JP" altLang="en-US" smtClean="0"/>
              <a:t>2023/7/19</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B2FB750B-257F-477E-93B6-FF0772A09C24}" type="slidenum">
              <a:rPr kumimoji="1" lang="ja-JP" altLang="en-US" smtClean="0"/>
              <a:t>‹#›</a:t>
            </a:fld>
            <a:endParaRPr kumimoji="1" lang="ja-JP" altLang="en-US"/>
          </a:p>
        </p:txBody>
      </p:sp>
    </p:spTree>
    <p:extLst>
      <p:ext uri="{BB962C8B-B14F-4D97-AF65-F5344CB8AC3E}">
        <p14:creationId xmlns:p14="http://schemas.microsoft.com/office/powerpoint/2010/main" val="32363009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24</a:t>
            </a:fld>
            <a:endParaRPr kumimoji="1" lang="ja-JP" altLang="en-US"/>
          </a:p>
        </p:txBody>
      </p:sp>
    </p:spTree>
    <p:extLst>
      <p:ext uri="{BB962C8B-B14F-4D97-AF65-F5344CB8AC3E}">
        <p14:creationId xmlns:p14="http://schemas.microsoft.com/office/powerpoint/2010/main" val="266197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25</a:t>
            </a:fld>
            <a:endParaRPr kumimoji="1" lang="ja-JP" altLang="en-US"/>
          </a:p>
        </p:txBody>
      </p:sp>
    </p:spTree>
    <p:extLst>
      <p:ext uri="{BB962C8B-B14F-4D97-AF65-F5344CB8AC3E}">
        <p14:creationId xmlns:p14="http://schemas.microsoft.com/office/powerpoint/2010/main" val="62384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28</a:t>
            </a:fld>
            <a:endParaRPr kumimoji="1" lang="ja-JP" altLang="en-US"/>
          </a:p>
        </p:txBody>
      </p:sp>
    </p:spTree>
    <p:extLst>
      <p:ext uri="{BB962C8B-B14F-4D97-AF65-F5344CB8AC3E}">
        <p14:creationId xmlns:p14="http://schemas.microsoft.com/office/powerpoint/2010/main" val="36281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29</a:t>
            </a:fld>
            <a:endParaRPr kumimoji="1" lang="ja-JP" altLang="en-US"/>
          </a:p>
        </p:txBody>
      </p:sp>
    </p:spTree>
    <p:extLst>
      <p:ext uri="{BB962C8B-B14F-4D97-AF65-F5344CB8AC3E}">
        <p14:creationId xmlns:p14="http://schemas.microsoft.com/office/powerpoint/2010/main" val="292371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30</a:t>
            </a:fld>
            <a:endParaRPr kumimoji="1" lang="ja-JP" altLang="en-US"/>
          </a:p>
        </p:txBody>
      </p:sp>
    </p:spTree>
    <p:extLst>
      <p:ext uri="{BB962C8B-B14F-4D97-AF65-F5344CB8AC3E}">
        <p14:creationId xmlns:p14="http://schemas.microsoft.com/office/powerpoint/2010/main" val="420096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31</a:t>
            </a:fld>
            <a:endParaRPr kumimoji="1" lang="ja-JP" altLang="en-US"/>
          </a:p>
        </p:txBody>
      </p:sp>
    </p:spTree>
    <p:extLst>
      <p:ext uri="{BB962C8B-B14F-4D97-AF65-F5344CB8AC3E}">
        <p14:creationId xmlns:p14="http://schemas.microsoft.com/office/powerpoint/2010/main" val="67114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32</a:t>
            </a:fld>
            <a:endParaRPr kumimoji="1" lang="ja-JP" altLang="en-US"/>
          </a:p>
        </p:txBody>
      </p:sp>
    </p:spTree>
    <p:extLst>
      <p:ext uri="{BB962C8B-B14F-4D97-AF65-F5344CB8AC3E}">
        <p14:creationId xmlns:p14="http://schemas.microsoft.com/office/powerpoint/2010/main" val="233420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38</a:t>
            </a:fld>
            <a:endParaRPr kumimoji="1" lang="ja-JP" altLang="en-US"/>
          </a:p>
        </p:txBody>
      </p:sp>
    </p:spTree>
    <p:extLst>
      <p:ext uri="{BB962C8B-B14F-4D97-AF65-F5344CB8AC3E}">
        <p14:creationId xmlns:p14="http://schemas.microsoft.com/office/powerpoint/2010/main" val="330870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4" name="タイトル 13"/>
          <p:cNvSpPr>
            <a:spLocks noGrp="1"/>
          </p:cNvSpPr>
          <p:nvPr>
            <p:ph type="title" hasCustomPrompt="1"/>
          </p:nvPr>
        </p:nvSpPr>
        <p:spPr>
          <a:xfrm>
            <a:off x="354360" y="2149748"/>
            <a:ext cx="8435280" cy="792088"/>
          </a:xfrm>
          <a:prstGeom prst="rect">
            <a:avLst/>
          </a:prstGeom>
        </p:spPr>
        <p:txBody>
          <a:bodyPr anchor="b" anchorCtr="0"/>
          <a:lstStyle>
            <a:lvl1pPr>
              <a:defRPr>
                <a:solidFill>
                  <a:schemeClr val="bg2"/>
                </a:solidFill>
                <a:latin typeface="+mj-lt"/>
                <a:ea typeface="Yu Gothic UI" panose="020B0500000000000000" pitchFamily="50" charset="-128"/>
              </a:defRPr>
            </a:lvl1pPr>
          </a:lstStyle>
          <a:p>
            <a:r>
              <a:rPr kumimoji="1" lang="en-US" altLang="ja-JP" dirty="0"/>
              <a:t>Click to Edit Master Title</a:t>
            </a:r>
            <a:endParaRPr kumimoji="1" lang="ja-JP" altLang="en-US" dirty="0"/>
          </a:p>
        </p:txBody>
      </p:sp>
      <p:sp>
        <p:nvSpPr>
          <p:cNvPr id="3" name="テキスト プレースホルダー 2"/>
          <p:cNvSpPr>
            <a:spLocks noGrp="1"/>
          </p:cNvSpPr>
          <p:nvPr>
            <p:ph type="body" sz="quarter" idx="10" hasCustomPrompt="1"/>
          </p:nvPr>
        </p:nvSpPr>
        <p:spPr>
          <a:xfrm>
            <a:off x="1042988" y="2997200"/>
            <a:ext cx="7058025" cy="647700"/>
          </a:xfrm>
          <a:prstGeom prst="rect">
            <a:avLst/>
          </a:prstGeom>
        </p:spPr>
        <p:txBody>
          <a:bodyPr anchor="b" anchorCtr="0"/>
          <a:lstStyle>
            <a:lvl1pPr marL="0" indent="0">
              <a:buNone/>
              <a:defRPr>
                <a:solidFill>
                  <a:schemeClr val="tx1">
                    <a:lumMod val="65000"/>
                    <a:lumOff val="35000"/>
                  </a:schemeClr>
                </a:solidFill>
                <a:latin typeface="+mn-lt"/>
                <a:ea typeface="Yu Gothic UI" panose="020B0500000000000000" pitchFamily="50" charset="-128"/>
              </a:defRPr>
            </a:lvl1pPr>
          </a:lstStyle>
          <a:p>
            <a:pPr lvl="0"/>
            <a:r>
              <a:rPr kumimoji="1" lang="en-US" altLang="ja-JP" dirty="0"/>
              <a:t>Click to Edit Subtitle</a:t>
            </a:r>
            <a:endParaRPr kumimoji="1" lang="ja-JP" altLang="en-US" dirty="0"/>
          </a:p>
        </p:txBody>
      </p:sp>
      <p:sp>
        <p:nvSpPr>
          <p:cNvPr id="5" name="テキスト プレースホルダー 4"/>
          <p:cNvSpPr>
            <a:spLocks noGrp="1"/>
          </p:cNvSpPr>
          <p:nvPr>
            <p:ph type="body" sz="quarter" idx="11" hasCustomPrompt="1"/>
          </p:nvPr>
        </p:nvSpPr>
        <p:spPr>
          <a:xfrm>
            <a:off x="1115616" y="5157788"/>
            <a:ext cx="6984775" cy="1584325"/>
          </a:xfrm>
          <a:prstGeom prst="rect">
            <a:avLst/>
          </a:prstGeom>
        </p:spPr>
        <p:txBody>
          <a:bodyPr/>
          <a:lstStyle>
            <a:lvl1pPr marL="0" indent="0">
              <a:buNone/>
              <a:defRPr sz="2400" baseline="0">
                <a:solidFill>
                  <a:schemeClr val="bg1"/>
                </a:solidFill>
                <a:latin typeface="+mn-lt"/>
                <a:ea typeface="Yu Gothic UI"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Click to Edit Presenter Name / Date</a:t>
            </a:r>
            <a:endParaRPr kumimoji="1" lang="ja-JP" altLang="en-US" dirty="0"/>
          </a:p>
        </p:txBody>
      </p:sp>
    </p:spTree>
    <p:extLst>
      <p:ext uri="{BB962C8B-B14F-4D97-AF65-F5344CB8AC3E}">
        <p14:creationId xmlns:p14="http://schemas.microsoft.com/office/powerpoint/2010/main" val="425332602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1835696" y="2761028"/>
            <a:ext cx="6768752" cy="782960"/>
          </a:xfrm>
          <a:prstGeom prst="rect">
            <a:avLst/>
          </a:prstGeom>
        </p:spPr>
        <p:txBody>
          <a:bodyPr anchor="b" anchorCtr="0"/>
          <a:lstStyle>
            <a:lvl1pPr>
              <a:defRPr baseline="0">
                <a:solidFill>
                  <a:schemeClr val="bg2"/>
                </a:solidFill>
                <a:latin typeface="+mj-lt"/>
                <a:ea typeface="Yu Gothic UI" panose="020B0500000000000000" pitchFamily="50" charset="-128"/>
              </a:defRPr>
            </a:lvl1pPr>
          </a:lstStyle>
          <a:p>
            <a:r>
              <a:rPr kumimoji="1" lang="en-US" altLang="ja-JP" dirty="0"/>
              <a:t>Click to Edit Section Title</a:t>
            </a:r>
            <a:endParaRPr kumimoji="1" lang="ja-JP" altLang="en-US" dirty="0"/>
          </a:p>
        </p:txBody>
      </p:sp>
    </p:spTree>
    <p:extLst>
      <p:ext uri="{BB962C8B-B14F-4D97-AF65-F5344CB8AC3E}">
        <p14:creationId xmlns:p14="http://schemas.microsoft.com/office/powerpoint/2010/main" val="323996574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457200" y="236538"/>
            <a:ext cx="8229600" cy="706090"/>
          </a:xfrm>
          <a:prstGeom prst="rect">
            <a:avLst/>
          </a:prstGeom>
        </p:spPr>
        <p:txBody>
          <a:bodyPr anchor="b" anchorCtr="0"/>
          <a:lstStyle>
            <a:lvl1pPr>
              <a:defRPr>
                <a:solidFill>
                  <a:schemeClr val="bg2"/>
                </a:solidFill>
                <a:latin typeface="+mj-lt"/>
                <a:ea typeface="Yu Gothic UI" panose="020B0500000000000000" pitchFamily="50" charset="-128"/>
              </a:defRPr>
            </a:lvl1pPr>
          </a:lstStyle>
          <a:p>
            <a:r>
              <a:rPr kumimoji="1" lang="en-US" altLang="ja-JP" dirty="0"/>
              <a:t>Click to Edit Slide Title </a:t>
            </a:r>
            <a:endParaRPr kumimoji="1" lang="ja-JP" altLang="en-US" dirty="0"/>
          </a:p>
        </p:txBody>
      </p:sp>
      <p:sp>
        <p:nvSpPr>
          <p:cNvPr id="3" name="テキスト プレースホルダー 2">
            <a:extLst>
              <a:ext uri="{FF2B5EF4-FFF2-40B4-BE49-F238E27FC236}">
                <a16:creationId xmlns:a16="http://schemas.microsoft.com/office/drawing/2014/main" id="{012ACF03-53FA-4810-9850-BEF90E250396}"/>
              </a:ext>
            </a:extLst>
          </p:cNvPr>
          <p:cNvSpPr>
            <a:spLocks noGrp="1"/>
          </p:cNvSpPr>
          <p:nvPr>
            <p:ph type="body" sz="quarter" idx="10" hasCustomPrompt="1"/>
          </p:nvPr>
        </p:nvSpPr>
        <p:spPr>
          <a:xfrm>
            <a:off x="457200" y="1773238"/>
            <a:ext cx="8229600" cy="4392000"/>
          </a:xfrm>
          <a:prstGeom prst="rect">
            <a:avLst/>
          </a:prstGeom>
        </p:spPr>
        <p:txBody>
          <a:bodyPr/>
          <a:lstStyle>
            <a:lvl1pPr>
              <a:defRPr>
                <a:latin typeface="+mn-lt"/>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361663122"/>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ACBA473-B3F0-4AAB-A074-AA05AF2BF6F9}"/>
              </a:ext>
            </a:extLst>
          </p:cNvPr>
          <p:cNvSpPr txBox="1"/>
          <p:nvPr userDrawn="1"/>
        </p:nvSpPr>
        <p:spPr>
          <a:xfrm>
            <a:off x="433493" y="4157643"/>
            <a:ext cx="8386979" cy="1616020"/>
          </a:xfrm>
          <a:prstGeom prst="rect">
            <a:avLst/>
          </a:prstGeom>
          <a:noFill/>
        </p:spPr>
        <p:txBody>
          <a:bodyPr wrap="square" rtlCol="0">
            <a:spAutoFit/>
          </a:bodyPr>
          <a:lstStyle/>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400" dirty="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400" dirty="0" err="1">
                <a:solidFill>
                  <a:schemeClr val="tx1">
                    <a:lumMod val="85000"/>
                    <a:lumOff val="15000"/>
                  </a:schemeClr>
                </a:solidFill>
                <a:latin typeface="游明朝" panose="02020400000000000000" pitchFamily="18" charset="-128"/>
                <a:ea typeface="游明朝" panose="02020400000000000000" pitchFamily="18" charset="-128"/>
              </a:rPr>
              <a:t>。</a:t>
            </a:r>
            <a:endParaRPr lang="ja-JP" altLang="en-US" sz="1400" dirty="0">
              <a:solidFill>
                <a:schemeClr val="tx1">
                  <a:lumMod val="85000"/>
                  <a:lumOff val="15000"/>
                </a:schemeClr>
              </a:solidFill>
              <a:latin typeface="游明朝" panose="02020400000000000000" pitchFamily="18" charset="-128"/>
              <a:ea typeface="游明朝" panose="02020400000000000000" pitchFamily="18" charset="-128"/>
            </a:endParaRP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p>
        </p:txBody>
      </p:sp>
    </p:spTree>
    <p:extLst>
      <p:ext uri="{BB962C8B-B14F-4D97-AF65-F5344CB8AC3E}">
        <p14:creationId xmlns:p14="http://schemas.microsoft.com/office/powerpoint/2010/main" val="3246896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5FD101E-B15D-4ED9-A25E-1A8F28613F28}"/>
              </a:ext>
            </a:extLst>
          </p:cNvPr>
          <p:cNvSpPr txBox="1"/>
          <p:nvPr userDrawn="1"/>
        </p:nvSpPr>
        <p:spPr>
          <a:xfrm>
            <a:off x="361485" y="3384282"/>
            <a:ext cx="8386979" cy="2605842"/>
          </a:xfrm>
          <a:prstGeom prst="rect">
            <a:avLst/>
          </a:prstGeom>
          <a:noFill/>
        </p:spPr>
        <p:txBody>
          <a:bodyPr wrap="square" rtlCol="0">
            <a:spAutoFit/>
          </a:bodyPr>
          <a:lstStyle/>
          <a:p>
            <a:pPr>
              <a:lnSpc>
                <a:spcPts val="2800"/>
              </a:lnSpc>
            </a:pPr>
            <a:r>
              <a:rPr lang="en-US" altLang="ja-JP" sz="1800" dirty="0">
                <a:solidFill>
                  <a:schemeClr val="tx1">
                    <a:lumMod val="65000"/>
                    <a:lumOff val="35000"/>
                  </a:schemeClr>
                </a:solidFill>
                <a:latin typeface="+mn-lt"/>
                <a:ea typeface="Noto Sans CJK JP Medium" pitchFamily="34" charset="-128"/>
              </a:rPr>
              <a:t>The commitment of the Asahi Kasei Group:</a:t>
            </a:r>
          </a:p>
          <a:p>
            <a:pPr>
              <a:lnSpc>
                <a:spcPts val="2800"/>
              </a:lnSpc>
            </a:pPr>
            <a:r>
              <a:rPr lang="en-US" altLang="ja-JP" sz="1800" dirty="0">
                <a:solidFill>
                  <a:schemeClr val="tx1">
                    <a:lumMod val="65000"/>
                    <a:lumOff val="35000"/>
                  </a:schemeClr>
                </a:solidFill>
                <a:latin typeface="+mn-lt"/>
                <a:ea typeface="Noto Sans CJK JP Medium" pitchFamily="34" charset="-128"/>
              </a:rPr>
              <a:t>To do all that we can in every era to help the people of the world</a:t>
            </a:r>
          </a:p>
          <a:p>
            <a:pPr>
              <a:lnSpc>
                <a:spcPts val="2800"/>
              </a:lnSpc>
            </a:pPr>
            <a:r>
              <a:rPr lang="en-US" altLang="ja-JP" sz="1800" dirty="0">
                <a:solidFill>
                  <a:schemeClr val="tx1">
                    <a:lumMod val="65000"/>
                    <a:lumOff val="35000"/>
                  </a:schemeClr>
                </a:solidFill>
                <a:latin typeface="+mn-lt"/>
                <a:ea typeface="Noto Sans CJK JP Medium" pitchFamily="34" charset="-128"/>
              </a:rPr>
              <a:t>make the most of life and attain fulfillment in living.</a:t>
            </a:r>
          </a:p>
          <a:p>
            <a:pPr>
              <a:lnSpc>
                <a:spcPts val="2800"/>
              </a:lnSpc>
            </a:pPr>
            <a:r>
              <a:rPr lang="en-US" altLang="ja-JP" sz="1800" dirty="0">
                <a:solidFill>
                  <a:schemeClr val="tx1">
                    <a:lumMod val="65000"/>
                    <a:lumOff val="35000"/>
                  </a:schemeClr>
                </a:solidFill>
                <a:latin typeface="+mn-lt"/>
                <a:ea typeface="Noto Sans CJK JP Medium" pitchFamily="34" charset="-128"/>
              </a:rPr>
              <a:t>Since our founding, we have always been deeply committed</a:t>
            </a:r>
          </a:p>
          <a:p>
            <a:pPr>
              <a:lnSpc>
                <a:spcPts val="2800"/>
              </a:lnSpc>
            </a:pPr>
            <a:r>
              <a:rPr lang="en-US" altLang="ja-JP" sz="1800" dirty="0">
                <a:solidFill>
                  <a:schemeClr val="tx1">
                    <a:lumMod val="65000"/>
                    <a:lumOff val="35000"/>
                  </a:schemeClr>
                </a:solidFill>
                <a:latin typeface="+mn-lt"/>
                <a:ea typeface="Noto Sans CJK JP Medium" pitchFamily="34" charset="-128"/>
              </a:rPr>
              <a:t>to contributing to the development of society,</a:t>
            </a:r>
          </a:p>
          <a:p>
            <a:pPr>
              <a:lnSpc>
                <a:spcPts val="2800"/>
              </a:lnSpc>
            </a:pPr>
            <a:r>
              <a:rPr lang="en-US" altLang="ja-JP" sz="1800" dirty="0">
                <a:solidFill>
                  <a:schemeClr val="tx1">
                    <a:lumMod val="65000"/>
                    <a:lumOff val="35000"/>
                  </a:schemeClr>
                </a:solidFill>
                <a:latin typeface="+mn-lt"/>
                <a:ea typeface="Noto Sans CJK JP Medium" pitchFamily="34" charset="-128"/>
              </a:rPr>
              <a:t>boldly anticipating the emergence of new needs.</a:t>
            </a:r>
          </a:p>
          <a:p>
            <a:pPr>
              <a:lnSpc>
                <a:spcPts val="2800"/>
              </a:lnSpc>
            </a:pPr>
            <a:r>
              <a:rPr lang="en-US" altLang="ja-JP" sz="1800" dirty="0">
                <a:solidFill>
                  <a:schemeClr val="tx1">
                    <a:lumMod val="65000"/>
                    <a:lumOff val="35000"/>
                  </a:schemeClr>
                </a:solidFill>
                <a:latin typeface="+mn-lt"/>
                <a:ea typeface="Noto Sans CJK JP Medium" pitchFamily="34" charset="-128"/>
              </a:rPr>
              <a:t>This is what we mean by “Creating for Tomorrow.”</a:t>
            </a:r>
            <a:endParaRPr kumimoji="1" lang="ja-JP" altLang="en-US" sz="1800" dirty="0">
              <a:solidFill>
                <a:schemeClr val="tx1">
                  <a:lumMod val="65000"/>
                  <a:lumOff val="35000"/>
                </a:schemeClr>
              </a:solidFill>
              <a:latin typeface="+mn-lt"/>
              <a:ea typeface="Noto Sans CJK JP Medium" pitchFamily="34" charset="-128"/>
            </a:endParaRPr>
          </a:p>
        </p:txBody>
      </p:sp>
    </p:spTree>
    <p:extLst>
      <p:ext uri="{BB962C8B-B14F-4D97-AF65-F5344CB8AC3E}">
        <p14:creationId xmlns:p14="http://schemas.microsoft.com/office/powerpoint/2010/main" val="1062271526"/>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A00BC05-F528-4C01-BB56-D25018BF951D}"/>
              </a:ext>
            </a:extLst>
          </p:cNvPr>
          <p:cNvSpPr txBox="1"/>
          <p:nvPr userDrawn="1"/>
        </p:nvSpPr>
        <p:spPr>
          <a:xfrm>
            <a:off x="289477" y="3384282"/>
            <a:ext cx="8386979" cy="2246769"/>
          </a:xfrm>
          <a:prstGeom prst="rect">
            <a:avLst/>
          </a:prstGeom>
          <a:noFill/>
        </p:spPr>
        <p:txBody>
          <a:bodyPr wrap="square" rtlCol="0">
            <a:spAutoFit/>
          </a:bodyPr>
          <a:lstStyle/>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我们旭化成集团的使命，</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就是无论任何时代，都要为全球大众孕育“生命”、</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为实现更加丰富多彩的“生活”尽最大努力。</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秉承自创业以来不曾改变的为人类做贡献的集团精神，</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为大胆迎接下一个时代，</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我们持之以恒，不断“畅想明天 构筑未来”。</a:t>
            </a:r>
          </a:p>
        </p:txBody>
      </p:sp>
    </p:spTree>
    <p:extLst>
      <p:ext uri="{BB962C8B-B14F-4D97-AF65-F5344CB8AC3E}">
        <p14:creationId xmlns:p14="http://schemas.microsoft.com/office/powerpoint/2010/main" val="2435530440"/>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6.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4CC43519-CD38-49B2-9ABF-E983E67FA70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26728784"/>
      </p:ext>
    </p:extLst>
  </p:cSld>
  <p:clrMap bg1="lt1" tx1="dk1" bg2="lt2" tx2="dk2" accent1="accent1" accent2="accent2" accent3="accent3" accent4="accent4" accent5="accent5" accent6="accent6" hlink="hlink" folHlink="folHlink"/>
  <p:sldLayoutIdLst>
    <p:sldLayoutId id="2147483655" r:id="rId1"/>
  </p:sldLayoutIdLst>
  <p:transition spd="slow">
    <p:wipe dir="r"/>
  </p:transition>
  <p:txStyles>
    <p:titleStyle>
      <a:lvl1pPr algn="ctr" defTabSz="914400" rtl="0" eaLnBrk="1" latinLnBrk="0" hangingPunct="1">
        <a:spcBef>
          <a:spcPct val="0"/>
        </a:spcBef>
        <a:buNone/>
        <a:defRPr kumimoji="1" sz="4400" kern="1200">
          <a:solidFill>
            <a:srgbClr val="005BAC"/>
          </a:solidFill>
          <a:latin typeface="Noto Sans CJK JP Bold" pitchFamily="34" charset="-128"/>
          <a:ea typeface="Noto Sans CJK JP Bold" pitchFamily="34" charset="-128"/>
          <a:cs typeface="+mj-cs"/>
        </a:defRPr>
      </a:lvl1pPr>
    </p:titleStyle>
    <p:bodyStyle>
      <a:lvl1pPr marL="342900" indent="-3429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1pPr>
      <a:lvl2pPr marL="742950" indent="-28575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2pPr>
      <a:lvl3pPr marL="1143000" indent="-2286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3pPr>
      <a:lvl4pPr marL="1600200" indent="-2286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4pPr>
      <a:lvl5pPr marL="2057400" indent="-2286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5" name="グラフィックス 4">
            <a:extLst>
              <a:ext uri="{FF2B5EF4-FFF2-40B4-BE49-F238E27FC236}">
                <a16:creationId xmlns:a16="http://schemas.microsoft.com/office/drawing/2014/main" id="{3FF4A681-669B-45FD-8DA8-8B31D0EE129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1"/>
            <a:ext cx="9144000" cy="6868160"/>
          </a:xfrm>
          <a:prstGeom prst="rect">
            <a:avLst/>
          </a:prstGeom>
        </p:spPr>
      </p:pic>
    </p:spTree>
    <p:extLst>
      <p:ext uri="{BB962C8B-B14F-4D97-AF65-F5344CB8AC3E}">
        <p14:creationId xmlns:p14="http://schemas.microsoft.com/office/powerpoint/2010/main" val="623063624"/>
      </p:ext>
    </p:extLst>
  </p:cSld>
  <p:clrMap bg1="lt1" tx1="dk1" bg2="lt2" tx2="dk2" accent1="accent1" accent2="accent2" accent3="accent3" accent4="accent4" accent5="accent5" accent6="accent6" hlink="hlink" folHlink="folHlink"/>
  <p:sldLayoutIdLst>
    <p:sldLayoutId id="2147483651" r:id="rId1"/>
  </p:sldLayoutIdLst>
  <p:transition spd="slow">
    <p:wipe dir="r"/>
  </p:transition>
  <p:txStyles>
    <p:titleStyle>
      <a:lvl1pPr algn="l" defTabSz="914400" rtl="0" eaLnBrk="1" latinLnBrk="0" hangingPunct="1">
        <a:spcBef>
          <a:spcPct val="0"/>
        </a:spcBef>
        <a:buNone/>
        <a:defRPr kumimoji="1" sz="3600" kern="1200">
          <a:solidFill>
            <a:srgbClr val="005BAC"/>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ー 5"/>
          <p:cNvSpPr txBox="1">
            <a:spLocks/>
          </p:cNvSpPr>
          <p:nvPr userDrawn="1"/>
        </p:nvSpPr>
        <p:spPr>
          <a:xfrm>
            <a:off x="8707747" y="6488152"/>
            <a:ext cx="442392"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mtClean="0"/>
              <a:pPr/>
              <a:t>‹#›</a:t>
            </a:fld>
            <a:endParaRPr lang="ja-JP" altLang="en-US" dirty="0"/>
          </a:p>
        </p:txBody>
      </p:sp>
      <p:sp>
        <p:nvSpPr>
          <p:cNvPr id="5" name="スライド番号プレースホルダー 5"/>
          <p:cNvSpPr txBox="1">
            <a:spLocks/>
          </p:cNvSpPr>
          <p:nvPr userDrawn="1"/>
        </p:nvSpPr>
        <p:spPr>
          <a:xfrm>
            <a:off x="8701608" y="6488151"/>
            <a:ext cx="442392"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mtClean="0"/>
              <a:pPr/>
              <a:t>‹#›</a:t>
            </a:fld>
            <a:endParaRPr lang="ja-JP" altLang="en-US" dirty="0"/>
          </a:p>
        </p:txBody>
      </p:sp>
      <p:sp>
        <p:nvSpPr>
          <p:cNvPr id="4" name="AutoShape 3"/>
          <p:cNvSpPr>
            <a:spLocks noChangeAspect="1" noChangeArrowheads="1" noTextEdit="1"/>
          </p:cNvSpPr>
          <p:nvPr userDrawn="1"/>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pic>
        <p:nvPicPr>
          <p:cNvPr id="3" name="グラフィックス 2">
            <a:extLst>
              <a:ext uri="{FF2B5EF4-FFF2-40B4-BE49-F238E27FC236}">
                <a16:creationId xmlns:a16="http://schemas.microsoft.com/office/drawing/2014/main" id="{FB71B1EE-0A02-49DE-8D2D-E94B4C62028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1"/>
            <a:ext cx="9144000" cy="6868160"/>
          </a:xfrm>
          <a:prstGeom prst="rect">
            <a:avLst/>
          </a:prstGeom>
        </p:spPr>
      </p:pic>
    </p:spTree>
    <p:extLst>
      <p:ext uri="{BB962C8B-B14F-4D97-AF65-F5344CB8AC3E}">
        <p14:creationId xmlns:p14="http://schemas.microsoft.com/office/powerpoint/2010/main" val="1273533573"/>
      </p:ext>
    </p:extLst>
  </p:cSld>
  <p:clrMap bg1="lt1" tx1="dk1" bg2="lt2" tx2="dk2" accent1="accent1" accent2="accent2" accent3="accent3" accent4="accent4" accent5="accent5" accent6="accent6" hlink="hlink" folHlink="folHlink"/>
  <p:sldLayoutIdLst>
    <p:sldLayoutId id="2147483653" r:id="rId1"/>
  </p:sldLayoutIdLst>
  <p:transition spd="slow">
    <p:wipe dir="r"/>
  </p:transition>
  <p:txStyles>
    <p:titleStyle>
      <a:lvl1pPr algn="l" defTabSz="914400" rtl="0" eaLnBrk="1" latinLnBrk="0" hangingPunct="1">
        <a:spcBef>
          <a:spcPct val="0"/>
        </a:spcBef>
        <a:buNone/>
        <a:defRPr kumimoji="1" sz="3600" kern="1200">
          <a:solidFill>
            <a:srgbClr val="005BAC"/>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81EACE38-6810-4027-B1B0-9E52DD08D751}"/>
              </a:ext>
            </a:extLst>
          </p:cNvPr>
          <p:cNvGrpSpPr/>
          <p:nvPr userDrawn="1"/>
        </p:nvGrpSpPr>
        <p:grpSpPr>
          <a:xfrm>
            <a:off x="0" y="0"/>
            <a:ext cx="9144668" cy="6858001"/>
            <a:chOff x="0" y="0"/>
            <a:chExt cx="9144668" cy="6858001"/>
          </a:xfrm>
        </p:grpSpPr>
        <p:grpSp>
          <p:nvGrpSpPr>
            <p:cNvPr id="5" name="グループ化 4">
              <a:extLst>
                <a:ext uri="{FF2B5EF4-FFF2-40B4-BE49-F238E27FC236}">
                  <a16:creationId xmlns:a16="http://schemas.microsoft.com/office/drawing/2014/main" id="{7683BA28-FB13-4819-916D-5E126F14201E}"/>
                </a:ext>
              </a:extLst>
            </p:cNvPr>
            <p:cNvGrpSpPr/>
            <p:nvPr userDrawn="1"/>
          </p:nvGrpSpPr>
          <p:grpSpPr>
            <a:xfrm>
              <a:off x="0" y="0"/>
              <a:ext cx="9144668" cy="6858001"/>
              <a:chOff x="0" y="0"/>
              <a:chExt cx="9144668" cy="6858001"/>
            </a:xfrm>
          </p:grpSpPr>
          <p:pic>
            <p:nvPicPr>
              <p:cNvPr id="4" name="図 3">
                <a:extLst>
                  <a:ext uri="{FF2B5EF4-FFF2-40B4-BE49-F238E27FC236}">
                    <a16:creationId xmlns:a16="http://schemas.microsoft.com/office/drawing/2014/main" id="{50ED957D-C0E6-47CF-A460-479EBF8FE947}"/>
                  </a:ext>
                </a:extLst>
              </p:cNvPr>
              <p:cNvPicPr>
                <a:picLocks noChangeAspect="1"/>
              </p:cNvPicPr>
              <p:nvPr userDrawn="1"/>
            </p:nvPicPr>
            <p:blipFill>
              <a:blip r:embed="rId3"/>
              <a:stretch>
                <a:fillRect/>
              </a:stretch>
            </p:blipFill>
            <p:spPr>
              <a:xfrm>
                <a:off x="0" y="0"/>
                <a:ext cx="9144668" cy="3284984"/>
              </a:xfrm>
              <a:prstGeom prst="rect">
                <a:avLst/>
              </a:prstGeom>
            </p:spPr>
          </p:pic>
          <p:pic>
            <p:nvPicPr>
              <p:cNvPr id="9" name="グラフィックス 8">
                <a:extLst>
                  <a:ext uri="{FF2B5EF4-FFF2-40B4-BE49-F238E27FC236}">
                    <a16:creationId xmlns:a16="http://schemas.microsoft.com/office/drawing/2014/main" id="{2459B683-094B-4FDD-B25D-321132EE5D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6085841"/>
                <a:ext cx="9144000" cy="772160"/>
              </a:xfrm>
              <a:prstGeom prst="rect">
                <a:avLst/>
              </a:prstGeom>
            </p:spPr>
          </p:pic>
        </p:grpSp>
        <p:pic>
          <p:nvPicPr>
            <p:cNvPr id="6" name="図 5">
              <a:extLst>
                <a:ext uri="{FF2B5EF4-FFF2-40B4-BE49-F238E27FC236}">
                  <a16:creationId xmlns:a16="http://schemas.microsoft.com/office/drawing/2014/main" id="{BA2F6C24-468A-4B54-ABA4-D06CEC234E1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7620" y="3579557"/>
              <a:ext cx="5110423" cy="272038"/>
            </a:xfrm>
            <a:prstGeom prst="rect">
              <a:avLst/>
            </a:prstGeom>
          </p:spPr>
        </p:pic>
      </p:grpSp>
    </p:spTree>
    <p:extLst>
      <p:ext uri="{BB962C8B-B14F-4D97-AF65-F5344CB8AC3E}">
        <p14:creationId xmlns:p14="http://schemas.microsoft.com/office/powerpoint/2010/main" val="2206520629"/>
      </p:ext>
    </p:extLst>
  </p:cSld>
  <p:clrMap bg1="lt1" tx1="dk1" bg2="lt2" tx2="dk2" accent1="accent1" accent2="accent2" accent3="accent3" accent4="accent4" accent5="accent5" accent6="accent6" hlink="hlink" folHlink="folHlink"/>
  <p:sldLayoutIdLst>
    <p:sldLayoutId id="2147483657" r:id="rId1"/>
  </p:sldLayoutIdLst>
  <p:transition spd="slow">
    <p:wipe dir="r"/>
  </p:transition>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0" y="1588"/>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8" name="グループ化 7">
            <a:extLst>
              <a:ext uri="{FF2B5EF4-FFF2-40B4-BE49-F238E27FC236}">
                <a16:creationId xmlns:a16="http://schemas.microsoft.com/office/drawing/2014/main" id="{12CB0EC1-F853-406F-A86D-7B3B0BC03E25}"/>
              </a:ext>
            </a:extLst>
          </p:cNvPr>
          <p:cNvGrpSpPr/>
          <p:nvPr userDrawn="1"/>
        </p:nvGrpSpPr>
        <p:grpSpPr>
          <a:xfrm>
            <a:off x="0" y="0"/>
            <a:ext cx="9144668" cy="6858001"/>
            <a:chOff x="0" y="0"/>
            <a:chExt cx="9144668" cy="6858001"/>
          </a:xfrm>
        </p:grpSpPr>
        <p:pic>
          <p:nvPicPr>
            <p:cNvPr id="9" name="図 8">
              <a:extLst>
                <a:ext uri="{FF2B5EF4-FFF2-40B4-BE49-F238E27FC236}">
                  <a16:creationId xmlns:a16="http://schemas.microsoft.com/office/drawing/2014/main" id="{0EC3499B-19DC-4CFF-931A-977E0AB4AAF3}"/>
                </a:ext>
              </a:extLst>
            </p:cNvPr>
            <p:cNvPicPr>
              <a:picLocks noChangeAspect="1"/>
            </p:cNvPicPr>
            <p:nvPr userDrawn="1"/>
          </p:nvPicPr>
          <p:blipFill>
            <a:blip r:embed="rId3"/>
            <a:stretch>
              <a:fillRect/>
            </a:stretch>
          </p:blipFill>
          <p:spPr>
            <a:xfrm>
              <a:off x="0" y="0"/>
              <a:ext cx="9144668" cy="3284984"/>
            </a:xfrm>
            <a:prstGeom prst="rect">
              <a:avLst/>
            </a:prstGeom>
          </p:spPr>
        </p:pic>
        <p:pic>
          <p:nvPicPr>
            <p:cNvPr id="15" name="グラフィックス 14">
              <a:extLst>
                <a:ext uri="{FF2B5EF4-FFF2-40B4-BE49-F238E27FC236}">
                  <a16:creationId xmlns:a16="http://schemas.microsoft.com/office/drawing/2014/main" id="{550BAA03-C757-4BBD-A779-7BE24CE2D2F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6085841"/>
              <a:ext cx="9144000" cy="772160"/>
            </a:xfrm>
            <a:prstGeom prst="rect">
              <a:avLst/>
            </a:prstGeom>
          </p:spPr>
        </p:pic>
      </p:grpSp>
    </p:spTree>
    <p:extLst>
      <p:ext uri="{BB962C8B-B14F-4D97-AF65-F5344CB8AC3E}">
        <p14:creationId xmlns:p14="http://schemas.microsoft.com/office/powerpoint/2010/main" val="1383822434"/>
      </p:ext>
    </p:extLst>
  </p:cSld>
  <p:clrMap bg1="lt1" tx1="dk1" bg2="lt2" tx2="dk2" accent1="accent1" accent2="accent2" accent3="accent3" accent4="accent4" accent5="accent5" accent6="accent6" hlink="hlink" folHlink="folHlink"/>
  <p:sldLayoutIdLst>
    <p:sldLayoutId id="2147483659" r:id="rId1"/>
  </p:sldLayoutIdLst>
  <p:transition spd="slow">
    <p:wipe dir="r"/>
  </p:transition>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01CC6BD5-1481-4883-A1EC-80282D077246}"/>
              </a:ext>
            </a:extLst>
          </p:cNvPr>
          <p:cNvGrpSpPr/>
          <p:nvPr userDrawn="1"/>
        </p:nvGrpSpPr>
        <p:grpSpPr>
          <a:xfrm>
            <a:off x="0" y="0"/>
            <a:ext cx="9144000" cy="6858001"/>
            <a:chOff x="0" y="0"/>
            <a:chExt cx="9144000" cy="6858001"/>
          </a:xfrm>
        </p:grpSpPr>
        <p:pic>
          <p:nvPicPr>
            <p:cNvPr id="3" name="グラフィックス 2">
              <a:extLst>
                <a:ext uri="{FF2B5EF4-FFF2-40B4-BE49-F238E27FC236}">
                  <a16:creationId xmlns:a16="http://schemas.microsoft.com/office/drawing/2014/main" id="{5055220B-4779-416F-8F5C-799AC6C2E2B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b="52024"/>
            <a:stretch/>
          </p:blipFill>
          <p:spPr>
            <a:xfrm>
              <a:off x="0" y="0"/>
              <a:ext cx="9144000" cy="3290207"/>
            </a:xfrm>
            <a:prstGeom prst="rect">
              <a:avLst/>
            </a:prstGeom>
          </p:spPr>
        </p:pic>
        <p:pic>
          <p:nvPicPr>
            <p:cNvPr id="10" name="グラフィックス 9">
              <a:extLst>
                <a:ext uri="{FF2B5EF4-FFF2-40B4-BE49-F238E27FC236}">
                  <a16:creationId xmlns:a16="http://schemas.microsoft.com/office/drawing/2014/main" id="{81FDAADB-29AA-42B7-9C55-1DC3AAA414A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6085841"/>
              <a:ext cx="9144000" cy="772160"/>
            </a:xfrm>
            <a:prstGeom prst="rect">
              <a:avLst/>
            </a:prstGeom>
          </p:spPr>
        </p:pic>
      </p:grpSp>
    </p:spTree>
    <p:extLst>
      <p:ext uri="{BB962C8B-B14F-4D97-AF65-F5344CB8AC3E}">
        <p14:creationId xmlns:p14="http://schemas.microsoft.com/office/powerpoint/2010/main" val="2822541535"/>
      </p:ext>
    </p:extLst>
  </p:cSld>
  <p:clrMap bg1="lt1" tx1="dk1" bg2="lt2" tx2="dk2" accent1="accent1" accent2="accent2" accent3="accent3" accent4="accent4" accent5="accent5" accent6="accent6" hlink="hlink" folHlink="folHlink"/>
  <p:sldLayoutIdLst>
    <p:sldLayoutId id="2147483661" r:id="rId1"/>
  </p:sldLayoutIdLst>
  <p:transition spd="slow">
    <p:wipe dir="r"/>
  </p:transition>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360" y="2507393"/>
            <a:ext cx="8435280" cy="1476164"/>
          </a:xfrm>
        </p:spPr>
        <p:txBody>
          <a:bodyPr/>
          <a:lstStyle/>
          <a:p>
            <a:r>
              <a:rPr lang="ja-JP" altLang="en-US" sz="4000" dirty="0"/>
              <a:t>異常処置報告アプリ（実稼働向け）</a:t>
            </a:r>
            <a:br>
              <a:rPr lang="en-US" altLang="ja-JP" sz="4000" dirty="0"/>
            </a:br>
            <a:r>
              <a:rPr lang="ja-JP" altLang="en-US" sz="4000" dirty="0"/>
              <a:t>設計案について</a:t>
            </a:r>
            <a:endParaRPr kumimoji="1" lang="ja-JP" altLang="en-US" sz="4000" dirty="0">
              <a:latin typeface="+mj-lt"/>
              <a:ea typeface="Yu Gothic UI" panose="020B0500000000000000" pitchFamily="50" charset="-128"/>
            </a:endParaRPr>
          </a:p>
        </p:txBody>
      </p:sp>
      <p:sp>
        <p:nvSpPr>
          <p:cNvPr id="4" name="テキスト プレースホルダー 3"/>
          <p:cNvSpPr>
            <a:spLocks noGrp="1"/>
          </p:cNvSpPr>
          <p:nvPr>
            <p:ph type="body" sz="quarter" idx="11"/>
          </p:nvPr>
        </p:nvSpPr>
        <p:spPr>
          <a:xfrm>
            <a:off x="1979712" y="5157192"/>
            <a:ext cx="6984775" cy="1378797"/>
          </a:xfrm>
        </p:spPr>
        <p:txBody>
          <a:bodyPr/>
          <a:lstStyle/>
          <a:p>
            <a:pPr algn="r"/>
            <a:r>
              <a:rPr lang="en-US" altLang="ja-JP" dirty="0">
                <a:latin typeface="+mj-lt"/>
              </a:rPr>
              <a:t>2023</a:t>
            </a:r>
            <a:r>
              <a:rPr lang="ja-JP" altLang="en-US" dirty="0">
                <a:latin typeface="+mj-lt"/>
              </a:rPr>
              <a:t>年</a:t>
            </a:r>
            <a:r>
              <a:rPr lang="en-US" altLang="ja-JP" dirty="0">
                <a:latin typeface="+mj-lt"/>
              </a:rPr>
              <a:t>7</a:t>
            </a:r>
            <a:r>
              <a:rPr lang="ja-JP" altLang="en-US" dirty="0">
                <a:latin typeface="+mj-lt"/>
              </a:rPr>
              <a:t>月</a:t>
            </a:r>
            <a:r>
              <a:rPr lang="en-US" altLang="ja-JP" dirty="0">
                <a:latin typeface="+mj-lt"/>
              </a:rPr>
              <a:t>xx</a:t>
            </a:r>
            <a:r>
              <a:rPr lang="ja-JP" altLang="en-US" dirty="0">
                <a:latin typeface="+mj-lt"/>
              </a:rPr>
              <a:t>日</a:t>
            </a:r>
            <a:endParaRPr lang="en-US" altLang="ja-JP" dirty="0">
              <a:latin typeface="+mj-lt"/>
            </a:endParaRPr>
          </a:p>
          <a:p>
            <a:pPr algn="r"/>
            <a:r>
              <a:rPr kumimoji="1" lang="ja-JP" altLang="en-US" dirty="0">
                <a:latin typeface="+mj-lt"/>
                <a:ea typeface="Yu Gothic UI" panose="020B0500000000000000" pitchFamily="50" charset="-128"/>
              </a:rPr>
              <a:t>矢野　雅也</a:t>
            </a:r>
            <a:endParaRPr kumimoji="1" lang="en-US" altLang="ja-JP" dirty="0">
              <a:latin typeface="+mj-lt"/>
              <a:ea typeface="Yu Gothic UI" panose="020B0500000000000000" pitchFamily="50" charset="-128"/>
            </a:endParaRPr>
          </a:p>
          <a:p>
            <a:pPr algn="r"/>
            <a:r>
              <a:rPr lang="en-US" altLang="ja-JP" dirty="0">
                <a:latin typeface="+mj-lt"/>
              </a:rPr>
              <a:t>Rev.1.0</a:t>
            </a:r>
            <a:endParaRPr kumimoji="1" lang="ja-JP" altLang="en-US" dirty="0">
              <a:latin typeface="+mj-lt"/>
              <a:ea typeface="Yu Gothic UI" panose="020B0500000000000000" pitchFamily="50" charset="-128"/>
            </a:endParaRPr>
          </a:p>
        </p:txBody>
      </p:sp>
    </p:spTree>
    <p:extLst>
      <p:ext uri="{BB962C8B-B14F-4D97-AF65-F5344CB8AC3E}">
        <p14:creationId xmlns:p14="http://schemas.microsoft.com/office/powerpoint/2010/main" val="2844231630"/>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現場入力アプリ（スマホ型）</a:t>
            </a:r>
            <a:endParaRPr kumimoji="1" lang="ja-JP" altLang="en-US" dirty="0"/>
          </a:p>
        </p:txBody>
      </p:sp>
    </p:spTree>
    <p:extLst>
      <p:ext uri="{BB962C8B-B14F-4D97-AF65-F5344CB8AC3E}">
        <p14:creationId xmlns:p14="http://schemas.microsoft.com/office/powerpoint/2010/main" val="3819701522"/>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新規入力方法</a:t>
            </a:r>
            <a:endParaRPr kumimoji="1" lang="ja-JP" altLang="en-US" dirty="0"/>
          </a:p>
        </p:txBody>
      </p:sp>
    </p:spTree>
    <p:extLst>
      <p:ext uri="{BB962C8B-B14F-4D97-AF65-F5344CB8AC3E}">
        <p14:creationId xmlns:p14="http://schemas.microsoft.com/office/powerpoint/2010/main" val="92781621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画面構成（現場入力</a:t>
            </a:r>
            <a:r>
              <a:rPr kumimoji="1" lang="en-US" altLang="ja-JP" dirty="0"/>
              <a:t>/</a:t>
            </a:r>
            <a:r>
              <a:rPr kumimoji="1" lang="ja-JP" altLang="en-US" dirty="0"/>
              <a:t>スマホ型）</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147261"/>
            <a:ext cx="8229600" cy="879598"/>
          </a:xfrm>
        </p:spPr>
        <p:txBody>
          <a:bodyPr/>
          <a:lstStyle/>
          <a:p>
            <a:pPr>
              <a:buFont typeface="Wingdings" panose="05000000000000000000" pitchFamily="2" charset="2"/>
              <a:buChar char="l"/>
            </a:pPr>
            <a:r>
              <a:rPr lang="ja-JP" altLang="en-US" sz="2400" dirty="0"/>
              <a:t>現場での即時報告は最小限の項目に留める</a:t>
            </a:r>
            <a:endParaRPr lang="en-US" altLang="ja-JP" sz="2400" dirty="0"/>
          </a:p>
          <a:p>
            <a:pPr>
              <a:buFont typeface="Wingdings" panose="05000000000000000000" pitchFamily="2" charset="2"/>
              <a:buChar char="l"/>
            </a:pPr>
            <a:r>
              <a:rPr kumimoji="1" lang="ja-JP" altLang="en-US" sz="2400" dirty="0"/>
              <a:t>現場入力項目以外は以降のタブレット型アプリで入力</a:t>
            </a:r>
          </a:p>
        </p:txBody>
      </p:sp>
      <p:sp>
        <p:nvSpPr>
          <p:cNvPr id="4" name="正方形/長方形 3">
            <a:extLst>
              <a:ext uri="{FF2B5EF4-FFF2-40B4-BE49-F238E27FC236}">
                <a16:creationId xmlns:a16="http://schemas.microsoft.com/office/drawing/2014/main" id="{4EB3393F-0F1B-432E-A6E8-CBDEB80C6B66}"/>
              </a:ext>
            </a:extLst>
          </p:cNvPr>
          <p:cNvSpPr/>
          <p:nvPr/>
        </p:nvSpPr>
        <p:spPr>
          <a:xfrm>
            <a:off x="3563888" y="2348880"/>
            <a:ext cx="2520280" cy="3888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0D6FB5C4-F4EE-49D3-BCD0-08F9D00D9CD7}"/>
              </a:ext>
            </a:extLst>
          </p:cNvPr>
          <p:cNvSpPr/>
          <p:nvPr/>
        </p:nvSpPr>
        <p:spPr>
          <a:xfrm>
            <a:off x="3059832" y="3926488"/>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F38B50D-9A07-4B16-B209-A0A6F80143A3}"/>
              </a:ext>
            </a:extLst>
          </p:cNvPr>
          <p:cNvSpPr/>
          <p:nvPr/>
        </p:nvSpPr>
        <p:spPr>
          <a:xfrm>
            <a:off x="476736" y="2350696"/>
            <a:ext cx="2520280" cy="3888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127982E9-8F35-494D-9DC9-EF8CE964A7C4}"/>
              </a:ext>
            </a:extLst>
          </p:cNvPr>
          <p:cNvSpPr txBox="1"/>
          <p:nvPr/>
        </p:nvSpPr>
        <p:spPr>
          <a:xfrm>
            <a:off x="476736" y="2350696"/>
            <a:ext cx="2520280" cy="369332"/>
          </a:xfrm>
          <a:prstGeom prst="rect">
            <a:avLst/>
          </a:prstGeom>
          <a:solidFill>
            <a:schemeClr val="bg2"/>
          </a:solidFill>
        </p:spPr>
        <p:txBody>
          <a:bodyPr wrap="square" rtlCol="0">
            <a:spAutoFit/>
          </a:bodyPr>
          <a:lstStyle/>
          <a:p>
            <a:pPr algn="ctr"/>
            <a:r>
              <a:rPr kumimoji="1" lang="ja-JP" altLang="en-US" dirty="0">
                <a:solidFill>
                  <a:schemeClr val="bg1"/>
                </a:solidFill>
              </a:rPr>
              <a:t>異常処置報告アプリ</a:t>
            </a:r>
          </a:p>
        </p:txBody>
      </p:sp>
      <p:pic>
        <p:nvPicPr>
          <p:cNvPr id="30" name="図 29">
            <a:extLst>
              <a:ext uri="{FF2B5EF4-FFF2-40B4-BE49-F238E27FC236}">
                <a16:creationId xmlns:a16="http://schemas.microsoft.com/office/drawing/2014/main" id="{05D48448-B7C2-4344-98C1-28E1CAD3D400}"/>
              </a:ext>
            </a:extLst>
          </p:cNvPr>
          <p:cNvPicPr>
            <a:picLocks noChangeAspect="1"/>
          </p:cNvPicPr>
          <p:nvPr/>
        </p:nvPicPr>
        <p:blipFill>
          <a:blip r:embed="rId2"/>
          <a:stretch>
            <a:fillRect/>
          </a:stretch>
        </p:blipFill>
        <p:spPr>
          <a:xfrm>
            <a:off x="499120" y="5807080"/>
            <a:ext cx="1440781" cy="326655"/>
          </a:xfrm>
          <a:prstGeom prst="rect">
            <a:avLst/>
          </a:prstGeom>
        </p:spPr>
      </p:pic>
      <p:sp>
        <p:nvSpPr>
          <p:cNvPr id="31" name="四角形: 角を丸くする 30">
            <a:extLst>
              <a:ext uri="{FF2B5EF4-FFF2-40B4-BE49-F238E27FC236}">
                <a16:creationId xmlns:a16="http://schemas.microsoft.com/office/drawing/2014/main" id="{1716E327-30EE-49EC-92AB-A1524E9EEDCB}"/>
              </a:ext>
            </a:extLst>
          </p:cNvPr>
          <p:cNvSpPr/>
          <p:nvPr/>
        </p:nvSpPr>
        <p:spPr>
          <a:xfrm>
            <a:off x="1016485" y="3716100"/>
            <a:ext cx="1440781"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新規入力</a:t>
            </a:r>
            <a:endParaRPr kumimoji="1" lang="ja-JP" altLang="en-US" dirty="0"/>
          </a:p>
        </p:txBody>
      </p:sp>
      <p:sp>
        <p:nvSpPr>
          <p:cNvPr id="10" name="正方形/長方形 9">
            <a:extLst>
              <a:ext uri="{FF2B5EF4-FFF2-40B4-BE49-F238E27FC236}">
                <a16:creationId xmlns:a16="http://schemas.microsoft.com/office/drawing/2014/main" id="{A6151F0B-AA3A-4EF7-98E6-3A8599B31701}"/>
              </a:ext>
            </a:extLst>
          </p:cNvPr>
          <p:cNvSpPr/>
          <p:nvPr/>
        </p:nvSpPr>
        <p:spPr>
          <a:xfrm>
            <a:off x="3779912" y="2947591"/>
            <a:ext cx="2088232"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A181667-C886-4EC7-B72F-5413E1C2EFB6}"/>
              </a:ext>
            </a:extLst>
          </p:cNvPr>
          <p:cNvSpPr txBox="1"/>
          <p:nvPr/>
        </p:nvSpPr>
        <p:spPr>
          <a:xfrm>
            <a:off x="3707904" y="2699121"/>
            <a:ext cx="1080120" cy="261610"/>
          </a:xfrm>
          <a:prstGeom prst="rect">
            <a:avLst/>
          </a:prstGeom>
          <a:noFill/>
        </p:spPr>
        <p:txBody>
          <a:bodyPr wrap="square" rtlCol="0">
            <a:spAutoFit/>
          </a:bodyPr>
          <a:lstStyle/>
          <a:p>
            <a:r>
              <a:rPr lang="ja-JP" altLang="en-US" sz="1100" dirty="0"/>
              <a:t>報告番号</a:t>
            </a:r>
            <a:endParaRPr kumimoji="1" lang="ja-JP" altLang="en-US" sz="1100" dirty="0"/>
          </a:p>
        </p:txBody>
      </p:sp>
      <p:sp>
        <p:nvSpPr>
          <p:cNvPr id="14" name="正方形/長方形 13">
            <a:extLst>
              <a:ext uri="{FF2B5EF4-FFF2-40B4-BE49-F238E27FC236}">
                <a16:creationId xmlns:a16="http://schemas.microsoft.com/office/drawing/2014/main" id="{6879D28E-7A99-4659-86FA-554A5845B24A}"/>
              </a:ext>
            </a:extLst>
          </p:cNvPr>
          <p:cNvSpPr/>
          <p:nvPr/>
        </p:nvSpPr>
        <p:spPr>
          <a:xfrm>
            <a:off x="3563888" y="2348880"/>
            <a:ext cx="2520280" cy="137448"/>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0AE3F7A-1D95-4A69-804C-77AEA0D18341}"/>
              </a:ext>
            </a:extLst>
          </p:cNvPr>
          <p:cNvSpPr/>
          <p:nvPr/>
        </p:nvSpPr>
        <p:spPr>
          <a:xfrm>
            <a:off x="3779912" y="3517305"/>
            <a:ext cx="2088232"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7F6E06F5-DF16-4A16-8744-4339198D278F}"/>
              </a:ext>
            </a:extLst>
          </p:cNvPr>
          <p:cNvSpPr txBox="1"/>
          <p:nvPr/>
        </p:nvSpPr>
        <p:spPr>
          <a:xfrm>
            <a:off x="3707904" y="3268835"/>
            <a:ext cx="792088" cy="261610"/>
          </a:xfrm>
          <a:prstGeom prst="rect">
            <a:avLst/>
          </a:prstGeom>
          <a:noFill/>
        </p:spPr>
        <p:txBody>
          <a:bodyPr wrap="square" rtlCol="0">
            <a:spAutoFit/>
          </a:bodyPr>
          <a:lstStyle/>
          <a:p>
            <a:r>
              <a:rPr kumimoji="1" lang="ja-JP" altLang="en-US" sz="1100" dirty="0"/>
              <a:t>ステータス</a:t>
            </a:r>
          </a:p>
        </p:txBody>
      </p:sp>
      <p:sp>
        <p:nvSpPr>
          <p:cNvPr id="35" name="正方形/長方形 34">
            <a:extLst>
              <a:ext uri="{FF2B5EF4-FFF2-40B4-BE49-F238E27FC236}">
                <a16:creationId xmlns:a16="http://schemas.microsoft.com/office/drawing/2014/main" id="{01F32134-1660-4174-8B5D-97A5F1675A59}"/>
              </a:ext>
            </a:extLst>
          </p:cNvPr>
          <p:cNvSpPr/>
          <p:nvPr/>
        </p:nvSpPr>
        <p:spPr>
          <a:xfrm>
            <a:off x="3779912" y="4109644"/>
            <a:ext cx="2088232"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FB65B42-FA81-49AF-9A6C-FCF2F64997A9}"/>
              </a:ext>
            </a:extLst>
          </p:cNvPr>
          <p:cNvSpPr txBox="1"/>
          <p:nvPr/>
        </p:nvSpPr>
        <p:spPr>
          <a:xfrm>
            <a:off x="3707904" y="3861174"/>
            <a:ext cx="792088" cy="261610"/>
          </a:xfrm>
          <a:prstGeom prst="rect">
            <a:avLst/>
          </a:prstGeom>
          <a:noFill/>
        </p:spPr>
        <p:txBody>
          <a:bodyPr wrap="square" rtlCol="0">
            <a:spAutoFit/>
          </a:bodyPr>
          <a:lstStyle/>
          <a:p>
            <a:r>
              <a:rPr lang="ja-JP" altLang="en-US" sz="1100" dirty="0"/>
              <a:t>件名</a:t>
            </a:r>
            <a:endParaRPr kumimoji="1" lang="ja-JP" altLang="en-US" sz="1100" dirty="0"/>
          </a:p>
        </p:txBody>
      </p:sp>
      <p:sp>
        <p:nvSpPr>
          <p:cNvPr id="37" name="正方形/長方形 36">
            <a:extLst>
              <a:ext uri="{FF2B5EF4-FFF2-40B4-BE49-F238E27FC236}">
                <a16:creationId xmlns:a16="http://schemas.microsoft.com/office/drawing/2014/main" id="{AF907525-E10C-4339-A492-C0759567016A}"/>
              </a:ext>
            </a:extLst>
          </p:cNvPr>
          <p:cNvSpPr/>
          <p:nvPr/>
        </p:nvSpPr>
        <p:spPr>
          <a:xfrm>
            <a:off x="3783464" y="4747661"/>
            <a:ext cx="2088232"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40CF531-71A6-42C0-ACE0-B35B620C9394}"/>
              </a:ext>
            </a:extLst>
          </p:cNvPr>
          <p:cNvSpPr txBox="1"/>
          <p:nvPr/>
        </p:nvSpPr>
        <p:spPr>
          <a:xfrm>
            <a:off x="3711456" y="4499191"/>
            <a:ext cx="792088" cy="261610"/>
          </a:xfrm>
          <a:prstGeom prst="rect">
            <a:avLst/>
          </a:prstGeom>
          <a:noFill/>
        </p:spPr>
        <p:txBody>
          <a:bodyPr wrap="square" rtlCol="0">
            <a:spAutoFit/>
          </a:bodyPr>
          <a:lstStyle/>
          <a:p>
            <a:r>
              <a:rPr kumimoji="1" lang="ja-JP" altLang="en-US" sz="1100" dirty="0"/>
              <a:t>発生日時</a:t>
            </a:r>
          </a:p>
        </p:txBody>
      </p:sp>
      <p:sp>
        <p:nvSpPr>
          <p:cNvPr id="39" name="正方形/長方形 38">
            <a:extLst>
              <a:ext uri="{FF2B5EF4-FFF2-40B4-BE49-F238E27FC236}">
                <a16:creationId xmlns:a16="http://schemas.microsoft.com/office/drawing/2014/main" id="{C03EDB78-6FEE-4913-B977-4650307A5F91}"/>
              </a:ext>
            </a:extLst>
          </p:cNvPr>
          <p:cNvSpPr/>
          <p:nvPr/>
        </p:nvSpPr>
        <p:spPr>
          <a:xfrm>
            <a:off x="3779912" y="5378995"/>
            <a:ext cx="2088232"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AF7F749B-1992-4228-930B-96E70C6ECCED}"/>
              </a:ext>
            </a:extLst>
          </p:cNvPr>
          <p:cNvSpPr txBox="1"/>
          <p:nvPr/>
        </p:nvSpPr>
        <p:spPr>
          <a:xfrm>
            <a:off x="3707904" y="5130525"/>
            <a:ext cx="792088" cy="261610"/>
          </a:xfrm>
          <a:prstGeom prst="rect">
            <a:avLst/>
          </a:prstGeom>
          <a:noFill/>
        </p:spPr>
        <p:txBody>
          <a:bodyPr wrap="square" rtlCol="0">
            <a:spAutoFit/>
          </a:bodyPr>
          <a:lstStyle/>
          <a:p>
            <a:r>
              <a:rPr kumimoji="1" lang="ja-JP" altLang="en-US" sz="1100" dirty="0"/>
              <a:t>部場</a:t>
            </a:r>
          </a:p>
        </p:txBody>
      </p:sp>
      <p:sp>
        <p:nvSpPr>
          <p:cNvPr id="42" name="四角形: 角を丸くする 41">
            <a:extLst>
              <a:ext uri="{FF2B5EF4-FFF2-40B4-BE49-F238E27FC236}">
                <a16:creationId xmlns:a16="http://schemas.microsoft.com/office/drawing/2014/main" id="{D9FA9A9E-B75A-445E-B335-028BD5FE7DA8}"/>
              </a:ext>
            </a:extLst>
          </p:cNvPr>
          <p:cNvSpPr/>
          <p:nvPr/>
        </p:nvSpPr>
        <p:spPr>
          <a:xfrm>
            <a:off x="5364088" y="5823473"/>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次へ</a:t>
            </a:r>
            <a:endParaRPr kumimoji="1" lang="ja-JP" altLang="en-US" sz="1200" dirty="0"/>
          </a:p>
        </p:txBody>
      </p:sp>
      <p:sp>
        <p:nvSpPr>
          <p:cNvPr id="43" name="テキスト プレースホルダー 2">
            <a:extLst>
              <a:ext uri="{FF2B5EF4-FFF2-40B4-BE49-F238E27FC236}">
                <a16:creationId xmlns:a16="http://schemas.microsoft.com/office/drawing/2014/main" id="{248DC3BD-95E9-4262-A34A-0E5805679104}"/>
              </a:ext>
            </a:extLst>
          </p:cNvPr>
          <p:cNvSpPr txBox="1">
            <a:spLocks/>
          </p:cNvSpPr>
          <p:nvPr/>
        </p:nvSpPr>
        <p:spPr>
          <a:xfrm>
            <a:off x="6239627" y="3140969"/>
            <a:ext cx="2915629" cy="174901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Font typeface="Wingdings" panose="05000000000000000000" pitchFamily="2" charset="2"/>
              <a:buChar char="l"/>
            </a:pPr>
            <a:r>
              <a:rPr lang="ja-JP" altLang="en-US" sz="1400" dirty="0"/>
              <a:t>報告番号は自動採番（ルールは自由に決められる）</a:t>
            </a:r>
            <a:endParaRPr lang="en-US" altLang="ja-JP" sz="1400" dirty="0"/>
          </a:p>
          <a:p>
            <a:pPr>
              <a:buFont typeface="Wingdings" panose="05000000000000000000" pitchFamily="2" charset="2"/>
              <a:buChar char="l"/>
            </a:pPr>
            <a:r>
              <a:rPr lang="ja-JP" altLang="en-US" sz="1400" dirty="0"/>
              <a:t>発生日時はカレンダー式（現在時刻を自動取得）</a:t>
            </a:r>
            <a:endParaRPr lang="en-US" altLang="ja-JP" sz="1400" dirty="0"/>
          </a:p>
          <a:p>
            <a:pPr>
              <a:buFont typeface="Wingdings" panose="05000000000000000000" pitchFamily="2" charset="2"/>
              <a:buChar char="l"/>
            </a:pPr>
            <a:r>
              <a:rPr lang="ja-JP" altLang="en-US" sz="1400" dirty="0"/>
              <a:t>部場はプルダウン式（延岡製造所、延岡医薬工場、大阪開発センター）</a:t>
            </a:r>
            <a:endParaRPr lang="en-US" altLang="ja-JP" sz="1400" dirty="0"/>
          </a:p>
        </p:txBody>
      </p:sp>
      <p:sp>
        <p:nvSpPr>
          <p:cNvPr id="44" name="四角形: 角を丸くする 43">
            <a:extLst>
              <a:ext uri="{FF2B5EF4-FFF2-40B4-BE49-F238E27FC236}">
                <a16:creationId xmlns:a16="http://schemas.microsoft.com/office/drawing/2014/main" id="{C417904A-31AE-4135-98EE-E2CD140DC260}"/>
              </a:ext>
            </a:extLst>
          </p:cNvPr>
          <p:cNvSpPr/>
          <p:nvPr/>
        </p:nvSpPr>
        <p:spPr>
          <a:xfrm>
            <a:off x="1026933" y="4499191"/>
            <a:ext cx="1440781" cy="3907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t>事例検索</a:t>
            </a:r>
          </a:p>
        </p:txBody>
      </p:sp>
      <p:sp>
        <p:nvSpPr>
          <p:cNvPr id="45" name="四角形: 角を丸くする 44">
            <a:extLst>
              <a:ext uri="{FF2B5EF4-FFF2-40B4-BE49-F238E27FC236}">
                <a16:creationId xmlns:a16="http://schemas.microsoft.com/office/drawing/2014/main" id="{15EBEB44-28DD-4EB7-B423-AF62AAD1AA2C}"/>
              </a:ext>
            </a:extLst>
          </p:cNvPr>
          <p:cNvSpPr/>
          <p:nvPr/>
        </p:nvSpPr>
        <p:spPr>
          <a:xfrm>
            <a:off x="3779912" y="5823473"/>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5" name="四角形: 角を丸くする 4">
            <a:extLst>
              <a:ext uri="{FF2B5EF4-FFF2-40B4-BE49-F238E27FC236}">
                <a16:creationId xmlns:a16="http://schemas.microsoft.com/office/drawing/2014/main" id="{99DD696A-E5FE-B1DB-3673-96839D4B4F72}"/>
              </a:ext>
            </a:extLst>
          </p:cNvPr>
          <p:cNvSpPr/>
          <p:nvPr/>
        </p:nvSpPr>
        <p:spPr>
          <a:xfrm>
            <a:off x="919231" y="3572910"/>
            <a:ext cx="1656184" cy="6906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158567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画面構成（初回報告</a:t>
            </a:r>
            <a:r>
              <a:rPr kumimoji="1" lang="en-US" altLang="ja-JP" dirty="0"/>
              <a:t>/</a:t>
            </a:r>
            <a:r>
              <a:rPr kumimoji="1" lang="ja-JP" altLang="en-US" dirty="0"/>
              <a:t>スマホ型）</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360236" y="1206333"/>
            <a:ext cx="8229600" cy="565269"/>
          </a:xfrm>
        </p:spPr>
        <p:txBody>
          <a:bodyPr/>
          <a:lstStyle/>
          <a:p>
            <a:pPr marL="0" indent="0">
              <a:buNone/>
            </a:pPr>
            <a:r>
              <a:rPr kumimoji="1" lang="ja-JP" altLang="en-US" sz="2800" dirty="0"/>
              <a:t>写真（</a:t>
            </a:r>
            <a:r>
              <a:rPr kumimoji="1" lang="en-US" altLang="ja-JP" sz="2800" dirty="0"/>
              <a:t>1</a:t>
            </a:r>
            <a:r>
              <a:rPr kumimoji="1" lang="ja-JP" altLang="en-US" sz="2800" dirty="0"/>
              <a:t>枚）のアップロードまでを初回報告とする</a:t>
            </a:r>
          </a:p>
        </p:txBody>
      </p:sp>
      <p:sp>
        <p:nvSpPr>
          <p:cNvPr id="4" name="正方形/長方形 3">
            <a:extLst>
              <a:ext uri="{FF2B5EF4-FFF2-40B4-BE49-F238E27FC236}">
                <a16:creationId xmlns:a16="http://schemas.microsoft.com/office/drawing/2014/main" id="{4EB3393F-0F1B-432E-A6E8-CBDEB80C6B66}"/>
              </a:ext>
            </a:extLst>
          </p:cNvPr>
          <p:cNvSpPr/>
          <p:nvPr/>
        </p:nvSpPr>
        <p:spPr>
          <a:xfrm>
            <a:off x="3341527" y="1988840"/>
            <a:ext cx="2520280" cy="3888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6151F0B-AA3A-4EF7-98E6-3A8599B31701}"/>
              </a:ext>
            </a:extLst>
          </p:cNvPr>
          <p:cNvSpPr/>
          <p:nvPr/>
        </p:nvSpPr>
        <p:spPr>
          <a:xfrm>
            <a:off x="3557551" y="2587550"/>
            <a:ext cx="2088232" cy="184956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A181667-C886-4EC7-B72F-5413E1C2EFB6}"/>
              </a:ext>
            </a:extLst>
          </p:cNvPr>
          <p:cNvSpPr txBox="1"/>
          <p:nvPr/>
        </p:nvSpPr>
        <p:spPr>
          <a:xfrm>
            <a:off x="3485542" y="2339081"/>
            <a:ext cx="1374489" cy="261610"/>
          </a:xfrm>
          <a:prstGeom prst="rect">
            <a:avLst/>
          </a:prstGeom>
          <a:noFill/>
        </p:spPr>
        <p:txBody>
          <a:bodyPr wrap="square" rtlCol="0">
            <a:spAutoFit/>
          </a:bodyPr>
          <a:lstStyle/>
          <a:p>
            <a:r>
              <a:rPr kumimoji="1" lang="ja-JP" altLang="en-US" sz="1100" dirty="0"/>
              <a:t>写真</a:t>
            </a:r>
            <a:r>
              <a:rPr lang="ja-JP" altLang="en-US" sz="1100" dirty="0"/>
              <a:t>の撮影</a:t>
            </a:r>
            <a:endParaRPr kumimoji="1" lang="ja-JP" altLang="en-US" sz="1100" dirty="0"/>
          </a:p>
        </p:txBody>
      </p:sp>
      <p:sp>
        <p:nvSpPr>
          <p:cNvPr id="14" name="正方形/長方形 13">
            <a:extLst>
              <a:ext uri="{FF2B5EF4-FFF2-40B4-BE49-F238E27FC236}">
                <a16:creationId xmlns:a16="http://schemas.microsoft.com/office/drawing/2014/main" id="{6879D28E-7A99-4659-86FA-554A5845B24A}"/>
              </a:ext>
            </a:extLst>
          </p:cNvPr>
          <p:cNvSpPr/>
          <p:nvPr/>
        </p:nvSpPr>
        <p:spPr>
          <a:xfrm>
            <a:off x="3341527" y="1988840"/>
            <a:ext cx="2520280" cy="137448"/>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D9FA9A9E-B75A-445E-B335-028BD5FE7DA8}"/>
              </a:ext>
            </a:extLst>
          </p:cNvPr>
          <p:cNvSpPr/>
          <p:nvPr/>
        </p:nvSpPr>
        <p:spPr>
          <a:xfrm>
            <a:off x="3707904" y="4584243"/>
            <a:ext cx="1800199" cy="40593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a:t>撮影する</a:t>
            </a:r>
          </a:p>
        </p:txBody>
      </p:sp>
      <p:sp>
        <p:nvSpPr>
          <p:cNvPr id="54" name="四角形: 角を丸くする 53">
            <a:extLst>
              <a:ext uri="{FF2B5EF4-FFF2-40B4-BE49-F238E27FC236}">
                <a16:creationId xmlns:a16="http://schemas.microsoft.com/office/drawing/2014/main" id="{DDFA1370-A700-4B72-A9BD-5C9C3562030E}"/>
              </a:ext>
            </a:extLst>
          </p:cNvPr>
          <p:cNvSpPr/>
          <p:nvPr/>
        </p:nvSpPr>
        <p:spPr>
          <a:xfrm>
            <a:off x="3707904" y="5111298"/>
            <a:ext cx="1800199" cy="40593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200" dirty="0"/>
              <a:t>撮影しない</a:t>
            </a:r>
          </a:p>
        </p:txBody>
      </p:sp>
      <p:pic>
        <p:nvPicPr>
          <p:cNvPr id="3074" name="Picture 2" descr="ぽっちゃりした人のイラスト（男性会社員）">
            <a:extLst>
              <a:ext uri="{FF2B5EF4-FFF2-40B4-BE49-F238E27FC236}">
                <a16:creationId xmlns:a16="http://schemas.microsoft.com/office/drawing/2014/main" id="{3C19AC62-6664-41AA-B888-D967AD97EF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176182" y="2726675"/>
            <a:ext cx="850969" cy="1679545"/>
          </a:xfrm>
          <a:prstGeom prst="rect">
            <a:avLst/>
          </a:prstGeom>
          <a:noFill/>
          <a:extLst>
            <a:ext uri="{909E8E84-426E-40DD-AFC4-6F175D3DCCD1}">
              <a14:hiddenFill xmlns:a14="http://schemas.microsoft.com/office/drawing/2010/main">
                <a:solidFill>
                  <a:srgbClr val="FFFFFF"/>
                </a:solidFill>
              </a14:hiddenFill>
            </a:ext>
          </a:extLst>
        </p:spPr>
      </p:pic>
      <p:sp>
        <p:nvSpPr>
          <p:cNvPr id="55" name="正方形/長方形 54">
            <a:extLst>
              <a:ext uri="{FF2B5EF4-FFF2-40B4-BE49-F238E27FC236}">
                <a16:creationId xmlns:a16="http://schemas.microsoft.com/office/drawing/2014/main" id="{A83E0936-6ED3-4B1F-A394-3CE87B484720}"/>
              </a:ext>
            </a:extLst>
          </p:cNvPr>
          <p:cNvSpPr/>
          <p:nvPr/>
        </p:nvSpPr>
        <p:spPr>
          <a:xfrm>
            <a:off x="6424701" y="1988840"/>
            <a:ext cx="2520280" cy="3888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13DEC356-B023-4B45-81A4-49CC9022DB33}"/>
              </a:ext>
            </a:extLst>
          </p:cNvPr>
          <p:cNvSpPr/>
          <p:nvPr/>
        </p:nvSpPr>
        <p:spPr>
          <a:xfrm>
            <a:off x="5920645" y="3566448"/>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2707CA88-0E62-47F3-87CB-6496C3D05B6A}"/>
              </a:ext>
            </a:extLst>
          </p:cNvPr>
          <p:cNvSpPr/>
          <p:nvPr/>
        </p:nvSpPr>
        <p:spPr>
          <a:xfrm>
            <a:off x="6640725" y="2587550"/>
            <a:ext cx="2088232" cy="184956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C5149E09-D64F-40E8-B03E-17F8686294D5}"/>
              </a:ext>
            </a:extLst>
          </p:cNvPr>
          <p:cNvSpPr txBox="1"/>
          <p:nvPr/>
        </p:nvSpPr>
        <p:spPr>
          <a:xfrm>
            <a:off x="6568716" y="2339081"/>
            <a:ext cx="1374489" cy="261610"/>
          </a:xfrm>
          <a:prstGeom prst="rect">
            <a:avLst/>
          </a:prstGeom>
          <a:noFill/>
        </p:spPr>
        <p:txBody>
          <a:bodyPr wrap="square" rtlCol="0">
            <a:spAutoFit/>
          </a:bodyPr>
          <a:lstStyle/>
          <a:p>
            <a:r>
              <a:rPr kumimoji="1" lang="ja-JP" altLang="en-US" sz="1100" dirty="0"/>
              <a:t>プレビュー</a:t>
            </a:r>
          </a:p>
        </p:txBody>
      </p:sp>
      <p:sp>
        <p:nvSpPr>
          <p:cNvPr id="59" name="正方形/長方形 58">
            <a:extLst>
              <a:ext uri="{FF2B5EF4-FFF2-40B4-BE49-F238E27FC236}">
                <a16:creationId xmlns:a16="http://schemas.microsoft.com/office/drawing/2014/main" id="{3D09014F-D140-4845-B67B-65D1AA3229D2}"/>
              </a:ext>
            </a:extLst>
          </p:cNvPr>
          <p:cNvSpPr/>
          <p:nvPr/>
        </p:nvSpPr>
        <p:spPr>
          <a:xfrm>
            <a:off x="6424701" y="1988840"/>
            <a:ext cx="2520280" cy="137448"/>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1" name="四角形: 角を丸くする 60">
            <a:extLst>
              <a:ext uri="{FF2B5EF4-FFF2-40B4-BE49-F238E27FC236}">
                <a16:creationId xmlns:a16="http://schemas.microsoft.com/office/drawing/2014/main" id="{52D806F9-8A94-4FEF-BDBE-4E0999F50AC4}"/>
              </a:ext>
            </a:extLst>
          </p:cNvPr>
          <p:cNvSpPr/>
          <p:nvPr/>
        </p:nvSpPr>
        <p:spPr>
          <a:xfrm>
            <a:off x="6791078" y="4581128"/>
            <a:ext cx="1800199" cy="40593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a:t>アップロードする</a:t>
            </a:r>
          </a:p>
        </p:txBody>
      </p:sp>
      <p:pic>
        <p:nvPicPr>
          <p:cNvPr id="63" name="Picture 2" descr="ぽっちゃりした人のイラスト（男性会社員）">
            <a:extLst>
              <a:ext uri="{FF2B5EF4-FFF2-40B4-BE49-F238E27FC236}">
                <a16:creationId xmlns:a16="http://schemas.microsoft.com/office/drawing/2014/main" id="{FDF167ED-D9A4-48CC-B11C-363042E1EF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59356" y="2726675"/>
            <a:ext cx="850969" cy="1679545"/>
          </a:xfrm>
          <a:prstGeom prst="rect">
            <a:avLst/>
          </a:prstGeom>
          <a:noFill/>
          <a:extLst>
            <a:ext uri="{909E8E84-426E-40DD-AFC4-6F175D3DCCD1}">
              <a14:hiddenFill xmlns:a14="http://schemas.microsoft.com/office/drawing/2010/main">
                <a:solidFill>
                  <a:srgbClr val="FFFFFF"/>
                </a:solidFill>
              </a14:hiddenFill>
            </a:ext>
          </a:extLst>
        </p:spPr>
      </p:pic>
      <p:sp>
        <p:nvSpPr>
          <p:cNvPr id="64" name="四角形: 角を丸くする 63">
            <a:extLst>
              <a:ext uri="{FF2B5EF4-FFF2-40B4-BE49-F238E27FC236}">
                <a16:creationId xmlns:a16="http://schemas.microsoft.com/office/drawing/2014/main" id="{D1DF9875-01B7-4DEB-B2C4-8E2A582BBD95}"/>
              </a:ext>
            </a:extLst>
          </p:cNvPr>
          <p:cNvSpPr/>
          <p:nvPr/>
        </p:nvSpPr>
        <p:spPr>
          <a:xfrm>
            <a:off x="6804248" y="5108183"/>
            <a:ext cx="1800199" cy="40593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200" dirty="0"/>
              <a:t>写真を撮りなおす</a:t>
            </a:r>
            <a:endParaRPr kumimoji="1" lang="ja-JP" altLang="en-US" sz="1200" dirty="0"/>
          </a:p>
        </p:txBody>
      </p:sp>
      <p:sp>
        <p:nvSpPr>
          <p:cNvPr id="67" name="四角形: 角を丸くする 66">
            <a:extLst>
              <a:ext uri="{FF2B5EF4-FFF2-40B4-BE49-F238E27FC236}">
                <a16:creationId xmlns:a16="http://schemas.microsoft.com/office/drawing/2014/main" id="{9F1DAFE1-5085-483B-9C5E-FDFCADB0835C}"/>
              </a:ext>
            </a:extLst>
          </p:cNvPr>
          <p:cNvSpPr/>
          <p:nvPr/>
        </p:nvSpPr>
        <p:spPr>
          <a:xfrm>
            <a:off x="3557551" y="5564750"/>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68" name="四角形: 角を丸くする 67">
            <a:extLst>
              <a:ext uri="{FF2B5EF4-FFF2-40B4-BE49-F238E27FC236}">
                <a16:creationId xmlns:a16="http://schemas.microsoft.com/office/drawing/2014/main" id="{A9EE3EEA-6815-4A0E-AF33-F27E3C6B7147}"/>
              </a:ext>
            </a:extLst>
          </p:cNvPr>
          <p:cNvSpPr/>
          <p:nvPr/>
        </p:nvSpPr>
        <p:spPr>
          <a:xfrm>
            <a:off x="6640725" y="5568618"/>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5" name="正方形/長方形 4">
            <a:extLst>
              <a:ext uri="{FF2B5EF4-FFF2-40B4-BE49-F238E27FC236}">
                <a16:creationId xmlns:a16="http://schemas.microsoft.com/office/drawing/2014/main" id="{EE2AFF56-DAD8-7F5D-471C-6D5A20B2821F}"/>
              </a:ext>
            </a:extLst>
          </p:cNvPr>
          <p:cNvSpPr/>
          <p:nvPr/>
        </p:nvSpPr>
        <p:spPr>
          <a:xfrm>
            <a:off x="224187" y="1988840"/>
            <a:ext cx="2520280" cy="3888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D7F678F-264F-BA4A-34D9-163133463242}"/>
              </a:ext>
            </a:extLst>
          </p:cNvPr>
          <p:cNvSpPr/>
          <p:nvPr/>
        </p:nvSpPr>
        <p:spPr>
          <a:xfrm>
            <a:off x="440211" y="2617204"/>
            <a:ext cx="2088232" cy="1637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4C9F6A1-F6B7-5118-5F32-CA32665EA23C}"/>
              </a:ext>
            </a:extLst>
          </p:cNvPr>
          <p:cNvSpPr txBox="1"/>
          <p:nvPr/>
        </p:nvSpPr>
        <p:spPr>
          <a:xfrm>
            <a:off x="368203" y="2368734"/>
            <a:ext cx="1080120" cy="261610"/>
          </a:xfrm>
          <a:prstGeom prst="rect">
            <a:avLst/>
          </a:prstGeom>
          <a:noFill/>
        </p:spPr>
        <p:txBody>
          <a:bodyPr wrap="square" rtlCol="0">
            <a:spAutoFit/>
          </a:bodyPr>
          <a:lstStyle/>
          <a:p>
            <a:r>
              <a:rPr kumimoji="1" lang="ja-JP" altLang="en-US" sz="1100" dirty="0"/>
              <a:t>所属</a:t>
            </a:r>
          </a:p>
        </p:txBody>
      </p:sp>
      <p:sp>
        <p:nvSpPr>
          <p:cNvPr id="8" name="正方形/長方形 7">
            <a:extLst>
              <a:ext uri="{FF2B5EF4-FFF2-40B4-BE49-F238E27FC236}">
                <a16:creationId xmlns:a16="http://schemas.microsoft.com/office/drawing/2014/main" id="{5B2A63E8-373C-F736-6A7C-18B696C6135A}"/>
              </a:ext>
            </a:extLst>
          </p:cNvPr>
          <p:cNvSpPr/>
          <p:nvPr/>
        </p:nvSpPr>
        <p:spPr>
          <a:xfrm>
            <a:off x="224187" y="1988840"/>
            <a:ext cx="2520280" cy="137448"/>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7FC965A-E65A-32CD-DA11-03BDC761439C}"/>
              </a:ext>
            </a:extLst>
          </p:cNvPr>
          <p:cNvSpPr/>
          <p:nvPr/>
        </p:nvSpPr>
        <p:spPr>
          <a:xfrm>
            <a:off x="440211" y="3513685"/>
            <a:ext cx="2088232" cy="1874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D28A4DF-1995-407B-E18F-A027D2C0D78E}"/>
              </a:ext>
            </a:extLst>
          </p:cNvPr>
          <p:cNvSpPr txBox="1"/>
          <p:nvPr/>
        </p:nvSpPr>
        <p:spPr>
          <a:xfrm>
            <a:off x="368203" y="3265215"/>
            <a:ext cx="792088" cy="261610"/>
          </a:xfrm>
          <a:prstGeom prst="rect">
            <a:avLst/>
          </a:prstGeom>
          <a:noFill/>
        </p:spPr>
        <p:txBody>
          <a:bodyPr wrap="square" rtlCol="0">
            <a:spAutoFit/>
          </a:bodyPr>
          <a:lstStyle/>
          <a:p>
            <a:r>
              <a:rPr lang="ja-JP" altLang="en-US" sz="1100" dirty="0"/>
              <a:t>担当者</a:t>
            </a:r>
            <a:endParaRPr kumimoji="1" lang="ja-JP" altLang="en-US" sz="1100" dirty="0"/>
          </a:p>
        </p:txBody>
      </p:sp>
      <p:sp>
        <p:nvSpPr>
          <p:cNvPr id="13" name="正方形/長方形 12">
            <a:extLst>
              <a:ext uri="{FF2B5EF4-FFF2-40B4-BE49-F238E27FC236}">
                <a16:creationId xmlns:a16="http://schemas.microsoft.com/office/drawing/2014/main" id="{B6A600CD-94E5-9799-8C91-8325F86CB080}"/>
              </a:ext>
            </a:extLst>
          </p:cNvPr>
          <p:cNvSpPr/>
          <p:nvPr/>
        </p:nvSpPr>
        <p:spPr>
          <a:xfrm>
            <a:off x="440211" y="3949577"/>
            <a:ext cx="2088232" cy="1855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C88C4A4-9E13-3169-EE90-06310E456123}"/>
              </a:ext>
            </a:extLst>
          </p:cNvPr>
          <p:cNvSpPr txBox="1"/>
          <p:nvPr/>
        </p:nvSpPr>
        <p:spPr>
          <a:xfrm>
            <a:off x="368203" y="3701107"/>
            <a:ext cx="792088" cy="261610"/>
          </a:xfrm>
          <a:prstGeom prst="rect">
            <a:avLst/>
          </a:prstGeom>
          <a:noFill/>
        </p:spPr>
        <p:txBody>
          <a:bodyPr wrap="square" rtlCol="0">
            <a:spAutoFit/>
          </a:bodyPr>
          <a:lstStyle/>
          <a:p>
            <a:r>
              <a:rPr kumimoji="1" lang="ja-JP" altLang="en-US" sz="1100" dirty="0"/>
              <a:t>工程</a:t>
            </a:r>
          </a:p>
        </p:txBody>
      </p:sp>
      <p:sp>
        <p:nvSpPr>
          <p:cNvPr id="16" name="正方形/長方形 15">
            <a:extLst>
              <a:ext uri="{FF2B5EF4-FFF2-40B4-BE49-F238E27FC236}">
                <a16:creationId xmlns:a16="http://schemas.microsoft.com/office/drawing/2014/main" id="{0BDA5E30-03BB-0B94-430B-8B0F2202935F}"/>
              </a:ext>
            </a:extLst>
          </p:cNvPr>
          <p:cNvSpPr/>
          <p:nvPr/>
        </p:nvSpPr>
        <p:spPr>
          <a:xfrm>
            <a:off x="457199" y="4442785"/>
            <a:ext cx="2046075" cy="210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7CBEC78-549E-6D5E-6CD8-D9A0FCD69203}"/>
              </a:ext>
            </a:extLst>
          </p:cNvPr>
          <p:cNvSpPr txBox="1"/>
          <p:nvPr/>
        </p:nvSpPr>
        <p:spPr>
          <a:xfrm>
            <a:off x="371755" y="4205163"/>
            <a:ext cx="792088" cy="261610"/>
          </a:xfrm>
          <a:prstGeom prst="rect">
            <a:avLst/>
          </a:prstGeom>
          <a:noFill/>
        </p:spPr>
        <p:txBody>
          <a:bodyPr wrap="square" rtlCol="0">
            <a:spAutoFit/>
          </a:bodyPr>
          <a:lstStyle/>
          <a:p>
            <a:r>
              <a:rPr kumimoji="1" lang="ja-JP" altLang="en-US" sz="1100" dirty="0"/>
              <a:t>応援者</a:t>
            </a:r>
          </a:p>
        </p:txBody>
      </p:sp>
      <p:sp>
        <p:nvSpPr>
          <p:cNvPr id="19" name="テキスト ボックス 18">
            <a:extLst>
              <a:ext uri="{FF2B5EF4-FFF2-40B4-BE49-F238E27FC236}">
                <a16:creationId xmlns:a16="http://schemas.microsoft.com/office/drawing/2014/main" id="{12F93076-DABC-E80C-D72A-B516107F3C38}"/>
              </a:ext>
            </a:extLst>
          </p:cNvPr>
          <p:cNvSpPr txBox="1"/>
          <p:nvPr/>
        </p:nvSpPr>
        <p:spPr>
          <a:xfrm>
            <a:off x="368203" y="4770485"/>
            <a:ext cx="792088" cy="261610"/>
          </a:xfrm>
          <a:prstGeom prst="rect">
            <a:avLst/>
          </a:prstGeom>
          <a:noFill/>
        </p:spPr>
        <p:txBody>
          <a:bodyPr wrap="square" rtlCol="0">
            <a:spAutoFit/>
          </a:bodyPr>
          <a:lstStyle/>
          <a:p>
            <a:r>
              <a:rPr lang="ja-JP" altLang="en-US" sz="1100" dirty="0"/>
              <a:t>写真</a:t>
            </a:r>
            <a:endParaRPr kumimoji="1" lang="ja-JP" altLang="en-US" sz="1100" dirty="0"/>
          </a:p>
        </p:txBody>
      </p:sp>
      <p:sp>
        <p:nvSpPr>
          <p:cNvPr id="20" name="四角形: 角を丸くする 19">
            <a:extLst>
              <a:ext uri="{FF2B5EF4-FFF2-40B4-BE49-F238E27FC236}">
                <a16:creationId xmlns:a16="http://schemas.microsoft.com/office/drawing/2014/main" id="{B54E1926-A277-2CAC-EB5B-4A219A2C75D0}"/>
              </a:ext>
            </a:extLst>
          </p:cNvPr>
          <p:cNvSpPr/>
          <p:nvPr/>
        </p:nvSpPr>
        <p:spPr>
          <a:xfrm>
            <a:off x="1999219" y="5463433"/>
            <a:ext cx="529224" cy="25739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t>登録</a:t>
            </a:r>
            <a:endParaRPr kumimoji="1" lang="ja-JP" altLang="en-US" sz="1200" dirty="0"/>
          </a:p>
        </p:txBody>
      </p:sp>
      <p:sp>
        <p:nvSpPr>
          <p:cNvPr id="21" name="四角形: 角を丸くする 20">
            <a:extLst>
              <a:ext uri="{FF2B5EF4-FFF2-40B4-BE49-F238E27FC236}">
                <a16:creationId xmlns:a16="http://schemas.microsoft.com/office/drawing/2014/main" id="{AD97DC3E-FC8F-28BD-18E6-B739240ABBFA}"/>
              </a:ext>
            </a:extLst>
          </p:cNvPr>
          <p:cNvSpPr/>
          <p:nvPr/>
        </p:nvSpPr>
        <p:spPr>
          <a:xfrm>
            <a:off x="440211" y="5463433"/>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pic>
        <p:nvPicPr>
          <p:cNvPr id="23" name="図 22" descr="アイコン&#10;&#10;自動的に生成された説明">
            <a:extLst>
              <a:ext uri="{FF2B5EF4-FFF2-40B4-BE49-F238E27FC236}">
                <a16:creationId xmlns:a16="http://schemas.microsoft.com/office/drawing/2014/main" id="{AE5C6E19-D07F-1F30-D88D-77AF5E3349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93596" y="4948774"/>
            <a:ext cx="506098" cy="506098"/>
          </a:xfrm>
          <a:prstGeom prst="rect">
            <a:avLst/>
          </a:prstGeom>
        </p:spPr>
      </p:pic>
      <p:cxnSp>
        <p:nvCxnSpPr>
          <p:cNvPr id="29" name="直線矢印コネクタ 28">
            <a:extLst>
              <a:ext uri="{FF2B5EF4-FFF2-40B4-BE49-F238E27FC236}">
                <a16:creationId xmlns:a16="http://schemas.microsoft.com/office/drawing/2014/main" id="{DF6A9D0A-2198-3C3E-6E18-4E5DE820C6DF}"/>
              </a:ext>
            </a:extLst>
          </p:cNvPr>
          <p:cNvCxnSpPr/>
          <p:nvPr/>
        </p:nvCxnSpPr>
        <p:spPr>
          <a:xfrm flipH="1">
            <a:off x="1907704" y="4139151"/>
            <a:ext cx="1577838" cy="89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プレースホルダー 2">
            <a:extLst>
              <a:ext uri="{FF2B5EF4-FFF2-40B4-BE49-F238E27FC236}">
                <a16:creationId xmlns:a16="http://schemas.microsoft.com/office/drawing/2014/main" id="{A209BF2C-85CD-4814-7373-97B26EC557BC}"/>
              </a:ext>
            </a:extLst>
          </p:cNvPr>
          <p:cNvSpPr txBox="1">
            <a:spLocks/>
          </p:cNvSpPr>
          <p:nvPr/>
        </p:nvSpPr>
        <p:spPr>
          <a:xfrm>
            <a:off x="313574" y="6063636"/>
            <a:ext cx="2855498" cy="91292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写真を撮る場合に押すと　撮影画面がポップアップされる</a:t>
            </a:r>
          </a:p>
        </p:txBody>
      </p:sp>
      <p:sp>
        <p:nvSpPr>
          <p:cNvPr id="31" name="テキスト プレースホルダー 2">
            <a:extLst>
              <a:ext uri="{FF2B5EF4-FFF2-40B4-BE49-F238E27FC236}">
                <a16:creationId xmlns:a16="http://schemas.microsoft.com/office/drawing/2014/main" id="{4826B7FF-94BD-A3D0-D901-16D7CCB396B9}"/>
              </a:ext>
            </a:extLst>
          </p:cNvPr>
          <p:cNvSpPr txBox="1">
            <a:spLocks/>
          </p:cNvSpPr>
          <p:nvPr/>
        </p:nvSpPr>
        <p:spPr>
          <a:xfrm>
            <a:off x="3888619" y="6005561"/>
            <a:ext cx="2915629" cy="73580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Font typeface="Wingdings" panose="05000000000000000000" pitchFamily="2" charset="2"/>
              <a:buChar char="l"/>
            </a:pPr>
            <a:r>
              <a:rPr lang="ja-JP" altLang="en-US" sz="1400" dirty="0"/>
              <a:t>担当者名は自動取得</a:t>
            </a:r>
            <a:endParaRPr lang="en-US" altLang="ja-JP" sz="1400" dirty="0"/>
          </a:p>
          <a:p>
            <a:pPr>
              <a:buFont typeface="Wingdings" panose="05000000000000000000" pitchFamily="2" charset="2"/>
              <a:buChar char="l"/>
            </a:pPr>
            <a:r>
              <a:rPr lang="ja-JP" altLang="en-US" sz="1400" dirty="0"/>
              <a:t>所属、組、工程はプルダウン式</a:t>
            </a:r>
            <a:endParaRPr lang="en-US" altLang="ja-JP" sz="1400" dirty="0"/>
          </a:p>
          <a:p>
            <a:pPr>
              <a:buFont typeface="Wingdings" panose="05000000000000000000" pitchFamily="2" charset="2"/>
              <a:buChar char="l"/>
            </a:pPr>
            <a:r>
              <a:rPr lang="ja-JP" altLang="en-US" sz="1400" dirty="0">
                <a:solidFill>
                  <a:srgbClr val="FF0000"/>
                </a:solidFill>
              </a:rPr>
              <a:t>「発生内容」を入れるか要相談</a:t>
            </a:r>
            <a:endParaRPr lang="en-US" altLang="ja-JP" sz="1400" dirty="0">
              <a:solidFill>
                <a:srgbClr val="FF0000"/>
              </a:solidFill>
            </a:endParaRPr>
          </a:p>
        </p:txBody>
      </p:sp>
      <p:sp>
        <p:nvSpPr>
          <p:cNvPr id="33" name="正方形/長方形 32">
            <a:extLst>
              <a:ext uri="{FF2B5EF4-FFF2-40B4-BE49-F238E27FC236}">
                <a16:creationId xmlns:a16="http://schemas.microsoft.com/office/drawing/2014/main" id="{7A636199-56D2-33CB-849A-8C63E35EC676}"/>
              </a:ext>
            </a:extLst>
          </p:cNvPr>
          <p:cNvSpPr/>
          <p:nvPr/>
        </p:nvSpPr>
        <p:spPr>
          <a:xfrm>
            <a:off x="444909" y="3034792"/>
            <a:ext cx="2088232" cy="1987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E19DAB30-C591-54C1-F6EF-888AE0B245E6}"/>
              </a:ext>
            </a:extLst>
          </p:cNvPr>
          <p:cNvSpPr txBox="1"/>
          <p:nvPr/>
        </p:nvSpPr>
        <p:spPr>
          <a:xfrm>
            <a:off x="372901" y="2807350"/>
            <a:ext cx="1080120" cy="261610"/>
          </a:xfrm>
          <a:prstGeom prst="rect">
            <a:avLst/>
          </a:prstGeom>
          <a:noFill/>
        </p:spPr>
        <p:txBody>
          <a:bodyPr wrap="square" rtlCol="0">
            <a:spAutoFit/>
          </a:bodyPr>
          <a:lstStyle/>
          <a:p>
            <a:r>
              <a:rPr lang="ja-JP" altLang="en-US" sz="1100" dirty="0"/>
              <a:t>組</a:t>
            </a:r>
            <a:endParaRPr kumimoji="1" lang="ja-JP" altLang="en-US" sz="1100" dirty="0"/>
          </a:p>
        </p:txBody>
      </p:sp>
    </p:spTree>
    <p:extLst>
      <p:ext uri="{BB962C8B-B14F-4D97-AF65-F5344CB8AC3E}">
        <p14:creationId xmlns:p14="http://schemas.microsoft.com/office/powerpoint/2010/main" val="1913990565"/>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事例検索方法</a:t>
            </a:r>
            <a:endParaRPr kumimoji="1" lang="ja-JP" altLang="en-US" dirty="0"/>
          </a:p>
        </p:txBody>
      </p:sp>
    </p:spTree>
    <p:extLst>
      <p:ext uri="{BB962C8B-B14F-4D97-AF65-F5344CB8AC3E}">
        <p14:creationId xmlns:p14="http://schemas.microsoft.com/office/powerpoint/2010/main" val="121638475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75953E6-E980-43A8-9C37-8B7564E2E6B8}"/>
              </a:ext>
            </a:extLst>
          </p:cNvPr>
          <p:cNvPicPr>
            <a:picLocks noChangeAspect="1"/>
          </p:cNvPicPr>
          <p:nvPr/>
        </p:nvPicPr>
        <p:blipFill>
          <a:blip r:embed="rId2"/>
          <a:stretch>
            <a:fillRect/>
          </a:stretch>
        </p:blipFill>
        <p:spPr>
          <a:xfrm>
            <a:off x="3059832" y="2024852"/>
            <a:ext cx="2631306" cy="4664587"/>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事例検索（簡易表示版）画面</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013100"/>
            <a:ext cx="8229600" cy="864450"/>
          </a:xfrm>
        </p:spPr>
        <p:txBody>
          <a:bodyPr/>
          <a:lstStyle/>
          <a:p>
            <a:pPr marL="0" indent="0">
              <a:buNone/>
            </a:pPr>
            <a:r>
              <a:rPr lang="ja-JP" altLang="en-US" sz="2400" dirty="0"/>
              <a:t>フリーワード検索で類似事例の検索が可能。</a:t>
            </a:r>
            <a:endParaRPr lang="en-US" altLang="ja-JP" sz="2400" dirty="0"/>
          </a:p>
          <a:p>
            <a:pPr marL="0" indent="0">
              <a:buNone/>
            </a:pPr>
            <a:r>
              <a:rPr kumimoji="1" lang="ja-JP" altLang="en-US" sz="2400" dirty="0"/>
              <a:t>ただし、画面サイズの都合上、抜粋情報のみ表示。</a:t>
            </a:r>
          </a:p>
        </p:txBody>
      </p:sp>
      <p:cxnSp>
        <p:nvCxnSpPr>
          <p:cNvPr id="48" name="直線矢印コネクタ 47">
            <a:extLst>
              <a:ext uri="{FF2B5EF4-FFF2-40B4-BE49-F238E27FC236}">
                <a16:creationId xmlns:a16="http://schemas.microsoft.com/office/drawing/2014/main" id="{A2762EDE-7EF6-4DD2-A3A2-74DF71A0C4D5}"/>
              </a:ext>
            </a:extLst>
          </p:cNvPr>
          <p:cNvCxnSpPr>
            <a:cxnSpLocks/>
          </p:cNvCxnSpPr>
          <p:nvPr/>
        </p:nvCxnSpPr>
        <p:spPr>
          <a:xfrm flipV="1">
            <a:off x="2699792" y="2420888"/>
            <a:ext cx="50405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プレースホルダー 2">
            <a:extLst>
              <a:ext uri="{FF2B5EF4-FFF2-40B4-BE49-F238E27FC236}">
                <a16:creationId xmlns:a16="http://schemas.microsoft.com/office/drawing/2014/main" id="{A015D669-5780-416E-B265-1EA703873BE7}"/>
              </a:ext>
            </a:extLst>
          </p:cNvPr>
          <p:cNvSpPr txBox="1">
            <a:spLocks/>
          </p:cNvSpPr>
          <p:nvPr/>
        </p:nvSpPr>
        <p:spPr>
          <a:xfrm>
            <a:off x="1007604" y="2564904"/>
            <a:ext cx="1872208"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フリーワード入力欄</a:t>
            </a:r>
            <a:endParaRPr lang="en-US" altLang="ja-JP" sz="1600" dirty="0"/>
          </a:p>
        </p:txBody>
      </p:sp>
      <p:cxnSp>
        <p:nvCxnSpPr>
          <p:cNvPr id="17" name="直線矢印コネクタ 16">
            <a:extLst>
              <a:ext uri="{FF2B5EF4-FFF2-40B4-BE49-F238E27FC236}">
                <a16:creationId xmlns:a16="http://schemas.microsoft.com/office/drawing/2014/main" id="{EDB21C28-364C-449A-B5C4-4AEE06761F45}"/>
              </a:ext>
            </a:extLst>
          </p:cNvPr>
          <p:cNvCxnSpPr>
            <a:cxnSpLocks/>
          </p:cNvCxnSpPr>
          <p:nvPr/>
        </p:nvCxnSpPr>
        <p:spPr>
          <a:xfrm flipV="1">
            <a:off x="2627784" y="4267131"/>
            <a:ext cx="50405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プレースホルダー 2">
            <a:extLst>
              <a:ext uri="{FF2B5EF4-FFF2-40B4-BE49-F238E27FC236}">
                <a16:creationId xmlns:a16="http://schemas.microsoft.com/office/drawing/2014/main" id="{E944288C-3E9B-4EA0-A1F5-69BECFB63E45}"/>
              </a:ext>
            </a:extLst>
          </p:cNvPr>
          <p:cNvSpPr txBox="1">
            <a:spLocks/>
          </p:cNvSpPr>
          <p:nvPr/>
        </p:nvSpPr>
        <p:spPr>
          <a:xfrm>
            <a:off x="1187624" y="4411147"/>
            <a:ext cx="1872208"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検索結果表示</a:t>
            </a:r>
            <a:endParaRPr lang="en-US" altLang="ja-JP" sz="1600" dirty="0"/>
          </a:p>
        </p:txBody>
      </p:sp>
      <p:cxnSp>
        <p:nvCxnSpPr>
          <p:cNvPr id="19" name="直線矢印コネクタ 18">
            <a:extLst>
              <a:ext uri="{FF2B5EF4-FFF2-40B4-BE49-F238E27FC236}">
                <a16:creationId xmlns:a16="http://schemas.microsoft.com/office/drawing/2014/main" id="{5E1D148D-6B22-4093-A872-3E20CAE62F07}"/>
              </a:ext>
            </a:extLst>
          </p:cNvPr>
          <p:cNvCxnSpPr>
            <a:cxnSpLocks/>
          </p:cNvCxnSpPr>
          <p:nvPr/>
        </p:nvCxnSpPr>
        <p:spPr>
          <a:xfrm>
            <a:off x="2627784" y="6257390"/>
            <a:ext cx="432048" cy="195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プレースホルダー 2">
            <a:extLst>
              <a:ext uri="{FF2B5EF4-FFF2-40B4-BE49-F238E27FC236}">
                <a16:creationId xmlns:a16="http://schemas.microsoft.com/office/drawing/2014/main" id="{EF6A52C2-E5A5-4507-9D42-9D1FD9B32E18}"/>
              </a:ext>
            </a:extLst>
          </p:cNvPr>
          <p:cNvSpPr txBox="1">
            <a:spLocks/>
          </p:cNvSpPr>
          <p:nvPr/>
        </p:nvSpPr>
        <p:spPr>
          <a:xfrm>
            <a:off x="1316878" y="6060974"/>
            <a:ext cx="1366434"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「戻る」ボタン</a:t>
            </a:r>
            <a:endParaRPr lang="en-US" altLang="ja-JP" sz="1600" dirty="0"/>
          </a:p>
        </p:txBody>
      </p:sp>
      <p:cxnSp>
        <p:nvCxnSpPr>
          <p:cNvPr id="23" name="直線矢印コネクタ 22">
            <a:extLst>
              <a:ext uri="{FF2B5EF4-FFF2-40B4-BE49-F238E27FC236}">
                <a16:creationId xmlns:a16="http://schemas.microsoft.com/office/drawing/2014/main" id="{B856ABCB-A41A-4830-862F-0070773080FA}"/>
              </a:ext>
            </a:extLst>
          </p:cNvPr>
          <p:cNvCxnSpPr>
            <a:cxnSpLocks/>
          </p:cNvCxnSpPr>
          <p:nvPr/>
        </p:nvCxnSpPr>
        <p:spPr>
          <a:xfrm flipH="1">
            <a:off x="5732635" y="6355363"/>
            <a:ext cx="318543" cy="9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プレースホルダー 2">
            <a:extLst>
              <a:ext uri="{FF2B5EF4-FFF2-40B4-BE49-F238E27FC236}">
                <a16:creationId xmlns:a16="http://schemas.microsoft.com/office/drawing/2014/main" id="{C5845E59-333F-4AFE-B573-9B4BC9D6F323}"/>
              </a:ext>
            </a:extLst>
          </p:cNvPr>
          <p:cNvSpPr txBox="1">
            <a:spLocks/>
          </p:cNvSpPr>
          <p:nvPr/>
        </p:nvSpPr>
        <p:spPr>
          <a:xfrm>
            <a:off x="6067658" y="6206764"/>
            <a:ext cx="2287242"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注意書きの表示</a:t>
            </a:r>
            <a:endParaRPr lang="en-US" altLang="ja-JP" sz="1600" dirty="0"/>
          </a:p>
        </p:txBody>
      </p:sp>
      <p:cxnSp>
        <p:nvCxnSpPr>
          <p:cNvPr id="29" name="直線矢印コネクタ 28">
            <a:extLst>
              <a:ext uri="{FF2B5EF4-FFF2-40B4-BE49-F238E27FC236}">
                <a16:creationId xmlns:a16="http://schemas.microsoft.com/office/drawing/2014/main" id="{2C71C5B5-0EF1-4F28-A505-29B81CB8FF0F}"/>
              </a:ext>
            </a:extLst>
          </p:cNvPr>
          <p:cNvCxnSpPr>
            <a:cxnSpLocks/>
          </p:cNvCxnSpPr>
          <p:nvPr/>
        </p:nvCxnSpPr>
        <p:spPr>
          <a:xfrm flipH="1">
            <a:off x="5663374" y="3749307"/>
            <a:ext cx="387804" cy="139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プレースホルダー 2">
            <a:extLst>
              <a:ext uri="{FF2B5EF4-FFF2-40B4-BE49-F238E27FC236}">
                <a16:creationId xmlns:a16="http://schemas.microsoft.com/office/drawing/2014/main" id="{EFFA4629-A5AF-4907-8CB7-AB5E7629C952}"/>
              </a:ext>
            </a:extLst>
          </p:cNvPr>
          <p:cNvSpPr txBox="1">
            <a:spLocks/>
          </p:cNvSpPr>
          <p:nvPr/>
        </p:nvSpPr>
        <p:spPr>
          <a:xfrm>
            <a:off x="6081370" y="3542910"/>
            <a:ext cx="1366434"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スクロール可能</a:t>
            </a:r>
            <a:endParaRPr lang="en-US" altLang="ja-JP" sz="1600" dirty="0"/>
          </a:p>
        </p:txBody>
      </p:sp>
    </p:spTree>
    <p:extLst>
      <p:ext uri="{BB962C8B-B14F-4D97-AF65-F5344CB8AC3E}">
        <p14:creationId xmlns:p14="http://schemas.microsoft.com/office/powerpoint/2010/main" val="3406311426"/>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報告アプリ（タブレット型）</a:t>
            </a:r>
            <a:endParaRPr kumimoji="1" lang="ja-JP" altLang="en-US" dirty="0"/>
          </a:p>
        </p:txBody>
      </p:sp>
    </p:spTree>
    <p:extLst>
      <p:ext uri="{BB962C8B-B14F-4D97-AF65-F5344CB8AC3E}">
        <p14:creationId xmlns:p14="http://schemas.microsoft.com/office/powerpoint/2010/main" val="826915026"/>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新規入力方法</a:t>
            </a:r>
            <a:endParaRPr kumimoji="1" lang="ja-JP" altLang="en-US" dirty="0"/>
          </a:p>
        </p:txBody>
      </p:sp>
    </p:spTree>
    <p:extLst>
      <p:ext uri="{BB962C8B-B14F-4D97-AF65-F5344CB8AC3E}">
        <p14:creationId xmlns:p14="http://schemas.microsoft.com/office/powerpoint/2010/main" val="328950585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画面構成（新規入力</a:t>
            </a:r>
            <a:r>
              <a:rPr kumimoji="1" lang="en-US" altLang="ja-JP" dirty="0"/>
              <a:t>/</a:t>
            </a:r>
            <a:r>
              <a:rPr lang="ja-JP" altLang="en-US" dirty="0"/>
              <a:t>タブレット</a:t>
            </a:r>
            <a:r>
              <a:rPr kumimoji="1" lang="ja-JP" altLang="en-US" dirty="0"/>
              <a:t>型）</a:t>
            </a:r>
          </a:p>
        </p:txBody>
      </p:sp>
      <p:sp>
        <p:nvSpPr>
          <p:cNvPr id="4" name="正方形/長方形 3">
            <a:extLst>
              <a:ext uri="{FF2B5EF4-FFF2-40B4-BE49-F238E27FC236}">
                <a16:creationId xmlns:a16="http://schemas.microsoft.com/office/drawing/2014/main" id="{4EB3393F-0F1B-432E-A6E8-CBDEB80C6B66}"/>
              </a:ext>
            </a:extLst>
          </p:cNvPr>
          <p:cNvSpPr/>
          <p:nvPr/>
        </p:nvSpPr>
        <p:spPr>
          <a:xfrm>
            <a:off x="5005200" y="2492896"/>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0D6FB5C4-F4EE-49D3-BCD0-08F9D00D9CD7}"/>
              </a:ext>
            </a:extLst>
          </p:cNvPr>
          <p:cNvSpPr/>
          <p:nvPr/>
        </p:nvSpPr>
        <p:spPr>
          <a:xfrm>
            <a:off x="4407305" y="4010784"/>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F38B50D-9A07-4B16-B209-A0A6F80143A3}"/>
              </a:ext>
            </a:extLst>
          </p:cNvPr>
          <p:cNvSpPr/>
          <p:nvPr/>
        </p:nvSpPr>
        <p:spPr>
          <a:xfrm>
            <a:off x="251520" y="2520220"/>
            <a:ext cx="4023256" cy="33179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127982E9-8F35-494D-9DC9-EF8CE964A7C4}"/>
              </a:ext>
            </a:extLst>
          </p:cNvPr>
          <p:cNvSpPr txBox="1"/>
          <p:nvPr/>
        </p:nvSpPr>
        <p:spPr>
          <a:xfrm>
            <a:off x="251520" y="2520220"/>
            <a:ext cx="4023256" cy="369332"/>
          </a:xfrm>
          <a:prstGeom prst="rect">
            <a:avLst/>
          </a:prstGeom>
          <a:solidFill>
            <a:schemeClr val="bg2"/>
          </a:solidFill>
        </p:spPr>
        <p:txBody>
          <a:bodyPr wrap="square" rtlCol="0">
            <a:spAutoFit/>
          </a:bodyPr>
          <a:lstStyle/>
          <a:p>
            <a:pPr algn="ctr"/>
            <a:r>
              <a:rPr kumimoji="1" lang="ja-JP" altLang="en-US" dirty="0">
                <a:solidFill>
                  <a:schemeClr val="bg1"/>
                </a:solidFill>
              </a:rPr>
              <a:t>異常処置報告アプリ</a:t>
            </a:r>
          </a:p>
        </p:txBody>
      </p:sp>
      <p:pic>
        <p:nvPicPr>
          <p:cNvPr id="30" name="図 29">
            <a:extLst>
              <a:ext uri="{FF2B5EF4-FFF2-40B4-BE49-F238E27FC236}">
                <a16:creationId xmlns:a16="http://schemas.microsoft.com/office/drawing/2014/main" id="{05D48448-B7C2-4344-98C1-28E1CAD3D400}"/>
              </a:ext>
            </a:extLst>
          </p:cNvPr>
          <p:cNvPicPr>
            <a:picLocks noChangeAspect="1"/>
          </p:cNvPicPr>
          <p:nvPr/>
        </p:nvPicPr>
        <p:blipFill>
          <a:blip r:embed="rId2"/>
          <a:stretch>
            <a:fillRect/>
          </a:stretch>
        </p:blipFill>
        <p:spPr>
          <a:xfrm>
            <a:off x="363803" y="5441555"/>
            <a:ext cx="1440781" cy="326655"/>
          </a:xfrm>
          <a:prstGeom prst="rect">
            <a:avLst/>
          </a:prstGeom>
        </p:spPr>
      </p:pic>
      <p:sp>
        <p:nvSpPr>
          <p:cNvPr id="31" name="四角形: 角を丸くする 30">
            <a:extLst>
              <a:ext uri="{FF2B5EF4-FFF2-40B4-BE49-F238E27FC236}">
                <a16:creationId xmlns:a16="http://schemas.microsoft.com/office/drawing/2014/main" id="{1716E327-30EE-49EC-92AB-A1524E9EEDCB}"/>
              </a:ext>
            </a:extLst>
          </p:cNvPr>
          <p:cNvSpPr/>
          <p:nvPr/>
        </p:nvSpPr>
        <p:spPr>
          <a:xfrm>
            <a:off x="620752" y="3369851"/>
            <a:ext cx="3303176"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新規入力（担当者）</a:t>
            </a:r>
          </a:p>
        </p:txBody>
      </p:sp>
      <p:sp>
        <p:nvSpPr>
          <p:cNvPr id="10" name="正方形/長方形 9">
            <a:extLst>
              <a:ext uri="{FF2B5EF4-FFF2-40B4-BE49-F238E27FC236}">
                <a16:creationId xmlns:a16="http://schemas.microsoft.com/office/drawing/2014/main" id="{A6151F0B-AA3A-4EF7-98E6-3A8599B31701}"/>
              </a:ext>
            </a:extLst>
          </p:cNvPr>
          <p:cNvSpPr/>
          <p:nvPr/>
        </p:nvSpPr>
        <p:spPr>
          <a:xfrm>
            <a:off x="5318892" y="2990631"/>
            <a:ext cx="3204356" cy="225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A181667-C886-4EC7-B72F-5413E1C2EFB6}"/>
              </a:ext>
            </a:extLst>
          </p:cNvPr>
          <p:cNvSpPr txBox="1"/>
          <p:nvPr/>
        </p:nvSpPr>
        <p:spPr>
          <a:xfrm>
            <a:off x="5215530" y="2695316"/>
            <a:ext cx="1080120" cy="261610"/>
          </a:xfrm>
          <a:prstGeom prst="rect">
            <a:avLst/>
          </a:prstGeom>
          <a:noFill/>
        </p:spPr>
        <p:txBody>
          <a:bodyPr wrap="square" rtlCol="0">
            <a:spAutoFit/>
          </a:bodyPr>
          <a:lstStyle/>
          <a:p>
            <a:r>
              <a:rPr lang="ja-JP" altLang="en-US" sz="1100" dirty="0"/>
              <a:t>報告番号</a:t>
            </a:r>
            <a:endParaRPr kumimoji="1" lang="ja-JP" altLang="en-US" sz="1100" dirty="0"/>
          </a:p>
        </p:txBody>
      </p:sp>
      <p:sp>
        <p:nvSpPr>
          <p:cNvPr id="14" name="正方形/長方形 13">
            <a:extLst>
              <a:ext uri="{FF2B5EF4-FFF2-40B4-BE49-F238E27FC236}">
                <a16:creationId xmlns:a16="http://schemas.microsoft.com/office/drawing/2014/main" id="{6879D28E-7A99-4659-86FA-554A5845B24A}"/>
              </a:ext>
            </a:extLst>
          </p:cNvPr>
          <p:cNvSpPr/>
          <p:nvPr/>
        </p:nvSpPr>
        <p:spPr>
          <a:xfrm>
            <a:off x="5005200" y="2492896"/>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0AE3F7A-1D95-4A69-804C-77AEA0D18341}"/>
              </a:ext>
            </a:extLst>
          </p:cNvPr>
          <p:cNvSpPr/>
          <p:nvPr/>
        </p:nvSpPr>
        <p:spPr>
          <a:xfrm>
            <a:off x="5318892" y="3561695"/>
            <a:ext cx="3204356" cy="2167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7F6E06F5-DF16-4A16-8744-4339198D278F}"/>
              </a:ext>
            </a:extLst>
          </p:cNvPr>
          <p:cNvSpPr txBox="1"/>
          <p:nvPr/>
        </p:nvSpPr>
        <p:spPr>
          <a:xfrm>
            <a:off x="5229727" y="3293700"/>
            <a:ext cx="792088" cy="261610"/>
          </a:xfrm>
          <a:prstGeom prst="rect">
            <a:avLst/>
          </a:prstGeom>
          <a:noFill/>
        </p:spPr>
        <p:txBody>
          <a:bodyPr wrap="square" rtlCol="0">
            <a:spAutoFit/>
          </a:bodyPr>
          <a:lstStyle/>
          <a:p>
            <a:r>
              <a:rPr kumimoji="1" lang="ja-JP" altLang="en-US" sz="1100" dirty="0"/>
              <a:t>ステータス</a:t>
            </a:r>
          </a:p>
        </p:txBody>
      </p:sp>
      <p:sp>
        <p:nvSpPr>
          <p:cNvPr id="35" name="正方形/長方形 34">
            <a:extLst>
              <a:ext uri="{FF2B5EF4-FFF2-40B4-BE49-F238E27FC236}">
                <a16:creationId xmlns:a16="http://schemas.microsoft.com/office/drawing/2014/main" id="{01F32134-1660-4174-8B5D-97A5F1675A59}"/>
              </a:ext>
            </a:extLst>
          </p:cNvPr>
          <p:cNvSpPr/>
          <p:nvPr/>
        </p:nvSpPr>
        <p:spPr>
          <a:xfrm>
            <a:off x="5336894" y="4144484"/>
            <a:ext cx="3204356"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FB65B42-FA81-49AF-9A6C-FCF2F64997A9}"/>
              </a:ext>
            </a:extLst>
          </p:cNvPr>
          <p:cNvSpPr txBox="1"/>
          <p:nvPr/>
        </p:nvSpPr>
        <p:spPr>
          <a:xfrm>
            <a:off x="5246884" y="3879332"/>
            <a:ext cx="792088" cy="261610"/>
          </a:xfrm>
          <a:prstGeom prst="rect">
            <a:avLst/>
          </a:prstGeom>
          <a:noFill/>
        </p:spPr>
        <p:txBody>
          <a:bodyPr wrap="square" rtlCol="0">
            <a:spAutoFit/>
          </a:bodyPr>
          <a:lstStyle/>
          <a:p>
            <a:r>
              <a:rPr lang="ja-JP" altLang="en-US" sz="1100" dirty="0"/>
              <a:t>件名</a:t>
            </a:r>
            <a:endParaRPr kumimoji="1" lang="ja-JP" altLang="en-US" sz="1100" dirty="0"/>
          </a:p>
        </p:txBody>
      </p:sp>
      <p:sp>
        <p:nvSpPr>
          <p:cNvPr id="37" name="正方形/長方形 36">
            <a:extLst>
              <a:ext uri="{FF2B5EF4-FFF2-40B4-BE49-F238E27FC236}">
                <a16:creationId xmlns:a16="http://schemas.microsoft.com/office/drawing/2014/main" id="{AF907525-E10C-4339-A492-C0759567016A}"/>
              </a:ext>
            </a:extLst>
          </p:cNvPr>
          <p:cNvSpPr/>
          <p:nvPr/>
        </p:nvSpPr>
        <p:spPr>
          <a:xfrm>
            <a:off x="5340973" y="4648881"/>
            <a:ext cx="3200278" cy="1839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940CF531-71A6-42C0-ACE0-B35B620C9394}"/>
              </a:ext>
            </a:extLst>
          </p:cNvPr>
          <p:cNvSpPr txBox="1"/>
          <p:nvPr/>
        </p:nvSpPr>
        <p:spPr>
          <a:xfrm>
            <a:off x="5246884" y="4397866"/>
            <a:ext cx="792088" cy="261610"/>
          </a:xfrm>
          <a:prstGeom prst="rect">
            <a:avLst/>
          </a:prstGeom>
          <a:noFill/>
        </p:spPr>
        <p:txBody>
          <a:bodyPr wrap="square" rtlCol="0">
            <a:spAutoFit/>
          </a:bodyPr>
          <a:lstStyle/>
          <a:p>
            <a:r>
              <a:rPr kumimoji="1" lang="ja-JP" altLang="en-US" sz="1100" dirty="0"/>
              <a:t>発生日時</a:t>
            </a:r>
          </a:p>
        </p:txBody>
      </p:sp>
      <p:sp>
        <p:nvSpPr>
          <p:cNvPr id="39" name="正方形/長方形 38">
            <a:extLst>
              <a:ext uri="{FF2B5EF4-FFF2-40B4-BE49-F238E27FC236}">
                <a16:creationId xmlns:a16="http://schemas.microsoft.com/office/drawing/2014/main" id="{C03EDB78-6FEE-4913-B977-4650307A5F91}"/>
              </a:ext>
            </a:extLst>
          </p:cNvPr>
          <p:cNvSpPr/>
          <p:nvPr/>
        </p:nvSpPr>
        <p:spPr>
          <a:xfrm>
            <a:off x="5336893" y="5197397"/>
            <a:ext cx="3262225"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AF7F749B-1992-4228-930B-96E70C6ECCED}"/>
              </a:ext>
            </a:extLst>
          </p:cNvPr>
          <p:cNvSpPr txBox="1"/>
          <p:nvPr/>
        </p:nvSpPr>
        <p:spPr>
          <a:xfrm>
            <a:off x="5246884" y="4927051"/>
            <a:ext cx="792088" cy="261610"/>
          </a:xfrm>
          <a:prstGeom prst="rect">
            <a:avLst/>
          </a:prstGeom>
          <a:noFill/>
        </p:spPr>
        <p:txBody>
          <a:bodyPr wrap="square" rtlCol="0">
            <a:spAutoFit/>
          </a:bodyPr>
          <a:lstStyle/>
          <a:p>
            <a:r>
              <a:rPr kumimoji="1" lang="ja-JP" altLang="en-US" sz="1100" dirty="0"/>
              <a:t>部場</a:t>
            </a:r>
          </a:p>
        </p:txBody>
      </p:sp>
      <p:sp>
        <p:nvSpPr>
          <p:cNvPr id="42" name="四角形: 角を丸くする 41">
            <a:extLst>
              <a:ext uri="{FF2B5EF4-FFF2-40B4-BE49-F238E27FC236}">
                <a16:creationId xmlns:a16="http://schemas.microsoft.com/office/drawing/2014/main" id="{D9FA9A9E-B75A-445E-B335-028BD5FE7DA8}"/>
              </a:ext>
            </a:extLst>
          </p:cNvPr>
          <p:cNvSpPr/>
          <p:nvPr/>
        </p:nvSpPr>
        <p:spPr>
          <a:xfrm>
            <a:off x="8113741" y="5493440"/>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次へ</a:t>
            </a:r>
            <a:endParaRPr kumimoji="1" lang="ja-JP" altLang="en-US" sz="1200" dirty="0"/>
          </a:p>
        </p:txBody>
      </p:sp>
      <p:sp>
        <p:nvSpPr>
          <p:cNvPr id="44" name="四角形: 角を丸くする 43">
            <a:extLst>
              <a:ext uri="{FF2B5EF4-FFF2-40B4-BE49-F238E27FC236}">
                <a16:creationId xmlns:a16="http://schemas.microsoft.com/office/drawing/2014/main" id="{C417904A-31AE-4135-98EE-E2CD140DC260}"/>
              </a:ext>
            </a:extLst>
          </p:cNvPr>
          <p:cNvSpPr/>
          <p:nvPr/>
        </p:nvSpPr>
        <p:spPr>
          <a:xfrm>
            <a:off x="602750" y="4691256"/>
            <a:ext cx="3321178" cy="3907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t>事例検索</a:t>
            </a:r>
          </a:p>
        </p:txBody>
      </p:sp>
      <p:sp>
        <p:nvSpPr>
          <p:cNvPr id="45" name="四角形: 角を丸くする 44">
            <a:extLst>
              <a:ext uri="{FF2B5EF4-FFF2-40B4-BE49-F238E27FC236}">
                <a16:creationId xmlns:a16="http://schemas.microsoft.com/office/drawing/2014/main" id="{15EBEB44-28DD-4EB7-B423-AF62AAD1AA2C}"/>
              </a:ext>
            </a:extLst>
          </p:cNvPr>
          <p:cNvSpPr/>
          <p:nvPr/>
        </p:nvSpPr>
        <p:spPr>
          <a:xfrm>
            <a:off x="5336893" y="5467029"/>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7" name="テキスト プレースホルダー 2">
            <a:extLst>
              <a:ext uri="{FF2B5EF4-FFF2-40B4-BE49-F238E27FC236}">
                <a16:creationId xmlns:a16="http://schemas.microsoft.com/office/drawing/2014/main" id="{C7D9DFD2-0839-8A05-804C-69048A623465}"/>
              </a:ext>
            </a:extLst>
          </p:cNvPr>
          <p:cNvSpPr>
            <a:spLocks noGrp="1"/>
          </p:cNvSpPr>
          <p:nvPr>
            <p:ph type="body" sz="quarter" idx="10"/>
          </p:nvPr>
        </p:nvSpPr>
        <p:spPr>
          <a:xfrm>
            <a:off x="457200" y="1353466"/>
            <a:ext cx="8229600" cy="540300"/>
          </a:xfrm>
        </p:spPr>
        <p:txBody>
          <a:bodyPr/>
          <a:lstStyle/>
          <a:p>
            <a:pPr>
              <a:buFont typeface="Wingdings" panose="05000000000000000000" pitchFamily="2" charset="2"/>
              <a:buChar char="l"/>
            </a:pPr>
            <a:r>
              <a:rPr lang="en-US" altLang="ja-JP" sz="2400" dirty="0"/>
              <a:t>PC</a:t>
            </a:r>
            <a:r>
              <a:rPr lang="ja-JP" altLang="en-US" sz="2400" dirty="0"/>
              <a:t>やタブレットで</a:t>
            </a:r>
            <a:r>
              <a:rPr lang="ja-JP" altLang="en-US" sz="2400" dirty="0">
                <a:solidFill>
                  <a:srgbClr val="FF0000"/>
                </a:solidFill>
              </a:rPr>
              <a:t>新規入力</a:t>
            </a:r>
            <a:r>
              <a:rPr lang="ja-JP" altLang="en-US" sz="2400" dirty="0"/>
              <a:t>する場合に使用</a:t>
            </a:r>
            <a:endParaRPr lang="en-US" altLang="ja-JP" sz="2400" dirty="0"/>
          </a:p>
        </p:txBody>
      </p:sp>
      <p:sp>
        <p:nvSpPr>
          <p:cNvPr id="8" name="四角形: 角を丸くする 7">
            <a:extLst>
              <a:ext uri="{FF2B5EF4-FFF2-40B4-BE49-F238E27FC236}">
                <a16:creationId xmlns:a16="http://schemas.microsoft.com/office/drawing/2014/main" id="{CFBA3089-1ED0-519A-B162-4B345CC1CE70}"/>
              </a:ext>
            </a:extLst>
          </p:cNvPr>
          <p:cNvSpPr/>
          <p:nvPr/>
        </p:nvSpPr>
        <p:spPr>
          <a:xfrm>
            <a:off x="602750" y="4041077"/>
            <a:ext cx="3321178"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継続</a:t>
            </a:r>
            <a:r>
              <a:rPr kumimoji="1" lang="ja-JP" altLang="en-US" dirty="0"/>
              <a:t>入力（担当者、管理者）</a:t>
            </a:r>
          </a:p>
        </p:txBody>
      </p:sp>
      <p:sp>
        <p:nvSpPr>
          <p:cNvPr id="12" name="テキスト ボックス 11">
            <a:extLst>
              <a:ext uri="{FF2B5EF4-FFF2-40B4-BE49-F238E27FC236}">
                <a16:creationId xmlns:a16="http://schemas.microsoft.com/office/drawing/2014/main" id="{044880FC-09FA-6E32-39CE-F0DED380B1B8}"/>
              </a:ext>
            </a:extLst>
          </p:cNvPr>
          <p:cNvSpPr txBox="1"/>
          <p:nvPr/>
        </p:nvSpPr>
        <p:spPr>
          <a:xfrm>
            <a:off x="4243944" y="3605738"/>
            <a:ext cx="792088" cy="369332"/>
          </a:xfrm>
          <a:prstGeom prst="rect">
            <a:avLst/>
          </a:prstGeom>
          <a:noFill/>
        </p:spPr>
        <p:txBody>
          <a:bodyPr wrap="square" rtlCol="0">
            <a:spAutoFit/>
          </a:bodyPr>
          <a:lstStyle/>
          <a:p>
            <a:pPr algn="ctr"/>
            <a:r>
              <a:rPr kumimoji="1" lang="ja-JP" altLang="en-US" dirty="0">
                <a:solidFill>
                  <a:srgbClr val="FF0000"/>
                </a:solidFill>
              </a:rPr>
              <a:t>新規</a:t>
            </a:r>
          </a:p>
        </p:txBody>
      </p:sp>
      <p:sp>
        <p:nvSpPr>
          <p:cNvPr id="13" name="四角形: 角を丸くする 12">
            <a:extLst>
              <a:ext uri="{FF2B5EF4-FFF2-40B4-BE49-F238E27FC236}">
                <a16:creationId xmlns:a16="http://schemas.microsoft.com/office/drawing/2014/main" id="{AC8D9AFE-A9E4-E8C0-4F3B-61054997FD03}"/>
              </a:ext>
            </a:extLst>
          </p:cNvPr>
          <p:cNvSpPr/>
          <p:nvPr/>
        </p:nvSpPr>
        <p:spPr>
          <a:xfrm>
            <a:off x="363803" y="3216556"/>
            <a:ext cx="3747612" cy="6826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727780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画面構成（新規入力</a:t>
            </a:r>
            <a:r>
              <a:rPr kumimoji="1" lang="en-US" altLang="ja-JP" dirty="0"/>
              <a:t>/</a:t>
            </a:r>
            <a:r>
              <a:rPr kumimoji="1" lang="ja-JP" altLang="en-US" dirty="0"/>
              <a:t>タブレット型）</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171612"/>
            <a:ext cx="8229600" cy="901746"/>
          </a:xfrm>
        </p:spPr>
        <p:txBody>
          <a:bodyPr/>
          <a:lstStyle/>
          <a:p>
            <a:pPr>
              <a:buFont typeface="Wingdings" panose="05000000000000000000" pitchFamily="2" charset="2"/>
              <a:buChar char="l"/>
            </a:pPr>
            <a:r>
              <a:rPr lang="ja-JP" altLang="en-US" sz="2400" dirty="0"/>
              <a:t>報告内容を全て</a:t>
            </a:r>
            <a:r>
              <a:rPr lang="en-US" altLang="ja-JP" sz="2400" dirty="0"/>
              <a:t>PC</a:t>
            </a:r>
            <a:r>
              <a:rPr lang="ja-JP" altLang="en-US" sz="2400" dirty="0"/>
              <a:t>またはタブレットで入力する</a:t>
            </a:r>
            <a:endParaRPr lang="en-US" altLang="ja-JP" sz="2400" dirty="0"/>
          </a:p>
          <a:p>
            <a:pPr>
              <a:buFont typeface="Wingdings" panose="05000000000000000000" pitchFamily="2" charset="2"/>
              <a:buChar char="l"/>
            </a:pPr>
            <a:r>
              <a:rPr kumimoji="1" lang="ja-JP" altLang="en-US" sz="2400" dirty="0"/>
              <a:t>入力画面は一画面でスクロール型とする</a:t>
            </a:r>
          </a:p>
        </p:txBody>
      </p:sp>
      <p:sp>
        <p:nvSpPr>
          <p:cNvPr id="22" name="正方形/長方形 21">
            <a:extLst>
              <a:ext uri="{FF2B5EF4-FFF2-40B4-BE49-F238E27FC236}">
                <a16:creationId xmlns:a16="http://schemas.microsoft.com/office/drawing/2014/main" id="{9958879C-A1A0-86BE-9843-B7A882738212}"/>
              </a:ext>
            </a:extLst>
          </p:cNvPr>
          <p:cNvSpPr/>
          <p:nvPr/>
        </p:nvSpPr>
        <p:spPr>
          <a:xfrm>
            <a:off x="395536" y="2460000"/>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E394C8E-A833-9ACC-21F2-5164B52AB1DD}"/>
              </a:ext>
            </a:extLst>
          </p:cNvPr>
          <p:cNvSpPr/>
          <p:nvPr/>
        </p:nvSpPr>
        <p:spPr>
          <a:xfrm>
            <a:off x="709228" y="2957735"/>
            <a:ext cx="3204356" cy="225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B2F4D7A-8C70-AB55-B090-774C538CDA4C}"/>
              </a:ext>
            </a:extLst>
          </p:cNvPr>
          <p:cNvSpPr txBox="1"/>
          <p:nvPr/>
        </p:nvSpPr>
        <p:spPr>
          <a:xfrm>
            <a:off x="605866" y="2662420"/>
            <a:ext cx="1080120" cy="261610"/>
          </a:xfrm>
          <a:prstGeom prst="rect">
            <a:avLst/>
          </a:prstGeom>
          <a:noFill/>
        </p:spPr>
        <p:txBody>
          <a:bodyPr wrap="square" rtlCol="0">
            <a:spAutoFit/>
          </a:bodyPr>
          <a:lstStyle/>
          <a:p>
            <a:r>
              <a:rPr lang="ja-JP" altLang="en-US" sz="1100" dirty="0"/>
              <a:t>報告番号</a:t>
            </a:r>
            <a:endParaRPr kumimoji="1" lang="ja-JP" altLang="en-US" sz="1100" dirty="0"/>
          </a:p>
        </p:txBody>
      </p:sp>
      <p:sp>
        <p:nvSpPr>
          <p:cNvPr id="28" name="正方形/長方形 27">
            <a:extLst>
              <a:ext uri="{FF2B5EF4-FFF2-40B4-BE49-F238E27FC236}">
                <a16:creationId xmlns:a16="http://schemas.microsoft.com/office/drawing/2014/main" id="{C3FEA138-7903-3DA8-3DF3-809871A54FA5}"/>
              </a:ext>
            </a:extLst>
          </p:cNvPr>
          <p:cNvSpPr/>
          <p:nvPr/>
        </p:nvSpPr>
        <p:spPr>
          <a:xfrm>
            <a:off x="395536" y="2460000"/>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EFD723C-5922-77AD-3120-B073F47293FF}"/>
              </a:ext>
            </a:extLst>
          </p:cNvPr>
          <p:cNvSpPr/>
          <p:nvPr/>
        </p:nvSpPr>
        <p:spPr>
          <a:xfrm>
            <a:off x="709228" y="3528799"/>
            <a:ext cx="3204356" cy="2167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4F89D4-F276-F262-1626-3D8EA4519CE1}"/>
              </a:ext>
            </a:extLst>
          </p:cNvPr>
          <p:cNvSpPr txBox="1"/>
          <p:nvPr/>
        </p:nvSpPr>
        <p:spPr>
          <a:xfrm>
            <a:off x="620063" y="3260804"/>
            <a:ext cx="792088" cy="261610"/>
          </a:xfrm>
          <a:prstGeom prst="rect">
            <a:avLst/>
          </a:prstGeom>
          <a:noFill/>
        </p:spPr>
        <p:txBody>
          <a:bodyPr wrap="square" rtlCol="0">
            <a:spAutoFit/>
          </a:bodyPr>
          <a:lstStyle/>
          <a:p>
            <a:r>
              <a:rPr kumimoji="1" lang="ja-JP" altLang="en-US" sz="1100" dirty="0"/>
              <a:t>ステータス</a:t>
            </a:r>
          </a:p>
        </p:txBody>
      </p:sp>
      <p:sp>
        <p:nvSpPr>
          <p:cNvPr id="31" name="正方形/長方形 30">
            <a:extLst>
              <a:ext uri="{FF2B5EF4-FFF2-40B4-BE49-F238E27FC236}">
                <a16:creationId xmlns:a16="http://schemas.microsoft.com/office/drawing/2014/main" id="{086F9D62-0635-E019-CD55-2D769DE944D4}"/>
              </a:ext>
            </a:extLst>
          </p:cNvPr>
          <p:cNvSpPr/>
          <p:nvPr/>
        </p:nvSpPr>
        <p:spPr>
          <a:xfrm>
            <a:off x="727230" y="4111588"/>
            <a:ext cx="3204356"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C912B40-5759-C3FC-5FB4-B76DB8637E8A}"/>
              </a:ext>
            </a:extLst>
          </p:cNvPr>
          <p:cNvSpPr txBox="1"/>
          <p:nvPr/>
        </p:nvSpPr>
        <p:spPr>
          <a:xfrm>
            <a:off x="637220" y="3846436"/>
            <a:ext cx="792088" cy="261610"/>
          </a:xfrm>
          <a:prstGeom prst="rect">
            <a:avLst/>
          </a:prstGeom>
          <a:noFill/>
        </p:spPr>
        <p:txBody>
          <a:bodyPr wrap="square" rtlCol="0">
            <a:spAutoFit/>
          </a:bodyPr>
          <a:lstStyle/>
          <a:p>
            <a:r>
              <a:rPr lang="ja-JP" altLang="en-US" sz="1100" dirty="0"/>
              <a:t>件名</a:t>
            </a:r>
            <a:endParaRPr kumimoji="1" lang="ja-JP" altLang="en-US" sz="1100" dirty="0"/>
          </a:p>
        </p:txBody>
      </p:sp>
      <p:sp>
        <p:nvSpPr>
          <p:cNvPr id="34" name="正方形/長方形 33">
            <a:extLst>
              <a:ext uri="{FF2B5EF4-FFF2-40B4-BE49-F238E27FC236}">
                <a16:creationId xmlns:a16="http://schemas.microsoft.com/office/drawing/2014/main" id="{6AC7C2A7-C9B5-C288-4BD3-0831AAD6CA4C}"/>
              </a:ext>
            </a:extLst>
          </p:cNvPr>
          <p:cNvSpPr/>
          <p:nvPr/>
        </p:nvSpPr>
        <p:spPr>
          <a:xfrm>
            <a:off x="731309" y="4615985"/>
            <a:ext cx="3200278" cy="1839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78CC80C-EB40-6F58-85C6-6E67B3E993F8}"/>
              </a:ext>
            </a:extLst>
          </p:cNvPr>
          <p:cNvSpPr txBox="1"/>
          <p:nvPr/>
        </p:nvSpPr>
        <p:spPr>
          <a:xfrm>
            <a:off x="637220" y="4364970"/>
            <a:ext cx="792088" cy="261610"/>
          </a:xfrm>
          <a:prstGeom prst="rect">
            <a:avLst/>
          </a:prstGeom>
          <a:noFill/>
        </p:spPr>
        <p:txBody>
          <a:bodyPr wrap="square" rtlCol="0">
            <a:spAutoFit/>
          </a:bodyPr>
          <a:lstStyle/>
          <a:p>
            <a:r>
              <a:rPr kumimoji="1" lang="ja-JP" altLang="en-US" sz="1100" dirty="0"/>
              <a:t>発生日時</a:t>
            </a:r>
          </a:p>
        </p:txBody>
      </p:sp>
      <p:sp>
        <p:nvSpPr>
          <p:cNvPr id="36" name="正方形/長方形 35">
            <a:extLst>
              <a:ext uri="{FF2B5EF4-FFF2-40B4-BE49-F238E27FC236}">
                <a16:creationId xmlns:a16="http://schemas.microsoft.com/office/drawing/2014/main" id="{033D1927-8FB0-B816-893E-F617CA925D40}"/>
              </a:ext>
            </a:extLst>
          </p:cNvPr>
          <p:cNvSpPr/>
          <p:nvPr/>
        </p:nvSpPr>
        <p:spPr>
          <a:xfrm>
            <a:off x="727229" y="5164501"/>
            <a:ext cx="3262225"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84BD1D89-9007-7A5A-0361-9955DD966759}"/>
              </a:ext>
            </a:extLst>
          </p:cNvPr>
          <p:cNvSpPr txBox="1"/>
          <p:nvPr/>
        </p:nvSpPr>
        <p:spPr>
          <a:xfrm>
            <a:off x="637220" y="4894155"/>
            <a:ext cx="792088" cy="261610"/>
          </a:xfrm>
          <a:prstGeom prst="rect">
            <a:avLst/>
          </a:prstGeom>
          <a:noFill/>
        </p:spPr>
        <p:txBody>
          <a:bodyPr wrap="square" rtlCol="0">
            <a:spAutoFit/>
          </a:bodyPr>
          <a:lstStyle/>
          <a:p>
            <a:r>
              <a:rPr kumimoji="1" lang="ja-JP" altLang="en-US" sz="1100" dirty="0"/>
              <a:t>部場</a:t>
            </a:r>
          </a:p>
        </p:txBody>
      </p:sp>
      <p:sp>
        <p:nvSpPr>
          <p:cNvPr id="38" name="四角形: 角を丸くする 37">
            <a:extLst>
              <a:ext uri="{FF2B5EF4-FFF2-40B4-BE49-F238E27FC236}">
                <a16:creationId xmlns:a16="http://schemas.microsoft.com/office/drawing/2014/main" id="{E3020BDF-EBE7-0B09-049B-CF1780E8814F}"/>
              </a:ext>
            </a:extLst>
          </p:cNvPr>
          <p:cNvSpPr/>
          <p:nvPr/>
        </p:nvSpPr>
        <p:spPr>
          <a:xfrm>
            <a:off x="3419872" y="5460544"/>
            <a:ext cx="588261" cy="2524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39" name="四角形: 角を丸くする 38">
            <a:extLst>
              <a:ext uri="{FF2B5EF4-FFF2-40B4-BE49-F238E27FC236}">
                <a16:creationId xmlns:a16="http://schemas.microsoft.com/office/drawing/2014/main" id="{03C918E4-A89A-45BC-8165-9F81C46B11E2}"/>
              </a:ext>
            </a:extLst>
          </p:cNvPr>
          <p:cNvSpPr/>
          <p:nvPr/>
        </p:nvSpPr>
        <p:spPr>
          <a:xfrm>
            <a:off x="727229" y="5434133"/>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79" name="正方形/長方形 78">
            <a:extLst>
              <a:ext uri="{FF2B5EF4-FFF2-40B4-BE49-F238E27FC236}">
                <a16:creationId xmlns:a16="http://schemas.microsoft.com/office/drawing/2014/main" id="{8DE459B6-A53B-F584-9EC0-588DB933B8EF}"/>
              </a:ext>
            </a:extLst>
          </p:cNvPr>
          <p:cNvSpPr/>
          <p:nvPr/>
        </p:nvSpPr>
        <p:spPr>
          <a:xfrm>
            <a:off x="4798368" y="2435051"/>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7989D2A-5829-ECF0-05B0-EF1DECC7126D}"/>
              </a:ext>
            </a:extLst>
          </p:cNvPr>
          <p:cNvSpPr/>
          <p:nvPr/>
        </p:nvSpPr>
        <p:spPr>
          <a:xfrm>
            <a:off x="5112060" y="2932786"/>
            <a:ext cx="3204356" cy="225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4EF0150-531C-2388-A742-2263592A26C4}"/>
              </a:ext>
            </a:extLst>
          </p:cNvPr>
          <p:cNvSpPr txBox="1"/>
          <p:nvPr/>
        </p:nvSpPr>
        <p:spPr>
          <a:xfrm>
            <a:off x="5008698" y="2637471"/>
            <a:ext cx="1080120" cy="261610"/>
          </a:xfrm>
          <a:prstGeom prst="rect">
            <a:avLst/>
          </a:prstGeom>
          <a:noFill/>
        </p:spPr>
        <p:txBody>
          <a:bodyPr wrap="square" rtlCol="0">
            <a:spAutoFit/>
          </a:bodyPr>
          <a:lstStyle/>
          <a:p>
            <a:r>
              <a:rPr kumimoji="1" lang="ja-JP" altLang="en-US" sz="1100" dirty="0"/>
              <a:t>所属</a:t>
            </a:r>
          </a:p>
        </p:txBody>
      </p:sp>
      <p:sp>
        <p:nvSpPr>
          <p:cNvPr id="82" name="正方形/長方形 81">
            <a:extLst>
              <a:ext uri="{FF2B5EF4-FFF2-40B4-BE49-F238E27FC236}">
                <a16:creationId xmlns:a16="http://schemas.microsoft.com/office/drawing/2014/main" id="{2C026123-A301-B052-24BA-999E9C757DFC}"/>
              </a:ext>
            </a:extLst>
          </p:cNvPr>
          <p:cNvSpPr/>
          <p:nvPr/>
        </p:nvSpPr>
        <p:spPr>
          <a:xfrm>
            <a:off x="4798368" y="2435051"/>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74F43E0-A228-FF40-8A3A-9C07C2F4C9D1}"/>
              </a:ext>
            </a:extLst>
          </p:cNvPr>
          <p:cNvSpPr/>
          <p:nvPr/>
        </p:nvSpPr>
        <p:spPr>
          <a:xfrm>
            <a:off x="5112060" y="3503850"/>
            <a:ext cx="3204356" cy="2167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643000C1-AD6A-2662-2CBB-69527623C1DB}"/>
              </a:ext>
            </a:extLst>
          </p:cNvPr>
          <p:cNvSpPr txBox="1"/>
          <p:nvPr/>
        </p:nvSpPr>
        <p:spPr>
          <a:xfrm>
            <a:off x="5022895" y="3235855"/>
            <a:ext cx="792088" cy="261610"/>
          </a:xfrm>
          <a:prstGeom prst="rect">
            <a:avLst/>
          </a:prstGeom>
          <a:noFill/>
        </p:spPr>
        <p:txBody>
          <a:bodyPr wrap="square" rtlCol="0">
            <a:spAutoFit/>
          </a:bodyPr>
          <a:lstStyle/>
          <a:p>
            <a:r>
              <a:rPr kumimoji="1" lang="ja-JP" altLang="en-US" sz="1100" dirty="0"/>
              <a:t>組</a:t>
            </a:r>
          </a:p>
        </p:txBody>
      </p:sp>
      <p:sp>
        <p:nvSpPr>
          <p:cNvPr id="85" name="正方形/長方形 84">
            <a:extLst>
              <a:ext uri="{FF2B5EF4-FFF2-40B4-BE49-F238E27FC236}">
                <a16:creationId xmlns:a16="http://schemas.microsoft.com/office/drawing/2014/main" id="{AF020144-6C47-EDF9-13FC-E1318AF8EE8E}"/>
              </a:ext>
            </a:extLst>
          </p:cNvPr>
          <p:cNvSpPr/>
          <p:nvPr/>
        </p:nvSpPr>
        <p:spPr>
          <a:xfrm>
            <a:off x="5130062" y="4086639"/>
            <a:ext cx="3204356"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61ACAAA1-EB00-AB9D-9B96-A4CB9EEF6D45}"/>
              </a:ext>
            </a:extLst>
          </p:cNvPr>
          <p:cNvSpPr txBox="1"/>
          <p:nvPr/>
        </p:nvSpPr>
        <p:spPr>
          <a:xfrm>
            <a:off x="5040052" y="3821487"/>
            <a:ext cx="792088" cy="261610"/>
          </a:xfrm>
          <a:prstGeom prst="rect">
            <a:avLst/>
          </a:prstGeom>
          <a:noFill/>
        </p:spPr>
        <p:txBody>
          <a:bodyPr wrap="square" rtlCol="0">
            <a:spAutoFit/>
          </a:bodyPr>
          <a:lstStyle/>
          <a:p>
            <a:r>
              <a:rPr lang="ja-JP" altLang="en-US" sz="1100" dirty="0"/>
              <a:t>担当者</a:t>
            </a:r>
            <a:endParaRPr kumimoji="1" lang="ja-JP" altLang="en-US" sz="1100" dirty="0"/>
          </a:p>
        </p:txBody>
      </p:sp>
      <p:sp>
        <p:nvSpPr>
          <p:cNvPr id="87" name="正方形/長方形 86">
            <a:extLst>
              <a:ext uri="{FF2B5EF4-FFF2-40B4-BE49-F238E27FC236}">
                <a16:creationId xmlns:a16="http://schemas.microsoft.com/office/drawing/2014/main" id="{597AAB0C-81FE-2D53-CC06-F1491DAFACFB}"/>
              </a:ext>
            </a:extLst>
          </p:cNvPr>
          <p:cNvSpPr/>
          <p:nvPr/>
        </p:nvSpPr>
        <p:spPr>
          <a:xfrm>
            <a:off x="5134141" y="4591036"/>
            <a:ext cx="3200278" cy="1839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73339F2C-FB35-4756-8EA0-27D356F5F152}"/>
              </a:ext>
            </a:extLst>
          </p:cNvPr>
          <p:cNvSpPr txBox="1"/>
          <p:nvPr/>
        </p:nvSpPr>
        <p:spPr>
          <a:xfrm>
            <a:off x="5040052" y="4340021"/>
            <a:ext cx="792088" cy="261610"/>
          </a:xfrm>
          <a:prstGeom prst="rect">
            <a:avLst/>
          </a:prstGeom>
          <a:noFill/>
        </p:spPr>
        <p:txBody>
          <a:bodyPr wrap="square" rtlCol="0">
            <a:spAutoFit/>
          </a:bodyPr>
          <a:lstStyle/>
          <a:p>
            <a:r>
              <a:rPr kumimoji="1" lang="ja-JP" altLang="en-US" sz="1100" dirty="0"/>
              <a:t>工程</a:t>
            </a:r>
          </a:p>
        </p:txBody>
      </p:sp>
      <p:sp>
        <p:nvSpPr>
          <p:cNvPr id="89" name="正方形/長方形 88">
            <a:extLst>
              <a:ext uri="{FF2B5EF4-FFF2-40B4-BE49-F238E27FC236}">
                <a16:creationId xmlns:a16="http://schemas.microsoft.com/office/drawing/2014/main" id="{30FEB131-B7AD-C246-7DD5-63FA89ADB59C}"/>
              </a:ext>
            </a:extLst>
          </p:cNvPr>
          <p:cNvSpPr/>
          <p:nvPr/>
        </p:nvSpPr>
        <p:spPr>
          <a:xfrm>
            <a:off x="5130061" y="5139552"/>
            <a:ext cx="3262225"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E3B570EF-093A-785B-119E-BA7EA9CAAE49}"/>
              </a:ext>
            </a:extLst>
          </p:cNvPr>
          <p:cNvSpPr txBox="1"/>
          <p:nvPr/>
        </p:nvSpPr>
        <p:spPr>
          <a:xfrm>
            <a:off x="5040052" y="4869206"/>
            <a:ext cx="792088" cy="261610"/>
          </a:xfrm>
          <a:prstGeom prst="rect">
            <a:avLst/>
          </a:prstGeom>
          <a:noFill/>
        </p:spPr>
        <p:txBody>
          <a:bodyPr wrap="square" rtlCol="0">
            <a:spAutoFit/>
          </a:bodyPr>
          <a:lstStyle/>
          <a:p>
            <a:r>
              <a:rPr lang="ja-JP" altLang="en-US" sz="1100" dirty="0"/>
              <a:t>応援者</a:t>
            </a:r>
            <a:endParaRPr kumimoji="1" lang="ja-JP" altLang="en-US" sz="1100" dirty="0"/>
          </a:p>
        </p:txBody>
      </p:sp>
      <p:sp>
        <p:nvSpPr>
          <p:cNvPr id="91" name="四角形: 角を丸くする 90">
            <a:extLst>
              <a:ext uri="{FF2B5EF4-FFF2-40B4-BE49-F238E27FC236}">
                <a16:creationId xmlns:a16="http://schemas.microsoft.com/office/drawing/2014/main" id="{980CBC76-08DD-BAD5-E710-31A510C22A8C}"/>
              </a:ext>
            </a:extLst>
          </p:cNvPr>
          <p:cNvSpPr/>
          <p:nvPr/>
        </p:nvSpPr>
        <p:spPr>
          <a:xfrm>
            <a:off x="7812360" y="5435594"/>
            <a:ext cx="598605" cy="277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92" name="四角形: 角を丸くする 91">
            <a:extLst>
              <a:ext uri="{FF2B5EF4-FFF2-40B4-BE49-F238E27FC236}">
                <a16:creationId xmlns:a16="http://schemas.microsoft.com/office/drawing/2014/main" id="{17E4062D-3E7C-40F4-85F1-A7FEF94CD797}"/>
              </a:ext>
            </a:extLst>
          </p:cNvPr>
          <p:cNvSpPr/>
          <p:nvPr/>
        </p:nvSpPr>
        <p:spPr>
          <a:xfrm>
            <a:off x="5130061" y="5409184"/>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93" name="矢印: 右 92">
            <a:extLst>
              <a:ext uri="{FF2B5EF4-FFF2-40B4-BE49-F238E27FC236}">
                <a16:creationId xmlns:a16="http://schemas.microsoft.com/office/drawing/2014/main" id="{80CEAA16-B4AE-AE90-252D-D68136D221F8}"/>
              </a:ext>
            </a:extLst>
          </p:cNvPr>
          <p:cNvSpPr/>
          <p:nvPr/>
        </p:nvSpPr>
        <p:spPr>
          <a:xfrm>
            <a:off x="4297990" y="3977364"/>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793081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p:txBody>
          <a:bodyPr/>
          <a:lstStyle/>
          <a:p>
            <a:r>
              <a:rPr lang="ja-JP" altLang="en-US" dirty="0"/>
              <a:t>システム構成</a:t>
            </a:r>
            <a:endParaRPr kumimoji="1" lang="ja-JP" altLang="en-US" dirty="0"/>
          </a:p>
        </p:txBody>
      </p:sp>
    </p:spTree>
    <p:extLst>
      <p:ext uri="{BB962C8B-B14F-4D97-AF65-F5344CB8AC3E}">
        <p14:creationId xmlns:p14="http://schemas.microsoft.com/office/powerpoint/2010/main" val="3876957858"/>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画面構成（新規入力</a:t>
            </a:r>
            <a:r>
              <a:rPr kumimoji="1" lang="en-US" altLang="ja-JP" dirty="0"/>
              <a:t>/</a:t>
            </a:r>
            <a:r>
              <a:rPr kumimoji="1" lang="ja-JP" altLang="en-US" dirty="0"/>
              <a:t>タブレット型）</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167305"/>
            <a:ext cx="8229600" cy="923820"/>
          </a:xfrm>
        </p:spPr>
        <p:txBody>
          <a:bodyPr/>
          <a:lstStyle/>
          <a:p>
            <a:r>
              <a:rPr lang="ja-JP" altLang="en-US" sz="2400" dirty="0"/>
              <a:t>写真は事務所で撮れないため、添付ファイルに登録</a:t>
            </a:r>
            <a:endParaRPr lang="en-US" altLang="ja-JP" sz="2400" dirty="0"/>
          </a:p>
          <a:p>
            <a:r>
              <a:rPr kumimoji="1" lang="ja-JP" altLang="en-US" sz="2400" dirty="0"/>
              <a:t>全ての入力が完了したら「登録」ボタンを押す</a:t>
            </a:r>
          </a:p>
        </p:txBody>
      </p:sp>
      <p:sp>
        <p:nvSpPr>
          <p:cNvPr id="22" name="正方形/長方形 21">
            <a:extLst>
              <a:ext uri="{FF2B5EF4-FFF2-40B4-BE49-F238E27FC236}">
                <a16:creationId xmlns:a16="http://schemas.microsoft.com/office/drawing/2014/main" id="{9958879C-A1A0-86BE-9843-B7A882738212}"/>
              </a:ext>
            </a:extLst>
          </p:cNvPr>
          <p:cNvSpPr/>
          <p:nvPr/>
        </p:nvSpPr>
        <p:spPr>
          <a:xfrm>
            <a:off x="395536" y="2387992"/>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E394C8E-A833-9ACC-21F2-5164B52AB1DD}"/>
              </a:ext>
            </a:extLst>
          </p:cNvPr>
          <p:cNvSpPr/>
          <p:nvPr/>
        </p:nvSpPr>
        <p:spPr>
          <a:xfrm>
            <a:off x="709228" y="2885727"/>
            <a:ext cx="3204356" cy="7964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B2F4D7A-8C70-AB55-B090-774C538CDA4C}"/>
              </a:ext>
            </a:extLst>
          </p:cNvPr>
          <p:cNvSpPr txBox="1"/>
          <p:nvPr/>
        </p:nvSpPr>
        <p:spPr>
          <a:xfrm>
            <a:off x="605866" y="2590412"/>
            <a:ext cx="1080120" cy="261610"/>
          </a:xfrm>
          <a:prstGeom prst="rect">
            <a:avLst/>
          </a:prstGeom>
          <a:noFill/>
        </p:spPr>
        <p:txBody>
          <a:bodyPr wrap="square" rtlCol="0">
            <a:spAutoFit/>
          </a:bodyPr>
          <a:lstStyle/>
          <a:p>
            <a:r>
              <a:rPr kumimoji="1" lang="ja-JP" altLang="en-US" sz="1100" dirty="0"/>
              <a:t>発生内容</a:t>
            </a:r>
          </a:p>
        </p:txBody>
      </p:sp>
      <p:sp>
        <p:nvSpPr>
          <p:cNvPr id="28" name="正方形/長方形 27">
            <a:extLst>
              <a:ext uri="{FF2B5EF4-FFF2-40B4-BE49-F238E27FC236}">
                <a16:creationId xmlns:a16="http://schemas.microsoft.com/office/drawing/2014/main" id="{C3FEA138-7903-3DA8-3DF3-809871A54FA5}"/>
              </a:ext>
            </a:extLst>
          </p:cNvPr>
          <p:cNvSpPr/>
          <p:nvPr/>
        </p:nvSpPr>
        <p:spPr>
          <a:xfrm>
            <a:off x="395536" y="2387992"/>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086F9D62-0635-E019-CD55-2D769DE944D4}"/>
              </a:ext>
            </a:extLst>
          </p:cNvPr>
          <p:cNvSpPr/>
          <p:nvPr/>
        </p:nvSpPr>
        <p:spPr>
          <a:xfrm>
            <a:off x="727230" y="4039579"/>
            <a:ext cx="3204356" cy="10926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C912B40-5759-C3FC-5FB4-B76DB8637E8A}"/>
              </a:ext>
            </a:extLst>
          </p:cNvPr>
          <p:cNvSpPr txBox="1"/>
          <p:nvPr/>
        </p:nvSpPr>
        <p:spPr>
          <a:xfrm>
            <a:off x="637220" y="3774428"/>
            <a:ext cx="1158492" cy="261610"/>
          </a:xfrm>
          <a:prstGeom prst="rect">
            <a:avLst/>
          </a:prstGeom>
          <a:noFill/>
        </p:spPr>
        <p:txBody>
          <a:bodyPr wrap="square" rtlCol="0">
            <a:spAutoFit/>
          </a:bodyPr>
          <a:lstStyle/>
          <a:p>
            <a:r>
              <a:rPr kumimoji="1" lang="ja-JP" altLang="en-US" sz="1100" dirty="0"/>
              <a:t>原因（推定）</a:t>
            </a:r>
          </a:p>
        </p:txBody>
      </p:sp>
      <p:sp>
        <p:nvSpPr>
          <p:cNvPr id="38" name="四角形: 角を丸くする 37">
            <a:extLst>
              <a:ext uri="{FF2B5EF4-FFF2-40B4-BE49-F238E27FC236}">
                <a16:creationId xmlns:a16="http://schemas.microsoft.com/office/drawing/2014/main" id="{E3020BDF-EBE7-0B09-049B-CF1780E8814F}"/>
              </a:ext>
            </a:extLst>
          </p:cNvPr>
          <p:cNvSpPr/>
          <p:nvPr/>
        </p:nvSpPr>
        <p:spPr>
          <a:xfrm>
            <a:off x="3419872" y="5388536"/>
            <a:ext cx="588261" cy="2524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39" name="四角形: 角を丸くする 38">
            <a:extLst>
              <a:ext uri="{FF2B5EF4-FFF2-40B4-BE49-F238E27FC236}">
                <a16:creationId xmlns:a16="http://schemas.microsoft.com/office/drawing/2014/main" id="{03C918E4-A89A-45BC-8165-9F81C46B11E2}"/>
              </a:ext>
            </a:extLst>
          </p:cNvPr>
          <p:cNvSpPr/>
          <p:nvPr/>
        </p:nvSpPr>
        <p:spPr>
          <a:xfrm>
            <a:off x="727229" y="5362125"/>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79" name="正方形/長方形 78">
            <a:extLst>
              <a:ext uri="{FF2B5EF4-FFF2-40B4-BE49-F238E27FC236}">
                <a16:creationId xmlns:a16="http://schemas.microsoft.com/office/drawing/2014/main" id="{8DE459B6-A53B-F584-9EC0-588DB933B8EF}"/>
              </a:ext>
            </a:extLst>
          </p:cNvPr>
          <p:cNvSpPr/>
          <p:nvPr/>
        </p:nvSpPr>
        <p:spPr>
          <a:xfrm>
            <a:off x="4798368" y="2363043"/>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7989D2A-5829-ECF0-05B0-EF1DECC7126D}"/>
              </a:ext>
            </a:extLst>
          </p:cNvPr>
          <p:cNvSpPr/>
          <p:nvPr/>
        </p:nvSpPr>
        <p:spPr>
          <a:xfrm>
            <a:off x="5112060" y="2860778"/>
            <a:ext cx="3204356" cy="1175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4EF0150-531C-2388-A742-2263592A26C4}"/>
              </a:ext>
            </a:extLst>
          </p:cNvPr>
          <p:cNvSpPr txBox="1"/>
          <p:nvPr/>
        </p:nvSpPr>
        <p:spPr>
          <a:xfrm>
            <a:off x="5008698" y="2565463"/>
            <a:ext cx="1080120" cy="261610"/>
          </a:xfrm>
          <a:prstGeom prst="rect">
            <a:avLst/>
          </a:prstGeom>
          <a:noFill/>
        </p:spPr>
        <p:txBody>
          <a:bodyPr wrap="square" rtlCol="0">
            <a:spAutoFit/>
          </a:bodyPr>
          <a:lstStyle/>
          <a:p>
            <a:r>
              <a:rPr kumimoji="1" lang="ja-JP" altLang="en-US" sz="1100" dirty="0"/>
              <a:t>対応</a:t>
            </a:r>
          </a:p>
        </p:txBody>
      </p:sp>
      <p:sp>
        <p:nvSpPr>
          <p:cNvPr id="82" name="正方形/長方形 81">
            <a:extLst>
              <a:ext uri="{FF2B5EF4-FFF2-40B4-BE49-F238E27FC236}">
                <a16:creationId xmlns:a16="http://schemas.microsoft.com/office/drawing/2014/main" id="{2C026123-A301-B052-24BA-999E9C757DFC}"/>
              </a:ext>
            </a:extLst>
          </p:cNvPr>
          <p:cNvSpPr/>
          <p:nvPr/>
        </p:nvSpPr>
        <p:spPr>
          <a:xfrm>
            <a:off x="4798368" y="2363043"/>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597AAB0C-81FE-2D53-CC06-F1491DAFACFB}"/>
              </a:ext>
            </a:extLst>
          </p:cNvPr>
          <p:cNvSpPr/>
          <p:nvPr/>
        </p:nvSpPr>
        <p:spPr>
          <a:xfrm>
            <a:off x="5134141" y="4375146"/>
            <a:ext cx="3200278" cy="757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73339F2C-FB35-4756-8EA0-27D356F5F152}"/>
              </a:ext>
            </a:extLst>
          </p:cNvPr>
          <p:cNvSpPr txBox="1"/>
          <p:nvPr/>
        </p:nvSpPr>
        <p:spPr>
          <a:xfrm>
            <a:off x="5040052" y="4124131"/>
            <a:ext cx="1080120" cy="261610"/>
          </a:xfrm>
          <a:prstGeom prst="rect">
            <a:avLst/>
          </a:prstGeom>
          <a:noFill/>
        </p:spPr>
        <p:txBody>
          <a:bodyPr wrap="square" rtlCol="0">
            <a:spAutoFit/>
          </a:bodyPr>
          <a:lstStyle/>
          <a:p>
            <a:r>
              <a:rPr kumimoji="1" lang="ja-JP" altLang="en-US" sz="1100" dirty="0"/>
              <a:t>添付ファイル</a:t>
            </a:r>
          </a:p>
        </p:txBody>
      </p:sp>
      <p:sp>
        <p:nvSpPr>
          <p:cNvPr id="91" name="四角形: 角を丸くする 90">
            <a:extLst>
              <a:ext uri="{FF2B5EF4-FFF2-40B4-BE49-F238E27FC236}">
                <a16:creationId xmlns:a16="http://schemas.microsoft.com/office/drawing/2014/main" id="{980CBC76-08DD-BAD5-E710-31A510C22A8C}"/>
              </a:ext>
            </a:extLst>
          </p:cNvPr>
          <p:cNvSpPr/>
          <p:nvPr/>
        </p:nvSpPr>
        <p:spPr>
          <a:xfrm>
            <a:off x="7812360" y="5363586"/>
            <a:ext cx="598605" cy="277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92" name="四角形: 角を丸くする 91">
            <a:extLst>
              <a:ext uri="{FF2B5EF4-FFF2-40B4-BE49-F238E27FC236}">
                <a16:creationId xmlns:a16="http://schemas.microsoft.com/office/drawing/2014/main" id="{17E4062D-3E7C-40F4-85F1-A7FEF94CD797}"/>
              </a:ext>
            </a:extLst>
          </p:cNvPr>
          <p:cNvSpPr/>
          <p:nvPr/>
        </p:nvSpPr>
        <p:spPr>
          <a:xfrm>
            <a:off x="5130061" y="5337176"/>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93" name="矢印: 右 92">
            <a:extLst>
              <a:ext uri="{FF2B5EF4-FFF2-40B4-BE49-F238E27FC236}">
                <a16:creationId xmlns:a16="http://schemas.microsoft.com/office/drawing/2014/main" id="{80CEAA16-B4AE-AE90-252D-D68136D221F8}"/>
              </a:ext>
            </a:extLst>
          </p:cNvPr>
          <p:cNvSpPr/>
          <p:nvPr/>
        </p:nvSpPr>
        <p:spPr>
          <a:xfrm>
            <a:off x="4297990" y="3905356"/>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74651D85-662D-E93D-3E68-2065263E29AC}"/>
              </a:ext>
            </a:extLst>
          </p:cNvPr>
          <p:cNvSpPr/>
          <p:nvPr/>
        </p:nvSpPr>
        <p:spPr>
          <a:xfrm>
            <a:off x="7668344" y="5171258"/>
            <a:ext cx="936104"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8511861"/>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画面構成（新規入力</a:t>
            </a:r>
            <a:r>
              <a:rPr kumimoji="1" lang="en-US" altLang="ja-JP" dirty="0"/>
              <a:t>/</a:t>
            </a:r>
            <a:r>
              <a:rPr kumimoji="1" lang="ja-JP" altLang="en-US" dirty="0"/>
              <a:t>タブレット型）</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4589" y="1067277"/>
            <a:ext cx="8229600" cy="1501124"/>
          </a:xfrm>
        </p:spPr>
        <p:txBody>
          <a:bodyPr/>
          <a:lstStyle/>
          <a:p>
            <a:r>
              <a:rPr lang="ja-JP" altLang="en-US" sz="2000" dirty="0"/>
              <a:t>写真は事務所で撮れないため、添付ファイルに登録</a:t>
            </a:r>
            <a:endParaRPr lang="en-US" altLang="ja-JP" sz="2000" dirty="0"/>
          </a:p>
          <a:p>
            <a:r>
              <a:rPr kumimoji="1" lang="ja-JP" altLang="en-US" sz="2000" dirty="0"/>
              <a:t>全ての入力が完了したら「登録」ボタンを押す</a:t>
            </a:r>
            <a:endParaRPr kumimoji="1" lang="en-US" altLang="ja-JP" sz="2000" dirty="0"/>
          </a:p>
          <a:p>
            <a:r>
              <a:rPr lang="ja-JP" altLang="en-US" sz="2000" dirty="0"/>
              <a:t>メール送信成功後、メイン画面へ遷移</a:t>
            </a:r>
            <a:endParaRPr lang="en-US" altLang="ja-JP" sz="2000" dirty="0"/>
          </a:p>
          <a:p>
            <a:r>
              <a:rPr kumimoji="1" lang="en-US" altLang="ja-JP" sz="2000" dirty="0">
                <a:solidFill>
                  <a:srgbClr val="FF0000"/>
                </a:solidFill>
              </a:rPr>
              <a:t>Teams</a:t>
            </a:r>
            <a:r>
              <a:rPr lang="ja-JP" altLang="en-US" sz="2000" dirty="0">
                <a:solidFill>
                  <a:srgbClr val="FF0000"/>
                </a:solidFill>
              </a:rPr>
              <a:t>専用チームチャットへも転記</a:t>
            </a:r>
            <a:endParaRPr kumimoji="1" lang="ja-JP" altLang="en-US" sz="2000" dirty="0">
              <a:solidFill>
                <a:srgbClr val="FF0000"/>
              </a:solidFill>
            </a:endParaRPr>
          </a:p>
        </p:txBody>
      </p:sp>
      <p:sp>
        <p:nvSpPr>
          <p:cNvPr id="22" name="正方形/長方形 21">
            <a:extLst>
              <a:ext uri="{FF2B5EF4-FFF2-40B4-BE49-F238E27FC236}">
                <a16:creationId xmlns:a16="http://schemas.microsoft.com/office/drawing/2014/main" id="{9958879C-A1A0-86BE-9843-B7A882738212}"/>
              </a:ext>
            </a:extLst>
          </p:cNvPr>
          <p:cNvSpPr/>
          <p:nvPr/>
        </p:nvSpPr>
        <p:spPr>
          <a:xfrm>
            <a:off x="395536" y="2748032"/>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C3FEA138-7903-3DA8-3DF3-809871A54FA5}"/>
              </a:ext>
            </a:extLst>
          </p:cNvPr>
          <p:cNvSpPr/>
          <p:nvPr/>
        </p:nvSpPr>
        <p:spPr>
          <a:xfrm>
            <a:off x="395536" y="2748032"/>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9" name="四角形: 角を丸くする 38">
            <a:extLst>
              <a:ext uri="{FF2B5EF4-FFF2-40B4-BE49-F238E27FC236}">
                <a16:creationId xmlns:a16="http://schemas.microsoft.com/office/drawing/2014/main" id="{03C918E4-A89A-45BC-8165-9F81C46B11E2}"/>
              </a:ext>
            </a:extLst>
          </p:cNvPr>
          <p:cNvSpPr/>
          <p:nvPr/>
        </p:nvSpPr>
        <p:spPr>
          <a:xfrm>
            <a:off x="727229" y="5722165"/>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79" name="正方形/長方形 78">
            <a:extLst>
              <a:ext uri="{FF2B5EF4-FFF2-40B4-BE49-F238E27FC236}">
                <a16:creationId xmlns:a16="http://schemas.microsoft.com/office/drawing/2014/main" id="{8DE459B6-A53B-F584-9EC0-588DB933B8EF}"/>
              </a:ext>
            </a:extLst>
          </p:cNvPr>
          <p:cNvSpPr/>
          <p:nvPr/>
        </p:nvSpPr>
        <p:spPr>
          <a:xfrm>
            <a:off x="4798368" y="2723083"/>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7989D2A-5829-ECF0-05B0-EF1DECC7126D}"/>
              </a:ext>
            </a:extLst>
          </p:cNvPr>
          <p:cNvSpPr/>
          <p:nvPr/>
        </p:nvSpPr>
        <p:spPr>
          <a:xfrm>
            <a:off x="5112060" y="3220818"/>
            <a:ext cx="3204356"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solidFill>
                  <a:schemeClr val="tx1"/>
                </a:solidFill>
              </a:rPr>
              <a:t>各職長を初期設定（部場が変わったときはどうする？）</a:t>
            </a:r>
          </a:p>
        </p:txBody>
      </p:sp>
      <p:sp>
        <p:nvSpPr>
          <p:cNvPr id="81" name="テキスト ボックス 80">
            <a:extLst>
              <a:ext uri="{FF2B5EF4-FFF2-40B4-BE49-F238E27FC236}">
                <a16:creationId xmlns:a16="http://schemas.microsoft.com/office/drawing/2014/main" id="{94EF0150-531C-2388-A742-2263592A26C4}"/>
              </a:ext>
            </a:extLst>
          </p:cNvPr>
          <p:cNvSpPr txBox="1"/>
          <p:nvPr/>
        </p:nvSpPr>
        <p:spPr>
          <a:xfrm>
            <a:off x="5008698" y="2925503"/>
            <a:ext cx="1291494" cy="261610"/>
          </a:xfrm>
          <a:prstGeom prst="rect">
            <a:avLst/>
          </a:prstGeom>
          <a:noFill/>
        </p:spPr>
        <p:txBody>
          <a:bodyPr wrap="square" rtlCol="0">
            <a:spAutoFit/>
          </a:bodyPr>
          <a:lstStyle/>
          <a:p>
            <a:r>
              <a:rPr kumimoji="1" lang="ja-JP" altLang="en-US" sz="1100" dirty="0"/>
              <a:t>報告先（職長）</a:t>
            </a:r>
          </a:p>
        </p:txBody>
      </p:sp>
      <p:sp>
        <p:nvSpPr>
          <p:cNvPr id="82" name="正方形/長方形 81">
            <a:extLst>
              <a:ext uri="{FF2B5EF4-FFF2-40B4-BE49-F238E27FC236}">
                <a16:creationId xmlns:a16="http://schemas.microsoft.com/office/drawing/2014/main" id="{2C026123-A301-B052-24BA-999E9C757DFC}"/>
              </a:ext>
            </a:extLst>
          </p:cNvPr>
          <p:cNvSpPr/>
          <p:nvPr/>
        </p:nvSpPr>
        <p:spPr>
          <a:xfrm>
            <a:off x="4798368" y="2723083"/>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597AAB0C-81FE-2D53-CC06-F1491DAFACFB}"/>
              </a:ext>
            </a:extLst>
          </p:cNvPr>
          <p:cNvSpPr/>
          <p:nvPr/>
        </p:nvSpPr>
        <p:spPr>
          <a:xfrm>
            <a:off x="5134141" y="4545040"/>
            <a:ext cx="3200278" cy="94724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自動転記（手入力も可）</a:t>
            </a:r>
            <a:br>
              <a:rPr lang="en-US" altLang="ja-JP" sz="1400" dirty="0">
                <a:solidFill>
                  <a:schemeClr val="tx1"/>
                </a:solidFill>
              </a:rPr>
            </a:br>
            <a:br>
              <a:rPr lang="en-US" altLang="ja-JP" sz="1400" dirty="0">
                <a:solidFill>
                  <a:schemeClr val="tx1"/>
                </a:solidFill>
              </a:rPr>
            </a:br>
            <a:r>
              <a:rPr lang="ja-JP" altLang="en-US" sz="1400" dirty="0">
                <a:solidFill>
                  <a:schemeClr val="tx1"/>
                </a:solidFill>
              </a:rPr>
              <a:t>報告内容確認先のリンク</a:t>
            </a:r>
            <a:endParaRPr kumimoji="1" lang="ja-JP" altLang="en-US" sz="1400" dirty="0">
              <a:solidFill>
                <a:schemeClr val="tx1"/>
              </a:solidFill>
            </a:endParaRPr>
          </a:p>
        </p:txBody>
      </p:sp>
      <p:sp>
        <p:nvSpPr>
          <p:cNvPr id="88" name="テキスト ボックス 87">
            <a:extLst>
              <a:ext uri="{FF2B5EF4-FFF2-40B4-BE49-F238E27FC236}">
                <a16:creationId xmlns:a16="http://schemas.microsoft.com/office/drawing/2014/main" id="{73339F2C-FB35-4756-8EA0-27D356F5F152}"/>
              </a:ext>
            </a:extLst>
          </p:cNvPr>
          <p:cNvSpPr txBox="1"/>
          <p:nvPr/>
        </p:nvSpPr>
        <p:spPr>
          <a:xfrm>
            <a:off x="1385038" y="4395715"/>
            <a:ext cx="1661356" cy="261610"/>
          </a:xfrm>
          <a:prstGeom prst="rect">
            <a:avLst/>
          </a:prstGeom>
          <a:noFill/>
        </p:spPr>
        <p:txBody>
          <a:bodyPr wrap="square" rtlCol="0">
            <a:spAutoFit/>
          </a:bodyPr>
          <a:lstStyle/>
          <a:p>
            <a:pPr algn="ctr"/>
            <a:r>
              <a:rPr kumimoji="1" lang="ja-JP" altLang="en-US" sz="1100" dirty="0"/>
              <a:t>正常に完了いたしました</a:t>
            </a:r>
          </a:p>
        </p:txBody>
      </p:sp>
      <p:sp>
        <p:nvSpPr>
          <p:cNvPr id="91" name="四角形: 角を丸くする 90">
            <a:extLst>
              <a:ext uri="{FF2B5EF4-FFF2-40B4-BE49-F238E27FC236}">
                <a16:creationId xmlns:a16="http://schemas.microsoft.com/office/drawing/2014/main" id="{980CBC76-08DD-BAD5-E710-31A510C22A8C}"/>
              </a:ext>
            </a:extLst>
          </p:cNvPr>
          <p:cNvSpPr/>
          <p:nvPr/>
        </p:nvSpPr>
        <p:spPr>
          <a:xfrm>
            <a:off x="7812360" y="5723626"/>
            <a:ext cx="598605" cy="277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送信</a:t>
            </a:r>
            <a:endParaRPr kumimoji="1" lang="ja-JP" altLang="en-US" sz="1200" dirty="0"/>
          </a:p>
        </p:txBody>
      </p:sp>
      <p:sp>
        <p:nvSpPr>
          <p:cNvPr id="92" name="四角形: 角を丸くする 91">
            <a:extLst>
              <a:ext uri="{FF2B5EF4-FFF2-40B4-BE49-F238E27FC236}">
                <a16:creationId xmlns:a16="http://schemas.microsoft.com/office/drawing/2014/main" id="{17E4062D-3E7C-40F4-85F1-A7FEF94CD797}"/>
              </a:ext>
            </a:extLst>
          </p:cNvPr>
          <p:cNvSpPr/>
          <p:nvPr/>
        </p:nvSpPr>
        <p:spPr>
          <a:xfrm>
            <a:off x="5130061" y="5697216"/>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93" name="矢印: 右 92">
            <a:extLst>
              <a:ext uri="{FF2B5EF4-FFF2-40B4-BE49-F238E27FC236}">
                <a16:creationId xmlns:a16="http://schemas.microsoft.com/office/drawing/2014/main" id="{80CEAA16-B4AE-AE90-252D-D68136D221F8}"/>
              </a:ext>
            </a:extLst>
          </p:cNvPr>
          <p:cNvSpPr/>
          <p:nvPr/>
        </p:nvSpPr>
        <p:spPr>
          <a:xfrm>
            <a:off x="4297990" y="4265396"/>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バッジ: チェックマーク 1 枠線">
            <a:extLst>
              <a:ext uri="{FF2B5EF4-FFF2-40B4-BE49-F238E27FC236}">
                <a16:creationId xmlns:a16="http://schemas.microsoft.com/office/drawing/2014/main" id="{0083444E-CEEA-8626-A7F4-1AF4DBB00D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8516" y="3378483"/>
            <a:ext cx="914400" cy="914400"/>
          </a:xfrm>
          <a:prstGeom prst="rect">
            <a:avLst/>
          </a:prstGeom>
        </p:spPr>
      </p:pic>
      <p:sp>
        <p:nvSpPr>
          <p:cNvPr id="8" name="テキスト ボックス 7">
            <a:extLst>
              <a:ext uri="{FF2B5EF4-FFF2-40B4-BE49-F238E27FC236}">
                <a16:creationId xmlns:a16="http://schemas.microsoft.com/office/drawing/2014/main" id="{6E4085C0-D336-03E2-96DB-CB5FDF78E79A}"/>
              </a:ext>
            </a:extLst>
          </p:cNvPr>
          <p:cNvSpPr txBox="1"/>
          <p:nvPr/>
        </p:nvSpPr>
        <p:spPr>
          <a:xfrm>
            <a:off x="4940105" y="4283430"/>
            <a:ext cx="1080120" cy="261610"/>
          </a:xfrm>
          <a:prstGeom prst="rect">
            <a:avLst/>
          </a:prstGeom>
          <a:noFill/>
        </p:spPr>
        <p:txBody>
          <a:bodyPr wrap="square" rtlCol="0">
            <a:spAutoFit/>
          </a:bodyPr>
          <a:lstStyle/>
          <a:p>
            <a:r>
              <a:rPr kumimoji="1" lang="ja-JP" altLang="en-US" sz="1100" dirty="0"/>
              <a:t>メッセージ</a:t>
            </a:r>
          </a:p>
        </p:txBody>
      </p:sp>
      <p:sp>
        <p:nvSpPr>
          <p:cNvPr id="10" name="四角形: 角を丸くする 9">
            <a:extLst>
              <a:ext uri="{FF2B5EF4-FFF2-40B4-BE49-F238E27FC236}">
                <a16:creationId xmlns:a16="http://schemas.microsoft.com/office/drawing/2014/main" id="{B8DE9054-DA25-DDE8-2BAE-1C770DFD842E}"/>
              </a:ext>
            </a:extLst>
          </p:cNvPr>
          <p:cNvSpPr/>
          <p:nvPr/>
        </p:nvSpPr>
        <p:spPr>
          <a:xfrm>
            <a:off x="1611206" y="4807764"/>
            <a:ext cx="1209020" cy="2616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職長へ報告する</a:t>
            </a:r>
            <a:endParaRPr kumimoji="1" lang="ja-JP" altLang="en-US" sz="1200" dirty="0"/>
          </a:p>
        </p:txBody>
      </p:sp>
      <p:sp>
        <p:nvSpPr>
          <p:cNvPr id="11" name="正方形/長方形 10">
            <a:extLst>
              <a:ext uri="{FF2B5EF4-FFF2-40B4-BE49-F238E27FC236}">
                <a16:creationId xmlns:a16="http://schemas.microsoft.com/office/drawing/2014/main" id="{9F8DC828-2580-6DA3-4826-640C4718D357}"/>
              </a:ext>
            </a:extLst>
          </p:cNvPr>
          <p:cNvSpPr/>
          <p:nvPr/>
        </p:nvSpPr>
        <p:spPr>
          <a:xfrm>
            <a:off x="5112060" y="3864593"/>
            <a:ext cx="3204356"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solidFill>
                  <a:schemeClr val="tx1"/>
                </a:solidFill>
              </a:rPr>
              <a:t>自動転記</a:t>
            </a:r>
          </a:p>
        </p:txBody>
      </p:sp>
      <p:sp>
        <p:nvSpPr>
          <p:cNvPr id="12" name="テキスト ボックス 11">
            <a:extLst>
              <a:ext uri="{FF2B5EF4-FFF2-40B4-BE49-F238E27FC236}">
                <a16:creationId xmlns:a16="http://schemas.microsoft.com/office/drawing/2014/main" id="{E4DEC74A-789D-E026-C72B-90491C9DCD8B}"/>
              </a:ext>
            </a:extLst>
          </p:cNvPr>
          <p:cNvSpPr txBox="1"/>
          <p:nvPr/>
        </p:nvSpPr>
        <p:spPr>
          <a:xfrm>
            <a:off x="5008698" y="3569278"/>
            <a:ext cx="1291494" cy="261610"/>
          </a:xfrm>
          <a:prstGeom prst="rect">
            <a:avLst/>
          </a:prstGeom>
          <a:noFill/>
        </p:spPr>
        <p:txBody>
          <a:bodyPr wrap="square" rtlCol="0">
            <a:spAutoFit/>
          </a:bodyPr>
          <a:lstStyle/>
          <a:p>
            <a:r>
              <a:rPr kumimoji="1" lang="ja-JP" altLang="en-US" sz="1100" dirty="0"/>
              <a:t>件名</a:t>
            </a:r>
          </a:p>
        </p:txBody>
      </p:sp>
    </p:spTree>
    <p:extLst>
      <p:ext uri="{BB962C8B-B14F-4D97-AF65-F5344CB8AC3E}">
        <p14:creationId xmlns:p14="http://schemas.microsoft.com/office/powerpoint/2010/main" val="132988219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継続入力方法</a:t>
            </a:r>
            <a:endParaRPr kumimoji="1" lang="ja-JP" altLang="en-US" dirty="0"/>
          </a:p>
        </p:txBody>
      </p:sp>
    </p:spTree>
    <p:extLst>
      <p:ext uri="{BB962C8B-B14F-4D97-AF65-F5344CB8AC3E}">
        <p14:creationId xmlns:p14="http://schemas.microsoft.com/office/powerpoint/2010/main" val="1927694976"/>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画面構成（継続入力</a:t>
            </a:r>
            <a:r>
              <a:rPr kumimoji="1" lang="en-US" altLang="ja-JP" dirty="0"/>
              <a:t>/</a:t>
            </a:r>
            <a:r>
              <a:rPr lang="ja-JP" altLang="en-US" dirty="0"/>
              <a:t>タブレット</a:t>
            </a:r>
            <a:r>
              <a:rPr kumimoji="1" lang="ja-JP" altLang="en-US" dirty="0"/>
              <a:t>型）</a:t>
            </a:r>
          </a:p>
        </p:txBody>
      </p:sp>
      <p:sp>
        <p:nvSpPr>
          <p:cNvPr id="28" name="正方形/長方形 27">
            <a:extLst>
              <a:ext uri="{FF2B5EF4-FFF2-40B4-BE49-F238E27FC236}">
                <a16:creationId xmlns:a16="http://schemas.microsoft.com/office/drawing/2014/main" id="{3F38B50D-9A07-4B16-B209-A0A6F80143A3}"/>
              </a:ext>
            </a:extLst>
          </p:cNvPr>
          <p:cNvSpPr/>
          <p:nvPr/>
        </p:nvSpPr>
        <p:spPr>
          <a:xfrm>
            <a:off x="2560372" y="2780928"/>
            <a:ext cx="4023256" cy="33179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127982E9-8F35-494D-9DC9-EF8CE964A7C4}"/>
              </a:ext>
            </a:extLst>
          </p:cNvPr>
          <p:cNvSpPr txBox="1"/>
          <p:nvPr/>
        </p:nvSpPr>
        <p:spPr>
          <a:xfrm>
            <a:off x="2560372" y="2780928"/>
            <a:ext cx="4023256" cy="369332"/>
          </a:xfrm>
          <a:prstGeom prst="rect">
            <a:avLst/>
          </a:prstGeom>
          <a:solidFill>
            <a:schemeClr val="bg2"/>
          </a:solidFill>
        </p:spPr>
        <p:txBody>
          <a:bodyPr wrap="square" rtlCol="0">
            <a:spAutoFit/>
          </a:bodyPr>
          <a:lstStyle/>
          <a:p>
            <a:pPr algn="ctr"/>
            <a:r>
              <a:rPr kumimoji="1" lang="ja-JP" altLang="en-US" dirty="0">
                <a:solidFill>
                  <a:schemeClr val="bg1"/>
                </a:solidFill>
              </a:rPr>
              <a:t>異常処置報告アプリ</a:t>
            </a:r>
          </a:p>
        </p:txBody>
      </p:sp>
      <p:pic>
        <p:nvPicPr>
          <p:cNvPr id="30" name="図 29">
            <a:extLst>
              <a:ext uri="{FF2B5EF4-FFF2-40B4-BE49-F238E27FC236}">
                <a16:creationId xmlns:a16="http://schemas.microsoft.com/office/drawing/2014/main" id="{05D48448-B7C2-4344-98C1-28E1CAD3D400}"/>
              </a:ext>
            </a:extLst>
          </p:cNvPr>
          <p:cNvPicPr>
            <a:picLocks noChangeAspect="1"/>
          </p:cNvPicPr>
          <p:nvPr/>
        </p:nvPicPr>
        <p:blipFill>
          <a:blip r:embed="rId2"/>
          <a:stretch>
            <a:fillRect/>
          </a:stretch>
        </p:blipFill>
        <p:spPr>
          <a:xfrm>
            <a:off x="2672655" y="5702263"/>
            <a:ext cx="1440781" cy="326655"/>
          </a:xfrm>
          <a:prstGeom prst="rect">
            <a:avLst/>
          </a:prstGeom>
        </p:spPr>
      </p:pic>
      <p:sp>
        <p:nvSpPr>
          <p:cNvPr id="31" name="四角形: 角を丸くする 30">
            <a:extLst>
              <a:ext uri="{FF2B5EF4-FFF2-40B4-BE49-F238E27FC236}">
                <a16:creationId xmlns:a16="http://schemas.microsoft.com/office/drawing/2014/main" id="{1716E327-30EE-49EC-92AB-A1524E9EEDCB}"/>
              </a:ext>
            </a:extLst>
          </p:cNvPr>
          <p:cNvSpPr/>
          <p:nvPr/>
        </p:nvSpPr>
        <p:spPr>
          <a:xfrm>
            <a:off x="2929604" y="3630559"/>
            <a:ext cx="3303176"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新規入力（担当者）</a:t>
            </a:r>
          </a:p>
        </p:txBody>
      </p:sp>
      <p:sp>
        <p:nvSpPr>
          <p:cNvPr id="44" name="四角形: 角を丸くする 43">
            <a:extLst>
              <a:ext uri="{FF2B5EF4-FFF2-40B4-BE49-F238E27FC236}">
                <a16:creationId xmlns:a16="http://schemas.microsoft.com/office/drawing/2014/main" id="{C417904A-31AE-4135-98EE-E2CD140DC260}"/>
              </a:ext>
            </a:extLst>
          </p:cNvPr>
          <p:cNvSpPr/>
          <p:nvPr/>
        </p:nvSpPr>
        <p:spPr>
          <a:xfrm>
            <a:off x="2911602" y="4951964"/>
            <a:ext cx="3321178" cy="3907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t>事例検索</a:t>
            </a:r>
          </a:p>
        </p:txBody>
      </p:sp>
      <p:sp>
        <p:nvSpPr>
          <p:cNvPr id="7" name="テキスト プレースホルダー 2">
            <a:extLst>
              <a:ext uri="{FF2B5EF4-FFF2-40B4-BE49-F238E27FC236}">
                <a16:creationId xmlns:a16="http://schemas.microsoft.com/office/drawing/2014/main" id="{C7D9DFD2-0839-8A05-804C-69048A623465}"/>
              </a:ext>
            </a:extLst>
          </p:cNvPr>
          <p:cNvSpPr>
            <a:spLocks noGrp="1"/>
          </p:cNvSpPr>
          <p:nvPr>
            <p:ph type="body" sz="quarter" idx="10"/>
          </p:nvPr>
        </p:nvSpPr>
        <p:spPr>
          <a:xfrm>
            <a:off x="466392" y="1244002"/>
            <a:ext cx="8229600" cy="1187799"/>
          </a:xfrm>
        </p:spPr>
        <p:txBody>
          <a:bodyPr/>
          <a:lstStyle/>
          <a:p>
            <a:pPr>
              <a:buFont typeface="Wingdings" panose="05000000000000000000" pitchFamily="2" charset="2"/>
              <a:buChar char="l"/>
            </a:pPr>
            <a:r>
              <a:rPr lang="ja-JP" altLang="en-US" sz="2000" dirty="0"/>
              <a:t>初期報告の続きを入力</a:t>
            </a:r>
            <a:endParaRPr lang="en-US" altLang="ja-JP" sz="2000" dirty="0"/>
          </a:p>
          <a:p>
            <a:pPr>
              <a:buFont typeface="Wingdings" panose="05000000000000000000" pitchFamily="2" charset="2"/>
              <a:buChar char="l"/>
            </a:pPr>
            <a:r>
              <a:rPr lang="ja-JP" altLang="en-US" sz="2000" dirty="0"/>
              <a:t>上長追記もこちらを使用</a:t>
            </a:r>
            <a:endParaRPr lang="en-US" altLang="ja-JP" sz="2000" dirty="0"/>
          </a:p>
          <a:p>
            <a:pPr>
              <a:buFont typeface="Wingdings" panose="05000000000000000000" pitchFamily="2" charset="2"/>
              <a:buChar char="l"/>
            </a:pPr>
            <a:r>
              <a:rPr kumimoji="1" lang="en-US" altLang="ja-JP" sz="2000" dirty="0"/>
              <a:t>PC</a:t>
            </a:r>
            <a:r>
              <a:rPr kumimoji="1" lang="ja-JP" altLang="en-US" sz="2000" dirty="0"/>
              <a:t>での操作を想定</a:t>
            </a:r>
          </a:p>
        </p:txBody>
      </p:sp>
      <p:sp>
        <p:nvSpPr>
          <p:cNvPr id="8" name="四角形: 角を丸くする 7">
            <a:extLst>
              <a:ext uri="{FF2B5EF4-FFF2-40B4-BE49-F238E27FC236}">
                <a16:creationId xmlns:a16="http://schemas.microsoft.com/office/drawing/2014/main" id="{CFBA3089-1ED0-519A-B162-4B345CC1CE70}"/>
              </a:ext>
            </a:extLst>
          </p:cNvPr>
          <p:cNvSpPr/>
          <p:nvPr/>
        </p:nvSpPr>
        <p:spPr>
          <a:xfrm>
            <a:off x="2911602" y="4301785"/>
            <a:ext cx="3321178"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継続</a:t>
            </a:r>
            <a:r>
              <a:rPr kumimoji="1" lang="ja-JP" altLang="en-US" dirty="0"/>
              <a:t>入力（担当者、管理者）</a:t>
            </a:r>
          </a:p>
        </p:txBody>
      </p:sp>
      <p:sp>
        <p:nvSpPr>
          <p:cNvPr id="13" name="四角形: 角を丸くする 12">
            <a:extLst>
              <a:ext uri="{FF2B5EF4-FFF2-40B4-BE49-F238E27FC236}">
                <a16:creationId xmlns:a16="http://schemas.microsoft.com/office/drawing/2014/main" id="{AC8D9AFE-A9E4-E8C0-4F3B-61054997FD03}"/>
              </a:ext>
            </a:extLst>
          </p:cNvPr>
          <p:cNvSpPr/>
          <p:nvPr/>
        </p:nvSpPr>
        <p:spPr>
          <a:xfrm>
            <a:off x="2672655" y="4161405"/>
            <a:ext cx="3747612" cy="6826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2883425"/>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画面構成（デモ版とほぼ同じ）</a:t>
            </a:r>
          </a:p>
        </p:txBody>
      </p:sp>
      <p:sp>
        <p:nvSpPr>
          <p:cNvPr id="32" name="テキスト プレースホルダー 2">
            <a:extLst>
              <a:ext uri="{FF2B5EF4-FFF2-40B4-BE49-F238E27FC236}">
                <a16:creationId xmlns:a16="http://schemas.microsoft.com/office/drawing/2014/main" id="{A5BA0295-DC8D-47E5-B0FF-FDA29455D897}"/>
              </a:ext>
            </a:extLst>
          </p:cNvPr>
          <p:cNvSpPr txBox="1">
            <a:spLocks/>
          </p:cNvSpPr>
          <p:nvPr/>
        </p:nvSpPr>
        <p:spPr>
          <a:xfrm>
            <a:off x="457200" y="1063531"/>
            <a:ext cx="8229600" cy="5652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基本的には一画面で確認ができるように設計。</a:t>
            </a:r>
          </a:p>
        </p:txBody>
      </p:sp>
      <p:pic>
        <p:nvPicPr>
          <p:cNvPr id="8" name="図 7">
            <a:extLst>
              <a:ext uri="{FF2B5EF4-FFF2-40B4-BE49-F238E27FC236}">
                <a16:creationId xmlns:a16="http://schemas.microsoft.com/office/drawing/2014/main" id="{2DC685DD-D328-4680-A566-9BE7D2AEB5B5}"/>
              </a:ext>
            </a:extLst>
          </p:cNvPr>
          <p:cNvPicPr>
            <a:picLocks noChangeAspect="1"/>
          </p:cNvPicPr>
          <p:nvPr/>
        </p:nvPicPr>
        <p:blipFill>
          <a:blip r:embed="rId3"/>
          <a:stretch>
            <a:fillRect/>
          </a:stretch>
        </p:blipFill>
        <p:spPr>
          <a:xfrm>
            <a:off x="2195736" y="2320672"/>
            <a:ext cx="6665252" cy="3744416"/>
          </a:xfrm>
          <a:prstGeom prst="rect">
            <a:avLst/>
          </a:prstGeom>
          <a:ln>
            <a:solidFill>
              <a:schemeClr val="tx1"/>
            </a:solidFill>
          </a:ln>
        </p:spPr>
      </p:pic>
      <p:cxnSp>
        <p:nvCxnSpPr>
          <p:cNvPr id="35" name="直線矢印コネクタ 34">
            <a:extLst>
              <a:ext uri="{FF2B5EF4-FFF2-40B4-BE49-F238E27FC236}">
                <a16:creationId xmlns:a16="http://schemas.microsoft.com/office/drawing/2014/main" id="{2020B29E-9D18-4A5E-A8FC-607013A3E4B3}"/>
              </a:ext>
            </a:extLst>
          </p:cNvPr>
          <p:cNvCxnSpPr>
            <a:cxnSpLocks/>
          </p:cNvCxnSpPr>
          <p:nvPr/>
        </p:nvCxnSpPr>
        <p:spPr>
          <a:xfrm>
            <a:off x="1907704" y="3006844"/>
            <a:ext cx="498676" cy="34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プレースホルダー 2">
            <a:extLst>
              <a:ext uri="{FF2B5EF4-FFF2-40B4-BE49-F238E27FC236}">
                <a16:creationId xmlns:a16="http://schemas.microsoft.com/office/drawing/2014/main" id="{AAE1E1F8-9ACE-409C-90A2-A7CE0B50BAA6}"/>
              </a:ext>
            </a:extLst>
          </p:cNvPr>
          <p:cNvSpPr txBox="1">
            <a:spLocks/>
          </p:cNvSpPr>
          <p:nvPr/>
        </p:nvSpPr>
        <p:spPr>
          <a:xfrm>
            <a:off x="6862812" y="1605083"/>
            <a:ext cx="1823988"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現在時刻の表示</a:t>
            </a:r>
          </a:p>
        </p:txBody>
      </p:sp>
      <p:cxnSp>
        <p:nvCxnSpPr>
          <p:cNvPr id="38" name="直線矢印コネクタ 37">
            <a:extLst>
              <a:ext uri="{FF2B5EF4-FFF2-40B4-BE49-F238E27FC236}">
                <a16:creationId xmlns:a16="http://schemas.microsoft.com/office/drawing/2014/main" id="{A4DC820D-4B54-405B-8CE1-88EC86668749}"/>
              </a:ext>
            </a:extLst>
          </p:cNvPr>
          <p:cNvCxnSpPr>
            <a:cxnSpLocks/>
          </p:cNvCxnSpPr>
          <p:nvPr/>
        </p:nvCxnSpPr>
        <p:spPr>
          <a:xfrm flipH="1">
            <a:off x="7668344" y="1959409"/>
            <a:ext cx="72008" cy="30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プレースホルダー 2">
            <a:extLst>
              <a:ext uri="{FF2B5EF4-FFF2-40B4-BE49-F238E27FC236}">
                <a16:creationId xmlns:a16="http://schemas.microsoft.com/office/drawing/2014/main" id="{9F2F840E-8554-495D-B419-F8419C575194}"/>
              </a:ext>
            </a:extLst>
          </p:cNvPr>
          <p:cNvSpPr txBox="1">
            <a:spLocks/>
          </p:cNvSpPr>
          <p:nvPr/>
        </p:nvSpPr>
        <p:spPr>
          <a:xfrm>
            <a:off x="83716" y="2535227"/>
            <a:ext cx="1823988" cy="94323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登録されたものが新しい順に表示される</a:t>
            </a:r>
          </a:p>
        </p:txBody>
      </p:sp>
      <p:cxnSp>
        <p:nvCxnSpPr>
          <p:cNvPr id="42" name="直線矢印コネクタ 41">
            <a:extLst>
              <a:ext uri="{FF2B5EF4-FFF2-40B4-BE49-F238E27FC236}">
                <a16:creationId xmlns:a16="http://schemas.microsoft.com/office/drawing/2014/main" id="{258EE9B9-8FDF-407A-913B-9978725D62A2}"/>
              </a:ext>
            </a:extLst>
          </p:cNvPr>
          <p:cNvCxnSpPr>
            <a:cxnSpLocks/>
          </p:cNvCxnSpPr>
          <p:nvPr/>
        </p:nvCxnSpPr>
        <p:spPr>
          <a:xfrm>
            <a:off x="4039044" y="2152980"/>
            <a:ext cx="311552" cy="1003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プレースホルダー 2">
            <a:extLst>
              <a:ext uri="{FF2B5EF4-FFF2-40B4-BE49-F238E27FC236}">
                <a16:creationId xmlns:a16="http://schemas.microsoft.com/office/drawing/2014/main" id="{90EF6258-1773-4468-88BD-4D1D9FF03548}"/>
              </a:ext>
            </a:extLst>
          </p:cNvPr>
          <p:cNvSpPr txBox="1">
            <a:spLocks/>
          </p:cNvSpPr>
          <p:nvPr/>
        </p:nvSpPr>
        <p:spPr>
          <a:xfrm>
            <a:off x="1907704" y="1792940"/>
            <a:ext cx="3701308"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アイコンを押すと右に詳細が表示される</a:t>
            </a:r>
          </a:p>
        </p:txBody>
      </p:sp>
      <p:cxnSp>
        <p:nvCxnSpPr>
          <p:cNvPr id="63" name="直線矢印コネクタ 62">
            <a:extLst>
              <a:ext uri="{FF2B5EF4-FFF2-40B4-BE49-F238E27FC236}">
                <a16:creationId xmlns:a16="http://schemas.microsoft.com/office/drawing/2014/main" id="{3CB72D90-6BE1-4962-9A42-A365A3ACDD9C}"/>
              </a:ext>
            </a:extLst>
          </p:cNvPr>
          <p:cNvCxnSpPr>
            <a:cxnSpLocks/>
          </p:cNvCxnSpPr>
          <p:nvPr/>
        </p:nvCxnSpPr>
        <p:spPr>
          <a:xfrm>
            <a:off x="1979712" y="5206189"/>
            <a:ext cx="792088" cy="46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プレースホルダー 2">
            <a:extLst>
              <a:ext uri="{FF2B5EF4-FFF2-40B4-BE49-F238E27FC236}">
                <a16:creationId xmlns:a16="http://schemas.microsoft.com/office/drawing/2014/main" id="{9C080F39-D72C-4CBF-B9FD-106265EE97AA}"/>
              </a:ext>
            </a:extLst>
          </p:cNvPr>
          <p:cNvSpPr txBox="1">
            <a:spLocks/>
          </p:cNvSpPr>
          <p:nvPr/>
        </p:nvSpPr>
        <p:spPr>
          <a:xfrm>
            <a:off x="365102" y="4753029"/>
            <a:ext cx="1823988" cy="6639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追加処置を行う場合に押す</a:t>
            </a:r>
          </a:p>
        </p:txBody>
      </p:sp>
      <p:cxnSp>
        <p:nvCxnSpPr>
          <p:cNvPr id="65" name="直線矢印コネクタ 64">
            <a:extLst>
              <a:ext uri="{FF2B5EF4-FFF2-40B4-BE49-F238E27FC236}">
                <a16:creationId xmlns:a16="http://schemas.microsoft.com/office/drawing/2014/main" id="{5683B67D-C501-4F6E-96D5-7EE7FA0F3B38}"/>
              </a:ext>
            </a:extLst>
          </p:cNvPr>
          <p:cNvCxnSpPr>
            <a:cxnSpLocks/>
          </p:cNvCxnSpPr>
          <p:nvPr/>
        </p:nvCxnSpPr>
        <p:spPr>
          <a:xfrm flipV="1">
            <a:off x="1874390" y="5910277"/>
            <a:ext cx="531990" cy="297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プレースホルダー 2">
            <a:extLst>
              <a:ext uri="{FF2B5EF4-FFF2-40B4-BE49-F238E27FC236}">
                <a16:creationId xmlns:a16="http://schemas.microsoft.com/office/drawing/2014/main" id="{1E11135B-8EE6-4A53-910B-6EA76817FDC1}"/>
              </a:ext>
            </a:extLst>
          </p:cNvPr>
          <p:cNvSpPr txBox="1">
            <a:spLocks/>
          </p:cNvSpPr>
          <p:nvPr/>
        </p:nvSpPr>
        <p:spPr>
          <a:xfrm>
            <a:off x="491471" y="6159624"/>
            <a:ext cx="1488241" cy="41467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「戻る」ボタン</a:t>
            </a:r>
          </a:p>
        </p:txBody>
      </p:sp>
      <p:cxnSp>
        <p:nvCxnSpPr>
          <p:cNvPr id="67" name="直線矢印コネクタ 66">
            <a:extLst>
              <a:ext uri="{FF2B5EF4-FFF2-40B4-BE49-F238E27FC236}">
                <a16:creationId xmlns:a16="http://schemas.microsoft.com/office/drawing/2014/main" id="{0D2D5F55-A72E-4801-9DBC-580969AEDD8B}"/>
              </a:ext>
            </a:extLst>
          </p:cNvPr>
          <p:cNvCxnSpPr>
            <a:cxnSpLocks/>
          </p:cNvCxnSpPr>
          <p:nvPr/>
        </p:nvCxnSpPr>
        <p:spPr>
          <a:xfrm flipH="1" flipV="1">
            <a:off x="4194820" y="5985532"/>
            <a:ext cx="233164" cy="33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テキスト プレースホルダー 2">
            <a:extLst>
              <a:ext uri="{FF2B5EF4-FFF2-40B4-BE49-F238E27FC236}">
                <a16:creationId xmlns:a16="http://schemas.microsoft.com/office/drawing/2014/main" id="{770926D0-F152-4A43-B7D2-047E8428A550}"/>
              </a:ext>
            </a:extLst>
          </p:cNvPr>
          <p:cNvSpPr txBox="1">
            <a:spLocks/>
          </p:cNvSpPr>
          <p:nvPr/>
        </p:nvSpPr>
        <p:spPr>
          <a:xfrm>
            <a:off x="4427984" y="6212030"/>
            <a:ext cx="4104456"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0000"/>
                </a:solidFill>
              </a:rPr>
              <a:t>「継続入力」へ変更</a:t>
            </a:r>
          </a:p>
        </p:txBody>
      </p:sp>
    </p:spTree>
    <p:extLst>
      <p:ext uri="{BB962C8B-B14F-4D97-AF65-F5344CB8AC3E}">
        <p14:creationId xmlns:p14="http://schemas.microsoft.com/office/powerpoint/2010/main" val="246064359"/>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B4182DD-7374-4621-B87E-802F952B891E}"/>
              </a:ext>
            </a:extLst>
          </p:cNvPr>
          <p:cNvPicPr>
            <a:picLocks noChangeAspect="1"/>
          </p:cNvPicPr>
          <p:nvPr/>
        </p:nvPicPr>
        <p:blipFill>
          <a:blip r:embed="rId3"/>
          <a:stretch>
            <a:fillRect/>
          </a:stretch>
        </p:blipFill>
        <p:spPr>
          <a:xfrm>
            <a:off x="1366559" y="2170622"/>
            <a:ext cx="6475941" cy="3633412"/>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作業者選択画面</a:t>
            </a:r>
          </a:p>
        </p:txBody>
      </p:sp>
      <p:sp>
        <p:nvSpPr>
          <p:cNvPr id="32" name="テキスト プレースホルダー 2">
            <a:extLst>
              <a:ext uri="{FF2B5EF4-FFF2-40B4-BE49-F238E27FC236}">
                <a16:creationId xmlns:a16="http://schemas.microsoft.com/office/drawing/2014/main" id="{A5BA0295-DC8D-47E5-B0FF-FDA29455D897}"/>
              </a:ext>
            </a:extLst>
          </p:cNvPr>
          <p:cNvSpPr txBox="1">
            <a:spLocks/>
          </p:cNvSpPr>
          <p:nvPr/>
        </p:nvSpPr>
        <p:spPr>
          <a:xfrm>
            <a:off x="457200" y="1063531"/>
            <a:ext cx="8229600" cy="7213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a:t>役職に応じてボタンを選択する</a:t>
            </a:r>
            <a:endParaRPr lang="en-US" altLang="ja-JP" sz="2000" dirty="0"/>
          </a:p>
          <a:p>
            <a:r>
              <a:rPr lang="ja-JP" altLang="en-US" sz="2000" dirty="0">
                <a:solidFill>
                  <a:srgbClr val="FF0000"/>
                </a:solidFill>
              </a:rPr>
              <a:t>担当者の継続入力フォームを追加予定</a:t>
            </a:r>
          </a:p>
        </p:txBody>
      </p:sp>
      <p:sp>
        <p:nvSpPr>
          <p:cNvPr id="37" name="テキスト プレースホルダー 2">
            <a:extLst>
              <a:ext uri="{FF2B5EF4-FFF2-40B4-BE49-F238E27FC236}">
                <a16:creationId xmlns:a16="http://schemas.microsoft.com/office/drawing/2014/main" id="{AAE1E1F8-9ACE-409C-90A2-A7CE0B50BAA6}"/>
              </a:ext>
            </a:extLst>
          </p:cNvPr>
          <p:cNvSpPr txBox="1">
            <a:spLocks/>
          </p:cNvSpPr>
          <p:nvPr/>
        </p:nvSpPr>
        <p:spPr>
          <a:xfrm>
            <a:off x="7023483" y="1556792"/>
            <a:ext cx="1823988"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現在時刻の表示</a:t>
            </a:r>
          </a:p>
        </p:txBody>
      </p:sp>
      <p:cxnSp>
        <p:nvCxnSpPr>
          <p:cNvPr id="38" name="直線矢印コネクタ 37">
            <a:extLst>
              <a:ext uri="{FF2B5EF4-FFF2-40B4-BE49-F238E27FC236}">
                <a16:creationId xmlns:a16="http://schemas.microsoft.com/office/drawing/2014/main" id="{A4DC820D-4B54-405B-8CE1-88EC86668749}"/>
              </a:ext>
            </a:extLst>
          </p:cNvPr>
          <p:cNvCxnSpPr>
            <a:cxnSpLocks/>
          </p:cNvCxnSpPr>
          <p:nvPr/>
        </p:nvCxnSpPr>
        <p:spPr>
          <a:xfrm flipH="1">
            <a:off x="7199207" y="1941335"/>
            <a:ext cx="72008" cy="15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683B67D-C501-4F6E-96D5-7EE7FA0F3B38}"/>
              </a:ext>
            </a:extLst>
          </p:cNvPr>
          <p:cNvCxnSpPr>
            <a:cxnSpLocks/>
          </p:cNvCxnSpPr>
          <p:nvPr/>
        </p:nvCxnSpPr>
        <p:spPr>
          <a:xfrm flipV="1">
            <a:off x="1139657" y="5740038"/>
            <a:ext cx="370918" cy="229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プレースホルダー 2">
            <a:extLst>
              <a:ext uri="{FF2B5EF4-FFF2-40B4-BE49-F238E27FC236}">
                <a16:creationId xmlns:a16="http://schemas.microsoft.com/office/drawing/2014/main" id="{1E11135B-8EE6-4A53-910B-6EA76817FDC1}"/>
              </a:ext>
            </a:extLst>
          </p:cNvPr>
          <p:cNvSpPr txBox="1">
            <a:spLocks/>
          </p:cNvSpPr>
          <p:nvPr/>
        </p:nvSpPr>
        <p:spPr>
          <a:xfrm>
            <a:off x="395536" y="6047802"/>
            <a:ext cx="1488241" cy="41467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「戻る」ボタン</a:t>
            </a:r>
          </a:p>
        </p:txBody>
      </p:sp>
      <p:cxnSp>
        <p:nvCxnSpPr>
          <p:cNvPr id="67" name="直線矢印コネクタ 66">
            <a:extLst>
              <a:ext uri="{FF2B5EF4-FFF2-40B4-BE49-F238E27FC236}">
                <a16:creationId xmlns:a16="http://schemas.microsoft.com/office/drawing/2014/main" id="{0D2D5F55-A72E-4801-9DBC-580969AEDD8B}"/>
              </a:ext>
            </a:extLst>
          </p:cNvPr>
          <p:cNvCxnSpPr>
            <a:cxnSpLocks/>
          </p:cNvCxnSpPr>
          <p:nvPr/>
        </p:nvCxnSpPr>
        <p:spPr>
          <a:xfrm flipH="1" flipV="1">
            <a:off x="3460087" y="5747317"/>
            <a:ext cx="233164" cy="33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テキスト プレースホルダー 2">
            <a:extLst>
              <a:ext uri="{FF2B5EF4-FFF2-40B4-BE49-F238E27FC236}">
                <a16:creationId xmlns:a16="http://schemas.microsoft.com/office/drawing/2014/main" id="{770926D0-F152-4A43-B7D2-047E8428A550}"/>
              </a:ext>
            </a:extLst>
          </p:cNvPr>
          <p:cNvSpPr txBox="1">
            <a:spLocks/>
          </p:cNvSpPr>
          <p:nvPr/>
        </p:nvSpPr>
        <p:spPr>
          <a:xfrm>
            <a:off x="3693251" y="5973815"/>
            <a:ext cx="4104456"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「追加の処置」に対する確認用ボタン</a:t>
            </a:r>
          </a:p>
        </p:txBody>
      </p:sp>
    </p:spTree>
    <p:extLst>
      <p:ext uri="{BB962C8B-B14F-4D97-AF65-F5344CB8AC3E}">
        <p14:creationId xmlns:p14="http://schemas.microsoft.com/office/powerpoint/2010/main" val="230923490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画面構成（継続入力）</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171612"/>
            <a:ext cx="8229600" cy="901746"/>
          </a:xfrm>
        </p:spPr>
        <p:txBody>
          <a:bodyPr/>
          <a:lstStyle/>
          <a:p>
            <a:pPr>
              <a:buFont typeface="Wingdings" panose="05000000000000000000" pitchFamily="2" charset="2"/>
              <a:buChar char="l"/>
            </a:pPr>
            <a:r>
              <a:rPr lang="ja-JP" altLang="en-US" sz="2000" dirty="0"/>
              <a:t>現場入力箇所は自動転記</a:t>
            </a:r>
            <a:endParaRPr lang="en-US" altLang="ja-JP" sz="2000" dirty="0"/>
          </a:p>
          <a:p>
            <a:pPr>
              <a:buFont typeface="Wingdings" panose="05000000000000000000" pitchFamily="2" charset="2"/>
              <a:buChar char="l"/>
            </a:pPr>
            <a:r>
              <a:rPr kumimoji="1" lang="ja-JP" altLang="en-US" sz="2000" dirty="0"/>
              <a:t>後で編集できるようにする箇所は要相談（改ざんもあり得るため）</a:t>
            </a:r>
          </a:p>
        </p:txBody>
      </p:sp>
      <p:sp>
        <p:nvSpPr>
          <p:cNvPr id="22" name="正方形/長方形 21">
            <a:extLst>
              <a:ext uri="{FF2B5EF4-FFF2-40B4-BE49-F238E27FC236}">
                <a16:creationId xmlns:a16="http://schemas.microsoft.com/office/drawing/2014/main" id="{9958879C-A1A0-86BE-9843-B7A882738212}"/>
              </a:ext>
            </a:extLst>
          </p:cNvPr>
          <p:cNvSpPr/>
          <p:nvPr/>
        </p:nvSpPr>
        <p:spPr>
          <a:xfrm>
            <a:off x="395536" y="2460000"/>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E394C8E-A833-9ACC-21F2-5164B52AB1DD}"/>
              </a:ext>
            </a:extLst>
          </p:cNvPr>
          <p:cNvSpPr/>
          <p:nvPr/>
        </p:nvSpPr>
        <p:spPr>
          <a:xfrm>
            <a:off x="709228" y="2957735"/>
            <a:ext cx="3204356" cy="225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自動転記</a:t>
            </a:r>
          </a:p>
        </p:txBody>
      </p:sp>
      <p:sp>
        <p:nvSpPr>
          <p:cNvPr id="25" name="テキスト ボックス 24">
            <a:extLst>
              <a:ext uri="{FF2B5EF4-FFF2-40B4-BE49-F238E27FC236}">
                <a16:creationId xmlns:a16="http://schemas.microsoft.com/office/drawing/2014/main" id="{0B2F4D7A-8C70-AB55-B090-774C538CDA4C}"/>
              </a:ext>
            </a:extLst>
          </p:cNvPr>
          <p:cNvSpPr txBox="1"/>
          <p:nvPr/>
        </p:nvSpPr>
        <p:spPr>
          <a:xfrm>
            <a:off x="605866" y="2662420"/>
            <a:ext cx="1080120" cy="261610"/>
          </a:xfrm>
          <a:prstGeom prst="rect">
            <a:avLst/>
          </a:prstGeom>
          <a:noFill/>
        </p:spPr>
        <p:txBody>
          <a:bodyPr wrap="square" rtlCol="0">
            <a:spAutoFit/>
          </a:bodyPr>
          <a:lstStyle/>
          <a:p>
            <a:r>
              <a:rPr lang="ja-JP" altLang="en-US" sz="1100" dirty="0"/>
              <a:t>報告番号</a:t>
            </a:r>
            <a:endParaRPr kumimoji="1" lang="ja-JP" altLang="en-US" sz="1100" dirty="0"/>
          </a:p>
        </p:txBody>
      </p:sp>
      <p:sp>
        <p:nvSpPr>
          <p:cNvPr id="28" name="正方形/長方形 27">
            <a:extLst>
              <a:ext uri="{FF2B5EF4-FFF2-40B4-BE49-F238E27FC236}">
                <a16:creationId xmlns:a16="http://schemas.microsoft.com/office/drawing/2014/main" id="{C3FEA138-7903-3DA8-3DF3-809871A54FA5}"/>
              </a:ext>
            </a:extLst>
          </p:cNvPr>
          <p:cNvSpPr/>
          <p:nvPr/>
        </p:nvSpPr>
        <p:spPr>
          <a:xfrm>
            <a:off x="395536" y="2460000"/>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6EFD723C-5922-77AD-3120-B073F47293FF}"/>
              </a:ext>
            </a:extLst>
          </p:cNvPr>
          <p:cNvSpPr/>
          <p:nvPr/>
        </p:nvSpPr>
        <p:spPr>
          <a:xfrm>
            <a:off x="709228" y="3528799"/>
            <a:ext cx="3204356" cy="2167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自動転記</a:t>
            </a:r>
            <a:endParaRPr kumimoji="1" lang="ja-JP" altLang="en-US" sz="1200" dirty="0">
              <a:solidFill>
                <a:schemeClr val="tx1"/>
              </a:solidFill>
            </a:endParaRPr>
          </a:p>
        </p:txBody>
      </p:sp>
      <p:sp>
        <p:nvSpPr>
          <p:cNvPr id="30" name="テキスト ボックス 29">
            <a:extLst>
              <a:ext uri="{FF2B5EF4-FFF2-40B4-BE49-F238E27FC236}">
                <a16:creationId xmlns:a16="http://schemas.microsoft.com/office/drawing/2014/main" id="{534F89D4-F276-F262-1626-3D8EA4519CE1}"/>
              </a:ext>
            </a:extLst>
          </p:cNvPr>
          <p:cNvSpPr txBox="1"/>
          <p:nvPr/>
        </p:nvSpPr>
        <p:spPr>
          <a:xfrm>
            <a:off x="620063" y="3260804"/>
            <a:ext cx="792088" cy="261610"/>
          </a:xfrm>
          <a:prstGeom prst="rect">
            <a:avLst/>
          </a:prstGeom>
          <a:noFill/>
        </p:spPr>
        <p:txBody>
          <a:bodyPr wrap="square" rtlCol="0">
            <a:spAutoFit/>
          </a:bodyPr>
          <a:lstStyle/>
          <a:p>
            <a:r>
              <a:rPr kumimoji="1" lang="ja-JP" altLang="en-US" sz="1100" dirty="0"/>
              <a:t>ステータス</a:t>
            </a:r>
          </a:p>
        </p:txBody>
      </p:sp>
      <p:sp>
        <p:nvSpPr>
          <p:cNvPr id="31" name="正方形/長方形 30">
            <a:extLst>
              <a:ext uri="{FF2B5EF4-FFF2-40B4-BE49-F238E27FC236}">
                <a16:creationId xmlns:a16="http://schemas.microsoft.com/office/drawing/2014/main" id="{086F9D62-0635-E019-CD55-2D769DE944D4}"/>
              </a:ext>
            </a:extLst>
          </p:cNvPr>
          <p:cNvSpPr/>
          <p:nvPr/>
        </p:nvSpPr>
        <p:spPr>
          <a:xfrm>
            <a:off x="727230" y="4111588"/>
            <a:ext cx="3204356"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自動転記</a:t>
            </a: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9C912B40-5759-C3FC-5FB4-B76DB8637E8A}"/>
              </a:ext>
            </a:extLst>
          </p:cNvPr>
          <p:cNvSpPr txBox="1"/>
          <p:nvPr/>
        </p:nvSpPr>
        <p:spPr>
          <a:xfrm>
            <a:off x="637220" y="3846436"/>
            <a:ext cx="792088" cy="261610"/>
          </a:xfrm>
          <a:prstGeom prst="rect">
            <a:avLst/>
          </a:prstGeom>
          <a:noFill/>
        </p:spPr>
        <p:txBody>
          <a:bodyPr wrap="square" rtlCol="0">
            <a:spAutoFit/>
          </a:bodyPr>
          <a:lstStyle/>
          <a:p>
            <a:r>
              <a:rPr lang="ja-JP" altLang="en-US" sz="1100" dirty="0"/>
              <a:t>件名</a:t>
            </a:r>
            <a:endParaRPr kumimoji="1" lang="ja-JP" altLang="en-US" sz="1100" dirty="0"/>
          </a:p>
        </p:txBody>
      </p:sp>
      <p:sp>
        <p:nvSpPr>
          <p:cNvPr id="34" name="正方形/長方形 33">
            <a:extLst>
              <a:ext uri="{FF2B5EF4-FFF2-40B4-BE49-F238E27FC236}">
                <a16:creationId xmlns:a16="http://schemas.microsoft.com/office/drawing/2014/main" id="{6AC7C2A7-C9B5-C288-4BD3-0831AAD6CA4C}"/>
              </a:ext>
            </a:extLst>
          </p:cNvPr>
          <p:cNvSpPr/>
          <p:nvPr/>
        </p:nvSpPr>
        <p:spPr>
          <a:xfrm>
            <a:off x="731309" y="4615985"/>
            <a:ext cx="3200278" cy="1839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自動転記</a:t>
            </a:r>
          </a:p>
        </p:txBody>
      </p:sp>
      <p:sp>
        <p:nvSpPr>
          <p:cNvPr id="35" name="テキスト ボックス 34">
            <a:extLst>
              <a:ext uri="{FF2B5EF4-FFF2-40B4-BE49-F238E27FC236}">
                <a16:creationId xmlns:a16="http://schemas.microsoft.com/office/drawing/2014/main" id="{678CC80C-EB40-6F58-85C6-6E67B3E993F8}"/>
              </a:ext>
            </a:extLst>
          </p:cNvPr>
          <p:cNvSpPr txBox="1"/>
          <p:nvPr/>
        </p:nvSpPr>
        <p:spPr>
          <a:xfrm>
            <a:off x="637220" y="4364970"/>
            <a:ext cx="792088" cy="261610"/>
          </a:xfrm>
          <a:prstGeom prst="rect">
            <a:avLst/>
          </a:prstGeom>
          <a:noFill/>
        </p:spPr>
        <p:txBody>
          <a:bodyPr wrap="square" rtlCol="0">
            <a:spAutoFit/>
          </a:bodyPr>
          <a:lstStyle/>
          <a:p>
            <a:r>
              <a:rPr kumimoji="1" lang="ja-JP" altLang="en-US" sz="1100" dirty="0"/>
              <a:t>発生日時</a:t>
            </a:r>
          </a:p>
        </p:txBody>
      </p:sp>
      <p:sp>
        <p:nvSpPr>
          <p:cNvPr id="36" name="正方形/長方形 35">
            <a:extLst>
              <a:ext uri="{FF2B5EF4-FFF2-40B4-BE49-F238E27FC236}">
                <a16:creationId xmlns:a16="http://schemas.microsoft.com/office/drawing/2014/main" id="{033D1927-8FB0-B816-893E-F617CA925D40}"/>
              </a:ext>
            </a:extLst>
          </p:cNvPr>
          <p:cNvSpPr/>
          <p:nvPr/>
        </p:nvSpPr>
        <p:spPr>
          <a:xfrm>
            <a:off x="727229" y="5164501"/>
            <a:ext cx="3262225"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自動転記</a:t>
            </a:r>
          </a:p>
        </p:txBody>
      </p:sp>
      <p:sp>
        <p:nvSpPr>
          <p:cNvPr id="37" name="テキスト ボックス 36">
            <a:extLst>
              <a:ext uri="{FF2B5EF4-FFF2-40B4-BE49-F238E27FC236}">
                <a16:creationId xmlns:a16="http://schemas.microsoft.com/office/drawing/2014/main" id="{84BD1D89-9007-7A5A-0361-9955DD966759}"/>
              </a:ext>
            </a:extLst>
          </p:cNvPr>
          <p:cNvSpPr txBox="1"/>
          <p:nvPr/>
        </p:nvSpPr>
        <p:spPr>
          <a:xfrm>
            <a:off x="637220" y="4894155"/>
            <a:ext cx="792088" cy="261610"/>
          </a:xfrm>
          <a:prstGeom prst="rect">
            <a:avLst/>
          </a:prstGeom>
          <a:noFill/>
        </p:spPr>
        <p:txBody>
          <a:bodyPr wrap="square" rtlCol="0">
            <a:spAutoFit/>
          </a:bodyPr>
          <a:lstStyle/>
          <a:p>
            <a:r>
              <a:rPr kumimoji="1" lang="ja-JP" altLang="en-US" sz="1100" dirty="0"/>
              <a:t>部場</a:t>
            </a:r>
          </a:p>
        </p:txBody>
      </p:sp>
      <p:sp>
        <p:nvSpPr>
          <p:cNvPr id="38" name="四角形: 角を丸くする 37">
            <a:extLst>
              <a:ext uri="{FF2B5EF4-FFF2-40B4-BE49-F238E27FC236}">
                <a16:creationId xmlns:a16="http://schemas.microsoft.com/office/drawing/2014/main" id="{E3020BDF-EBE7-0B09-049B-CF1780E8814F}"/>
              </a:ext>
            </a:extLst>
          </p:cNvPr>
          <p:cNvSpPr/>
          <p:nvPr/>
        </p:nvSpPr>
        <p:spPr>
          <a:xfrm>
            <a:off x="3419872" y="5460544"/>
            <a:ext cx="588261" cy="2524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39" name="四角形: 角を丸くする 38">
            <a:extLst>
              <a:ext uri="{FF2B5EF4-FFF2-40B4-BE49-F238E27FC236}">
                <a16:creationId xmlns:a16="http://schemas.microsoft.com/office/drawing/2014/main" id="{03C918E4-A89A-45BC-8165-9F81C46B11E2}"/>
              </a:ext>
            </a:extLst>
          </p:cNvPr>
          <p:cNvSpPr/>
          <p:nvPr/>
        </p:nvSpPr>
        <p:spPr>
          <a:xfrm>
            <a:off x="727229" y="5434133"/>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79" name="正方形/長方形 78">
            <a:extLst>
              <a:ext uri="{FF2B5EF4-FFF2-40B4-BE49-F238E27FC236}">
                <a16:creationId xmlns:a16="http://schemas.microsoft.com/office/drawing/2014/main" id="{8DE459B6-A53B-F584-9EC0-588DB933B8EF}"/>
              </a:ext>
            </a:extLst>
          </p:cNvPr>
          <p:cNvSpPr/>
          <p:nvPr/>
        </p:nvSpPr>
        <p:spPr>
          <a:xfrm>
            <a:off x="4798368" y="2435051"/>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7989D2A-5829-ECF0-05B0-EF1DECC7126D}"/>
              </a:ext>
            </a:extLst>
          </p:cNvPr>
          <p:cNvSpPr/>
          <p:nvPr/>
        </p:nvSpPr>
        <p:spPr>
          <a:xfrm>
            <a:off x="5112060" y="2932786"/>
            <a:ext cx="3204356" cy="2259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自動転記</a:t>
            </a:r>
          </a:p>
        </p:txBody>
      </p:sp>
      <p:sp>
        <p:nvSpPr>
          <p:cNvPr id="81" name="テキスト ボックス 80">
            <a:extLst>
              <a:ext uri="{FF2B5EF4-FFF2-40B4-BE49-F238E27FC236}">
                <a16:creationId xmlns:a16="http://schemas.microsoft.com/office/drawing/2014/main" id="{94EF0150-531C-2388-A742-2263592A26C4}"/>
              </a:ext>
            </a:extLst>
          </p:cNvPr>
          <p:cNvSpPr txBox="1"/>
          <p:nvPr/>
        </p:nvSpPr>
        <p:spPr>
          <a:xfrm>
            <a:off x="5008698" y="2637471"/>
            <a:ext cx="1080120" cy="261610"/>
          </a:xfrm>
          <a:prstGeom prst="rect">
            <a:avLst/>
          </a:prstGeom>
          <a:noFill/>
        </p:spPr>
        <p:txBody>
          <a:bodyPr wrap="square" rtlCol="0">
            <a:spAutoFit/>
          </a:bodyPr>
          <a:lstStyle/>
          <a:p>
            <a:r>
              <a:rPr kumimoji="1" lang="ja-JP" altLang="en-US" sz="1100" dirty="0"/>
              <a:t>所属</a:t>
            </a:r>
          </a:p>
        </p:txBody>
      </p:sp>
      <p:sp>
        <p:nvSpPr>
          <p:cNvPr id="82" name="正方形/長方形 81">
            <a:extLst>
              <a:ext uri="{FF2B5EF4-FFF2-40B4-BE49-F238E27FC236}">
                <a16:creationId xmlns:a16="http://schemas.microsoft.com/office/drawing/2014/main" id="{2C026123-A301-B052-24BA-999E9C757DFC}"/>
              </a:ext>
            </a:extLst>
          </p:cNvPr>
          <p:cNvSpPr/>
          <p:nvPr/>
        </p:nvSpPr>
        <p:spPr>
          <a:xfrm>
            <a:off x="4798368" y="2435051"/>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74F43E0-A228-FF40-8A3A-9C07C2F4C9D1}"/>
              </a:ext>
            </a:extLst>
          </p:cNvPr>
          <p:cNvSpPr/>
          <p:nvPr/>
        </p:nvSpPr>
        <p:spPr>
          <a:xfrm>
            <a:off x="5112060" y="3503850"/>
            <a:ext cx="3204356" cy="2167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自動転記</a:t>
            </a: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643000C1-AD6A-2662-2CBB-69527623C1DB}"/>
              </a:ext>
            </a:extLst>
          </p:cNvPr>
          <p:cNvSpPr txBox="1"/>
          <p:nvPr/>
        </p:nvSpPr>
        <p:spPr>
          <a:xfrm>
            <a:off x="5022895" y="3235855"/>
            <a:ext cx="792088" cy="261610"/>
          </a:xfrm>
          <a:prstGeom prst="rect">
            <a:avLst/>
          </a:prstGeom>
          <a:noFill/>
        </p:spPr>
        <p:txBody>
          <a:bodyPr wrap="square" rtlCol="0">
            <a:spAutoFit/>
          </a:bodyPr>
          <a:lstStyle/>
          <a:p>
            <a:r>
              <a:rPr kumimoji="1" lang="ja-JP" altLang="en-US" sz="1100" dirty="0"/>
              <a:t>組</a:t>
            </a:r>
          </a:p>
        </p:txBody>
      </p:sp>
      <p:sp>
        <p:nvSpPr>
          <p:cNvPr id="85" name="正方形/長方形 84">
            <a:extLst>
              <a:ext uri="{FF2B5EF4-FFF2-40B4-BE49-F238E27FC236}">
                <a16:creationId xmlns:a16="http://schemas.microsoft.com/office/drawing/2014/main" id="{AF020144-6C47-EDF9-13FC-E1318AF8EE8E}"/>
              </a:ext>
            </a:extLst>
          </p:cNvPr>
          <p:cNvSpPr/>
          <p:nvPr/>
        </p:nvSpPr>
        <p:spPr>
          <a:xfrm>
            <a:off x="5130062" y="4086639"/>
            <a:ext cx="3204356"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自動転記</a:t>
            </a:r>
          </a:p>
        </p:txBody>
      </p:sp>
      <p:sp>
        <p:nvSpPr>
          <p:cNvPr id="86" name="テキスト ボックス 85">
            <a:extLst>
              <a:ext uri="{FF2B5EF4-FFF2-40B4-BE49-F238E27FC236}">
                <a16:creationId xmlns:a16="http://schemas.microsoft.com/office/drawing/2014/main" id="{61ACAAA1-EB00-AB9D-9B96-A4CB9EEF6D45}"/>
              </a:ext>
            </a:extLst>
          </p:cNvPr>
          <p:cNvSpPr txBox="1"/>
          <p:nvPr/>
        </p:nvSpPr>
        <p:spPr>
          <a:xfrm>
            <a:off x="5040052" y="3821487"/>
            <a:ext cx="792088" cy="261610"/>
          </a:xfrm>
          <a:prstGeom prst="rect">
            <a:avLst/>
          </a:prstGeom>
          <a:noFill/>
        </p:spPr>
        <p:txBody>
          <a:bodyPr wrap="square" rtlCol="0">
            <a:spAutoFit/>
          </a:bodyPr>
          <a:lstStyle/>
          <a:p>
            <a:r>
              <a:rPr lang="ja-JP" altLang="en-US" sz="1100" dirty="0"/>
              <a:t>担当者</a:t>
            </a:r>
            <a:endParaRPr kumimoji="1" lang="ja-JP" altLang="en-US" sz="1100" dirty="0"/>
          </a:p>
        </p:txBody>
      </p:sp>
      <p:sp>
        <p:nvSpPr>
          <p:cNvPr id="87" name="正方形/長方形 86">
            <a:extLst>
              <a:ext uri="{FF2B5EF4-FFF2-40B4-BE49-F238E27FC236}">
                <a16:creationId xmlns:a16="http://schemas.microsoft.com/office/drawing/2014/main" id="{597AAB0C-81FE-2D53-CC06-F1491DAFACFB}"/>
              </a:ext>
            </a:extLst>
          </p:cNvPr>
          <p:cNvSpPr/>
          <p:nvPr/>
        </p:nvSpPr>
        <p:spPr>
          <a:xfrm>
            <a:off x="5134141" y="4591036"/>
            <a:ext cx="3200278" cy="1839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自動転記</a:t>
            </a:r>
            <a:endParaRPr kumimoji="1" lang="ja-JP" altLang="en-US" sz="1200" dirty="0">
              <a:solidFill>
                <a:schemeClr val="tx1"/>
              </a:solidFill>
            </a:endParaRPr>
          </a:p>
        </p:txBody>
      </p:sp>
      <p:sp>
        <p:nvSpPr>
          <p:cNvPr id="88" name="テキスト ボックス 87">
            <a:extLst>
              <a:ext uri="{FF2B5EF4-FFF2-40B4-BE49-F238E27FC236}">
                <a16:creationId xmlns:a16="http://schemas.microsoft.com/office/drawing/2014/main" id="{73339F2C-FB35-4756-8EA0-27D356F5F152}"/>
              </a:ext>
            </a:extLst>
          </p:cNvPr>
          <p:cNvSpPr txBox="1"/>
          <p:nvPr/>
        </p:nvSpPr>
        <p:spPr>
          <a:xfrm>
            <a:off x="5040052" y="4340021"/>
            <a:ext cx="792088" cy="261610"/>
          </a:xfrm>
          <a:prstGeom prst="rect">
            <a:avLst/>
          </a:prstGeom>
          <a:noFill/>
        </p:spPr>
        <p:txBody>
          <a:bodyPr wrap="square" rtlCol="0">
            <a:spAutoFit/>
          </a:bodyPr>
          <a:lstStyle/>
          <a:p>
            <a:r>
              <a:rPr kumimoji="1" lang="ja-JP" altLang="en-US" sz="1100" dirty="0"/>
              <a:t>工程</a:t>
            </a:r>
          </a:p>
        </p:txBody>
      </p:sp>
      <p:sp>
        <p:nvSpPr>
          <p:cNvPr id="89" name="正方形/長方形 88">
            <a:extLst>
              <a:ext uri="{FF2B5EF4-FFF2-40B4-BE49-F238E27FC236}">
                <a16:creationId xmlns:a16="http://schemas.microsoft.com/office/drawing/2014/main" id="{30FEB131-B7AD-C246-7DD5-63FA89ADB59C}"/>
              </a:ext>
            </a:extLst>
          </p:cNvPr>
          <p:cNvSpPr/>
          <p:nvPr/>
        </p:nvSpPr>
        <p:spPr>
          <a:xfrm>
            <a:off x="5130061" y="5139552"/>
            <a:ext cx="3262225" cy="1839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自動転記</a:t>
            </a:r>
            <a:endParaRPr kumimoji="1" lang="ja-JP" altLang="en-US" sz="1200" dirty="0">
              <a:solidFill>
                <a:schemeClr val="tx1"/>
              </a:solidFill>
            </a:endParaRPr>
          </a:p>
        </p:txBody>
      </p:sp>
      <p:sp>
        <p:nvSpPr>
          <p:cNvPr id="90" name="テキスト ボックス 89">
            <a:extLst>
              <a:ext uri="{FF2B5EF4-FFF2-40B4-BE49-F238E27FC236}">
                <a16:creationId xmlns:a16="http://schemas.microsoft.com/office/drawing/2014/main" id="{E3B570EF-093A-785B-119E-BA7EA9CAAE49}"/>
              </a:ext>
            </a:extLst>
          </p:cNvPr>
          <p:cNvSpPr txBox="1"/>
          <p:nvPr/>
        </p:nvSpPr>
        <p:spPr>
          <a:xfrm>
            <a:off x="5040052" y="4869206"/>
            <a:ext cx="792088" cy="261610"/>
          </a:xfrm>
          <a:prstGeom prst="rect">
            <a:avLst/>
          </a:prstGeom>
          <a:noFill/>
        </p:spPr>
        <p:txBody>
          <a:bodyPr wrap="square" rtlCol="0">
            <a:spAutoFit/>
          </a:bodyPr>
          <a:lstStyle/>
          <a:p>
            <a:r>
              <a:rPr lang="ja-JP" altLang="en-US" sz="1100" dirty="0"/>
              <a:t>応援者</a:t>
            </a:r>
            <a:endParaRPr kumimoji="1" lang="ja-JP" altLang="en-US" sz="1100" dirty="0"/>
          </a:p>
        </p:txBody>
      </p:sp>
      <p:sp>
        <p:nvSpPr>
          <p:cNvPr id="91" name="四角形: 角を丸くする 90">
            <a:extLst>
              <a:ext uri="{FF2B5EF4-FFF2-40B4-BE49-F238E27FC236}">
                <a16:creationId xmlns:a16="http://schemas.microsoft.com/office/drawing/2014/main" id="{980CBC76-08DD-BAD5-E710-31A510C22A8C}"/>
              </a:ext>
            </a:extLst>
          </p:cNvPr>
          <p:cNvSpPr/>
          <p:nvPr/>
        </p:nvSpPr>
        <p:spPr>
          <a:xfrm>
            <a:off x="7812360" y="5435594"/>
            <a:ext cx="598605" cy="277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92" name="四角形: 角を丸くする 91">
            <a:extLst>
              <a:ext uri="{FF2B5EF4-FFF2-40B4-BE49-F238E27FC236}">
                <a16:creationId xmlns:a16="http://schemas.microsoft.com/office/drawing/2014/main" id="{17E4062D-3E7C-40F4-85F1-A7FEF94CD797}"/>
              </a:ext>
            </a:extLst>
          </p:cNvPr>
          <p:cNvSpPr/>
          <p:nvPr/>
        </p:nvSpPr>
        <p:spPr>
          <a:xfrm>
            <a:off x="5130061" y="5409184"/>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93" name="矢印: 右 92">
            <a:extLst>
              <a:ext uri="{FF2B5EF4-FFF2-40B4-BE49-F238E27FC236}">
                <a16:creationId xmlns:a16="http://schemas.microsoft.com/office/drawing/2014/main" id="{80CEAA16-B4AE-AE90-252D-D68136D221F8}"/>
              </a:ext>
            </a:extLst>
          </p:cNvPr>
          <p:cNvSpPr/>
          <p:nvPr/>
        </p:nvSpPr>
        <p:spPr>
          <a:xfrm>
            <a:off x="4297990" y="3977364"/>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1625021"/>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画面構成（継続入力）</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167305"/>
            <a:ext cx="8229600" cy="923820"/>
          </a:xfrm>
        </p:spPr>
        <p:txBody>
          <a:bodyPr/>
          <a:lstStyle/>
          <a:p>
            <a:r>
              <a:rPr lang="ja-JP" altLang="en-US" sz="2400" dirty="0"/>
              <a:t>追加写真や付属資料は添付ファイルに登録</a:t>
            </a:r>
            <a:endParaRPr lang="en-US" altLang="ja-JP" sz="2400" dirty="0"/>
          </a:p>
          <a:p>
            <a:r>
              <a:rPr kumimoji="1" lang="ja-JP" altLang="en-US" sz="2400" dirty="0"/>
              <a:t>全ての入力が完了したら「登録」ボタンを押す</a:t>
            </a:r>
          </a:p>
        </p:txBody>
      </p:sp>
      <p:sp>
        <p:nvSpPr>
          <p:cNvPr id="22" name="正方形/長方形 21">
            <a:extLst>
              <a:ext uri="{FF2B5EF4-FFF2-40B4-BE49-F238E27FC236}">
                <a16:creationId xmlns:a16="http://schemas.microsoft.com/office/drawing/2014/main" id="{9958879C-A1A0-86BE-9843-B7A882738212}"/>
              </a:ext>
            </a:extLst>
          </p:cNvPr>
          <p:cNvSpPr/>
          <p:nvPr/>
        </p:nvSpPr>
        <p:spPr>
          <a:xfrm>
            <a:off x="395536" y="2387992"/>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8E394C8E-A833-9ACC-21F2-5164B52AB1DD}"/>
              </a:ext>
            </a:extLst>
          </p:cNvPr>
          <p:cNvSpPr/>
          <p:nvPr/>
        </p:nvSpPr>
        <p:spPr>
          <a:xfrm>
            <a:off x="709228" y="2885727"/>
            <a:ext cx="3204356" cy="7964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B2F4D7A-8C70-AB55-B090-774C538CDA4C}"/>
              </a:ext>
            </a:extLst>
          </p:cNvPr>
          <p:cNvSpPr txBox="1"/>
          <p:nvPr/>
        </p:nvSpPr>
        <p:spPr>
          <a:xfrm>
            <a:off x="605866" y="2590412"/>
            <a:ext cx="1080120" cy="261610"/>
          </a:xfrm>
          <a:prstGeom prst="rect">
            <a:avLst/>
          </a:prstGeom>
          <a:noFill/>
        </p:spPr>
        <p:txBody>
          <a:bodyPr wrap="square" rtlCol="0">
            <a:spAutoFit/>
          </a:bodyPr>
          <a:lstStyle/>
          <a:p>
            <a:r>
              <a:rPr kumimoji="1" lang="ja-JP" altLang="en-US" sz="1100" dirty="0"/>
              <a:t>発生内容</a:t>
            </a:r>
          </a:p>
        </p:txBody>
      </p:sp>
      <p:sp>
        <p:nvSpPr>
          <p:cNvPr id="28" name="正方形/長方形 27">
            <a:extLst>
              <a:ext uri="{FF2B5EF4-FFF2-40B4-BE49-F238E27FC236}">
                <a16:creationId xmlns:a16="http://schemas.microsoft.com/office/drawing/2014/main" id="{C3FEA138-7903-3DA8-3DF3-809871A54FA5}"/>
              </a:ext>
            </a:extLst>
          </p:cNvPr>
          <p:cNvSpPr/>
          <p:nvPr/>
        </p:nvSpPr>
        <p:spPr>
          <a:xfrm>
            <a:off x="395536" y="2387992"/>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086F9D62-0635-E019-CD55-2D769DE944D4}"/>
              </a:ext>
            </a:extLst>
          </p:cNvPr>
          <p:cNvSpPr/>
          <p:nvPr/>
        </p:nvSpPr>
        <p:spPr>
          <a:xfrm>
            <a:off x="727230" y="4039579"/>
            <a:ext cx="3204356" cy="10926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C912B40-5759-C3FC-5FB4-B76DB8637E8A}"/>
              </a:ext>
            </a:extLst>
          </p:cNvPr>
          <p:cNvSpPr txBox="1"/>
          <p:nvPr/>
        </p:nvSpPr>
        <p:spPr>
          <a:xfrm>
            <a:off x="637220" y="3774428"/>
            <a:ext cx="1158492" cy="261610"/>
          </a:xfrm>
          <a:prstGeom prst="rect">
            <a:avLst/>
          </a:prstGeom>
          <a:noFill/>
        </p:spPr>
        <p:txBody>
          <a:bodyPr wrap="square" rtlCol="0">
            <a:spAutoFit/>
          </a:bodyPr>
          <a:lstStyle/>
          <a:p>
            <a:r>
              <a:rPr kumimoji="1" lang="ja-JP" altLang="en-US" sz="1100" dirty="0"/>
              <a:t>原因（推定）</a:t>
            </a:r>
          </a:p>
        </p:txBody>
      </p:sp>
      <p:sp>
        <p:nvSpPr>
          <p:cNvPr id="38" name="四角形: 角を丸くする 37">
            <a:extLst>
              <a:ext uri="{FF2B5EF4-FFF2-40B4-BE49-F238E27FC236}">
                <a16:creationId xmlns:a16="http://schemas.microsoft.com/office/drawing/2014/main" id="{E3020BDF-EBE7-0B09-049B-CF1780E8814F}"/>
              </a:ext>
            </a:extLst>
          </p:cNvPr>
          <p:cNvSpPr/>
          <p:nvPr/>
        </p:nvSpPr>
        <p:spPr>
          <a:xfrm>
            <a:off x="3419872" y="5388536"/>
            <a:ext cx="588261" cy="2524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39" name="四角形: 角を丸くする 38">
            <a:extLst>
              <a:ext uri="{FF2B5EF4-FFF2-40B4-BE49-F238E27FC236}">
                <a16:creationId xmlns:a16="http://schemas.microsoft.com/office/drawing/2014/main" id="{03C918E4-A89A-45BC-8165-9F81C46B11E2}"/>
              </a:ext>
            </a:extLst>
          </p:cNvPr>
          <p:cNvSpPr/>
          <p:nvPr/>
        </p:nvSpPr>
        <p:spPr>
          <a:xfrm>
            <a:off x="727229" y="5362125"/>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79" name="正方形/長方形 78">
            <a:extLst>
              <a:ext uri="{FF2B5EF4-FFF2-40B4-BE49-F238E27FC236}">
                <a16:creationId xmlns:a16="http://schemas.microsoft.com/office/drawing/2014/main" id="{8DE459B6-A53B-F584-9EC0-588DB933B8EF}"/>
              </a:ext>
            </a:extLst>
          </p:cNvPr>
          <p:cNvSpPr/>
          <p:nvPr/>
        </p:nvSpPr>
        <p:spPr>
          <a:xfrm>
            <a:off x="4798368" y="2363043"/>
            <a:ext cx="3806080" cy="33452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7989D2A-5829-ECF0-05B0-EF1DECC7126D}"/>
              </a:ext>
            </a:extLst>
          </p:cNvPr>
          <p:cNvSpPr/>
          <p:nvPr/>
        </p:nvSpPr>
        <p:spPr>
          <a:xfrm>
            <a:off x="5112060" y="2860778"/>
            <a:ext cx="3204356" cy="11752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4EF0150-531C-2388-A742-2263592A26C4}"/>
              </a:ext>
            </a:extLst>
          </p:cNvPr>
          <p:cNvSpPr txBox="1"/>
          <p:nvPr/>
        </p:nvSpPr>
        <p:spPr>
          <a:xfrm>
            <a:off x="5008698" y="2565463"/>
            <a:ext cx="1080120" cy="261610"/>
          </a:xfrm>
          <a:prstGeom prst="rect">
            <a:avLst/>
          </a:prstGeom>
          <a:noFill/>
        </p:spPr>
        <p:txBody>
          <a:bodyPr wrap="square" rtlCol="0">
            <a:spAutoFit/>
          </a:bodyPr>
          <a:lstStyle/>
          <a:p>
            <a:r>
              <a:rPr kumimoji="1" lang="ja-JP" altLang="en-US" sz="1100" dirty="0"/>
              <a:t>対応</a:t>
            </a:r>
          </a:p>
        </p:txBody>
      </p:sp>
      <p:sp>
        <p:nvSpPr>
          <p:cNvPr id="82" name="正方形/長方形 81">
            <a:extLst>
              <a:ext uri="{FF2B5EF4-FFF2-40B4-BE49-F238E27FC236}">
                <a16:creationId xmlns:a16="http://schemas.microsoft.com/office/drawing/2014/main" id="{2C026123-A301-B052-24BA-999E9C757DFC}"/>
              </a:ext>
            </a:extLst>
          </p:cNvPr>
          <p:cNvSpPr/>
          <p:nvPr/>
        </p:nvSpPr>
        <p:spPr>
          <a:xfrm>
            <a:off x="4798368" y="2363043"/>
            <a:ext cx="3806080" cy="115570"/>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597AAB0C-81FE-2D53-CC06-F1491DAFACFB}"/>
              </a:ext>
            </a:extLst>
          </p:cNvPr>
          <p:cNvSpPr/>
          <p:nvPr/>
        </p:nvSpPr>
        <p:spPr>
          <a:xfrm>
            <a:off x="5134141" y="4375146"/>
            <a:ext cx="3200278" cy="757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73339F2C-FB35-4756-8EA0-27D356F5F152}"/>
              </a:ext>
            </a:extLst>
          </p:cNvPr>
          <p:cNvSpPr txBox="1"/>
          <p:nvPr/>
        </p:nvSpPr>
        <p:spPr>
          <a:xfrm>
            <a:off x="5040052" y="4124131"/>
            <a:ext cx="1080120" cy="261610"/>
          </a:xfrm>
          <a:prstGeom prst="rect">
            <a:avLst/>
          </a:prstGeom>
          <a:noFill/>
        </p:spPr>
        <p:txBody>
          <a:bodyPr wrap="square" rtlCol="0">
            <a:spAutoFit/>
          </a:bodyPr>
          <a:lstStyle/>
          <a:p>
            <a:r>
              <a:rPr kumimoji="1" lang="ja-JP" altLang="en-US" sz="1100" dirty="0"/>
              <a:t>添付ファイル</a:t>
            </a:r>
          </a:p>
        </p:txBody>
      </p:sp>
      <p:sp>
        <p:nvSpPr>
          <p:cNvPr id="91" name="四角形: 角を丸くする 90">
            <a:extLst>
              <a:ext uri="{FF2B5EF4-FFF2-40B4-BE49-F238E27FC236}">
                <a16:creationId xmlns:a16="http://schemas.microsoft.com/office/drawing/2014/main" id="{980CBC76-08DD-BAD5-E710-31A510C22A8C}"/>
              </a:ext>
            </a:extLst>
          </p:cNvPr>
          <p:cNvSpPr/>
          <p:nvPr/>
        </p:nvSpPr>
        <p:spPr>
          <a:xfrm>
            <a:off x="7812360" y="5363586"/>
            <a:ext cx="598605" cy="277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92" name="四角形: 角を丸くする 91">
            <a:extLst>
              <a:ext uri="{FF2B5EF4-FFF2-40B4-BE49-F238E27FC236}">
                <a16:creationId xmlns:a16="http://schemas.microsoft.com/office/drawing/2014/main" id="{17E4062D-3E7C-40F4-85F1-A7FEF94CD797}"/>
              </a:ext>
            </a:extLst>
          </p:cNvPr>
          <p:cNvSpPr/>
          <p:nvPr/>
        </p:nvSpPr>
        <p:spPr>
          <a:xfrm>
            <a:off x="5130061" y="5337176"/>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sp>
        <p:nvSpPr>
          <p:cNvPr id="93" name="矢印: 右 92">
            <a:extLst>
              <a:ext uri="{FF2B5EF4-FFF2-40B4-BE49-F238E27FC236}">
                <a16:creationId xmlns:a16="http://schemas.microsoft.com/office/drawing/2014/main" id="{80CEAA16-B4AE-AE90-252D-D68136D221F8}"/>
              </a:ext>
            </a:extLst>
          </p:cNvPr>
          <p:cNvSpPr/>
          <p:nvPr/>
        </p:nvSpPr>
        <p:spPr>
          <a:xfrm>
            <a:off x="4297990" y="3905356"/>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74651D85-662D-E93D-3E68-2065263E29AC}"/>
              </a:ext>
            </a:extLst>
          </p:cNvPr>
          <p:cNvSpPr/>
          <p:nvPr/>
        </p:nvSpPr>
        <p:spPr>
          <a:xfrm>
            <a:off x="7668344" y="5171258"/>
            <a:ext cx="936104"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1318065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E0A779D-7286-42C0-AD2A-D7B5DC79CCDC}"/>
              </a:ext>
            </a:extLst>
          </p:cNvPr>
          <p:cNvPicPr>
            <a:picLocks noChangeAspect="1"/>
          </p:cNvPicPr>
          <p:nvPr/>
        </p:nvPicPr>
        <p:blipFill>
          <a:blip r:embed="rId3"/>
          <a:stretch>
            <a:fillRect/>
          </a:stretch>
        </p:blipFill>
        <p:spPr>
          <a:xfrm>
            <a:off x="854278" y="1988840"/>
            <a:ext cx="7435444" cy="4176464"/>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lang="ja-JP" altLang="en-US" dirty="0"/>
              <a:t>上長入力画面（デモ版とほぼ同じ）</a:t>
            </a:r>
            <a:endParaRPr kumimoji="1" lang="ja-JP" altLang="en-US" dirty="0"/>
          </a:p>
        </p:txBody>
      </p:sp>
      <p:sp>
        <p:nvSpPr>
          <p:cNvPr id="6" name="正方形/長方形 5">
            <a:extLst>
              <a:ext uri="{FF2B5EF4-FFF2-40B4-BE49-F238E27FC236}">
                <a16:creationId xmlns:a16="http://schemas.microsoft.com/office/drawing/2014/main" id="{1734866E-888E-4C3D-BE77-4939FBE1A6A8}"/>
              </a:ext>
            </a:extLst>
          </p:cNvPr>
          <p:cNvSpPr/>
          <p:nvPr/>
        </p:nvSpPr>
        <p:spPr>
          <a:xfrm>
            <a:off x="1115616" y="4293096"/>
            <a:ext cx="2304256" cy="7060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2">
            <a:extLst>
              <a:ext uri="{FF2B5EF4-FFF2-40B4-BE49-F238E27FC236}">
                <a16:creationId xmlns:a16="http://schemas.microsoft.com/office/drawing/2014/main" id="{752A49D9-B6B8-48E0-8461-647D7A3A436B}"/>
              </a:ext>
            </a:extLst>
          </p:cNvPr>
          <p:cNvSpPr txBox="1">
            <a:spLocks/>
          </p:cNvSpPr>
          <p:nvPr/>
        </p:nvSpPr>
        <p:spPr>
          <a:xfrm>
            <a:off x="457200" y="1052736"/>
            <a:ext cx="8229600" cy="7920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a:t>各上長の入力画面にステータス選択画面を配置し、進捗管理する</a:t>
            </a:r>
            <a:endParaRPr lang="en-US" altLang="ja-JP" sz="2000" dirty="0"/>
          </a:p>
          <a:p>
            <a:r>
              <a:rPr lang="ja-JP" altLang="en-US" sz="2000" dirty="0"/>
              <a:t>判定欄の文言は要相談</a:t>
            </a:r>
          </a:p>
        </p:txBody>
      </p:sp>
    </p:spTree>
    <p:extLst>
      <p:ext uri="{BB962C8B-B14F-4D97-AF65-F5344CB8AC3E}">
        <p14:creationId xmlns:p14="http://schemas.microsoft.com/office/powerpoint/2010/main" val="354298920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重要度ランク判定画面</a:t>
            </a:r>
          </a:p>
        </p:txBody>
      </p:sp>
      <p:sp>
        <p:nvSpPr>
          <p:cNvPr id="22" name="テキスト プレースホルダー 2">
            <a:extLst>
              <a:ext uri="{FF2B5EF4-FFF2-40B4-BE49-F238E27FC236}">
                <a16:creationId xmlns:a16="http://schemas.microsoft.com/office/drawing/2014/main" id="{752A49D9-B6B8-48E0-8461-647D7A3A436B}"/>
              </a:ext>
            </a:extLst>
          </p:cNvPr>
          <p:cNvSpPr txBox="1">
            <a:spLocks/>
          </p:cNvSpPr>
          <p:nvPr/>
        </p:nvSpPr>
        <p:spPr>
          <a:xfrm>
            <a:off x="457200" y="1052736"/>
            <a:ext cx="8229600" cy="7920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a:t>係長入力フォームに重要度ランク判定画面を追加予定</a:t>
            </a:r>
            <a:endParaRPr lang="en-US" altLang="ja-JP" sz="2000" dirty="0"/>
          </a:p>
          <a:p>
            <a:r>
              <a:rPr lang="ja-JP" altLang="en-US" sz="2000" dirty="0"/>
              <a:t>起こりやすさ</a:t>
            </a:r>
            <a:r>
              <a:rPr lang="en-US" altLang="ja-JP" sz="2000" dirty="0"/>
              <a:t>(L)</a:t>
            </a:r>
            <a:r>
              <a:rPr lang="ja-JP" altLang="en-US" sz="2000" dirty="0"/>
              <a:t>と影響・結果の重大さ</a:t>
            </a:r>
            <a:r>
              <a:rPr lang="en-US" altLang="ja-JP" sz="2000" dirty="0"/>
              <a:t>(S)</a:t>
            </a:r>
            <a:r>
              <a:rPr lang="ja-JP" altLang="en-US" sz="2000" dirty="0"/>
              <a:t>に入力するだけで判定される</a:t>
            </a:r>
          </a:p>
        </p:txBody>
      </p:sp>
      <p:sp>
        <p:nvSpPr>
          <p:cNvPr id="3" name="正方形/長方形 2">
            <a:extLst>
              <a:ext uri="{FF2B5EF4-FFF2-40B4-BE49-F238E27FC236}">
                <a16:creationId xmlns:a16="http://schemas.microsoft.com/office/drawing/2014/main" id="{B26D3A6B-4B06-6F82-5EB9-E9F1AAEF76DE}"/>
              </a:ext>
            </a:extLst>
          </p:cNvPr>
          <p:cNvSpPr/>
          <p:nvPr/>
        </p:nvSpPr>
        <p:spPr>
          <a:xfrm>
            <a:off x="395536" y="1954932"/>
            <a:ext cx="8111244" cy="43543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C7E96A1-CA22-6E74-848C-C9E2483F0648}"/>
              </a:ext>
            </a:extLst>
          </p:cNvPr>
          <p:cNvSpPr txBox="1"/>
          <p:nvPr/>
        </p:nvSpPr>
        <p:spPr>
          <a:xfrm>
            <a:off x="839439" y="2248512"/>
            <a:ext cx="1002330" cy="261610"/>
          </a:xfrm>
          <a:prstGeom prst="rect">
            <a:avLst/>
          </a:prstGeom>
          <a:noFill/>
        </p:spPr>
        <p:txBody>
          <a:bodyPr wrap="square" rtlCol="0">
            <a:spAutoFit/>
          </a:bodyPr>
          <a:lstStyle/>
          <a:p>
            <a:r>
              <a:rPr kumimoji="1" lang="ja-JP" altLang="en-US" sz="1100" dirty="0"/>
              <a:t>起こりやすさ</a:t>
            </a:r>
            <a:r>
              <a:rPr kumimoji="1" lang="en-US" altLang="ja-JP" sz="1100" dirty="0"/>
              <a:t>(L)</a:t>
            </a:r>
            <a:endParaRPr kumimoji="1" lang="ja-JP" altLang="en-US" sz="1100" dirty="0"/>
          </a:p>
        </p:txBody>
      </p:sp>
      <p:sp>
        <p:nvSpPr>
          <p:cNvPr id="6" name="正方形/長方形 5">
            <a:extLst>
              <a:ext uri="{FF2B5EF4-FFF2-40B4-BE49-F238E27FC236}">
                <a16:creationId xmlns:a16="http://schemas.microsoft.com/office/drawing/2014/main" id="{2094E14D-269F-2CEB-7D6E-6E7663C326B6}"/>
              </a:ext>
            </a:extLst>
          </p:cNvPr>
          <p:cNvSpPr/>
          <p:nvPr/>
        </p:nvSpPr>
        <p:spPr>
          <a:xfrm>
            <a:off x="395536" y="1971075"/>
            <a:ext cx="8111244" cy="261609"/>
          </a:xfrm>
          <a:prstGeom prst="rect">
            <a:avLst/>
          </a:prstGeom>
          <a:solidFill>
            <a:schemeClr val="bg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42281B7-00CC-7128-1814-6625B5C87D86}"/>
              </a:ext>
            </a:extLst>
          </p:cNvPr>
          <p:cNvSpPr/>
          <p:nvPr/>
        </p:nvSpPr>
        <p:spPr>
          <a:xfrm>
            <a:off x="1122961" y="2534201"/>
            <a:ext cx="343903" cy="3278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0232FE3-DEA0-B247-98FD-D9FB502F3A4F}"/>
              </a:ext>
            </a:extLst>
          </p:cNvPr>
          <p:cNvSpPr txBox="1"/>
          <p:nvPr/>
        </p:nvSpPr>
        <p:spPr>
          <a:xfrm>
            <a:off x="1979712" y="2264642"/>
            <a:ext cx="1515047" cy="261610"/>
          </a:xfrm>
          <a:prstGeom prst="rect">
            <a:avLst/>
          </a:prstGeom>
          <a:noFill/>
        </p:spPr>
        <p:txBody>
          <a:bodyPr wrap="square" rtlCol="0">
            <a:spAutoFit/>
          </a:bodyPr>
          <a:lstStyle/>
          <a:p>
            <a:r>
              <a:rPr kumimoji="1" lang="ja-JP" altLang="en-US" sz="1100" dirty="0"/>
              <a:t>影響・結果の重大さ</a:t>
            </a:r>
            <a:r>
              <a:rPr kumimoji="1" lang="en-US" altLang="ja-JP" sz="1100" dirty="0"/>
              <a:t>(S)</a:t>
            </a:r>
            <a:endParaRPr kumimoji="1" lang="ja-JP" altLang="en-US" sz="1100" dirty="0"/>
          </a:p>
        </p:txBody>
      </p:sp>
      <p:sp>
        <p:nvSpPr>
          <p:cNvPr id="9" name="四角形: 角を丸くする 8">
            <a:extLst>
              <a:ext uri="{FF2B5EF4-FFF2-40B4-BE49-F238E27FC236}">
                <a16:creationId xmlns:a16="http://schemas.microsoft.com/office/drawing/2014/main" id="{92DC2FA6-BFAF-7C01-55B7-41D8DEF02F71}"/>
              </a:ext>
            </a:extLst>
          </p:cNvPr>
          <p:cNvSpPr/>
          <p:nvPr/>
        </p:nvSpPr>
        <p:spPr>
          <a:xfrm>
            <a:off x="7724581" y="5877272"/>
            <a:ext cx="588261" cy="2524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登録</a:t>
            </a:r>
            <a:endParaRPr kumimoji="1" lang="ja-JP" altLang="en-US" sz="1200" dirty="0"/>
          </a:p>
        </p:txBody>
      </p:sp>
      <p:sp>
        <p:nvSpPr>
          <p:cNvPr id="10" name="四角形: 角を丸くする 9">
            <a:extLst>
              <a:ext uri="{FF2B5EF4-FFF2-40B4-BE49-F238E27FC236}">
                <a16:creationId xmlns:a16="http://schemas.microsoft.com/office/drawing/2014/main" id="{24A67672-02D8-16A5-3018-8709998A49E7}"/>
              </a:ext>
            </a:extLst>
          </p:cNvPr>
          <p:cNvSpPr/>
          <p:nvPr/>
        </p:nvSpPr>
        <p:spPr>
          <a:xfrm>
            <a:off x="733749" y="5887154"/>
            <a:ext cx="504056" cy="2573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t>戻る</a:t>
            </a:r>
            <a:endParaRPr kumimoji="1" lang="ja-JP" altLang="en-US" sz="1200" dirty="0"/>
          </a:p>
        </p:txBody>
      </p:sp>
      <p:pic>
        <p:nvPicPr>
          <p:cNvPr id="12" name="図 11">
            <a:extLst>
              <a:ext uri="{FF2B5EF4-FFF2-40B4-BE49-F238E27FC236}">
                <a16:creationId xmlns:a16="http://schemas.microsoft.com/office/drawing/2014/main" id="{B2992E6C-5162-3526-E025-945E7797E19A}"/>
              </a:ext>
            </a:extLst>
          </p:cNvPr>
          <p:cNvPicPr>
            <a:picLocks noChangeAspect="1"/>
          </p:cNvPicPr>
          <p:nvPr/>
        </p:nvPicPr>
        <p:blipFill>
          <a:blip r:embed="rId3"/>
          <a:stretch>
            <a:fillRect/>
          </a:stretch>
        </p:blipFill>
        <p:spPr>
          <a:xfrm>
            <a:off x="4686494" y="4647174"/>
            <a:ext cx="3649234" cy="1085211"/>
          </a:xfrm>
          <a:prstGeom prst="rect">
            <a:avLst/>
          </a:prstGeom>
        </p:spPr>
      </p:pic>
      <p:sp>
        <p:nvSpPr>
          <p:cNvPr id="13" name="正方形/長方形 12">
            <a:extLst>
              <a:ext uri="{FF2B5EF4-FFF2-40B4-BE49-F238E27FC236}">
                <a16:creationId xmlns:a16="http://schemas.microsoft.com/office/drawing/2014/main" id="{E13F557D-0FB3-5791-C0E2-5F6250020BF4}"/>
              </a:ext>
            </a:extLst>
          </p:cNvPr>
          <p:cNvSpPr/>
          <p:nvPr/>
        </p:nvSpPr>
        <p:spPr>
          <a:xfrm>
            <a:off x="2565283" y="2529323"/>
            <a:ext cx="343903" cy="3278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91E0CFF-9EAA-FD17-55C3-3B15958B02A8}"/>
              </a:ext>
            </a:extLst>
          </p:cNvPr>
          <p:cNvSpPr txBox="1"/>
          <p:nvPr/>
        </p:nvSpPr>
        <p:spPr>
          <a:xfrm>
            <a:off x="1807760" y="2506655"/>
            <a:ext cx="343904" cy="369332"/>
          </a:xfrm>
          <a:prstGeom prst="rect">
            <a:avLst/>
          </a:prstGeom>
          <a:noFill/>
        </p:spPr>
        <p:txBody>
          <a:bodyPr wrap="square" rtlCol="0">
            <a:spAutoFit/>
          </a:bodyPr>
          <a:lstStyle/>
          <a:p>
            <a:r>
              <a:rPr kumimoji="1" lang="en-US" altLang="ja-JP" dirty="0"/>
              <a:t>×</a:t>
            </a:r>
            <a:endParaRPr kumimoji="1" lang="ja-JP" altLang="en-US" dirty="0"/>
          </a:p>
        </p:txBody>
      </p:sp>
      <p:sp>
        <p:nvSpPr>
          <p:cNvPr id="17" name="テキスト ボックス 16">
            <a:extLst>
              <a:ext uri="{FF2B5EF4-FFF2-40B4-BE49-F238E27FC236}">
                <a16:creationId xmlns:a16="http://schemas.microsoft.com/office/drawing/2014/main" id="{136CD0B5-E5CF-3956-71F0-6E114829EA59}"/>
              </a:ext>
            </a:extLst>
          </p:cNvPr>
          <p:cNvSpPr txBox="1"/>
          <p:nvPr/>
        </p:nvSpPr>
        <p:spPr>
          <a:xfrm>
            <a:off x="3439049" y="2501427"/>
            <a:ext cx="343904" cy="369332"/>
          </a:xfrm>
          <a:prstGeom prst="rect">
            <a:avLst/>
          </a:prstGeom>
          <a:noFill/>
        </p:spPr>
        <p:txBody>
          <a:bodyPr wrap="square" rtlCol="0">
            <a:spAutoFit/>
          </a:bodyPr>
          <a:lstStyle/>
          <a:p>
            <a:r>
              <a:rPr lang="en-US" altLang="ja-JP" dirty="0"/>
              <a:t>=</a:t>
            </a:r>
            <a:endParaRPr kumimoji="1" lang="en-US" altLang="ja-JP" dirty="0"/>
          </a:p>
        </p:txBody>
      </p:sp>
      <p:sp>
        <p:nvSpPr>
          <p:cNvPr id="18" name="正方形/長方形 17">
            <a:extLst>
              <a:ext uri="{FF2B5EF4-FFF2-40B4-BE49-F238E27FC236}">
                <a16:creationId xmlns:a16="http://schemas.microsoft.com/office/drawing/2014/main" id="{6D6B2364-F79E-3F3D-C995-263985946F5B}"/>
              </a:ext>
            </a:extLst>
          </p:cNvPr>
          <p:cNvSpPr/>
          <p:nvPr/>
        </p:nvSpPr>
        <p:spPr>
          <a:xfrm>
            <a:off x="4335214" y="2524074"/>
            <a:ext cx="343903" cy="3278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FBFAD200-13CD-FBB2-534F-632C37546D6D}"/>
              </a:ext>
            </a:extLst>
          </p:cNvPr>
          <p:cNvSpPr txBox="1"/>
          <p:nvPr/>
        </p:nvSpPr>
        <p:spPr>
          <a:xfrm>
            <a:off x="3969408" y="2272591"/>
            <a:ext cx="1205183" cy="261609"/>
          </a:xfrm>
          <a:prstGeom prst="rect">
            <a:avLst/>
          </a:prstGeom>
          <a:noFill/>
        </p:spPr>
        <p:txBody>
          <a:bodyPr wrap="square" rtlCol="0">
            <a:spAutoFit/>
          </a:bodyPr>
          <a:lstStyle/>
          <a:p>
            <a:r>
              <a:rPr kumimoji="1" lang="ja-JP" altLang="en-US" sz="1100" dirty="0"/>
              <a:t>リスクとの対応</a:t>
            </a:r>
            <a:r>
              <a:rPr kumimoji="1" lang="en-US" altLang="ja-JP" sz="1100" dirty="0"/>
              <a:t>(R)</a:t>
            </a:r>
            <a:endParaRPr kumimoji="1" lang="ja-JP" altLang="en-US" sz="1100" dirty="0"/>
          </a:p>
        </p:txBody>
      </p:sp>
      <p:sp>
        <p:nvSpPr>
          <p:cNvPr id="20" name="テキスト ボックス 19">
            <a:extLst>
              <a:ext uri="{FF2B5EF4-FFF2-40B4-BE49-F238E27FC236}">
                <a16:creationId xmlns:a16="http://schemas.microsoft.com/office/drawing/2014/main" id="{6472FCEC-1C1F-FE62-7B91-89C110A552BC}"/>
              </a:ext>
            </a:extLst>
          </p:cNvPr>
          <p:cNvSpPr txBox="1"/>
          <p:nvPr/>
        </p:nvSpPr>
        <p:spPr>
          <a:xfrm>
            <a:off x="5292080" y="4388698"/>
            <a:ext cx="2639578" cy="261610"/>
          </a:xfrm>
          <a:prstGeom prst="rect">
            <a:avLst/>
          </a:prstGeom>
          <a:noFill/>
        </p:spPr>
        <p:txBody>
          <a:bodyPr wrap="square" rtlCol="0">
            <a:spAutoFit/>
          </a:bodyPr>
          <a:lstStyle/>
          <a:p>
            <a:r>
              <a:rPr kumimoji="1" lang="ja-JP" altLang="en-US" sz="1100" dirty="0"/>
              <a:t>リスク評価マトリックス表（Ｌ、Ｓ、Ｒ表）</a:t>
            </a:r>
          </a:p>
        </p:txBody>
      </p:sp>
      <p:pic>
        <p:nvPicPr>
          <p:cNvPr id="23" name="図 22">
            <a:extLst>
              <a:ext uri="{FF2B5EF4-FFF2-40B4-BE49-F238E27FC236}">
                <a16:creationId xmlns:a16="http://schemas.microsoft.com/office/drawing/2014/main" id="{754FFF0F-C425-653F-F69F-96BD72AB626F}"/>
              </a:ext>
            </a:extLst>
          </p:cNvPr>
          <p:cNvPicPr>
            <a:picLocks noChangeAspect="1"/>
          </p:cNvPicPr>
          <p:nvPr/>
        </p:nvPicPr>
        <p:blipFill>
          <a:blip r:embed="rId4"/>
          <a:stretch>
            <a:fillRect/>
          </a:stretch>
        </p:blipFill>
        <p:spPr>
          <a:xfrm>
            <a:off x="530012" y="3136552"/>
            <a:ext cx="3805202" cy="888675"/>
          </a:xfrm>
          <a:prstGeom prst="rect">
            <a:avLst/>
          </a:prstGeom>
        </p:spPr>
      </p:pic>
      <p:pic>
        <p:nvPicPr>
          <p:cNvPr id="25" name="図 24">
            <a:extLst>
              <a:ext uri="{FF2B5EF4-FFF2-40B4-BE49-F238E27FC236}">
                <a16:creationId xmlns:a16="http://schemas.microsoft.com/office/drawing/2014/main" id="{DCD385CF-924C-0D0F-0BB3-209BBF24E55B}"/>
              </a:ext>
            </a:extLst>
          </p:cNvPr>
          <p:cNvPicPr>
            <a:picLocks noChangeAspect="1"/>
          </p:cNvPicPr>
          <p:nvPr/>
        </p:nvPicPr>
        <p:blipFill>
          <a:blip r:embed="rId5"/>
          <a:stretch>
            <a:fillRect/>
          </a:stretch>
        </p:blipFill>
        <p:spPr>
          <a:xfrm>
            <a:off x="4450223" y="3142259"/>
            <a:ext cx="3885505" cy="922192"/>
          </a:xfrm>
          <a:prstGeom prst="rect">
            <a:avLst/>
          </a:prstGeom>
        </p:spPr>
      </p:pic>
      <p:pic>
        <p:nvPicPr>
          <p:cNvPr id="27" name="図 26">
            <a:extLst>
              <a:ext uri="{FF2B5EF4-FFF2-40B4-BE49-F238E27FC236}">
                <a16:creationId xmlns:a16="http://schemas.microsoft.com/office/drawing/2014/main" id="{0643AF22-CB25-A2B9-E837-5AA28B91D71A}"/>
              </a:ext>
            </a:extLst>
          </p:cNvPr>
          <p:cNvPicPr>
            <a:picLocks noChangeAspect="1"/>
          </p:cNvPicPr>
          <p:nvPr/>
        </p:nvPicPr>
        <p:blipFill>
          <a:blip r:embed="rId6"/>
          <a:stretch>
            <a:fillRect/>
          </a:stretch>
        </p:blipFill>
        <p:spPr>
          <a:xfrm>
            <a:off x="457201" y="4372049"/>
            <a:ext cx="3878014" cy="918640"/>
          </a:xfrm>
          <a:prstGeom prst="rect">
            <a:avLst/>
          </a:prstGeom>
        </p:spPr>
      </p:pic>
    </p:spTree>
    <p:extLst>
      <p:ext uri="{BB962C8B-B14F-4D97-AF65-F5344CB8AC3E}">
        <p14:creationId xmlns:p14="http://schemas.microsoft.com/office/powerpoint/2010/main" val="335349489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システム構成</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192904" y="1026880"/>
            <a:ext cx="8640960" cy="1290906"/>
          </a:xfrm>
        </p:spPr>
        <p:txBody>
          <a:bodyPr/>
          <a:lstStyle/>
          <a:p>
            <a:pPr>
              <a:buFont typeface="Wingdings" panose="05000000000000000000" pitchFamily="2" charset="2"/>
              <a:buChar char="l"/>
            </a:pPr>
            <a:r>
              <a:rPr kumimoji="1" lang="ja-JP" altLang="en-US" sz="1800" dirty="0"/>
              <a:t>スマホ用現場入力アプリと</a:t>
            </a:r>
            <a:r>
              <a:rPr kumimoji="1" lang="en-US" altLang="ja-JP" sz="1800" dirty="0"/>
              <a:t>PC/</a:t>
            </a:r>
            <a:r>
              <a:rPr kumimoji="1" lang="ja-JP" altLang="en-US" sz="1800" dirty="0"/>
              <a:t>タブレット用入力アプリの</a:t>
            </a:r>
            <a:r>
              <a:rPr lang="en-US" altLang="ja-JP" sz="1800" dirty="0"/>
              <a:t>2</a:t>
            </a:r>
            <a:r>
              <a:rPr lang="ja-JP" altLang="en-US" sz="1800" dirty="0"/>
              <a:t>段活用</a:t>
            </a:r>
            <a:endParaRPr kumimoji="1" lang="en-US" altLang="ja-JP" sz="1800" dirty="0"/>
          </a:p>
          <a:p>
            <a:pPr>
              <a:buFont typeface="Wingdings" panose="05000000000000000000" pitchFamily="2" charset="2"/>
              <a:buChar char="l"/>
            </a:pPr>
            <a:r>
              <a:rPr lang="ja-JP" altLang="en-US" sz="1800" dirty="0"/>
              <a:t>データベースを可視化、瞬時に検索・表示</a:t>
            </a:r>
            <a:endParaRPr lang="en-US" altLang="ja-JP" sz="1800" dirty="0"/>
          </a:p>
          <a:p>
            <a:pPr>
              <a:buFont typeface="Wingdings" panose="05000000000000000000" pitchFamily="2" charset="2"/>
              <a:buChar char="l"/>
            </a:pPr>
            <a:r>
              <a:rPr kumimoji="1" lang="en-US" altLang="ja-JP" sz="1800" dirty="0">
                <a:solidFill>
                  <a:srgbClr val="FF0000"/>
                </a:solidFill>
              </a:rPr>
              <a:t>Teams</a:t>
            </a:r>
            <a:r>
              <a:rPr kumimoji="1" lang="ja-JP" altLang="en-US" sz="1800" dirty="0">
                <a:solidFill>
                  <a:srgbClr val="FF0000"/>
                </a:solidFill>
              </a:rPr>
              <a:t>内に専用チーム</a:t>
            </a:r>
            <a:r>
              <a:rPr lang="ja-JP" altLang="en-US" sz="1800" dirty="0">
                <a:solidFill>
                  <a:srgbClr val="FF0000"/>
                </a:solidFill>
              </a:rPr>
              <a:t>を作成し、報告内容などを即時周知</a:t>
            </a:r>
            <a:endParaRPr kumimoji="1" lang="ja-JP" altLang="en-US" sz="1800" dirty="0">
              <a:solidFill>
                <a:srgbClr val="FF0000"/>
              </a:solidFill>
            </a:endParaRPr>
          </a:p>
        </p:txBody>
      </p:sp>
      <p:pic>
        <p:nvPicPr>
          <p:cNvPr id="1026" name="Picture 2" descr="Power AppsとPower Automate開発会社なら株式会社フロッグポッドへお任せください">
            <a:extLst>
              <a:ext uri="{FF2B5EF4-FFF2-40B4-BE49-F238E27FC236}">
                <a16:creationId xmlns:a16="http://schemas.microsoft.com/office/drawing/2014/main" id="{959E7AA5-0811-4F6E-A67B-397FB7DB6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59" y="3076587"/>
            <a:ext cx="2681413" cy="7920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社のクラウドストレージ「OneDrive」と「SharePoint Online」の違い | PNC技術者ブログ">
            <a:extLst>
              <a:ext uri="{FF2B5EF4-FFF2-40B4-BE49-F238E27FC236}">
                <a16:creationId xmlns:a16="http://schemas.microsoft.com/office/drawing/2014/main" id="{5CDE7F19-321B-47A6-9802-570CB24A7B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520" t="8473" r="5160" b="9085"/>
          <a:stretch/>
        </p:blipFill>
        <p:spPr bwMode="auto">
          <a:xfrm>
            <a:off x="3524288" y="2778497"/>
            <a:ext cx="1557317" cy="16988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Power BI」の特徴・評判・口コミ・料金を徹底解説！ - 起業ログ">
            <a:extLst>
              <a:ext uri="{FF2B5EF4-FFF2-40B4-BE49-F238E27FC236}">
                <a16:creationId xmlns:a16="http://schemas.microsoft.com/office/drawing/2014/main" id="{C16BBE88-E0C0-4BA8-927A-E90EE6F76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113" y="2960823"/>
            <a:ext cx="1247967" cy="1247967"/>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右 4">
            <a:extLst>
              <a:ext uri="{FF2B5EF4-FFF2-40B4-BE49-F238E27FC236}">
                <a16:creationId xmlns:a16="http://schemas.microsoft.com/office/drawing/2014/main" id="{A36EBA02-4BBE-4D29-B63C-3CEFB15E49F3}"/>
              </a:ext>
            </a:extLst>
          </p:cNvPr>
          <p:cNvSpPr/>
          <p:nvPr/>
        </p:nvSpPr>
        <p:spPr>
          <a:xfrm>
            <a:off x="2891383" y="3309786"/>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FDFFA2E6-E517-41AA-99F5-5BA2B6FD10DA}"/>
              </a:ext>
            </a:extLst>
          </p:cNvPr>
          <p:cNvSpPr/>
          <p:nvPr/>
        </p:nvSpPr>
        <p:spPr>
          <a:xfrm>
            <a:off x="5477746" y="3213426"/>
            <a:ext cx="43204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スマホの画面を見せる人のイラスト | かわいいフリー素材集 いらすとや">
            <a:extLst>
              <a:ext uri="{FF2B5EF4-FFF2-40B4-BE49-F238E27FC236}">
                <a16:creationId xmlns:a16="http://schemas.microsoft.com/office/drawing/2014/main" id="{1ACB24C0-F391-4428-B42D-C0C9D53495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622" y="3836675"/>
            <a:ext cx="717578" cy="795063"/>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B583B45-1021-44A6-9328-850AE0ACC442}"/>
              </a:ext>
            </a:extLst>
          </p:cNvPr>
          <p:cNvSpPr txBox="1"/>
          <p:nvPr/>
        </p:nvSpPr>
        <p:spPr>
          <a:xfrm>
            <a:off x="831200" y="3985407"/>
            <a:ext cx="2029959" cy="646331"/>
          </a:xfrm>
          <a:prstGeom prst="rect">
            <a:avLst/>
          </a:prstGeom>
          <a:noFill/>
        </p:spPr>
        <p:txBody>
          <a:bodyPr wrap="square" rtlCol="0">
            <a:spAutoFit/>
          </a:bodyPr>
          <a:lstStyle/>
          <a:p>
            <a:r>
              <a:rPr kumimoji="1" lang="ja-JP" altLang="en-US" dirty="0"/>
              <a:t>・スマホや</a:t>
            </a:r>
            <a:r>
              <a:rPr kumimoji="1" lang="en-US" altLang="ja-JP" dirty="0"/>
              <a:t>PC</a:t>
            </a:r>
            <a:r>
              <a:rPr kumimoji="1" lang="ja-JP" altLang="en-US" dirty="0"/>
              <a:t>で入力</a:t>
            </a:r>
            <a:endParaRPr kumimoji="1" lang="en-US" altLang="ja-JP" dirty="0"/>
          </a:p>
          <a:p>
            <a:r>
              <a:rPr lang="ja-JP" altLang="en-US" dirty="0"/>
              <a:t>・カメラで写真を</a:t>
            </a:r>
            <a:r>
              <a:rPr lang="en-US" altLang="ja-JP" dirty="0"/>
              <a:t>UP</a:t>
            </a:r>
          </a:p>
        </p:txBody>
      </p:sp>
      <p:sp>
        <p:nvSpPr>
          <p:cNvPr id="19" name="テキスト ボックス 18">
            <a:extLst>
              <a:ext uri="{FF2B5EF4-FFF2-40B4-BE49-F238E27FC236}">
                <a16:creationId xmlns:a16="http://schemas.microsoft.com/office/drawing/2014/main" id="{240693AE-9400-4B4D-94FD-C07E9972069D}"/>
              </a:ext>
            </a:extLst>
          </p:cNvPr>
          <p:cNvSpPr txBox="1"/>
          <p:nvPr/>
        </p:nvSpPr>
        <p:spPr>
          <a:xfrm>
            <a:off x="3253376" y="4313695"/>
            <a:ext cx="2197845" cy="369332"/>
          </a:xfrm>
          <a:prstGeom prst="rect">
            <a:avLst/>
          </a:prstGeom>
          <a:noFill/>
        </p:spPr>
        <p:txBody>
          <a:bodyPr wrap="square" rtlCol="0">
            <a:spAutoFit/>
          </a:bodyPr>
          <a:lstStyle/>
          <a:p>
            <a:r>
              <a:rPr kumimoji="1" lang="ja-JP" altLang="en-US" dirty="0"/>
              <a:t>・</a:t>
            </a:r>
            <a:r>
              <a:rPr lang="ja-JP" altLang="en-US" dirty="0"/>
              <a:t>ライブラリに自動登録</a:t>
            </a:r>
            <a:endParaRPr kumimoji="1" lang="en-US" altLang="ja-JP" dirty="0"/>
          </a:p>
        </p:txBody>
      </p:sp>
      <p:sp>
        <p:nvSpPr>
          <p:cNvPr id="21" name="テキスト ボックス 20">
            <a:extLst>
              <a:ext uri="{FF2B5EF4-FFF2-40B4-BE49-F238E27FC236}">
                <a16:creationId xmlns:a16="http://schemas.microsoft.com/office/drawing/2014/main" id="{CF33DDDF-E992-4CF7-B500-11F1B9212C08}"/>
              </a:ext>
            </a:extLst>
          </p:cNvPr>
          <p:cNvSpPr txBox="1"/>
          <p:nvPr/>
        </p:nvSpPr>
        <p:spPr>
          <a:xfrm>
            <a:off x="5909794" y="4292723"/>
            <a:ext cx="2766662" cy="646331"/>
          </a:xfrm>
          <a:prstGeom prst="rect">
            <a:avLst/>
          </a:prstGeom>
          <a:noFill/>
        </p:spPr>
        <p:txBody>
          <a:bodyPr wrap="square" rtlCol="0">
            <a:spAutoFit/>
          </a:bodyPr>
          <a:lstStyle/>
          <a:p>
            <a:r>
              <a:rPr kumimoji="1" lang="ja-JP" altLang="en-US" dirty="0"/>
              <a:t>・登録されたデータを可視化</a:t>
            </a:r>
            <a:endParaRPr kumimoji="1" lang="en-US" altLang="ja-JP" dirty="0"/>
          </a:p>
          <a:p>
            <a:r>
              <a:rPr lang="ja-JP" altLang="en-US" dirty="0"/>
              <a:t>・エクセル形式でデータ抽出</a:t>
            </a:r>
            <a:endParaRPr kumimoji="1" lang="en-US" altLang="ja-JP" dirty="0"/>
          </a:p>
        </p:txBody>
      </p:sp>
      <p:sp>
        <p:nvSpPr>
          <p:cNvPr id="13" name="矢印: 上カーブ 12">
            <a:extLst>
              <a:ext uri="{FF2B5EF4-FFF2-40B4-BE49-F238E27FC236}">
                <a16:creationId xmlns:a16="http://schemas.microsoft.com/office/drawing/2014/main" id="{CE7FF138-5A3C-4238-90CE-07F4699F1A1B}"/>
              </a:ext>
            </a:extLst>
          </p:cNvPr>
          <p:cNvSpPr/>
          <p:nvPr/>
        </p:nvSpPr>
        <p:spPr>
          <a:xfrm flipH="1">
            <a:off x="2333574" y="5052395"/>
            <a:ext cx="1507901" cy="646331"/>
          </a:xfrm>
          <a:prstGeom prst="curvedUpArrow">
            <a:avLst>
              <a:gd name="adj1" fmla="val 25000"/>
              <a:gd name="adj2" fmla="val 50000"/>
              <a:gd name="adj3" fmla="val 269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AE0D9CC5-F720-4841-9912-C10AB8F9932B}"/>
              </a:ext>
            </a:extLst>
          </p:cNvPr>
          <p:cNvSpPr txBox="1"/>
          <p:nvPr/>
        </p:nvSpPr>
        <p:spPr>
          <a:xfrm>
            <a:off x="2197757" y="5879013"/>
            <a:ext cx="2029959" cy="646331"/>
          </a:xfrm>
          <a:prstGeom prst="rect">
            <a:avLst/>
          </a:prstGeom>
          <a:noFill/>
        </p:spPr>
        <p:txBody>
          <a:bodyPr wrap="square" rtlCol="0">
            <a:spAutoFit/>
          </a:bodyPr>
          <a:lstStyle/>
          <a:p>
            <a:pPr algn="ctr"/>
            <a:r>
              <a:rPr kumimoji="1" lang="ja-JP" altLang="en-US" dirty="0"/>
              <a:t>過去の類似事例を検索・一括表示</a:t>
            </a:r>
            <a:endParaRPr lang="en-US" altLang="ja-JP" dirty="0"/>
          </a:p>
        </p:txBody>
      </p:sp>
      <p:sp>
        <p:nvSpPr>
          <p:cNvPr id="17" name="矢印: 右 16">
            <a:extLst>
              <a:ext uri="{FF2B5EF4-FFF2-40B4-BE49-F238E27FC236}">
                <a16:creationId xmlns:a16="http://schemas.microsoft.com/office/drawing/2014/main" id="{D44D9874-ADDE-4E7A-9E16-EDB856120632}"/>
              </a:ext>
            </a:extLst>
          </p:cNvPr>
          <p:cNvSpPr/>
          <p:nvPr/>
        </p:nvSpPr>
        <p:spPr>
          <a:xfrm rot="3411605">
            <a:off x="4838441" y="4969224"/>
            <a:ext cx="796231" cy="41484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descr="Microsoft Excel（マイクロソフト・エクセル）とは - 意味をわかりやすく - IT用語辞典 e-Words">
            <a:extLst>
              <a:ext uri="{FF2B5EF4-FFF2-40B4-BE49-F238E27FC236}">
                <a16:creationId xmlns:a16="http://schemas.microsoft.com/office/drawing/2014/main" id="{3C3E9E64-3897-4418-BC70-6187DB6178F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5403" y="3249998"/>
            <a:ext cx="760921" cy="76092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F8F998E8-04F4-F67A-B222-12B054F59090}"/>
              </a:ext>
            </a:extLst>
          </p:cNvPr>
          <p:cNvSpPr/>
          <p:nvPr/>
        </p:nvSpPr>
        <p:spPr>
          <a:xfrm>
            <a:off x="113622" y="2738442"/>
            <a:ext cx="8916756" cy="388301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3A07439-4F90-3292-BE65-9E81446E8A38}"/>
              </a:ext>
            </a:extLst>
          </p:cNvPr>
          <p:cNvPicPr>
            <a:picLocks noChangeAspect="1"/>
          </p:cNvPicPr>
          <p:nvPr/>
        </p:nvPicPr>
        <p:blipFill>
          <a:blip r:embed="rId7"/>
          <a:stretch>
            <a:fillRect/>
          </a:stretch>
        </p:blipFill>
        <p:spPr>
          <a:xfrm>
            <a:off x="3901184" y="2036228"/>
            <a:ext cx="1073262" cy="1073262"/>
          </a:xfrm>
          <a:prstGeom prst="rect">
            <a:avLst/>
          </a:prstGeom>
        </p:spPr>
      </p:pic>
      <p:pic>
        <p:nvPicPr>
          <p:cNvPr id="9" name="Picture 4" descr="Microsoft Apps">
            <a:extLst>
              <a:ext uri="{FF2B5EF4-FFF2-40B4-BE49-F238E27FC236}">
                <a16:creationId xmlns:a16="http://schemas.microsoft.com/office/drawing/2014/main" id="{C2535188-898A-D6F5-CE31-73383E1133F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642" t="32172" r="28392" b="31243"/>
          <a:stretch/>
        </p:blipFill>
        <p:spPr bwMode="auto">
          <a:xfrm>
            <a:off x="4821070" y="2402038"/>
            <a:ext cx="637431" cy="5186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icrosoft Apps">
            <a:extLst>
              <a:ext uri="{FF2B5EF4-FFF2-40B4-BE49-F238E27FC236}">
                <a16:creationId xmlns:a16="http://schemas.microsoft.com/office/drawing/2014/main" id="{8D794B9C-90DC-3C51-4CE6-1C5313A28D4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642" t="32172" r="28392" b="31243"/>
          <a:stretch/>
        </p:blipFill>
        <p:spPr bwMode="auto">
          <a:xfrm>
            <a:off x="4905290" y="4889036"/>
            <a:ext cx="637431" cy="518627"/>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659A0335-94FA-97F9-B7F7-C324902E6934}"/>
              </a:ext>
            </a:extLst>
          </p:cNvPr>
          <p:cNvPicPr>
            <a:picLocks noChangeAspect="1"/>
          </p:cNvPicPr>
          <p:nvPr/>
        </p:nvPicPr>
        <p:blipFill>
          <a:blip r:embed="rId9"/>
          <a:stretch>
            <a:fillRect/>
          </a:stretch>
        </p:blipFill>
        <p:spPr>
          <a:xfrm>
            <a:off x="5627885" y="5148349"/>
            <a:ext cx="930688" cy="930688"/>
          </a:xfrm>
          <a:prstGeom prst="rect">
            <a:avLst/>
          </a:prstGeom>
        </p:spPr>
      </p:pic>
      <p:sp>
        <p:nvSpPr>
          <p:cNvPr id="14" name="テキスト ボックス 13">
            <a:extLst>
              <a:ext uri="{FF2B5EF4-FFF2-40B4-BE49-F238E27FC236}">
                <a16:creationId xmlns:a16="http://schemas.microsoft.com/office/drawing/2014/main" id="{82C03B42-414F-85AF-BB72-5FC9226CE8C1}"/>
              </a:ext>
            </a:extLst>
          </p:cNvPr>
          <p:cNvSpPr txBox="1"/>
          <p:nvPr/>
        </p:nvSpPr>
        <p:spPr>
          <a:xfrm>
            <a:off x="6272497" y="5729490"/>
            <a:ext cx="2619983" cy="646331"/>
          </a:xfrm>
          <a:prstGeom prst="rect">
            <a:avLst/>
          </a:prstGeom>
          <a:noFill/>
        </p:spPr>
        <p:txBody>
          <a:bodyPr wrap="square" rtlCol="0">
            <a:spAutoFit/>
          </a:bodyPr>
          <a:lstStyle/>
          <a:p>
            <a:r>
              <a:rPr lang="ja-JP" altLang="en-US" dirty="0"/>
              <a:t>・</a:t>
            </a:r>
            <a:r>
              <a:rPr lang="en-US" altLang="ja-JP" dirty="0"/>
              <a:t>Planner</a:t>
            </a:r>
            <a:r>
              <a:rPr lang="ja-JP" altLang="en-US" dirty="0"/>
              <a:t>で再発防止対策の管理</a:t>
            </a:r>
            <a:endParaRPr lang="en-US" altLang="ja-JP" dirty="0"/>
          </a:p>
        </p:txBody>
      </p:sp>
    </p:spTree>
    <p:extLst>
      <p:ext uri="{BB962C8B-B14F-4D97-AF65-F5344CB8AC3E}">
        <p14:creationId xmlns:p14="http://schemas.microsoft.com/office/powerpoint/2010/main" val="3283738304"/>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D59463B-61D4-4AAC-864C-F3FEAB409E0A}"/>
              </a:ext>
            </a:extLst>
          </p:cNvPr>
          <p:cNvPicPr>
            <a:picLocks noChangeAspect="1"/>
          </p:cNvPicPr>
          <p:nvPr/>
        </p:nvPicPr>
        <p:blipFill>
          <a:blip r:embed="rId3"/>
          <a:stretch>
            <a:fillRect/>
          </a:stretch>
        </p:blipFill>
        <p:spPr>
          <a:xfrm>
            <a:off x="1350151" y="1895175"/>
            <a:ext cx="7049894" cy="3992218"/>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lang="ja-JP" altLang="en-US" dirty="0"/>
              <a:t>メール送信画面（共通）</a:t>
            </a:r>
            <a:endParaRPr kumimoji="1" lang="ja-JP" altLang="en-US" dirty="0"/>
          </a:p>
        </p:txBody>
      </p:sp>
      <p:sp>
        <p:nvSpPr>
          <p:cNvPr id="37" name="テキスト プレースホルダー 2">
            <a:extLst>
              <a:ext uri="{FF2B5EF4-FFF2-40B4-BE49-F238E27FC236}">
                <a16:creationId xmlns:a16="http://schemas.microsoft.com/office/drawing/2014/main" id="{AAE1E1F8-9ACE-409C-90A2-A7CE0B50BAA6}"/>
              </a:ext>
            </a:extLst>
          </p:cNvPr>
          <p:cNvSpPr txBox="1">
            <a:spLocks/>
          </p:cNvSpPr>
          <p:nvPr/>
        </p:nvSpPr>
        <p:spPr>
          <a:xfrm>
            <a:off x="2898651" y="1174031"/>
            <a:ext cx="2520280"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「閲覧画面へ戻る」ボタン</a:t>
            </a:r>
          </a:p>
        </p:txBody>
      </p:sp>
      <p:cxnSp>
        <p:nvCxnSpPr>
          <p:cNvPr id="38" name="直線矢印コネクタ 37">
            <a:extLst>
              <a:ext uri="{FF2B5EF4-FFF2-40B4-BE49-F238E27FC236}">
                <a16:creationId xmlns:a16="http://schemas.microsoft.com/office/drawing/2014/main" id="{A4DC820D-4B54-405B-8CE1-88EC86668749}"/>
              </a:ext>
            </a:extLst>
          </p:cNvPr>
          <p:cNvCxnSpPr>
            <a:cxnSpLocks/>
            <a:endCxn id="4" idx="0"/>
          </p:cNvCxnSpPr>
          <p:nvPr/>
        </p:nvCxnSpPr>
        <p:spPr>
          <a:xfrm>
            <a:off x="4768809" y="1548047"/>
            <a:ext cx="106289" cy="34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テキスト プレースホルダー 2">
            <a:extLst>
              <a:ext uri="{FF2B5EF4-FFF2-40B4-BE49-F238E27FC236}">
                <a16:creationId xmlns:a16="http://schemas.microsoft.com/office/drawing/2014/main" id="{1E11135B-8EE6-4A53-910B-6EA76817FDC1}"/>
              </a:ext>
            </a:extLst>
          </p:cNvPr>
          <p:cNvSpPr txBox="1">
            <a:spLocks/>
          </p:cNvSpPr>
          <p:nvPr/>
        </p:nvSpPr>
        <p:spPr>
          <a:xfrm>
            <a:off x="554951" y="6209104"/>
            <a:ext cx="2520280" cy="41467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「前の画面へ戻る」ボタン</a:t>
            </a:r>
          </a:p>
        </p:txBody>
      </p:sp>
      <p:cxnSp>
        <p:nvCxnSpPr>
          <p:cNvPr id="67" name="直線矢印コネクタ 66">
            <a:extLst>
              <a:ext uri="{FF2B5EF4-FFF2-40B4-BE49-F238E27FC236}">
                <a16:creationId xmlns:a16="http://schemas.microsoft.com/office/drawing/2014/main" id="{0D2D5F55-A72E-4801-9DBC-580969AEDD8B}"/>
              </a:ext>
            </a:extLst>
          </p:cNvPr>
          <p:cNvCxnSpPr>
            <a:cxnSpLocks/>
          </p:cNvCxnSpPr>
          <p:nvPr/>
        </p:nvCxnSpPr>
        <p:spPr>
          <a:xfrm flipH="1" flipV="1">
            <a:off x="5257748" y="5716580"/>
            <a:ext cx="107782" cy="335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テキスト プレースホルダー 2">
            <a:extLst>
              <a:ext uri="{FF2B5EF4-FFF2-40B4-BE49-F238E27FC236}">
                <a16:creationId xmlns:a16="http://schemas.microsoft.com/office/drawing/2014/main" id="{770926D0-F152-4A43-B7D2-047E8428A550}"/>
              </a:ext>
            </a:extLst>
          </p:cNvPr>
          <p:cNvSpPr txBox="1">
            <a:spLocks/>
          </p:cNvSpPr>
          <p:nvPr/>
        </p:nvSpPr>
        <p:spPr>
          <a:xfrm>
            <a:off x="4802398" y="6052125"/>
            <a:ext cx="1673482"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注意書き</a:t>
            </a:r>
          </a:p>
        </p:txBody>
      </p:sp>
      <p:cxnSp>
        <p:nvCxnSpPr>
          <p:cNvPr id="17" name="直線矢印コネクタ 16">
            <a:extLst>
              <a:ext uri="{FF2B5EF4-FFF2-40B4-BE49-F238E27FC236}">
                <a16:creationId xmlns:a16="http://schemas.microsoft.com/office/drawing/2014/main" id="{43E7091F-6013-48F3-9C27-6C7C2F31641B}"/>
              </a:ext>
            </a:extLst>
          </p:cNvPr>
          <p:cNvCxnSpPr>
            <a:cxnSpLocks/>
          </p:cNvCxnSpPr>
          <p:nvPr/>
        </p:nvCxnSpPr>
        <p:spPr>
          <a:xfrm>
            <a:off x="8210076" y="1548047"/>
            <a:ext cx="0" cy="34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BD8C1D3-CCB1-481E-B63F-C77D2FD0A11B}"/>
              </a:ext>
            </a:extLst>
          </p:cNvPr>
          <p:cNvCxnSpPr>
            <a:cxnSpLocks/>
          </p:cNvCxnSpPr>
          <p:nvPr/>
        </p:nvCxnSpPr>
        <p:spPr>
          <a:xfrm flipV="1">
            <a:off x="1204450" y="4288628"/>
            <a:ext cx="332466" cy="541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プレースホルダー 2">
            <a:extLst>
              <a:ext uri="{FF2B5EF4-FFF2-40B4-BE49-F238E27FC236}">
                <a16:creationId xmlns:a16="http://schemas.microsoft.com/office/drawing/2014/main" id="{2EDB0BBA-664F-43D8-AD53-23167EC746C4}"/>
              </a:ext>
            </a:extLst>
          </p:cNvPr>
          <p:cNvSpPr txBox="1">
            <a:spLocks/>
          </p:cNvSpPr>
          <p:nvPr/>
        </p:nvSpPr>
        <p:spPr>
          <a:xfrm>
            <a:off x="243028" y="4737561"/>
            <a:ext cx="1404156"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定型文</a:t>
            </a:r>
          </a:p>
        </p:txBody>
      </p:sp>
      <p:cxnSp>
        <p:nvCxnSpPr>
          <p:cNvPr id="33" name="直線矢印コネクタ 32">
            <a:extLst>
              <a:ext uri="{FF2B5EF4-FFF2-40B4-BE49-F238E27FC236}">
                <a16:creationId xmlns:a16="http://schemas.microsoft.com/office/drawing/2014/main" id="{BB64E4FC-7C4A-4821-9513-B3015BD07436}"/>
              </a:ext>
            </a:extLst>
          </p:cNvPr>
          <p:cNvCxnSpPr>
            <a:cxnSpLocks/>
          </p:cNvCxnSpPr>
          <p:nvPr/>
        </p:nvCxnSpPr>
        <p:spPr>
          <a:xfrm flipV="1">
            <a:off x="1230882" y="3298713"/>
            <a:ext cx="306034" cy="1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プレースホルダー 2">
            <a:extLst>
              <a:ext uri="{FF2B5EF4-FFF2-40B4-BE49-F238E27FC236}">
                <a16:creationId xmlns:a16="http://schemas.microsoft.com/office/drawing/2014/main" id="{BECE2484-9141-4135-8587-AF0792F5151B}"/>
              </a:ext>
            </a:extLst>
          </p:cNvPr>
          <p:cNvSpPr txBox="1">
            <a:spLocks/>
          </p:cNvSpPr>
          <p:nvPr/>
        </p:nvSpPr>
        <p:spPr>
          <a:xfrm>
            <a:off x="243028" y="2121380"/>
            <a:ext cx="1008112"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キーワード検索</a:t>
            </a:r>
          </a:p>
        </p:txBody>
      </p:sp>
      <p:cxnSp>
        <p:nvCxnSpPr>
          <p:cNvPr id="36" name="直線矢印コネクタ 35">
            <a:extLst>
              <a:ext uri="{FF2B5EF4-FFF2-40B4-BE49-F238E27FC236}">
                <a16:creationId xmlns:a16="http://schemas.microsoft.com/office/drawing/2014/main" id="{C8F50536-4E58-4F1E-88CF-4ACC4343F140}"/>
              </a:ext>
            </a:extLst>
          </p:cNvPr>
          <p:cNvCxnSpPr>
            <a:cxnSpLocks/>
          </p:cNvCxnSpPr>
          <p:nvPr/>
        </p:nvCxnSpPr>
        <p:spPr>
          <a:xfrm>
            <a:off x="1152128" y="2497829"/>
            <a:ext cx="404566" cy="13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プレースホルダー 2">
            <a:extLst>
              <a:ext uri="{FF2B5EF4-FFF2-40B4-BE49-F238E27FC236}">
                <a16:creationId xmlns:a16="http://schemas.microsoft.com/office/drawing/2014/main" id="{E1D0CEA3-9099-4552-A8D3-4815372268C5}"/>
              </a:ext>
            </a:extLst>
          </p:cNvPr>
          <p:cNvSpPr txBox="1">
            <a:spLocks/>
          </p:cNvSpPr>
          <p:nvPr/>
        </p:nvSpPr>
        <p:spPr>
          <a:xfrm>
            <a:off x="152538" y="3240686"/>
            <a:ext cx="1404156"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自動転記</a:t>
            </a:r>
          </a:p>
        </p:txBody>
      </p:sp>
      <p:cxnSp>
        <p:nvCxnSpPr>
          <p:cNvPr id="27" name="直線矢印コネクタ 26">
            <a:extLst>
              <a:ext uri="{FF2B5EF4-FFF2-40B4-BE49-F238E27FC236}">
                <a16:creationId xmlns:a16="http://schemas.microsoft.com/office/drawing/2014/main" id="{6B9AA1BD-CDE9-47DA-BBF9-FD1D4D5D895C}"/>
              </a:ext>
            </a:extLst>
          </p:cNvPr>
          <p:cNvCxnSpPr>
            <a:cxnSpLocks/>
          </p:cNvCxnSpPr>
          <p:nvPr/>
        </p:nvCxnSpPr>
        <p:spPr>
          <a:xfrm flipH="1" flipV="1">
            <a:off x="1761200" y="5766773"/>
            <a:ext cx="107782" cy="335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プレースホルダー 2">
            <a:extLst>
              <a:ext uri="{FF2B5EF4-FFF2-40B4-BE49-F238E27FC236}">
                <a16:creationId xmlns:a16="http://schemas.microsoft.com/office/drawing/2014/main" id="{5492A700-8A90-4D7F-AC5B-A6CB15DA1E47}"/>
              </a:ext>
            </a:extLst>
          </p:cNvPr>
          <p:cNvSpPr txBox="1">
            <a:spLocks/>
          </p:cNvSpPr>
          <p:nvPr/>
        </p:nvSpPr>
        <p:spPr>
          <a:xfrm>
            <a:off x="5940153" y="1124744"/>
            <a:ext cx="3168351" cy="7001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入力を終えたら「送信」ボタンを押すと閲覧画面へ遷移する</a:t>
            </a:r>
            <a:endParaRPr lang="en-US" altLang="ja-JP" sz="1600" dirty="0"/>
          </a:p>
        </p:txBody>
      </p:sp>
    </p:spTree>
    <p:extLst>
      <p:ext uri="{BB962C8B-B14F-4D97-AF65-F5344CB8AC3E}">
        <p14:creationId xmlns:p14="http://schemas.microsoft.com/office/powerpoint/2010/main" val="3381875145"/>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EB547988-C33F-4DE8-8EAF-0F0CBD618CC2}"/>
              </a:ext>
            </a:extLst>
          </p:cNvPr>
          <p:cNvPicPr>
            <a:picLocks noChangeAspect="1"/>
          </p:cNvPicPr>
          <p:nvPr/>
        </p:nvPicPr>
        <p:blipFill>
          <a:blip r:embed="rId3"/>
          <a:stretch>
            <a:fillRect/>
          </a:stretch>
        </p:blipFill>
        <p:spPr>
          <a:xfrm>
            <a:off x="866775" y="1929015"/>
            <a:ext cx="7410450" cy="4133850"/>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lang="ja-JP" altLang="en-US" dirty="0"/>
              <a:t>追加処置入力画面（デモ版とほぼ同じ）</a:t>
            </a:r>
            <a:endParaRPr kumimoji="1" lang="ja-JP" altLang="en-US" dirty="0"/>
          </a:p>
        </p:txBody>
      </p:sp>
      <p:sp>
        <p:nvSpPr>
          <p:cNvPr id="6" name="正方形/長方形 5">
            <a:extLst>
              <a:ext uri="{FF2B5EF4-FFF2-40B4-BE49-F238E27FC236}">
                <a16:creationId xmlns:a16="http://schemas.microsoft.com/office/drawing/2014/main" id="{1734866E-888E-4C3D-BE77-4939FBE1A6A8}"/>
              </a:ext>
            </a:extLst>
          </p:cNvPr>
          <p:cNvSpPr/>
          <p:nvPr/>
        </p:nvSpPr>
        <p:spPr>
          <a:xfrm>
            <a:off x="1331640" y="4797152"/>
            <a:ext cx="2160240"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2">
            <a:extLst>
              <a:ext uri="{FF2B5EF4-FFF2-40B4-BE49-F238E27FC236}">
                <a16:creationId xmlns:a16="http://schemas.microsoft.com/office/drawing/2014/main" id="{752A49D9-B6B8-48E0-8461-647D7A3A436B}"/>
              </a:ext>
            </a:extLst>
          </p:cNvPr>
          <p:cNvSpPr txBox="1">
            <a:spLocks/>
          </p:cNvSpPr>
          <p:nvPr/>
        </p:nvSpPr>
        <p:spPr>
          <a:xfrm>
            <a:off x="457200" y="1147095"/>
            <a:ext cx="8229600" cy="5652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400" dirty="0"/>
              <a:t>「添付ファイル」欄を追加</a:t>
            </a:r>
          </a:p>
        </p:txBody>
      </p:sp>
    </p:spTree>
    <p:extLst>
      <p:ext uri="{BB962C8B-B14F-4D97-AF65-F5344CB8AC3E}">
        <p14:creationId xmlns:p14="http://schemas.microsoft.com/office/powerpoint/2010/main" val="218281145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A5F1582-ED63-4F0F-AA20-CE7FEACE695C}"/>
              </a:ext>
            </a:extLst>
          </p:cNvPr>
          <p:cNvPicPr>
            <a:picLocks noChangeAspect="1"/>
          </p:cNvPicPr>
          <p:nvPr/>
        </p:nvPicPr>
        <p:blipFill>
          <a:blip r:embed="rId3"/>
          <a:stretch>
            <a:fillRect/>
          </a:stretch>
        </p:blipFill>
        <p:spPr>
          <a:xfrm>
            <a:off x="862533" y="1988840"/>
            <a:ext cx="7381875" cy="4095750"/>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lang="ja-JP" altLang="en-US" dirty="0"/>
              <a:t>追加処置報告用メール送信画面</a:t>
            </a:r>
            <a:endParaRPr kumimoji="1" lang="ja-JP" altLang="en-US" dirty="0"/>
          </a:p>
        </p:txBody>
      </p:sp>
      <p:sp>
        <p:nvSpPr>
          <p:cNvPr id="6" name="正方形/長方形 5">
            <a:extLst>
              <a:ext uri="{FF2B5EF4-FFF2-40B4-BE49-F238E27FC236}">
                <a16:creationId xmlns:a16="http://schemas.microsoft.com/office/drawing/2014/main" id="{1734866E-888E-4C3D-BE77-4939FBE1A6A8}"/>
              </a:ext>
            </a:extLst>
          </p:cNvPr>
          <p:cNvSpPr/>
          <p:nvPr/>
        </p:nvSpPr>
        <p:spPr>
          <a:xfrm>
            <a:off x="862533" y="2924944"/>
            <a:ext cx="3402906"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2">
            <a:extLst>
              <a:ext uri="{FF2B5EF4-FFF2-40B4-BE49-F238E27FC236}">
                <a16:creationId xmlns:a16="http://schemas.microsoft.com/office/drawing/2014/main" id="{752A49D9-B6B8-48E0-8461-647D7A3A436B}"/>
              </a:ext>
            </a:extLst>
          </p:cNvPr>
          <p:cNvSpPr txBox="1">
            <a:spLocks/>
          </p:cNvSpPr>
          <p:nvPr/>
        </p:nvSpPr>
        <p:spPr>
          <a:xfrm>
            <a:off x="457200" y="1147095"/>
            <a:ext cx="8229600" cy="5652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各定型文の内容が変更され、タイトルは入力を促す文が追加。</a:t>
            </a:r>
          </a:p>
        </p:txBody>
      </p:sp>
    </p:spTree>
    <p:extLst>
      <p:ext uri="{BB962C8B-B14F-4D97-AF65-F5344CB8AC3E}">
        <p14:creationId xmlns:p14="http://schemas.microsoft.com/office/powerpoint/2010/main" val="2376058113"/>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lang="ja-JP" altLang="en-US" dirty="0"/>
              <a:t>再発防止対策は</a:t>
            </a:r>
            <a:r>
              <a:rPr lang="en-US" altLang="ja-JP" dirty="0"/>
              <a:t>Planner</a:t>
            </a:r>
            <a:r>
              <a:rPr lang="ja-JP" altLang="en-US" dirty="0"/>
              <a:t>で進捗管理</a:t>
            </a:r>
            <a:endParaRPr kumimoji="1" lang="ja-JP" altLang="en-US" dirty="0"/>
          </a:p>
        </p:txBody>
      </p:sp>
      <p:sp>
        <p:nvSpPr>
          <p:cNvPr id="43" name="テキスト プレースホルダー 2">
            <a:extLst>
              <a:ext uri="{FF2B5EF4-FFF2-40B4-BE49-F238E27FC236}">
                <a16:creationId xmlns:a16="http://schemas.microsoft.com/office/drawing/2014/main" id="{EB282626-34F0-4486-A915-5316375C00F6}"/>
              </a:ext>
            </a:extLst>
          </p:cNvPr>
          <p:cNvSpPr txBox="1">
            <a:spLocks/>
          </p:cNvSpPr>
          <p:nvPr/>
        </p:nvSpPr>
        <p:spPr>
          <a:xfrm>
            <a:off x="454058" y="1175705"/>
            <a:ext cx="8006374" cy="7521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Font typeface="Wingdings" panose="05000000000000000000" pitchFamily="2" charset="2"/>
              <a:buChar char="l"/>
            </a:pPr>
            <a:r>
              <a:rPr lang="ja-JP" altLang="en-US" sz="2000" dirty="0"/>
              <a:t>再発防止対策は、</a:t>
            </a:r>
            <a:r>
              <a:rPr lang="en-US" altLang="ja-JP" sz="2000" dirty="0"/>
              <a:t>SharePoint</a:t>
            </a:r>
            <a:r>
              <a:rPr lang="ja-JP" altLang="en-US" sz="2000" dirty="0"/>
              <a:t>リストの再発防止対策入力をトリガーとし、</a:t>
            </a:r>
            <a:r>
              <a:rPr lang="en-US" altLang="ja-JP" sz="2000" dirty="0" err="1"/>
              <a:t>PowerAutomate</a:t>
            </a:r>
            <a:r>
              <a:rPr lang="ja-JP" altLang="en-US" sz="2000" dirty="0"/>
              <a:t>経由で</a:t>
            </a:r>
            <a:r>
              <a:rPr lang="en-US" altLang="ja-JP" sz="2000" dirty="0"/>
              <a:t>Teams</a:t>
            </a:r>
            <a:r>
              <a:rPr lang="ja-JP" altLang="en-US" sz="2000" dirty="0"/>
              <a:t>内</a:t>
            </a:r>
            <a:r>
              <a:rPr lang="en-US" altLang="ja-JP" sz="2000" dirty="0"/>
              <a:t>Planner</a:t>
            </a:r>
            <a:r>
              <a:rPr lang="ja-JP" altLang="en-US" sz="2000" dirty="0"/>
              <a:t>へ登録、進捗管理を行う。</a:t>
            </a:r>
            <a:endParaRPr lang="en-US" altLang="ja-JP" sz="2000" dirty="0"/>
          </a:p>
        </p:txBody>
      </p:sp>
      <p:sp>
        <p:nvSpPr>
          <p:cNvPr id="6" name="テキスト プレースホルダー 2">
            <a:extLst>
              <a:ext uri="{FF2B5EF4-FFF2-40B4-BE49-F238E27FC236}">
                <a16:creationId xmlns:a16="http://schemas.microsoft.com/office/drawing/2014/main" id="{3D772CF6-6B61-70D4-070C-9C053EBA53EF}"/>
              </a:ext>
            </a:extLst>
          </p:cNvPr>
          <p:cNvSpPr txBox="1">
            <a:spLocks/>
          </p:cNvSpPr>
          <p:nvPr/>
        </p:nvSpPr>
        <p:spPr>
          <a:xfrm>
            <a:off x="532686" y="6197339"/>
            <a:ext cx="7308244" cy="51632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a:solidFill>
                  <a:srgbClr val="FF0000"/>
                </a:solidFill>
              </a:rPr>
              <a:t>※</a:t>
            </a:r>
            <a:r>
              <a:rPr lang="ja-JP" altLang="en-US" sz="2000" dirty="0">
                <a:solidFill>
                  <a:srgbClr val="FF0000"/>
                </a:solidFill>
              </a:rPr>
              <a:t>本内容はイメージです。実際の内容とは異なります。</a:t>
            </a:r>
          </a:p>
        </p:txBody>
      </p:sp>
      <p:pic>
        <p:nvPicPr>
          <p:cNvPr id="4" name="図 3">
            <a:extLst>
              <a:ext uri="{FF2B5EF4-FFF2-40B4-BE49-F238E27FC236}">
                <a16:creationId xmlns:a16="http://schemas.microsoft.com/office/drawing/2014/main" id="{26C39B1D-4252-8DD5-4FBB-7C1BCBD3EAF7}"/>
              </a:ext>
            </a:extLst>
          </p:cNvPr>
          <p:cNvPicPr>
            <a:picLocks noChangeAspect="1"/>
          </p:cNvPicPr>
          <p:nvPr/>
        </p:nvPicPr>
        <p:blipFill>
          <a:blip r:embed="rId2"/>
          <a:stretch>
            <a:fillRect/>
          </a:stretch>
        </p:blipFill>
        <p:spPr>
          <a:xfrm>
            <a:off x="4644008" y="3049261"/>
            <a:ext cx="4190410" cy="2828011"/>
          </a:xfrm>
          <a:prstGeom prst="rect">
            <a:avLst/>
          </a:prstGeom>
          <a:ln>
            <a:solidFill>
              <a:schemeClr val="tx1"/>
            </a:solidFill>
          </a:ln>
        </p:spPr>
      </p:pic>
      <p:pic>
        <p:nvPicPr>
          <p:cNvPr id="10" name="図 9">
            <a:extLst>
              <a:ext uri="{FF2B5EF4-FFF2-40B4-BE49-F238E27FC236}">
                <a16:creationId xmlns:a16="http://schemas.microsoft.com/office/drawing/2014/main" id="{1017062F-C775-A561-C1D2-A7D4B32C5703}"/>
              </a:ext>
            </a:extLst>
          </p:cNvPr>
          <p:cNvPicPr>
            <a:picLocks noChangeAspect="1"/>
          </p:cNvPicPr>
          <p:nvPr/>
        </p:nvPicPr>
        <p:blipFill>
          <a:blip r:embed="rId3"/>
          <a:stretch>
            <a:fillRect/>
          </a:stretch>
        </p:blipFill>
        <p:spPr>
          <a:xfrm>
            <a:off x="481801" y="2162271"/>
            <a:ext cx="3866108" cy="3338098"/>
          </a:xfrm>
          <a:prstGeom prst="rect">
            <a:avLst/>
          </a:prstGeom>
          <a:ln>
            <a:solidFill>
              <a:schemeClr val="tx1"/>
            </a:solidFill>
          </a:ln>
        </p:spPr>
      </p:pic>
    </p:spTree>
    <p:extLst>
      <p:ext uri="{BB962C8B-B14F-4D97-AF65-F5344CB8AC3E}">
        <p14:creationId xmlns:p14="http://schemas.microsoft.com/office/powerpoint/2010/main" val="2055513625"/>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a:xfrm>
            <a:off x="1835696" y="2761028"/>
            <a:ext cx="6984776" cy="782960"/>
          </a:xfrm>
        </p:spPr>
        <p:txBody>
          <a:bodyPr/>
          <a:lstStyle/>
          <a:p>
            <a:r>
              <a:rPr lang="ja-JP" altLang="en-US" dirty="0"/>
              <a:t>事例検索方法</a:t>
            </a:r>
            <a:endParaRPr kumimoji="1" lang="ja-JP" altLang="en-US" dirty="0"/>
          </a:p>
        </p:txBody>
      </p:sp>
    </p:spTree>
    <p:extLst>
      <p:ext uri="{BB962C8B-B14F-4D97-AF65-F5344CB8AC3E}">
        <p14:creationId xmlns:p14="http://schemas.microsoft.com/office/powerpoint/2010/main" val="377272754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画面構成（事例検索）</a:t>
            </a:r>
          </a:p>
        </p:txBody>
      </p:sp>
      <p:sp>
        <p:nvSpPr>
          <p:cNvPr id="28" name="正方形/長方形 27">
            <a:extLst>
              <a:ext uri="{FF2B5EF4-FFF2-40B4-BE49-F238E27FC236}">
                <a16:creationId xmlns:a16="http://schemas.microsoft.com/office/drawing/2014/main" id="{3F38B50D-9A07-4B16-B209-A0A6F80143A3}"/>
              </a:ext>
            </a:extLst>
          </p:cNvPr>
          <p:cNvSpPr/>
          <p:nvPr/>
        </p:nvSpPr>
        <p:spPr>
          <a:xfrm>
            <a:off x="2560372" y="2492896"/>
            <a:ext cx="4023256" cy="33179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127982E9-8F35-494D-9DC9-EF8CE964A7C4}"/>
              </a:ext>
            </a:extLst>
          </p:cNvPr>
          <p:cNvSpPr txBox="1"/>
          <p:nvPr/>
        </p:nvSpPr>
        <p:spPr>
          <a:xfrm>
            <a:off x="2560372" y="2492896"/>
            <a:ext cx="4023256" cy="369332"/>
          </a:xfrm>
          <a:prstGeom prst="rect">
            <a:avLst/>
          </a:prstGeom>
          <a:solidFill>
            <a:schemeClr val="bg2"/>
          </a:solidFill>
        </p:spPr>
        <p:txBody>
          <a:bodyPr wrap="square" rtlCol="0">
            <a:spAutoFit/>
          </a:bodyPr>
          <a:lstStyle/>
          <a:p>
            <a:pPr algn="ctr"/>
            <a:r>
              <a:rPr kumimoji="1" lang="ja-JP" altLang="en-US" dirty="0">
                <a:solidFill>
                  <a:schemeClr val="bg1"/>
                </a:solidFill>
              </a:rPr>
              <a:t>異常処置報告アプリ</a:t>
            </a:r>
          </a:p>
        </p:txBody>
      </p:sp>
      <p:pic>
        <p:nvPicPr>
          <p:cNvPr id="30" name="図 29">
            <a:extLst>
              <a:ext uri="{FF2B5EF4-FFF2-40B4-BE49-F238E27FC236}">
                <a16:creationId xmlns:a16="http://schemas.microsoft.com/office/drawing/2014/main" id="{05D48448-B7C2-4344-98C1-28E1CAD3D400}"/>
              </a:ext>
            </a:extLst>
          </p:cNvPr>
          <p:cNvPicPr>
            <a:picLocks noChangeAspect="1"/>
          </p:cNvPicPr>
          <p:nvPr/>
        </p:nvPicPr>
        <p:blipFill>
          <a:blip r:embed="rId2"/>
          <a:stretch>
            <a:fillRect/>
          </a:stretch>
        </p:blipFill>
        <p:spPr>
          <a:xfrm>
            <a:off x="2672655" y="5414231"/>
            <a:ext cx="1440781" cy="326655"/>
          </a:xfrm>
          <a:prstGeom prst="rect">
            <a:avLst/>
          </a:prstGeom>
        </p:spPr>
      </p:pic>
      <p:sp>
        <p:nvSpPr>
          <p:cNvPr id="31" name="四角形: 角を丸くする 30">
            <a:extLst>
              <a:ext uri="{FF2B5EF4-FFF2-40B4-BE49-F238E27FC236}">
                <a16:creationId xmlns:a16="http://schemas.microsoft.com/office/drawing/2014/main" id="{1716E327-30EE-49EC-92AB-A1524E9EEDCB}"/>
              </a:ext>
            </a:extLst>
          </p:cNvPr>
          <p:cNvSpPr/>
          <p:nvPr/>
        </p:nvSpPr>
        <p:spPr>
          <a:xfrm>
            <a:off x="2929604" y="3342527"/>
            <a:ext cx="3303176"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新規入力（担当者）</a:t>
            </a:r>
          </a:p>
        </p:txBody>
      </p:sp>
      <p:sp>
        <p:nvSpPr>
          <p:cNvPr id="44" name="四角形: 角を丸くする 43">
            <a:extLst>
              <a:ext uri="{FF2B5EF4-FFF2-40B4-BE49-F238E27FC236}">
                <a16:creationId xmlns:a16="http://schemas.microsoft.com/office/drawing/2014/main" id="{C417904A-31AE-4135-98EE-E2CD140DC260}"/>
              </a:ext>
            </a:extLst>
          </p:cNvPr>
          <p:cNvSpPr/>
          <p:nvPr/>
        </p:nvSpPr>
        <p:spPr>
          <a:xfrm>
            <a:off x="2911602" y="4663932"/>
            <a:ext cx="3321178" cy="39079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t>事例検索</a:t>
            </a:r>
          </a:p>
        </p:txBody>
      </p:sp>
      <p:sp>
        <p:nvSpPr>
          <p:cNvPr id="7" name="テキスト プレースホルダー 2">
            <a:extLst>
              <a:ext uri="{FF2B5EF4-FFF2-40B4-BE49-F238E27FC236}">
                <a16:creationId xmlns:a16="http://schemas.microsoft.com/office/drawing/2014/main" id="{C7D9DFD2-0839-8A05-804C-69048A623465}"/>
              </a:ext>
            </a:extLst>
          </p:cNvPr>
          <p:cNvSpPr>
            <a:spLocks noGrp="1"/>
          </p:cNvSpPr>
          <p:nvPr>
            <p:ph type="body" sz="quarter" idx="10"/>
          </p:nvPr>
        </p:nvSpPr>
        <p:spPr>
          <a:xfrm>
            <a:off x="466392" y="1244002"/>
            <a:ext cx="8229600" cy="952277"/>
          </a:xfrm>
        </p:spPr>
        <p:txBody>
          <a:bodyPr/>
          <a:lstStyle/>
          <a:p>
            <a:pPr>
              <a:buFont typeface="Wingdings" panose="05000000000000000000" pitchFamily="2" charset="2"/>
              <a:buChar char="l"/>
            </a:pPr>
            <a:r>
              <a:rPr lang="ja-JP" altLang="en-US" sz="2000" dirty="0"/>
              <a:t>事例検索で過去事例を検索</a:t>
            </a:r>
            <a:endParaRPr lang="en-US" altLang="ja-JP" sz="2000" dirty="0"/>
          </a:p>
          <a:p>
            <a:pPr>
              <a:buFont typeface="Wingdings" panose="05000000000000000000" pitchFamily="2" charset="2"/>
              <a:buChar char="l"/>
            </a:pPr>
            <a:r>
              <a:rPr lang="ja-JP" altLang="en-US" sz="2000" dirty="0"/>
              <a:t>閲覧のみ可能</a:t>
            </a:r>
            <a:endParaRPr lang="en-US" altLang="ja-JP" sz="2000" dirty="0"/>
          </a:p>
        </p:txBody>
      </p:sp>
      <p:sp>
        <p:nvSpPr>
          <p:cNvPr id="8" name="四角形: 角を丸くする 7">
            <a:extLst>
              <a:ext uri="{FF2B5EF4-FFF2-40B4-BE49-F238E27FC236}">
                <a16:creationId xmlns:a16="http://schemas.microsoft.com/office/drawing/2014/main" id="{CFBA3089-1ED0-519A-B162-4B345CC1CE70}"/>
              </a:ext>
            </a:extLst>
          </p:cNvPr>
          <p:cNvSpPr/>
          <p:nvPr/>
        </p:nvSpPr>
        <p:spPr>
          <a:xfrm>
            <a:off x="2911602" y="4013753"/>
            <a:ext cx="3321178" cy="390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継続</a:t>
            </a:r>
            <a:r>
              <a:rPr kumimoji="1" lang="ja-JP" altLang="en-US" dirty="0"/>
              <a:t>入力（担当者、管理者）</a:t>
            </a:r>
          </a:p>
        </p:txBody>
      </p:sp>
      <p:sp>
        <p:nvSpPr>
          <p:cNvPr id="13" name="四角形: 角を丸くする 12">
            <a:extLst>
              <a:ext uri="{FF2B5EF4-FFF2-40B4-BE49-F238E27FC236}">
                <a16:creationId xmlns:a16="http://schemas.microsoft.com/office/drawing/2014/main" id="{AC8D9AFE-A9E4-E8C0-4F3B-61054997FD03}"/>
              </a:ext>
            </a:extLst>
          </p:cNvPr>
          <p:cNvSpPr/>
          <p:nvPr/>
        </p:nvSpPr>
        <p:spPr>
          <a:xfrm>
            <a:off x="2672655" y="4543509"/>
            <a:ext cx="3747612" cy="6826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18067"/>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F2E435F-1408-4671-A51D-FC4C9AAC3267}"/>
              </a:ext>
            </a:extLst>
          </p:cNvPr>
          <p:cNvPicPr>
            <a:picLocks noChangeAspect="1"/>
          </p:cNvPicPr>
          <p:nvPr/>
        </p:nvPicPr>
        <p:blipFill>
          <a:blip r:embed="rId2"/>
          <a:stretch>
            <a:fillRect/>
          </a:stretch>
        </p:blipFill>
        <p:spPr>
          <a:xfrm>
            <a:off x="837928" y="2320234"/>
            <a:ext cx="6981788" cy="3935371"/>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ja-JP" altLang="en-US" dirty="0"/>
              <a:t>事例検索画面（デモ版とほぼ同じ）</a:t>
            </a:r>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110575"/>
            <a:ext cx="8229600" cy="503958"/>
          </a:xfrm>
        </p:spPr>
        <p:txBody>
          <a:bodyPr/>
          <a:lstStyle/>
          <a:p>
            <a:r>
              <a:rPr lang="ja-JP" altLang="en-US" sz="2400" dirty="0"/>
              <a:t>フリーワード検索で類似事例の検索が可能</a:t>
            </a:r>
            <a:endParaRPr lang="en-US" altLang="ja-JP" sz="2400" dirty="0"/>
          </a:p>
        </p:txBody>
      </p:sp>
      <p:cxnSp>
        <p:nvCxnSpPr>
          <p:cNvPr id="48" name="直線矢印コネクタ 47">
            <a:extLst>
              <a:ext uri="{FF2B5EF4-FFF2-40B4-BE49-F238E27FC236}">
                <a16:creationId xmlns:a16="http://schemas.microsoft.com/office/drawing/2014/main" id="{A2762EDE-7EF6-4DD2-A3A2-74DF71A0C4D5}"/>
              </a:ext>
            </a:extLst>
          </p:cNvPr>
          <p:cNvCxnSpPr>
            <a:cxnSpLocks/>
          </p:cNvCxnSpPr>
          <p:nvPr/>
        </p:nvCxnSpPr>
        <p:spPr>
          <a:xfrm>
            <a:off x="1125960" y="2252977"/>
            <a:ext cx="648072" cy="426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プレースホルダー 2">
            <a:extLst>
              <a:ext uri="{FF2B5EF4-FFF2-40B4-BE49-F238E27FC236}">
                <a16:creationId xmlns:a16="http://schemas.microsoft.com/office/drawing/2014/main" id="{A015D669-5780-416E-B265-1EA703873BE7}"/>
              </a:ext>
            </a:extLst>
          </p:cNvPr>
          <p:cNvSpPr txBox="1">
            <a:spLocks/>
          </p:cNvSpPr>
          <p:nvPr/>
        </p:nvSpPr>
        <p:spPr>
          <a:xfrm>
            <a:off x="107504" y="1907964"/>
            <a:ext cx="1872208"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フリーワード入力欄</a:t>
            </a:r>
            <a:endParaRPr lang="en-US" altLang="ja-JP" sz="1600" dirty="0"/>
          </a:p>
        </p:txBody>
      </p:sp>
      <p:cxnSp>
        <p:nvCxnSpPr>
          <p:cNvPr id="17" name="直線矢印コネクタ 16">
            <a:extLst>
              <a:ext uri="{FF2B5EF4-FFF2-40B4-BE49-F238E27FC236}">
                <a16:creationId xmlns:a16="http://schemas.microsoft.com/office/drawing/2014/main" id="{EDB21C28-364C-449A-B5C4-4AEE06761F45}"/>
              </a:ext>
            </a:extLst>
          </p:cNvPr>
          <p:cNvCxnSpPr>
            <a:cxnSpLocks/>
          </p:cNvCxnSpPr>
          <p:nvPr/>
        </p:nvCxnSpPr>
        <p:spPr>
          <a:xfrm flipH="1">
            <a:off x="7380312" y="3856240"/>
            <a:ext cx="648072" cy="41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プレースホルダー 2">
            <a:extLst>
              <a:ext uri="{FF2B5EF4-FFF2-40B4-BE49-F238E27FC236}">
                <a16:creationId xmlns:a16="http://schemas.microsoft.com/office/drawing/2014/main" id="{E944288C-3E9B-4EA0-A1F5-69BECFB63E45}"/>
              </a:ext>
            </a:extLst>
          </p:cNvPr>
          <p:cNvSpPr txBox="1">
            <a:spLocks/>
          </p:cNvSpPr>
          <p:nvPr/>
        </p:nvSpPr>
        <p:spPr>
          <a:xfrm>
            <a:off x="7819716" y="3461071"/>
            <a:ext cx="1486492"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選択内容表示</a:t>
            </a:r>
            <a:endParaRPr lang="en-US" altLang="ja-JP" sz="1600" dirty="0"/>
          </a:p>
        </p:txBody>
      </p:sp>
      <p:cxnSp>
        <p:nvCxnSpPr>
          <p:cNvPr id="19" name="直線矢印コネクタ 18">
            <a:extLst>
              <a:ext uri="{FF2B5EF4-FFF2-40B4-BE49-F238E27FC236}">
                <a16:creationId xmlns:a16="http://schemas.microsoft.com/office/drawing/2014/main" id="{5E1D148D-6B22-4093-A872-3E20CAE62F07}"/>
              </a:ext>
            </a:extLst>
          </p:cNvPr>
          <p:cNvCxnSpPr>
            <a:cxnSpLocks/>
            <a:stCxn id="22" idx="0"/>
          </p:cNvCxnSpPr>
          <p:nvPr/>
        </p:nvCxnSpPr>
        <p:spPr>
          <a:xfrm flipV="1">
            <a:off x="837928" y="6287919"/>
            <a:ext cx="82352" cy="13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プレースホルダー 2">
            <a:extLst>
              <a:ext uri="{FF2B5EF4-FFF2-40B4-BE49-F238E27FC236}">
                <a16:creationId xmlns:a16="http://schemas.microsoft.com/office/drawing/2014/main" id="{EF6A52C2-E5A5-4507-9D42-9D1FD9B32E18}"/>
              </a:ext>
            </a:extLst>
          </p:cNvPr>
          <p:cNvSpPr txBox="1">
            <a:spLocks/>
          </p:cNvSpPr>
          <p:nvPr/>
        </p:nvSpPr>
        <p:spPr>
          <a:xfrm>
            <a:off x="154711" y="6418207"/>
            <a:ext cx="1366434"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「戻る」ボタン</a:t>
            </a:r>
            <a:endParaRPr lang="en-US" altLang="ja-JP" sz="1600" dirty="0"/>
          </a:p>
        </p:txBody>
      </p:sp>
      <p:cxnSp>
        <p:nvCxnSpPr>
          <p:cNvPr id="29" name="直線矢印コネクタ 28">
            <a:extLst>
              <a:ext uri="{FF2B5EF4-FFF2-40B4-BE49-F238E27FC236}">
                <a16:creationId xmlns:a16="http://schemas.microsoft.com/office/drawing/2014/main" id="{2C71C5B5-0EF1-4F28-A505-29B81CB8FF0F}"/>
              </a:ext>
            </a:extLst>
          </p:cNvPr>
          <p:cNvCxnSpPr>
            <a:cxnSpLocks/>
          </p:cNvCxnSpPr>
          <p:nvPr/>
        </p:nvCxnSpPr>
        <p:spPr>
          <a:xfrm flipH="1">
            <a:off x="7866180" y="2988364"/>
            <a:ext cx="387804" cy="139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プレースホルダー 2">
            <a:extLst>
              <a:ext uri="{FF2B5EF4-FFF2-40B4-BE49-F238E27FC236}">
                <a16:creationId xmlns:a16="http://schemas.microsoft.com/office/drawing/2014/main" id="{EFFA4629-A5AF-4907-8CB7-AB5E7629C952}"/>
              </a:ext>
            </a:extLst>
          </p:cNvPr>
          <p:cNvSpPr txBox="1">
            <a:spLocks/>
          </p:cNvSpPr>
          <p:nvPr/>
        </p:nvSpPr>
        <p:spPr>
          <a:xfrm>
            <a:off x="7810370" y="2576056"/>
            <a:ext cx="1366434" cy="3951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スクロール可能</a:t>
            </a:r>
            <a:endParaRPr lang="en-US" altLang="ja-JP" sz="1600" dirty="0"/>
          </a:p>
        </p:txBody>
      </p:sp>
      <p:sp>
        <p:nvSpPr>
          <p:cNvPr id="24" name="テキスト プレースホルダー 2">
            <a:extLst>
              <a:ext uri="{FF2B5EF4-FFF2-40B4-BE49-F238E27FC236}">
                <a16:creationId xmlns:a16="http://schemas.microsoft.com/office/drawing/2014/main" id="{61BE66D5-01D3-47C1-ADC4-E9EA98C3451D}"/>
              </a:ext>
            </a:extLst>
          </p:cNvPr>
          <p:cNvSpPr txBox="1">
            <a:spLocks/>
          </p:cNvSpPr>
          <p:nvPr/>
        </p:nvSpPr>
        <p:spPr>
          <a:xfrm>
            <a:off x="6690048" y="1715202"/>
            <a:ext cx="1823988"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現在時刻の表示</a:t>
            </a:r>
          </a:p>
        </p:txBody>
      </p:sp>
      <p:cxnSp>
        <p:nvCxnSpPr>
          <p:cNvPr id="26" name="直線矢印コネクタ 25">
            <a:extLst>
              <a:ext uri="{FF2B5EF4-FFF2-40B4-BE49-F238E27FC236}">
                <a16:creationId xmlns:a16="http://schemas.microsoft.com/office/drawing/2014/main" id="{7AAFFDD8-FD6D-418D-915C-D9DCFF7D8C41}"/>
              </a:ext>
            </a:extLst>
          </p:cNvPr>
          <p:cNvCxnSpPr>
            <a:cxnSpLocks/>
          </p:cNvCxnSpPr>
          <p:nvPr/>
        </p:nvCxnSpPr>
        <p:spPr>
          <a:xfrm flipH="1">
            <a:off x="7479804" y="2017822"/>
            <a:ext cx="72008" cy="30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C48DFC45-43AE-4F3D-AD2E-A09B472385C2}"/>
              </a:ext>
            </a:extLst>
          </p:cNvPr>
          <p:cNvCxnSpPr>
            <a:cxnSpLocks/>
          </p:cNvCxnSpPr>
          <p:nvPr/>
        </p:nvCxnSpPr>
        <p:spPr>
          <a:xfrm flipH="1">
            <a:off x="3131840" y="2285579"/>
            <a:ext cx="969918" cy="157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プレースホルダー 2">
            <a:extLst>
              <a:ext uri="{FF2B5EF4-FFF2-40B4-BE49-F238E27FC236}">
                <a16:creationId xmlns:a16="http://schemas.microsoft.com/office/drawing/2014/main" id="{4969E9AC-C6CE-444A-B2D2-A51DBDBFE920}"/>
              </a:ext>
            </a:extLst>
          </p:cNvPr>
          <p:cNvSpPr txBox="1">
            <a:spLocks/>
          </p:cNvSpPr>
          <p:nvPr/>
        </p:nvSpPr>
        <p:spPr>
          <a:xfrm>
            <a:off x="2381386" y="1876494"/>
            <a:ext cx="3701308"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アイコンを押すと右に詳細が表示される</a:t>
            </a:r>
          </a:p>
        </p:txBody>
      </p:sp>
    </p:spTree>
    <p:extLst>
      <p:ext uri="{BB962C8B-B14F-4D97-AF65-F5344CB8AC3E}">
        <p14:creationId xmlns:p14="http://schemas.microsoft.com/office/powerpoint/2010/main" val="942304581"/>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p:txBody>
          <a:bodyPr/>
          <a:lstStyle/>
          <a:p>
            <a:r>
              <a:rPr kumimoji="1" lang="en-US" altLang="ja-JP" dirty="0" err="1"/>
              <a:t>PowerBI</a:t>
            </a:r>
            <a:r>
              <a:rPr kumimoji="1" lang="ja-JP" altLang="en-US" dirty="0"/>
              <a:t>の表示画面例</a:t>
            </a:r>
          </a:p>
        </p:txBody>
      </p:sp>
      <p:pic>
        <p:nvPicPr>
          <p:cNvPr id="3" name="Picture 12" descr="PowerBIサービスでスライサーや並び替えなどの操作を初期化する方法 | Power BIとデータ分析の学びサイト">
            <a:extLst>
              <a:ext uri="{FF2B5EF4-FFF2-40B4-BE49-F238E27FC236}">
                <a16:creationId xmlns:a16="http://schemas.microsoft.com/office/drawing/2014/main" id="{C6432BAE-C026-4F3C-A5FB-6AC187AFF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361"/>
          <a:stretch/>
        </p:blipFill>
        <p:spPr bwMode="auto">
          <a:xfrm>
            <a:off x="6228184" y="4725144"/>
            <a:ext cx="2429778"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789438"/>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1ACFA82-D7C8-4A7E-BF5E-0308781A0287}"/>
              </a:ext>
            </a:extLst>
          </p:cNvPr>
          <p:cNvPicPr>
            <a:picLocks noChangeAspect="1"/>
          </p:cNvPicPr>
          <p:nvPr/>
        </p:nvPicPr>
        <p:blipFill>
          <a:blip r:embed="rId3"/>
          <a:stretch>
            <a:fillRect/>
          </a:stretch>
        </p:blipFill>
        <p:spPr>
          <a:xfrm>
            <a:off x="562980" y="1700808"/>
            <a:ext cx="8018040" cy="4496960"/>
          </a:xfrm>
          <a:prstGeom prst="rect">
            <a:avLst/>
          </a:prstGeom>
          <a:ln>
            <a:solidFill>
              <a:schemeClr val="tx1"/>
            </a:solidFill>
          </a:ln>
        </p:spPr>
      </p:pic>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en-US" altLang="ja-JP" dirty="0" err="1"/>
              <a:t>PowerBI</a:t>
            </a:r>
            <a:r>
              <a:rPr kumimoji="1" lang="ja-JP" altLang="en-US" dirty="0"/>
              <a:t>の表示画面例</a:t>
            </a:r>
            <a:r>
              <a:rPr lang="ja-JP" altLang="en-US" dirty="0"/>
              <a:t>（デモ版と同じ）</a:t>
            </a:r>
            <a:endParaRPr kumimoji="1" lang="ja-JP" altLang="en-US" dirty="0"/>
          </a:p>
        </p:txBody>
      </p:sp>
      <p:sp>
        <p:nvSpPr>
          <p:cNvPr id="3" name="テキスト プレースホルダー 2">
            <a:extLst>
              <a:ext uri="{FF2B5EF4-FFF2-40B4-BE49-F238E27FC236}">
                <a16:creationId xmlns:a16="http://schemas.microsoft.com/office/drawing/2014/main" id="{3787919C-21B9-454E-BDB6-A46B0E7A1D21}"/>
              </a:ext>
            </a:extLst>
          </p:cNvPr>
          <p:cNvSpPr>
            <a:spLocks noGrp="1"/>
          </p:cNvSpPr>
          <p:nvPr>
            <p:ph type="body" sz="quarter" idx="10"/>
          </p:nvPr>
        </p:nvSpPr>
        <p:spPr>
          <a:xfrm>
            <a:off x="457200" y="1013100"/>
            <a:ext cx="8229600" cy="503958"/>
          </a:xfrm>
        </p:spPr>
        <p:txBody>
          <a:bodyPr/>
          <a:lstStyle/>
          <a:p>
            <a:pPr marL="0" indent="0">
              <a:buNone/>
            </a:pPr>
            <a:r>
              <a:rPr lang="ja-JP" altLang="en-US" sz="2400" dirty="0"/>
              <a:t>表示項目、デザイン等は適宜変更可能。</a:t>
            </a:r>
            <a:endParaRPr lang="en-US" altLang="ja-JP" sz="2400" dirty="0"/>
          </a:p>
        </p:txBody>
      </p:sp>
      <p:cxnSp>
        <p:nvCxnSpPr>
          <p:cNvPr id="20" name="直線矢印コネクタ 19">
            <a:extLst>
              <a:ext uri="{FF2B5EF4-FFF2-40B4-BE49-F238E27FC236}">
                <a16:creationId xmlns:a16="http://schemas.microsoft.com/office/drawing/2014/main" id="{55456321-0D67-413C-8A28-D246B69EA1B2}"/>
              </a:ext>
            </a:extLst>
          </p:cNvPr>
          <p:cNvCxnSpPr>
            <a:cxnSpLocks/>
          </p:cNvCxnSpPr>
          <p:nvPr/>
        </p:nvCxnSpPr>
        <p:spPr>
          <a:xfrm flipV="1">
            <a:off x="5508104" y="6093296"/>
            <a:ext cx="72008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プレースホルダー 2">
            <a:extLst>
              <a:ext uri="{FF2B5EF4-FFF2-40B4-BE49-F238E27FC236}">
                <a16:creationId xmlns:a16="http://schemas.microsoft.com/office/drawing/2014/main" id="{605A087E-66EB-499F-AACB-931BBE12251D}"/>
              </a:ext>
            </a:extLst>
          </p:cNvPr>
          <p:cNvSpPr txBox="1">
            <a:spLocks/>
          </p:cNvSpPr>
          <p:nvPr/>
        </p:nvSpPr>
        <p:spPr>
          <a:xfrm>
            <a:off x="971600" y="6381328"/>
            <a:ext cx="7272808" cy="45733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テキストマイニングは現時点では日本語だとうまく表現できないため、今後改良が必要。</a:t>
            </a:r>
          </a:p>
        </p:txBody>
      </p:sp>
    </p:spTree>
    <p:extLst>
      <p:ext uri="{BB962C8B-B14F-4D97-AF65-F5344CB8AC3E}">
        <p14:creationId xmlns:p14="http://schemas.microsoft.com/office/powerpoint/2010/main" val="3359702755"/>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37894"/>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en-US" altLang="ja-JP" dirty="0"/>
              <a:t>SharePoint</a:t>
            </a:r>
            <a:r>
              <a:rPr kumimoji="1" lang="ja-JP" altLang="en-US" dirty="0"/>
              <a:t>リストの構成①</a:t>
            </a:r>
          </a:p>
        </p:txBody>
      </p:sp>
      <p:graphicFrame>
        <p:nvGraphicFramePr>
          <p:cNvPr id="6" name="表 9">
            <a:extLst>
              <a:ext uri="{FF2B5EF4-FFF2-40B4-BE49-F238E27FC236}">
                <a16:creationId xmlns:a16="http://schemas.microsoft.com/office/drawing/2014/main" id="{498F3315-4930-B871-D27E-EA8D3B921323}"/>
              </a:ext>
            </a:extLst>
          </p:cNvPr>
          <p:cNvGraphicFramePr>
            <a:graphicFrameLocks noGrp="1"/>
          </p:cNvGraphicFramePr>
          <p:nvPr>
            <p:extLst>
              <p:ext uri="{D42A27DB-BD31-4B8C-83A1-F6EECF244321}">
                <p14:modId xmlns:p14="http://schemas.microsoft.com/office/powerpoint/2010/main" val="1904913169"/>
              </p:ext>
            </p:extLst>
          </p:nvPr>
        </p:nvGraphicFramePr>
        <p:xfrm>
          <a:off x="323528" y="1196753"/>
          <a:ext cx="8229603" cy="1080120"/>
        </p:xfrm>
        <a:graphic>
          <a:graphicData uri="http://schemas.openxmlformats.org/drawingml/2006/table">
            <a:tbl>
              <a:tblPr firstRow="1" bandRow="1">
                <a:tableStyleId>{5C22544A-7EE6-4342-B048-85BDC9FD1C3A}</a:tableStyleId>
              </a:tblPr>
              <a:tblGrid>
                <a:gridCol w="949570">
                  <a:extLst>
                    <a:ext uri="{9D8B030D-6E8A-4147-A177-3AD203B41FA5}">
                      <a16:colId xmlns:a16="http://schemas.microsoft.com/office/drawing/2014/main" val="1041385356"/>
                    </a:ext>
                  </a:extLst>
                </a:gridCol>
                <a:gridCol w="696351">
                  <a:extLst>
                    <a:ext uri="{9D8B030D-6E8A-4147-A177-3AD203B41FA5}">
                      <a16:colId xmlns:a16="http://schemas.microsoft.com/office/drawing/2014/main" val="3401802925"/>
                    </a:ext>
                  </a:extLst>
                </a:gridCol>
                <a:gridCol w="822960">
                  <a:extLst>
                    <a:ext uri="{9D8B030D-6E8A-4147-A177-3AD203B41FA5}">
                      <a16:colId xmlns:a16="http://schemas.microsoft.com/office/drawing/2014/main" val="3150248627"/>
                    </a:ext>
                  </a:extLst>
                </a:gridCol>
                <a:gridCol w="836288">
                  <a:extLst>
                    <a:ext uri="{9D8B030D-6E8A-4147-A177-3AD203B41FA5}">
                      <a16:colId xmlns:a16="http://schemas.microsoft.com/office/drawing/2014/main" val="908367027"/>
                    </a:ext>
                  </a:extLst>
                </a:gridCol>
                <a:gridCol w="809634">
                  <a:extLst>
                    <a:ext uri="{9D8B030D-6E8A-4147-A177-3AD203B41FA5}">
                      <a16:colId xmlns:a16="http://schemas.microsoft.com/office/drawing/2014/main" val="3597535637"/>
                    </a:ext>
                  </a:extLst>
                </a:gridCol>
                <a:gridCol w="822960">
                  <a:extLst>
                    <a:ext uri="{9D8B030D-6E8A-4147-A177-3AD203B41FA5}">
                      <a16:colId xmlns:a16="http://schemas.microsoft.com/office/drawing/2014/main" val="1735388878"/>
                    </a:ext>
                  </a:extLst>
                </a:gridCol>
                <a:gridCol w="822960">
                  <a:extLst>
                    <a:ext uri="{9D8B030D-6E8A-4147-A177-3AD203B41FA5}">
                      <a16:colId xmlns:a16="http://schemas.microsoft.com/office/drawing/2014/main" val="3503943707"/>
                    </a:ext>
                  </a:extLst>
                </a:gridCol>
                <a:gridCol w="822960">
                  <a:extLst>
                    <a:ext uri="{9D8B030D-6E8A-4147-A177-3AD203B41FA5}">
                      <a16:colId xmlns:a16="http://schemas.microsoft.com/office/drawing/2014/main" val="2892705944"/>
                    </a:ext>
                  </a:extLst>
                </a:gridCol>
                <a:gridCol w="822960">
                  <a:extLst>
                    <a:ext uri="{9D8B030D-6E8A-4147-A177-3AD203B41FA5}">
                      <a16:colId xmlns:a16="http://schemas.microsoft.com/office/drawing/2014/main" val="2407331345"/>
                    </a:ext>
                  </a:extLst>
                </a:gridCol>
                <a:gridCol w="822960">
                  <a:extLst>
                    <a:ext uri="{9D8B030D-6E8A-4147-A177-3AD203B41FA5}">
                      <a16:colId xmlns:a16="http://schemas.microsoft.com/office/drawing/2014/main" val="2094647306"/>
                    </a:ext>
                  </a:extLst>
                </a:gridCol>
              </a:tblGrid>
              <a:tr h="360040">
                <a:tc>
                  <a:txBody>
                    <a:bodyPr/>
                    <a:lstStyle/>
                    <a:p>
                      <a:pPr algn="ctr"/>
                      <a:r>
                        <a:rPr kumimoji="1" lang="ja-JP" altLang="en-US" sz="1200" dirty="0"/>
                        <a:t>列番号</a:t>
                      </a:r>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en-US" altLang="ja-JP" sz="1200" dirty="0"/>
                        <a:t>2</a:t>
                      </a:r>
                      <a:endParaRPr kumimoji="1" lang="ja-JP" altLang="en-US" sz="1200" dirty="0"/>
                    </a:p>
                  </a:txBody>
                  <a:tcPr anchor="ctr"/>
                </a:tc>
                <a:tc>
                  <a:txBody>
                    <a:bodyPr/>
                    <a:lstStyle/>
                    <a:p>
                      <a:pPr algn="ctr"/>
                      <a:r>
                        <a:rPr kumimoji="1" lang="en-US" altLang="ja-JP" sz="1200" dirty="0"/>
                        <a:t>3</a:t>
                      </a:r>
                      <a:endParaRPr kumimoji="1" lang="ja-JP" altLang="en-US" sz="1200" dirty="0"/>
                    </a:p>
                  </a:txBody>
                  <a:tcPr anchor="ctr"/>
                </a:tc>
                <a:tc>
                  <a:txBody>
                    <a:bodyPr/>
                    <a:lstStyle/>
                    <a:p>
                      <a:pPr algn="ctr"/>
                      <a:r>
                        <a:rPr kumimoji="1" lang="en-US" altLang="ja-JP" sz="1200" dirty="0"/>
                        <a:t>4</a:t>
                      </a:r>
                      <a:endParaRPr kumimoji="1" lang="ja-JP" altLang="en-US" sz="1200" dirty="0"/>
                    </a:p>
                  </a:txBody>
                  <a:tcPr anchor="ctr"/>
                </a:tc>
                <a:tc>
                  <a:txBody>
                    <a:bodyPr/>
                    <a:lstStyle/>
                    <a:p>
                      <a:pPr algn="ctr"/>
                      <a:r>
                        <a:rPr kumimoji="1" lang="en-US" altLang="ja-JP" sz="1200" dirty="0"/>
                        <a:t>5</a:t>
                      </a:r>
                      <a:endParaRPr kumimoji="1" lang="ja-JP" altLang="en-US" sz="1200" dirty="0"/>
                    </a:p>
                  </a:txBody>
                  <a:tcPr anchor="ctr"/>
                </a:tc>
                <a:tc>
                  <a:txBody>
                    <a:bodyPr/>
                    <a:lstStyle/>
                    <a:p>
                      <a:pPr algn="ctr"/>
                      <a:r>
                        <a:rPr kumimoji="1" lang="en-US" altLang="ja-JP" sz="1200" dirty="0"/>
                        <a:t>6</a:t>
                      </a:r>
                      <a:endParaRPr kumimoji="1" lang="ja-JP" altLang="en-US" sz="1200" dirty="0"/>
                    </a:p>
                  </a:txBody>
                  <a:tcPr anchor="ctr"/>
                </a:tc>
                <a:tc>
                  <a:txBody>
                    <a:bodyPr/>
                    <a:lstStyle/>
                    <a:p>
                      <a:pPr algn="ctr"/>
                      <a:r>
                        <a:rPr kumimoji="1" lang="en-US" altLang="ja-JP" sz="1200" dirty="0"/>
                        <a:t>7</a:t>
                      </a:r>
                      <a:endParaRPr kumimoji="1" lang="ja-JP" altLang="en-US" sz="1200" dirty="0"/>
                    </a:p>
                  </a:txBody>
                  <a:tcPr anchor="ctr"/>
                </a:tc>
                <a:tc>
                  <a:txBody>
                    <a:bodyPr/>
                    <a:lstStyle/>
                    <a:p>
                      <a:pPr algn="ctr"/>
                      <a:r>
                        <a:rPr kumimoji="1" lang="en-US" altLang="ja-JP" sz="1200" dirty="0"/>
                        <a:t>8</a:t>
                      </a:r>
                      <a:endParaRPr kumimoji="1" lang="ja-JP" altLang="en-US" sz="1200" dirty="0"/>
                    </a:p>
                  </a:txBody>
                  <a:tcPr anchor="ctr"/>
                </a:tc>
                <a:tc>
                  <a:txBody>
                    <a:bodyPr/>
                    <a:lstStyle/>
                    <a:p>
                      <a:pPr algn="ctr"/>
                      <a:r>
                        <a:rPr kumimoji="1" lang="en-US" altLang="ja-JP" sz="1200" dirty="0"/>
                        <a:t>9</a:t>
                      </a:r>
                      <a:endParaRPr kumimoji="1" lang="ja-JP" altLang="en-US" sz="1200" dirty="0"/>
                    </a:p>
                  </a:txBody>
                  <a:tcPr anchor="ctr"/>
                </a:tc>
                <a:extLst>
                  <a:ext uri="{0D108BD9-81ED-4DB2-BD59-A6C34878D82A}">
                    <a16:rowId xmlns:a16="http://schemas.microsoft.com/office/drawing/2014/main" val="540655398"/>
                  </a:ext>
                </a:extLst>
              </a:tr>
              <a:tr h="360040">
                <a:tc>
                  <a:txBody>
                    <a:bodyPr/>
                    <a:lstStyle/>
                    <a:p>
                      <a:pPr algn="ctr"/>
                      <a:r>
                        <a:rPr kumimoji="1" lang="ja-JP" altLang="en-US" sz="1200" dirty="0"/>
                        <a:t>表示名</a:t>
                      </a:r>
                    </a:p>
                  </a:txBody>
                  <a:tcPr anchor="ctr"/>
                </a:tc>
                <a:tc>
                  <a:txBody>
                    <a:bodyPr/>
                    <a:lstStyle/>
                    <a:p>
                      <a:pPr algn="ctr"/>
                      <a:r>
                        <a:rPr kumimoji="1" lang="en-US" altLang="ja-JP" sz="1200" dirty="0"/>
                        <a:t>ID</a:t>
                      </a:r>
                      <a:endParaRPr kumimoji="1" lang="ja-JP" altLang="en-US" sz="1200" dirty="0"/>
                    </a:p>
                  </a:txBody>
                  <a:tcPr anchor="ctr"/>
                </a:tc>
                <a:tc>
                  <a:txBody>
                    <a:bodyPr/>
                    <a:lstStyle/>
                    <a:p>
                      <a:pPr algn="ctr"/>
                      <a:r>
                        <a:rPr kumimoji="1" lang="ja-JP" altLang="en-US" sz="1200" dirty="0"/>
                        <a:t>ステータス</a:t>
                      </a:r>
                    </a:p>
                  </a:txBody>
                  <a:tcPr anchor="ctr"/>
                </a:tc>
                <a:tc>
                  <a:txBody>
                    <a:bodyPr/>
                    <a:lstStyle/>
                    <a:p>
                      <a:pPr algn="ctr"/>
                      <a:r>
                        <a:rPr kumimoji="1" lang="ja-JP" altLang="en-US" sz="1200" dirty="0"/>
                        <a:t>件名</a:t>
                      </a:r>
                    </a:p>
                  </a:txBody>
                  <a:tcPr anchor="ctr"/>
                </a:tc>
                <a:tc>
                  <a:txBody>
                    <a:bodyPr/>
                    <a:lstStyle/>
                    <a:p>
                      <a:pPr algn="ctr"/>
                      <a:r>
                        <a:rPr kumimoji="1" lang="ja-JP" altLang="en-US" sz="1200" dirty="0"/>
                        <a:t>発生日時</a:t>
                      </a:r>
                    </a:p>
                  </a:txBody>
                  <a:tcPr anchor="ctr"/>
                </a:tc>
                <a:tc>
                  <a:txBody>
                    <a:bodyPr/>
                    <a:lstStyle/>
                    <a:p>
                      <a:pPr algn="ctr"/>
                      <a:r>
                        <a:rPr kumimoji="1" lang="ja-JP" altLang="en-US" sz="1200" dirty="0"/>
                        <a:t>部場</a:t>
                      </a:r>
                    </a:p>
                  </a:txBody>
                  <a:tcPr anchor="ctr"/>
                </a:tc>
                <a:tc>
                  <a:txBody>
                    <a:bodyPr/>
                    <a:lstStyle/>
                    <a:p>
                      <a:pPr algn="ctr"/>
                      <a:r>
                        <a:rPr kumimoji="1" lang="ja-JP" altLang="en-US" sz="1200" dirty="0"/>
                        <a:t>所属</a:t>
                      </a:r>
                    </a:p>
                  </a:txBody>
                  <a:tcPr anchor="ctr"/>
                </a:tc>
                <a:tc>
                  <a:txBody>
                    <a:bodyPr/>
                    <a:lstStyle/>
                    <a:p>
                      <a:pPr algn="ctr"/>
                      <a:r>
                        <a:rPr kumimoji="1" lang="ja-JP" altLang="en-US" sz="1200" dirty="0"/>
                        <a:t>組</a:t>
                      </a:r>
                    </a:p>
                  </a:txBody>
                  <a:tcPr anchor="ctr"/>
                </a:tc>
                <a:tc>
                  <a:txBody>
                    <a:bodyPr/>
                    <a:lstStyle/>
                    <a:p>
                      <a:pPr algn="ctr"/>
                      <a:r>
                        <a:rPr kumimoji="1" lang="ja-JP" altLang="en-US" sz="1200" dirty="0"/>
                        <a:t>報告者</a:t>
                      </a:r>
                    </a:p>
                  </a:txBody>
                  <a:tcPr anchor="ctr"/>
                </a:tc>
                <a:tc>
                  <a:txBody>
                    <a:bodyPr/>
                    <a:lstStyle/>
                    <a:p>
                      <a:pPr algn="ctr"/>
                      <a:r>
                        <a:rPr kumimoji="1" lang="ja-JP" altLang="en-US" sz="1200" dirty="0"/>
                        <a:t>工程</a:t>
                      </a:r>
                    </a:p>
                  </a:txBody>
                  <a:tcPr anchor="ctr"/>
                </a:tc>
                <a:extLst>
                  <a:ext uri="{0D108BD9-81ED-4DB2-BD59-A6C34878D82A}">
                    <a16:rowId xmlns:a16="http://schemas.microsoft.com/office/drawing/2014/main" val="754124107"/>
                  </a:ext>
                </a:extLst>
              </a:tr>
              <a:tr h="360040">
                <a:tc>
                  <a:txBody>
                    <a:bodyPr/>
                    <a:lstStyle/>
                    <a:p>
                      <a:pPr algn="ctr"/>
                      <a:r>
                        <a:rPr kumimoji="1" lang="ja-JP" altLang="en-US" sz="1200" dirty="0"/>
                        <a:t>内部列名</a:t>
                      </a:r>
                    </a:p>
                  </a:txBody>
                  <a:tcPr anchor="ctr"/>
                </a:tc>
                <a:tc>
                  <a:txBody>
                    <a:bodyPr/>
                    <a:lstStyle/>
                    <a:p>
                      <a:pPr algn="ctr"/>
                      <a:r>
                        <a:rPr kumimoji="1" lang="en-US" altLang="ja-JP" sz="1200" dirty="0"/>
                        <a:t>ID</a:t>
                      </a:r>
                      <a:endParaRPr kumimoji="1" lang="ja-JP" altLang="en-US" sz="1200" dirty="0"/>
                    </a:p>
                  </a:txBody>
                  <a:tcPr anchor="ctr"/>
                </a:tc>
                <a:tc>
                  <a:txBody>
                    <a:bodyPr/>
                    <a:lstStyle/>
                    <a:p>
                      <a:pPr algn="ctr"/>
                      <a:r>
                        <a:rPr kumimoji="1" lang="en-US" altLang="ja-JP" sz="1200" dirty="0"/>
                        <a:t>Status</a:t>
                      </a:r>
                      <a:endParaRPr kumimoji="1" lang="ja-JP" altLang="en-US" sz="1200" dirty="0"/>
                    </a:p>
                  </a:txBody>
                  <a:tcPr anchor="ctr"/>
                </a:tc>
                <a:tc>
                  <a:txBody>
                    <a:bodyPr/>
                    <a:lstStyle/>
                    <a:p>
                      <a:pPr algn="ctr"/>
                      <a:r>
                        <a:rPr kumimoji="1" lang="en-US" altLang="ja-JP" sz="1200" dirty="0"/>
                        <a:t>Title</a:t>
                      </a:r>
                      <a:endParaRPr kumimoji="1" lang="ja-JP" altLang="en-US" sz="1200" dirty="0"/>
                    </a:p>
                  </a:txBody>
                  <a:tcPr anchor="ctr"/>
                </a:tc>
                <a:tc>
                  <a:txBody>
                    <a:bodyPr/>
                    <a:lstStyle/>
                    <a:p>
                      <a:pPr algn="ctr"/>
                      <a:r>
                        <a:rPr kumimoji="1" lang="en-US" altLang="ja-JP" sz="1200" dirty="0"/>
                        <a:t>Date</a:t>
                      </a:r>
                      <a:endParaRPr kumimoji="1" lang="ja-JP" altLang="en-US" sz="1200" dirty="0"/>
                    </a:p>
                  </a:txBody>
                  <a:tcPr anchor="ctr"/>
                </a:tc>
                <a:tc>
                  <a:txBody>
                    <a:bodyPr/>
                    <a:lstStyle/>
                    <a:p>
                      <a:pPr algn="ctr"/>
                      <a:r>
                        <a:rPr kumimoji="1" lang="en-US" altLang="ja-JP" sz="1200" dirty="0"/>
                        <a:t>Area</a:t>
                      </a:r>
                      <a:endParaRPr kumimoji="1" lang="ja-JP" altLang="en-US" sz="1200" dirty="0"/>
                    </a:p>
                  </a:txBody>
                  <a:tcPr anchor="ctr"/>
                </a:tc>
                <a:tc>
                  <a:txBody>
                    <a:bodyPr/>
                    <a:lstStyle/>
                    <a:p>
                      <a:pPr algn="ctr"/>
                      <a:r>
                        <a:rPr kumimoji="1" lang="en-US" altLang="ja-JP" sz="1200" dirty="0"/>
                        <a:t>Section</a:t>
                      </a:r>
                      <a:endParaRPr kumimoji="1" lang="ja-JP" altLang="en-US" sz="1200" dirty="0"/>
                    </a:p>
                  </a:txBody>
                  <a:tcPr anchor="ctr"/>
                </a:tc>
                <a:tc>
                  <a:txBody>
                    <a:bodyPr/>
                    <a:lstStyle/>
                    <a:p>
                      <a:pPr algn="ctr"/>
                      <a:r>
                        <a:rPr kumimoji="1" lang="en-US" altLang="ja-JP" sz="1200" dirty="0"/>
                        <a:t>Group</a:t>
                      </a:r>
                      <a:endParaRPr kumimoji="1" lang="ja-JP" altLang="en-US" sz="1200" dirty="0"/>
                    </a:p>
                  </a:txBody>
                  <a:tcPr anchor="ctr"/>
                </a:tc>
                <a:tc>
                  <a:txBody>
                    <a:bodyPr/>
                    <a:lstStyle/>
                    <a:p>
                      <a:pPr algn="ctr"/>
                      <a:r>
                        <a:rPr kumimoji="1" lang="en-US" altLang="ja-JP" sz="1200" dirty="0"/>
                        <a:t>Reporter</a:t>
                      </a:r>
                      <a:endParaRPr kumimoji="1" lang="ja-JP" altLang="en-US" sz="1200" dirty="0"/>
                    </a:p>
                  </a:txBody>
                  <a:tcPr anchor="ctr"/>
                </a:tc>
                <a:tc>
                  <a:txBody>
                    <a:bodyPr/>
                    <a:lstStyle/>
                    <a:p>
                      <a:pPr algn="ctr"/>
                      <a:r>
                        <a:rPr kumimoji="1" lang="en-US" altLang="ja-JP" sz="1200" dirty="0"/>
                        <a:t>Process</a:t>
                      </a:r>
                      <a:endParaRPr kumimoji="1" lang="ja-JP" altLang="en-US" sz="1200" dirty="0"/>
                    </a:p>
                  </a:txBody>
                  <a:tcPr anchor="ctr"/>
                </a:tc>
                <a:extLst>
                  <a:ext uri="{0D108BD9-81ED-4DB2-BD59-A6C34878D82A}">
                    <a16:rowId xmlns:a16="http://schemas.microsoft.com/office/drawing/2014/main" val="901747890"/>
                  </a:ext>
                </a:extLst>
              </a:tr>
            </a:tbl>
          </a:graphicData>
        </a:graphic>
      </p:graphicFrame>
      <p:graphicFrame>
        <p:nvGraphicFramePr>
          <p:cNvPr id="10" name="表 9">
            <a:extLst>
              <a:ext uri="{FF2B5EF4-FFF2-40B4-BE49-F238E27FC236}">
                <a16:creationId xmlns:a16="http://schemas.microsoft.com/office/drawing/2014/main" id="{6632EBE6-0FA3-325D-BC37-1E1C83E0E54E}"/>
              </a:ext>
            </a:extLst>
          </p:cNvPr>
          <p:cNvGraphicFramePr>
            <a:graphicFrameLocks noGrp="1"/>
          </p:cNvGraphicFramePr>
          <p:nvPr>
            <p:extLst>
              <p:ext uri="{D42A27DB-BD31-4B8C-83A1-F6EECF244321}">
                <p14:modId xmlns:p14="http://schemas.microsoft.com/office/powerpoint/2010/main" val="4116375053"/>
              </p:ext>
            </p:extLst>
          </p:nvPr>
        </p:nvGraphicFramePr>
        <p:xfrm>
          <a:off x="323527" y="2558608"/>
          <a:ext cx="8264920" cy="1177280"/>
        </p:xfrm>
        <a:graphic>
          <a:graphicData uri="http://schemas.openxmlformats.org/drawingml/2006/table">
            <a:tbl>
              <a:tblPr firstRow="1" bandRow="1">
                <a:tableStyleId>{5C22544A-7EE6-4342-B048-85BDC9FD1C3A}</a:tableStyleId>
              </a:tblPr>
              <a:tblGrid>
                <a:gridCol w="949570">
                  <a:extLst>
                    <a:ext uri="{9D8B030D-6E8A-4147-A177-3AD203B41FA5}">
                      <a16:colId xmlns:a16="http://schemas.microsoft.com/office/drawing/2014/main" val="1041385356"/>
                    </a:ext>
                  </a:extLst>
                </a:gridCol>
                <a:gridCol w="850631">
                  <a:extLst>
                    <a:ext uri="{9D8B030D-6E8A-4147-A177-3AD203B41FA5}">
                      <a16:colId xmlns:a16="http://schemas.microsoft.com/office/drawing/2014/main" val="3401802925"/>
                    </a:ext>
                  </a:extLst>
                </a:gridCol>
                <a:gridCol w="827405">
                  <a:extLst>
                    <a:ext uri="{9D8B030D-6E8A-4147-A177-3AD203B41FA5}">
                      <a16:colId xmlns:a16="http://schemas.microsoft.com/office/drawing/2014/main" val="3150248627"/>
                    </a:ext>
                  </a:extLst>
                </a:gridCol>
                <a:gridCol w="712880">
                  <a:extLst>
                    <a:ext uri="{9D8B030D-6E8A-4147-A177-3AD203B41FA5}">
                      <a16:colId xmlns:a16="http://schemas.microsoft.com/office/drawing/2014/main" val="908367027"/>
                    </a:ext>
                  </a:extLst>
                </a:gridCol>
                <a:gridCol w="809634">
                  <a:extLst>
                    <a:ext uri="{9D8B030D-6E8A-4147-A177-3AD203B41FA5}">
                      <a16:colId xmlns:a16="http://schemas.microsoft.com/office/drawing/2014/main" val="3597535637"/>
                    </a:ext>
                  </a:extLst>
                </a:gridCol>
                <a:gridCol w="822960">
                  <a:extLst>
                    <a:ext uri="{9D8B030D-6E8A-4147-A177-3AD203B41FA5}">
                      <a16:colId xmlns:a16="http://schemas.microsoft.com/office/drawing/2014/main" val="1735388878"/>
                    </a:ext>
                  </a:extLst>
                </a:gridCol>
                <a:gridCol w="822960">
                  <a:extLst>
                    <a:ext uri="{9D8B030D-6E8A-4147-A177-3AD203B41FA5}">
                      <a16:colId xmlns:a16="http://schemas.microsoft.com/office/drawing/2014/main" val="3503943707"/>
                    </a:ext>
                  </a:extLst>
                </a:gridCol>
                <a:gridCol w="822960">
                  <a:extLst>
                    <a:ext uri="{9D8B030D-6E8A-4147-A177-3AD203B41FA5}">
                      <a16:colId xmlns:a16="http://schemas.microsoft.com/office/drawing/2014/main" val="2892705944"/>
                    </a:ext>
                  </a:extLst>
                </a:gridCol>
                <a:gridCol w="822960">
                  <a:extLst>
                    <a:ext uri="{9D8B030D-6E8A-4147-A177-3AD203B41FA5}">
                      <a16:colId xmlns:a16="http://schemas.microsoft.com/office/drawing/2014/main" val="2407331345"/>
                    </a:ext>
                  </a:extLst>
                </a:gridCol>
                <a:gridCol w="822960">
                  <a:extLst>
                    <a:ext uri="{9D8B030D-6E8A-4147-A177-3AD203B41FA5}">
                      <a16:colId xmlns:a16="http://schemas.microsoft.com/office/drawing/2014/main" val="2094647306"/>
                    </a:ext>
                  </a:extLst>
                </a:gridCol>
              </a:tblGrid>
              <a:tr h="360040">
                <a:tc>
                  <a:txBody>
                    <a:bodyPr/>
                    <a:lstStyle/>
                    <a:p>
                      <a:pPr algn="ctr"/>
                      <a:r>
                        <a:rPr kumimoji="1" lang="ja-JP" altLang="en-US" sz="1200" dirty="0"/>
                        <a:t>列番号</a:t>
                      </a:r>
                    </a:p>
                  </a:txBody>
                  <a:tcPr anchor="ctr"/>
                </a:tc>
                <a:tc>
                  <a:txBody>
                    <a:bodyPr/>
                    <a:lstStyle/>
                    <a:p>
                      <a:pPr algn="ctr"/>
                      <a:r>
                        <a:rPr kumimoji="1" lang="en-US" altLang="ja-JP" sz="1200" dirty="0"/>
                        <a:t>10</a:t>
                      </a:r>
                      <a:endParaRPr kumimoji="1" lang="ja-JP" altLang="en-US" sz="1200" dirty="0"/>
                    </a:p>
                  </a:txBody>
                  <a:tcPr anchor="ctr"/>
                </a:tc>
                <a:tc>
                  <a:txBody>
                    <a:bodyPr/>
                    <a:lstStyle/>
                    <a:p>
                      <a:pPr algn="ctr"/>
                      <a:r>
                        <a:rPr kumimoji="1" lang="en-US" altLang="ja-JP" sz="1200" dirty="0"/>
                        <a:t>11</a:t>
                      </a:r>
                      <a:endParaRPr kumimoji="1" lang="ja-JP" altLang="en-US" sz="1200" dirty="0"/>
                    </a:p>
                  </a:txBody>
                  <a:tcPr anchor="ctr"/>
                </a:tc>
                <a:tc>
                  <a:txBody>
                    <a:bodyPr/>
                    <a:lstStyle/>
                    <a:p>
                      <a:pPr algn="ctr"/>
                      <a:r>
                        <a:rPr kumimoji="1" lang="en-US" altLang="ja-JP" sz="1200" dirty="0"/>
                        <a:t>12</a:t>
                      </a:r>
                      <a:endParaRPr kumimoji="1" lang="ja-JP" altLang="en-US" sz="1200" dirty="0"/>
                    </a:p>
                  </a:txBody>
                  <a:tcPr anchor="ctr"/>
                </a:tc>
                <a:tc>
                  <a:txBody>
                    <a:bodyPr/>
                    <a:lstStyle/>
                    <a:p>
                      <a:pPr algn="ctr"/>
                      <a:r>
                        <a:rPr kumimoji="1" lang="en-US" altLang="ja-JP" sz="1200" dirty="0"/>
                        <a:t>13</a:t>
                      </a:r>
                      <a:endParaRPr kumimoji="1" lang="ja-JP" altLang="en-US" sz="1200" dirty="0"/>
                    </a:p>
                  </a:txBody>
                  <a:tcPr anchor="ctr"/>
                </a:tc>
                <a:tc>
                  <a:txBody>
                    <a:bodyPr/>
                    <a:lstStyle/>
                    <a:p>
                      <a:pPr algn="ctr"/>
                      <a:r>
                        <a:rPr kumimoji="1" lang="en-US" altLang="ja-JP" sz="1200" dirty="0"/>
                        <a:t>14</a:t>
                      </a:r>
                      <a:endParaRPr kumimoji="1" lang="ja-JP" altLang="en-US" sz="1200" dirty="0"/>
                    </a:p>
                  </a:txBody>
                  <a:tcPr anchor="ctr"/>
                </a:tc>
                <a:tc>
                  <a:txBody>
                    <a:bodyPr/>
                    <a:lstStyle/>
                    <a:p>
                      <a:pPr algn="ctr"/>
                      <a:r>
                        <a:rPr kumimoji="1" lang="en-US" altLang="ja-JP" sz="1200" dirty="0"/>
                        <a:t>15</a:t>
                      </a:r>
                      <a:endParaRPr kumimoji="1" lang="ja-JP" altLang="en-US" sz="1200" dirty="0"/>
                    </a:p>
                  </a:txBody>
                  <a:tcPr anchor="ctr"/>
                </a:tc>
                <a:tc>
                  <a:txBody>
                    <a:bodyPr/>
                    <a:lstStyle/>
                    <a:p>
                      <a:pPr algn="ctr"/>
                      <a:r>
                        <a:rPr kumimoji="1" lang="en-US" altLang="ja-JP" sz="1200" dirty="0"/>
                        <a:t>16</a:t>
                      </a:r>
                      <a:endParaRPr kumimoji="1" lang="ja-JP" altLang="en-US" sz="1200" dirty="0"/>
                    </a:p>
                  </a:txBody>
                  <a:tcPr anchor="ctr"/>
                </a:tc>
                <a:tc>
                  <a:txBody>
                    <a:bodyPr/>
                    <a:lstStyle/>
                    <a:p>
                      <a:pPr algn="ctr"/>
                      <a:r>
                        <a:rPr kumimoji="1" lang="en-US" altLang="ja-JP" sz="1200" dirty="0"/>
                        <a:t>17</a:t>
                      </a:r>
                      <a:endParaRPr kumimoji="1" lang="ja-JP" altLang="en-US" sz="1200" dirty="0"/>
                    </a:p>
                  </a:txBody>
                  <a:tcPr anchor="ctr"/>
                </a:tc>
                <a:tc>
                  <a:txBody>
                    <a:bodyPr/>
                    <a:lstStyle/>
                    <a:p>
                      <a:pPr algn="ctr"/>
                      <a:r>
                        <a:rPr kumimoji="1" lang="en-US" altLang="ja-JP" sz="1200" dirty="0"/>
                        <a:t>18</a:t>
                      </a:r>
                      <a:endParaRPr kumimoji="1" lang="ja-JP" altLang="en-US" sz="1200" dirty="0"/>
                    </a:p>
                  </a:txBody>
                  <a:tcPr anchor="ctr"/>
                </a:tc>
                <a:extLst>
                  <a:ext uri="{0D108BD9-81ED-4DB2-BD59-A6C34878D82A}">
                    <a16:rowId xmlns:a16="http://schemas.microsoft.com/office/drawing/2014/main" val="540655398"/>
                  </a:ext>
                </a:extLst>
              </a:tr>
              <a:tr h="457200">
                <a:tc>
                  <a:txBody>
                    <a:bodyPr/>
                    <a:lstStyle/>
                    <a:p>
                      <a:pPr algn="ctr"/>
                      <a:r>
                        <a:rPr kumimoji="1" lang="ja-JP" altLang="en-US" sz="1200" dirty="0"/>
                        <a:t>表示名</a:t>
                      </a:r>
                    </a:p>
                  </a:txBody>
                  <a:tcPr anchor="ctr"/>
                </a:tc>
                <a:tc>
                  <a:txBody>
                    <a:bodyPr/>
                    <a:lstStyle/>
                    <a:p>
                      <a:pPr algn="ctr"/>
                      <a:r>
                        <a:rPr kumimoji="1" lang="ja-JP" altLang="en-US" sz="1200" dirty="0"/>
                        <a:t>応援者</a:t>
                      </a:r>
                    </a:p>
                  </a:txBody>
                  <a:tcPr anchor="ctr"/>
                </a:tc>
                <a:tc>
                  <a:txBody>
                    <a:bodyPr/>
                    <a:lstStyle/>
                    <a:p>
                      <a:pPr algn="ctr"/>
                      <a:r>
                        <a:rPr kumimoji="1" lang="ja-JP" altLang="en-US" sz="1200" dirty="0"/>
                        <a:t>発生内容</a:t>
                      </a:r>
                    </a:p>
                  </a:txBody>
                  <a:tcPr anchor="ctr"/>
                </a:tc>
                <a:tc>
                  <a:txBody>
                    <a:bodyPr/>
                    <a:lstStyle/>
                    <a:p>
                      <a:pPr algn="ctr"/>
                      <a:r>
                        <a:rPr kumimoji="1" lang="ja-JP" altLang="en-US" sz="1200" dirty="0"/>
                        <a:t>写真</a:t>
                      </a:r>
                    </a:p>
                  </a:txBody>
                  <a:tcPr anchor="ctr"/>
                </a:tc>
                <a:tc>
                  <a:txBody>
                    <a:bodyPr/>
                    <a:lstStyle/>
                    <a:p>
                      <a:pPr algn="ctr"/>
                      <a:r>
                        <a:rPr kumimoji="1" lang="ja-JP" altLang="en-US" sz="1200" dirty="0"/>
                        <a:t>原因</a:t>
                      </a:r>
                      <a:br>
                        <a:rPr kumimoji="1" lang="en-US" altLang="ja-JP" sz="1200" dirty="0"/>
                      </a:br>
                      <a:r>
                        <a:rPr kumimoji="1" lang="en-US" altLang="ja-JP" sz="1200" dirty="0"/>
                        <a:t>(</a:t>
                      </a:r>
                      <a:r>
                        <a:rPr kumimoji="1" lang="ja-JP" altLang="en-US" sz="1200" dirty="0"/>
                        <a:t>推定</a:t>
                      </a:r>
                      <a:r>
                        <a:rPr kumimoji="1" lang="en-US" altLang="ja-JP" sz="1200" dirty="0"/>
                        <a:t>)</a:t>
                      </a:r>
                      <a:endParaRPr kumimoji="1" lang="ja-JP" altLang="en-US" sz="1200" dirty="0"/>
                    </a:p>
                  </a:txBody>
                  <a:tcPr anchor="ctr"/>
                </a:tc>
                <a:tc>
                  <a:txBody>
                    <a:bodyPr/>
                    <a:lstStyle/>
                    <a:p>
                      <a:pPr algn="ctr"/>
                      <a:r>
                        <a:rPr kumimoji="1" lang="ja-JP" altLang="en-US" sz="1200" dirty="0"/>
                        <a:t>対応</a:t>
                      </a:r>
                    </a:p>
                  </a:txBody>
                  <a:tcPr anchor="ctr"/>
                </a:tc>
                <a:tc>
                  <a:txBody>
                    <a:bodyPr/>
                    <a:lstStyle/>
                    <a:p>
                      <a:pPr algn="ctr"/>
                      <a:r>
                        <a:rPr kumimoji="1" lang="ja-JP" altLang="en-US" sz="1200" dirty="0"/>
                        <a:t>職長氏名</a:t>
                      </a:r>
                    </a:p>
                  </a:txBody>
                  <a:tcPr anchor="ctr"/>
                </a:tc>
                <a:tc>
                  <a:txBody>
                    <a:bodyPr/>
                    <a:lstStyle/>
                    <a:p>
                      <a:pPr algn="ctr"/>
                      <a:r>
                        <a:rPr kumimoji="1" lang="ja-JP" altLang="en-US" sz="1200" dirty="0"/>
                        <a:t>職長</a:t>
                      </a:r>
                      <a:br>
                        <a:rPr kumimoji="1" lang="en-US" altLang="ja-JP" sz="1200" dirty="0"/>
                      </a:br>
                      <a:r>
                        <a:rPr kumimoji="1" lang="ja-JP" altLang="en-US" sz="1200" dirty="0"/>
                        <a:t>確認日</a:t>
                      </a:r>
                    </a:p>
                  </a:txBody>
                  <a:tcPr anchor="ctr"/>
                </a:tc>
                <a:tc>
                  <a:txBody>
                    <a:bodyPr/>
                    <a:lstStyle/>
                    <a:p>
                      <a:pPr algn="ctr"/>
                      <a:r>
                        <a:rPr kumimoji="1" lang="ja-JP" altLang="en-US" sz="1200" dirty="0"/>
                        <a:t>職長判定</a:t>
                      </a:r>
                    </a:p>
                  </a:txBody>
                  <a:tcPr anchor="ctr"/>
                </a:tc>
                <a:tc>
                  <a:txBody>
                    <a:bodyPr/>
                    <a:lstStyle/>
                    <a:p>
                      <a:pPr algn="ctr"/>
                      <a:r>
                        <a:rPr kumimoji="1" lang="ja-JP" altLang="en-US" sz="1200" dirty="0"/>
                        <a:t>職長</a:t>
                      </a:r>
                      <a:br>
                        <a:rPr kumimoji="1" lang="en-US" altLang="ja-JP" sz="1200" dirty="0"/>
                      </a:br>
                      <a:r>
                        <a:rPr kumimoji="1" lang="ja-JP" altLang="en-US" sz="1200" dirty="0"/>
                        <a:t>コメント</a:t>
                      </a:r>
                    </a:p>
                  </a:txBody>
                  <a:tcPr anchor="ctr"/>
                </a:tc>
                <a:extLst>
                  <a:ext uri="{0D108BD9-81ED-4DB2-BD59-A6C34878D82A}">
                    <a16:rowId xmlns:a16="http://schemas.microsoft.com/office/drawing/2014/main" val="754124107"/>
                  </a:ext>
                </a:extLst>
              </a:tr>
              <a:tr h="360040">
                <a:tc>
                  <a:txBody>
                    <a:bodyPr/>
                    <a:lstStyle/>
                    <a:p>
                      <a:pPr algn="ctr"/>
                      <a:r>
                        <a:rPr kumimoji="1" lang="ja-JP" altLang="en-US" sz="1200" dirty="0"/>
                        <a:t>内部列名</a:t>
                      </a:r>
                    </a:p>
                  </a:txBody>
                  <a:tcPr anchor="ctr"/>
                </a:tc>
                <a:tc>
                  <a:txBody>
                    <a:bodyPr/>
                    <a:lstStyle/>
                    <a:p>
                      <a:pPr algn="ctr"/>
                      <a:r>
                        <a:rPr kumimoji="1" lang="en-US" altLang="ja-JP" sz="1200" dirty="0"/>
                        <a:t>supporter</a:t>
                      </a:r>
                      <a:endParaRPr kumimoji="1" lang="ja-JP" altLang="en-US" sz="1200" dirty="0"/>
                    </a:p>
                  </a:txBody>
                  <a:tcPr anchor="ctr"/>
                </a:tc>
                <a:tc>
                  <a:txBody>
                    <a:bodyPr/>
                    <a:lstStyle/>
                    <a:p>
                      <a:pPr algn="ctr"/>
                      <a:r>
                        <a:rPr kumimoji="1" lang="en-US" altLang="ja-JP" sz="1200" dirty="0"/>
                        <a:t>Content</a:t>
                      </a:r>
                      <a:endParaRPr kumimoji="1" lang="ja-JP" altLang="en-US" sz="1200" dirty="0"/>
                    </a:p>
                  </a:txBody>
                  <a:tcPr anchor="ctr"/>
                </a:tc>
                <a:tc>
                  <a:txBody>
                    <a:bodyPr/>
                    <a:lstStyle/>
                    <a:p>
                      <a:pPr algn="ctr"/>
                      <a:r>
                        <a:rPr kumimoji="1" lang="en-US" altLang="ja-JP" sz="1200" dirty="0"/>
                        <a:t>Image</a:t>
                      </a:r>
                      <a:endParaRPr kumimoji="1" lang="ja-JP" altLang="en-US" sz="1200" dirty="0"/>
                    </a:p>
                  </a:txBody>
                  <a:tcPr anchor="ctr"/>
                </a:tc>
                <a:tc>
                  <a:txBody>
                    <a:bodyPr/>
                    <a:lstStyle/>
                    <a:p>
                      <a:pPr algn="ctr"/>
                      <a:r>
                        <a:rPr kumimoji="1" lang="en-US" altLang="ja-JP" sz="1200" dirty="0"/>
                        <a:t>Cause</a:t>
                      </a:r>
                      <a:endParaRPr kumimoji="1" lang="ja-JP" altLang="en-US" sz="1200" dirty="0"/>
                    </a:p>
                  </a:txBody>
                  <a:tcPr anchor="ctr"/>
                </a:tc>
                <a:tc>
                  <a:txBody>
                    <a:bodyPr/>
                    <a:lstStyle/>
                    <a:p>
                      <a:pPr algn="ctr"/>
                      <a:r>
                        <a:rPr kumimoji="1" lang="en-US" altLang="ja-JP" sz="1200" dirty="0"/>
                        <a:t>Treat</a:t>
                      </a:r>
                      <a:endParaRPr kumimoji="1" lang="ja-JP" altLang="en-US" sz="1200" dirty="0"/>
                    </a:p>
                  </a:txBody>
                  <a:tcPr anchor="ctr"/>
                </a:tc>
                <a:tc>
                  <a:txBody>
                    <a:bodyPr/>
                    <a:lstStyle/>
                    <a:p>
                      <a:pPr algn="ctr"/>
                      <a:r>
                        <a:rPr kumimoji="1" lang="en-US" altLang="ja-JP" sz="1200" dirty="0"/>
                        <a:t>Ap1Na</a:t>
                      </a:r>
                      <a:endParaRPr kumimoji="1" lang="ja-JP" altLang="en-US" sz="1200" dirty="0"/>
                    </a:p>
                  </a:txBody>
                  <a:tcPr anchor="ctr"/>
                </a:tc>
                <a:tc>
                  <a:txBody>
                    <a:bodyPr/>
                    <a:lstStyle/>
                    <a:p>
                      <a:pPr algn="ctr"/>
                      <a:r>
                        <a:rPr kumimoji="1" lang="en-US" altLang="ja-JP" sz="1200" dirty="0"/>
                        <a:t>Ap1Da</a:t>
                      </a:r>
                      <a:endParaRPr kumimoji="1" lang="ja-JP" altLang="en-US" sz="1200" dirty="0"/>
                    </a:p>
                  </a:txBody>
                  <a:tcPr anchor="ctr"/>
                </a:tc>
                <a:tc>
                  <a:txBody>
                    <a:bodyPr/>
                    <a:lstStyle/>
                    <a:p>
                      <a:pPr algn="ctr"/>
                      <a:r>
                        <a:rPr kumimoji="1" lang="en-US" altLang="ja-JP" sz="1200" dirty="0"/>
                        <a:t>Ap1Jd</a:t>
                      </a:r>
                      <a:endParaRPr kumimoji="1" lang="ja-JP" altLang="en-US" sz="1200" dirty="0"/>
                    </a:p>
                  </a:txBody>
                  <a:tcPr anchor="ctr"/>
                </a:tc>
                <a:tc>
                  <a:txBody>
                    <a:bodyPr/>
                    <a:lstStyle/>
                    <a:p>
                      <a:pPr algn="ctr"/>
                      <a:r>
                        <a:rPr kumimoji="1" lang="en-US" altLang="ja-JP" sz="1200" dirty="0"/>
                        <a:t>Ap1Co</a:t>
                      </a:r>
                      <a:endParaRPr kumimoji="1" lang="ja-JP" altLang="en-US" sz="1200" dirty="0"/>
                    </a:p>
                  </a:txBody>
                  <a:tcPr anchor="ctr"/>
                </a:tc>
                <a:extLst>
                  <a:ext uri="{0D108BD9-81ED-4DB2-BD59-A6C34878D82A}">
                    <a16:rowId xmlns:a16="http://schemas.microsoft.com/office/drawing/2014/main" val="901747890"/>
                  </a:ext>
                </a:extLst>
              </a:tr>
            </a:tbl>
          </a:graphicData>
        </a:graphic>
      </p:graphicFrame>
      <p:graphicFrame>
        <p:nvGraphicFramePr>
          <p:cNvPr id="15" name="表 14">
            <a:extLst>
              <a:ext uri="{FF2B5EF4-FFF2-40B4-BE49-F238E27FC236}">
                <a16:creationId xmlns:a16="http://schemas.microsoft.com/office/drawing/2014/main" id="{4911B13F-4BAA-A85F-E96D-C85E894826AB}"/>
              </a:ext>
            </a:extLst>
          </p:cNvPr>
          <p:cNvGraphicFramePr>
            <a:graphicFrameLocks noGrp="1"/>
          </p:cNvGraphicFramePr>
          <p:nvPr>
            <p:extLst>
              <p:ext uri="{D42A27DB-BD31-4B8C-83A1-F6EECF244321}">
                <p14:modId xmlns:p14="http://schemas.microsoft.com/office/powerpoint/2010/main" val="839803418"/>
              </p:ext>
            </p:extLst>
          </p:nvPr>
        </p:nvGraphicFramePr>
        <p:xfrm>
          <a:off x="323527" y="4017623"/>
          <a:ext cx="8229603" cy="1177280"/>
        </p:xfrm>
        <a:graphic>
          <a:graphicData uri="http://schemas.openxmlformats.org/drawingml/2006/table">
            <a:tbl>
              <a:tblPr firstRow="1" bandRow="1">
                <a:tableStyleId>{5C22544A-7EE6-4342-B048-85BDC9FD1C3A}</a:tableStyleId>
              </a:tblPr>
              <a:tblGrid>
                <a:gridCol w="949570">
                  <a:extLst>
                    <a:ext uri="{9D8B030D-6E8A-4147-A177-3AD203B41FA5}">
                      <a16:colId xmlns:a16="http://schemas.microsoft.com/office/drawing/2014/main" val="1041385356"/>
                    </a:ext>
                  </a:extLst>
                </a:gridCol>
                <a:gridCol w="696351">
                  <a:extLst>
                    <a:ext uri="{9D8B030D-6E8A-4147-A177-3AD203B41FA5}">
                      <a16:colId xmlns:a16="http://schemas.microsoft.com/office/drawing/2014/main" val="3401802925"/>
                    </a:ext>
                  </a:extLst>
                </a:gridCol>
                <a:gridCol w="822960">
                  <a:extLst>
                    <a:ext uri="{9D8B030D-6E8A-4147-A177-3AD203B41FA5}">
                      <a16:colId xmlns:a16="http://schemas.microsoft.com/office/drawing/2014/main" val="3150248627"/>
                    </a:ext>
                  </a:extLst>
                </a:gridCol>
                <a:gridCol w="836288">
                  <a:extLst>
                    <a:ext uri="{9D8B030D-6E8A-4147-A177-3AD203B41FA5}">
                      <a16:colId xmlns:a16="http://schemas.microsoft.com/office/drawing/2014/main" val="908367027"/>
                    </a:ext>
                  </a:extLst>
                </a:gridCol>
                <a:gridCol w="809634">
                  <a:extLst>
                    <a:ext uri="{9D8B030D-6E8A-4147-A177-3AD203B41FA5}">
                      <a16:colId xmlns:a16="http://schemas.microsoft.com/office/drawing/2014/main" val="3597535637"/>
                    </a:ext>
                  </a:extLst>
                </a:gridCol>
                <a:gridCol w="822960">
                  <a:extLst>
                    <a:ext uri="{9D8B030D-6E8A-4147-A177-3AD203B41FA5}">
                      <a16:colId xmlns:a16="http://schemas.microsoft.com/office/drawing/2014/main" val="1735388878"/>
                    </a:ext>
                  </a:extLst>
                </a:gridCol>
                <a:gridCol w="822960">
                  <a:extLst>
                    <a:ext uri="{9D8B030D-6E8A-4147-A177-3AD203B41FA5}">
                      <a16:colId xmlns:a16="http://schemas.microsoft.com/office/drawing/2014/main" val="3503943707"/>
                    </a:ext>
                  </a:extLst>
                </a:gridCol>
                <a:gridCol w="822960">
                  <a:extLst>
                    <a:ext uri="{9D8B030D-6E8A-4147-A177-3AD203B41FA5}">
                      <a16:colId xmlns:a16="http://schemas.microsoft.com/office/drawing/2014/main" val="2892705944"/>
                    </a:ext>
                  </a:extLst>
                </a:gridCol>
                <a:gridCol w="822960">
                  <a:extLst>
                    <a:ext uri="{9D8B030D-6E8A-4147-A177-3AD203B41FA5}">
                      <a16:colId xmlns:a16="http://schemas.microsoft.com/office/drawing/2014/main" val="2407331345"/>
                    </a:ext>
                  </a:extLst>
                </a:gridCol>
                <a:gridCol w="822960">
                  <a:extLst>
                    <a:ext uri="{9D8B030D-6E8A-4147-A177-3AD203B41FA5}">
                      <a16:colId xmlns:a16="http://schemas.microsoft.com/office/drawing/2014/main" val="2094647306"/>
                    </a:ext>
                  </a:extLst>
                </a:gridCol>
              </a:tblGrid>
              <a:tr h="360040">
                <a:tc>
                  <a:txBody>
                    <a:bodyPr/>
                    <a:lstStyle/>
                    <a:p>
                      <a:pPr algn="ctr"/>
                      <a:r>
                        <a:rPr kumimoji="1" lang="ja-JP" altLang="en-US" sz="1200" dirty="0"/>
                        <a:t>列番号</a:t>
                      </a:r>
                    </a:p>
                  </a:txBody>
                  <a:tcPr anchor="ctr"/>
                </a:tc>
                <a:tc>
                  <a:txBody>
                    <a:bodyPr/>
                    <a:lstStyle/>
                    <a:p>
                      <a:pPr algn="ctr"/>
                      <a:r>
                        <a:rPr kumimoji="1" lang="en-US" altLang="ja-JP" sz="1200" dirty="0"/>
                        <a:t>19</a:t>
                      </a:r>
                      <a:endParaRPr kumimoji="1" lang="ja-JP" altLang="en-US" sz="1200" dirty="0"/>
                    </a:p>
                  </a:txBody>
                  <a:tcPr anchor="ctr"/>
                </a:tc>
                <a:tc>
                  <a:txBody>
                    <a:bodyPr/>
                    <a:lstStyle/>
                    <a:p>
                      <a:pPr algn="ctr"/>
                      <a:r>
                        <a:rPr kumimoji="1" lang="en-US" altLang="ja-JP" sz="1200" dirty="0"/>
                        <a:t>20</a:t>
                      </a:r>
                      <a:endParaRPr kumimoji="1" lang="ja-JP" altLang="en-US" sz="1200" dirty="0"/>
                    </a:p>
                  </a:txBody>
                  <a:tcPr anchor="ctr"/>
                </a:tc>
                <a:tc>
                  <a:txBody>
                    <a:bodyPr/>
                    <a:lstStyle/>
                    <a:p>
                      <a:pPr algn="ctr"/>
                      <a:r>
                        <a:rPr kumimoji="1" lang="en-US" altLang="ja-JP" sz="1200" dirty="0"/>
                        <a:t>21</a:t>
                      </a:r>
                      <a:endParaRPr kumimoji="1" lang="ja-JP" altLang="en-US" sz="1200" dirty="0"/>
                    </a:p>
                  </a:txBody>
                  <a:tcPr anchor="ctr"/>
                </a:tc>
                <a:tc>
                  <a:txBody>
                    <a:bodyPr/>
                    <a:lstStyle/>
                    <a:p>
                      <a:pPr algn="ctr"/>
                      <a:r>
                        <a:rPr kumimoji="1" lang="en-US" altLang="ja-JP" sz="1200" dirty="0"/>
                        <a:t>22</a:t>
                      </a:r>
                      <a:endParaRPr kumimoji="1" lang="ja-JP" altLang="en-US" sz="1200" dirty="0"/>
                    </a:p>
                  </a:txBody>
                  <a:tcPr anchor="ctr"/>
                </a:tc>
                <a:tc>
                  <a:txBody>
                    <a:bodyPr/>
                    <a:lstStyle/>
                    <a:p>
                      <a:pPr algn="ctr"/>
                      <a:r>
                        <a:rPr kumimoji="1" lang="en-US" altLang="ja-JP" sz="1200" dirty="0"/>
                        <a:t>23</a:t>
                      </a:r>
                      <a:endParaRPr kumimoji="1" lang="ja-JP" altLang="en-US" sz="1200" dirty="0"/>
                    </a:p>
                  </a:txBody>
                  <a:tcPr anchor="ctr"/>
                </a:tc>
                <a:tc>
                  <a:txBody>
                    <a:bodyPr/>
                    <a:lstStyle/>
                    <a:p>
                      <a:pPr algn="ctr"/>
                      <a:r>
                        <a:rPr kumimoji="1" lang="en-US" altLang="ja-JP" sz="1200" dirty="0"/>
                        <a:t>24</a:t>
                      </a:r>
                      <a:endParaRPr kumimoji="1" lang="ja-JP" altLang="en-US" sz="1200" dirty="0"/>
                    </a:p>
                  </a:txBody>
                  <a:tcPr anchor="ctr"/>
                </a:tc>
                <a:tc>
                  <a:txBody>
                    <a:bodyPr/>
                    <a:lstStyle/>
                    <a:p>
                      <a:pPr algn="ctr"/>
                      <a:r>
                        <a:rPr kumimoji="1" lang="en-US" altLang="ja-JP" sz="1200" dirty="0"/>
                        <a:t>25</a:t>
                      </a:r>
                      <a:endParaRPr kumimoji="1" lang="ja-JP" altLang="en-US" sz="1200" dirty="0"/>
                    </a:p>
                  </a:txBody>
                  <a:tcPr anchor="ctr"/>
                </a:tc>
                <a:tc>
                  <a:txBody>
                    <a:bodyPr/>
                    <a:lstStyle/>
                    <a:p>
                      <a:pPr algn="ctr"/>
                      <a:r>
                        <a:rPr kumimoji="1" lang="en-US" altLang="ja-JP" sz="1200" dirty="0"/>
                        <a:t>26</a:t>
                      </a:r>
                      <a:endParaRPr kumimoji="1" lang="ja-JP" altLang="en-US" sz="1200" dirty="0"/>
                    </a:p>
                  </a:txBody>
                  <a:tcPr anchor="ctr"/>
                </a:tc>
                <a:tc>
                  <a:txBody>
                    <a:bodyPr/>
                    <a:lstStyle/>
                    <a:p>
                      <a:pPr algn="ctr"/>
                      <a:r>
                        <a:rPr kumimoji="1" lang="en-US" altLang="ja-JP" sz="1200" dirty="0"/>
                        <a:t>27</a:t>
                      </a:r>
                      <a:endParaRPr kumimoji="1" lang="ja-JP" altLang="en-US" sz="1200" dirty="0"/>
                    </a:p>
                  </a:txBody>
                  <a:tcPr anchor="ctr"/>
                </a:tc>
                <a:extLst>
                  <a:ext uri="{0D108BD9-81ED-4DB2-BD59-A6C34878D82A}">
                    <a16:rowId xmlns:a16="http://schemas.microsoft.com/office/drawing/2014/main" val="540655398"/>
                  </a:ext>
                </a:extLst>
              </a:tr>
              <a:tr h="457200">
                <a:tc>
                  <a:txBody>
                    <a:bodyPr/>
                    <a:lstStyle/>
                    <a:p>
                      <a:pPr algn="ctr"/>
                      <a:r>
                        <a:rPr kumimoji="1" lang="ja-JP" altLang="en-US" sz="1200" dirty="0"/>
                        <a:t>表示名</a:t>
                      </a:r>
                    </a:p>
                  </a:txBody>
                  <a:tcPr anchor="ctr"/>
                </a:tc>
                <a:tc>
                  <a:txBody>
                    <a:bodyPr/>
                    <a:lstStyle/>
                    <a:p>
                      <a:pPr algn="ctr"/>
                      <a:r>
                        <a:rPr kumimoji="1" lang="ja-JP" altLang="en-US" sz="1200" dirty="0"/>
                        <a:t>係長</a:t>
                      </a:r>
                      <a:br>
                        <a:rPr kumimoji="1" lang="en-US" altLang="ja-JP" sz="1200" dirty="0"/>
                      </a:br>
                      <a:r>
                        <a:rPr kumimoji="1" lang="ja-JP" altLang="en-US" sz="1200" dirty="0"/>
                        <a:t>氏名</a:t>
                      </a:r>
                    </a:p>
                  </a:txBody>
                  <a:tcPr anchor="ctr"/>
                </a:tc>
                <a:tc>
                  <a:txBody>
                    <a:bodyPr/>
                    <a:lstStyle/>
                    <a:p>
                      <a:pPr algn="ctr"/>
                      <a:r>
                        <a:rPr kumimoji="1" lang="ja-JP" altLang="en-US" sz="1200" dirty="0"/>
                        <a:t>係長</a:t>
                      </a:r>
                      <a:br>
                        <a:rPr kumimoji="1" lang="en-US" altLang="ja-JP" sz="1200" dirty="0"/>
                      </a:br>
                      <a:r>
                        <a:rPr kumimoji="1" lang="ja-JP" altLang="en-US" sz="1200" dirty="0"/>
                        <a:t>確認日</a:t>
                      </a:r>
                    </a:p>
                  </a:txBody>
                  <a:tcPr anchor="ctr"/>
                </a:tc>
                <a:tc>
                  <a:txBody>
                    <a:bodyPr/>
                    <a:lstStyle/>
                    <a:p>
                      <a:pPr algn="ctr"/>
                      <a:r>
                        <a:rPr kumimoji="1" lang="ja-JP" altLang="en-US" sz="1200" dirty="0">
                          <a:solidFill>
                            <a:srgbClr val="FF0000"/>
                          </a:solidFill>
                        </a:rPr>
                        <a:t>重要度</a:t>
                      </a:r>
                      <a:br>
                        <a:rPr kumimoji="1" lang="en-US" altLang="ja-JP" sz="1200" dirty="0">
                          <a:solidFill>
                            <a:srgbClr val="FF0000"/>
                          </a:solidFill>
                        </a:rPr>
                      </a:br>
                      <a:r>
                        <a:rPr kumimoji="1" lang="ja-JP" altLang="en-US" sz="1200" dirty="0">
                          <a:solidFill>
                            <a:srgbClr val="FF0000"/>
                          </a:solidFill>
                        </a:rPr>
                        <a:t>判定</a:t>
                      </a:r>
                    </a:p>
                  </a:txBody>
                  <a:tcPr anchor="ctr"/>
                </a:tc>
                <a:tc>
                  <a:txBody>
                    <a:bodyPr/>
                    <a:lstStyle/>
                    <a:p>
                      <a:pPr algn="ctr"/>
                      <a:r>
                        <a:rPr kumimoji="1" lang="ja-JP" altLang="en-US" sz="1200" dirty="0"/>
                        <a:t>係長判定</a:t>
                      </a:r>
                    </a:p>
                  </a:txBody>
                  <a:tcPr anchor="ctr"/>
                </a:tc>
                <a:tc>
                  <a:txBody>
                    <a:bodyPr/>
                    <a:lstStyle/>
                    <a:p>
                      <a:pPr algn="ctr"/>
                      <a:r>
                        <a:rPr kumimoji="1" lang="ja-JP" altLang="en-US" sz="1200" dirty="0"/>
                        <a:t>係長</a:t>
                      </a:r>
                      <a:br>
                        <a:rPr kumimoji="1" lang="en-US" altLang="ja-JP" sz="1200" dirty="0"/>
                      </a:br>
                      <a:r>
                        <a:rPr kumimoji="1" lang="ja-JP" altLang="en-US" sz="1200" dirty="0"/>
                        <a:t>コメント</a:t>
                      </a:r>
                      <a:endParaRPr kumimoji="1" lang="en-US" altLang="ja-JP" sz="1200" dirty="0"/>
                    </a:p>
                  </a:txBody>
                  <a:tcPr anchor="ctr"/>
                </a:tc>
                <a:tc>
                  <a:txBody>
                    <a:bodyPr/>
                    <a:lstStyle/>
                    <a:p>
                      <a:pPr algn="ctr"/>
                      <a:r>
                        <a:rPr kumimoji="1" lang="ja-JP" altLang="en-US" sz="1200" dirty="0"/>
                        <a:t>課長氏名</a:t>
                      </a:r>
                    </a:p>
                  </a:txBody>
                  <a:tcPr anchor="ctr"/>
                </a:tc>
                <a:tc>
                  <a:txBody>
                    <a:bodyPr/>
                    <a:lstStyle/>
                    <a:p>
                      <a:pPr algn="ctr"/>
                      <a:r>
                        <a:rPr kumimoji="1" lang="ja-JP" altLang="en-US" sz="1200" dirty="0"/>
                        <a:t>課長</a:t>
                      </a:r>
                      <a:br>
                        <a:rPr kumimoji="1" lang="en-US" altLang="ja-JP" sz="1200" dirty="0"/>
                      </a:br>
                      <a:r>
                        <a:rPr kumimoji="1" lang="ja-JP" altLang="en-US" sz="1200" dirty="0"/>
                        <a:t>確認日</a:t>
                      </a:r>
                    </a:p>
                  </a:txBody>
                  <a:tcPr anchor="ctr"/>
                </a:tc>
                <a:tc>
                  <a:txBody>
                    <a:bodyPr/>
                    <a:lstStyle/>
                    <a:p>
                      <a:pPr algn="ctr"/>
                      <a:r>
                        <a:rPr kumimoji="1" lang="ja-JP" altLang="en-US" sz="1200" dirty="0"/>
                        <a:t>課長判定</a:t>
                      </a:r>
                    </a:p>
                  </a:txBody>
                  <a:tcPr anchor="ctr"/>
                </a:tc>
                <a:tc>
                  <a:txBody>
                    <a:bodyPr/>
                    <a:lstStyle/>
                    <a:p>
                      <a:pPr algn="ctr"/>
                      <a:r>
                        <a:rPr kumimoji="1" lang="ja-JP" altLang="en-US" sz="1200" dirty="0"/>
                        <a:t>課長</a:t>
                      </a:r>
                      <a:br>
                        <a:rPr kumimoji="1" lang="en-US" altLang="ja-JP" sz="1200" dirty="0"/>
                      </a:br>
                      <a:r>
                        <a:rPr kumimoji="1" lang="ja-JP" altLang="en-US" sz="1200" dirty="0"/>
                        <a:t>コメント</a:t>
                      </a:r>
                    </a:p>
                  </a:txBody>
                  <a:tcPr anchor="ctr"/>
                </a:tc>
                <a:extLst>
                  <a:ext uri="{0D108BD9-81ED-4DB2-BD59-A6C34878D82A}">
                    <a16:rowId xmlns:a16="http://schemas.microsoft.com/office/drawing/2014/main" val="754124107"/>
                  </a:ext>
                </a:extLst>
              </a:tr>
              <a:tr h="360040">
                <a:tc>
                  <a:txBody>
                    <a:bodyPr/>
                    <a:lstStyle/>
                    <a:p>
                      <a:pPr algn="ctr"/>
                      <a:r>
                        <a:rPr kumimoji="1" lang="ja-JP" altLang="en-US" sz="1200" dirty="0"/>
                        <a:t>内部列名</a:t>
                      </a:r>
                    </a:p>
                  </a:txBody>
                  <a:tcPr anchor="ctr"/>
                </a:tc>
                <a:tc>
                  <a:txBody>
                    <a:bodyPr/>
                    <a:lstStyle/>
                    <a:p>
                      <a:pPr algn="ctr"/>
                      <a:r>
                        <a:rPr kumimoji="1" lang="en-US" altLang="ja-JP" sz="1200" dirty="0"/>
                        <a:t>Ap2Na</a:t>
                      </a:r>
                      <a:endParaRPr kumimoji="1" lang="ja-JP" altLang="en-US" sz="1200" dirty="0"/>
                    </a:p>
                  </a:txBody>
                  <a:tcPr anchor="ctr"/>
                </a:tc>
                <a:tc>
                  <a:txBody>
                    <a:bodyPr/>
                    <a:lstStyle/>
                    <a:p>
                      <a:pPr algn="ctr"/>
                      <a:r>
                        <a:rPr kumimoji="1" lang="en-US" altLang="ja-JP" sz="1200" dirty="0"/>
                        <a:t>Ap2Da</a:t>
                      </a:r>
                      <a:endParaRPr kumimoji="1" lang="ja-JP" altLang="en-US" sz="1200" dirty="0"/>
                    </a:p>
                  </a:txBody>
                  <a:tcPr anchor="ctr"/>
                </a:tc>
                <a:tc>
                  <a:txBody>
                    <a:bodyPr/>
                    <a:lstStyle/>
                    <a:p>
                      <a:pPr algn="ctr"/>
                      <a:r>
                        <a:rPr kumimoji="1" lang="en-US" altLang="ja-JP" sz="1200" dirty="0"/>
                        <a:t>Priority</a:t>
                      </a:r>
                      <a:endParaRPr kumimoji="1" lang="ja-JP" altLang="en-US" sz="1200" dirty="0"/>
                    </a:p>
                  </a:txBody>
                  <a:tcPr anchor="ctr"/>
                </a:tc>
                <a:tc>
                  <a:txBody>
                    <a:bodyPr/>
                    <a:lstStyle/>
                    <a:p>
                      <a:pPr algn="ctr"/>
                      <a:r>
                        <a:rPr kumimoji="1" lang="en-US" altLang="ja-JP" sz="1200" dirty="0"/>
                        <a:t>Ap2Jd</a:t>
                      </a:r>
                      <a:endParaRPr kumimoji="1" lang="ja-JP" altLang="en-US" sz="1200" dirty="0"/>
                    </a:p>
                  </a:txBody>
                  <a:tcPr anchor="ctr"/>
                </a:tc>
                <a:tc>
                  <a:txBody>
                    <a:bodyPr/>
                    <a:lstStyle/>
                    <a:p>
                      <a:pPr algn="ctr"/>
                      <a:r>
                        <a:rPr kumimoji="1" lang="en-US" altLang="ja-JP" sz="1200" dirty="0"/>
                        <a:t>Ap2Co</a:t>
                      </a:r>
                      <a:endParaRPr kumimoji="1" lang="ja-JP" altLang="en-US" sz="1200" dirty="0"/>
                    </a:p>
                  </a:txBody>
                  <a:tcPr anchor="ctr"/>
                </a:tc>
                <a:tc>
                  <a:txBody>
                    <a:bodyPr/>
                    <a:lstStyle/>
                    <a:p>
                      <a:pPr algn="ctr"/>
                      <a:r>
                        <a:rPr kumimoji="1" lang="en-US" altLang="ja-JP" sz="1200" dirty="0"/>
                        <a:t>Ap3Na</a:t>
                      </a:r>
                      <a:endParaRPr kumimoji="1" lang="ja-JP" altLang="en-US" sz="1200" dirty="0"/>
                    </a:p>
                  </a:txBody>
                  <a:tcPr anchor="ctr"/>
                </a:tc>
                <a:tc>
                  <a:txBody>
                    <a:bodyPr/>
                    <a:lstStyle/>
                    <a:p>
                      <a:pPr algn="ctr"/>
                      <a:r>
                        <a:rPr kumimoji="1" lang="en-US" altLang="ja-JP" sz="1200" dirty="0"/>
                        <a:t>Ap3Da</a:t>
                      </a:r>
                      <a:endParaRPr kumimoji="1" lang="ja-JP" altLang="en-US" sz="1200" dirty="0"/>
                    </a:p>
                  </a:txBody>
                  <a:tcPr anchor="ctr"/>
                </a:tc>
                <a:tc>
                  <a:txBody>
                    <a:bodyPr/>
                    <a:lstStyle/>
                    <a:p>
                      <a:pPr algn="ctr"/>
                      <a:r>
                        <a:rPr kumimoji="1" lang="en-US" altLang="ja-JP" sz="1200" dirty="0"/>
                        <a:t>Ap3Jd</a:t>
                      </a:r>
                      <a:endParaRPr kumimoji="1" lang="ja-JP" altLang="en-US" sz="1200" dirty="0"/>
                    </a:p>
                  </a:txBody>
                  <a:tcPr anchor="ctr"/>
                </a:tc>
                <a:tc>
                  <a:txBody>
                    <a:bodyPr/>
                    <a:lstStyle/>
                    <a:p>
                      <a:pPr algn="ctr"/>
                      <a:r>
                        <a:rPr kumimoji="1" lang="en-US" altLang="ja-JP" sz="1200" dirty="0"/>
                        <a:t>Ap3Co</a:t>
                      </a:r>
                      <a:endParaRPr kumimoji="1" lang="ja-JP" altLang="en-US" sz="1200" dirty="0"/>
                    </a:p>
                  </a:txBody>
                  <a:tcPr anchor="ctr"/>
                </a:tc>
                <a:extLst>
                  <a:ext uri="{0D108BD9-81ED-4DB2-BD59-A6C34878D82A}">
                    <a16:rowId xmlns:a16="http://schemas.microsoft.com/office/drawing/2014/main" val="901747890"/>
                  </a:ext>
                </a:extLst>
              </a:tr>
            </a:tbl>
          </a:graphicData>
        </a:graphic>
      </p:graphicFrame>
      <p:graphicFrame>
        <p:nvGraphicFramePr>
          <p:cNvPr id="18" name="表 17">
            <a:extLst>
              <a:ext uri="{FF2B5EF4-FFF2-40B4-BE49-F238E27FC236}">
                <a16:creationId xmlns:a16="http://schemas.microsoft.com/office/drawing/2014/main" id="{AEF1653E-6F31-056F-3F68-87AEB53D40B8}"/>
              </a:ext>
            </a:extLst>
          </p:cNvPr>
          <p:cNvGraphicFramePr>
            <a:graphicFrameLocks noGrp="1"/>
          </p:cNvGraphicFramePr>
          <p:nvPr>
            <p:extLst>
              <p:ext uri="{D42A27DB-BD31-4B8C-83A1-F6EECF244321}">
                <p14:modId xmlns:p14="http://schemas.microsoft.com/office/powerpoint/2010/main" val="2909040429"/>
              </p:ext>
            </p:extLst>
          </p:nvPr>
        </p:nvGraphicFramePr>
        <p:xfrm>
          <a:off x="323526" y="5373216"/>
          <a:ext cx="8229603" cy="1360160"/>
        </p:xfrm>
        <a:graphic>
          <a:graphicData uri="http://schemas.openxmlformats.org/drawingml/2006/table">
            <a:tbl>
              <a:tblPr firstRow="1" bandRow="1">
                <a:tableStyleId>{5C22544A-7EE6-4342-B048-85BDC9FD1C3A}</a:tableStyleId>
              </a:tblPr>
              <a:tblGrid>
                <a:gridCol w="949570">
                  <a:extLst>
                    <a:ext uri="{9D8B030D-6E8A-4147-A177-3AD203B41FA5}">
                      <a16:colId xmlns:a16="http://schemas.microsoft.com/office/drawing/2014/main" val="1041385356"/>
                    </a:ext>
                  </a:extLst>
                </a:gridCol>
                <a:gridCol w="696351">
                  <a:extLst>
                    <a:ext uri="{9D8B030D-6E8A-4147-A177-3AD203B41FA5}">
                      <a16:colId xmlns:a16="http://schemas.microsoft.com/office/drawing/2014/main" val="3401802925"/>
                    </a:ext>
                  </a:extLst>
                </a:gridCol>
                <a:gridCol w="822960">
                  <a:extLst>
                    <a:ext uri="{9D8B030D-6E8A-4147-A177-3AD203B41FA5}">
                      <a16:colId xmlns:a16="http://schemas.microsoft.com/office/drawing/2014/main" val="3150248627"/>
                    </a:ext>
                  </a:extLst>
                </a:gridCol>
                <a:gridCol w="836288">
                  <a:extLst>
                    <a:ext uri="{9D8B030D-6E8A-4147-A177-3AD203B41FA5}">
                      <a16:colId xmlns:a16="http://schemas.microsoft.com/office/drawing/2014/main" val="908367027"/>
                    </a:ext>
                  </a:extLst>
                </a:gridCol>
                <a:gridCol w="809634">
                  <a:extLst>
                    <a:ext uri="{9D8B030D-6E8A-4147-A177-3AD203B41FA5}">
                      <a16:colId xmlns:a16="http://schemas.microsoft.com/office/drawing/2014/main" val="3597535637"/>
                    </a:ext>
                  </a:extLst>
                </a:gridCol>
                <a:gridCol w="822960">
                  <a:extLst>
                    <a:ext uri="{9D8B030D-6E8A-4147-A177-3AD203B41FA5}">
                      <a16:colId xmlns:a16="http://schemas.microsoft.com/office/drawing/2014/main" val="1735388878"/>
                    </a:ext>
                  </a:extLst>
                </a:gridCol>
                <a:gridCol w="822960">
                  <a:extLst>
                    <a:ext uri="{9D8B030D-6E8A-4147-A177-3AD203B41FA5}">
                      <a16:colId xmlns:a16="http://schemas.microsoft.com/office/drawing/2014/main" val="3503943707"/>
                    </a:ext>
                  </a:extLst>
                </a:gridCol>
                <a:gridCol w="822960">
                  <a:extLst>
                    <a:ext uri="{9D8B030D-6E8A-4147-A177-3AD203B41FA5}">
                      <a16:colId xmlns:a16="http://schemas.microsoft.com/office/drawing/2014/main" val="2892705944"/>
                    </a:ext>
                  </a:extLst>
                </a:gridCol>
                <a:gridCol w="822960">
                  <a:extLst>
                    <a:ext uri="{9D8B030D-6E8A-4147-A177-3AD203B41FA5}">
                      <a16:colId xmlns:a16="http://schemas.microsoft.com/office/drawing/2014/main" val="2407331345"/>
                    </a:ext>
                  </a:extLst>
                </a:gridCol>
                <a:gridCol w="822960">
                  <a:extLst>
                    <a:ext uri="{9D8B030D-6E8A-4147-A177-3AD203B41FA5}">
                      <a16:colId xmlns:a16="http://schemas.microsoft.com/office/drawing/2014/main" val="2094647306"/>
                    </a:ext>
                  </a:extLst>
                </a:gridCol>
              </a:tblGrid>
              <a:tr h="360040">
                <a:tc>
                  <a:txBody>
                    <a:bodyPr/>
                    <a:lstStyle/>
                    <a:p>
                      <a:pPr algn="ctr"/>
                      <a:r>
                        <a:rPr kumimoji="1" lang="ja-JP" altLang="en-US" sz="1200" dirty="0"/>
                        <a:t>列番号</a:t>
                      </a:r>
                    </a:p>
                  </a:txBody>
                  <a:tcPr anchor="ctr"/>
                </a:tc>
                <a:tc>
                  <a:txBody>
                    <a:bodyPr/>
                    <a:lstStyle/>
                    <a:p>
                      <a:pPr algn="ctr"/>
                      <a:r>
                        <a:rPr kumimoji="1" lang="en-US" altLang="ja-JP" sz="1200" dirty="0"/>
                        <a:t>28</a:t>
                      </a:r>
                      <a:endParaRPr kumimoji="1" lang="ja-JP" altLang="en-US" sz="1200" dirty="0"/>
                    </a:p>
                  </a:txBody>
                  <a:tcPr anchor="ctr"/>
                </a:tc>
                <a:tc>
                  <a:txBody>
                    <a:bodyPr/>
                    <a:lstStyle/>
                    <a:p>
                      <a:pPr algn="ctr"/>
                      <a:r>
                        <a:rPr kumimoji="1" lang="en-US" altLang="ja-JP" sz="1200" dirty="0"/>
                        <a:t>29</a:t>
                      </a:r>
                      <a:endParaRPr kumimoji="1" lang="ja-JP" altLang="en-US" sz="1200" dirty="0"/>
                    </a:p>
                  </a:txBody>
                  <a:tcPr anchor="ctr"/>
                </a:tc>
                <a:tc>
                  <a:txBody>
                    <a:bodyPr/>
                    <a:lstStyle/>
                    <a:p>
                      <a:pPr algn="ctr"/>
                      <a:r>
                        <a:rPr kumimoji="1" lang="en-US" altLang="ja-JP" sz="1200" dirty="0"/>
                        <a:t>30</a:t>
                      </a:r>
                      <a:endParaRPr kumimoji="1" lang="ja-JP" altLang="en-US" sz="1200" dirty="0"/>
                    </a:p>
                  </a:txBody>
                  <a:tcPr anchor="ctr"/>
                </a:tc>
                <a:tc>
                  <a:txBody>
                    <a:bodyPr/>
                    <a:lstStyle/>
                    <a:p>
                      <a:pPr algn="ctr"/>
                      <a:r>
                        <a:rPr kumimoji="1" lang="en-US" altLang="ja-JP" sz="1200" dirty="0"/>
                        <a:t>31</a:t>
                      </a:r>
                      <a:endParaRPr kumimoji="1" lang="ja-JP" altLang="en-US" sz="1200" dirty="0"/>
                    </a:p>
                  </a:txBody>
                  <a:tcPr anchor="ctr"/>
                </a:tc>
                <a:tc>
                  <a:txBody>
                    <a:bodyPr/>
                    <a:lstStyle/>
                    <a:p>
                      <a:pPr algn="ctr"/>
                      <a:r>
                        <a:rPr kumimoji="1" lang="en-US" altLang="ja-JP" sz="1200" dirty="0"/>
                        <a:t>32</a:t>
                      </a:r>
                      <a:endParaRPr kumimoji="1" lang="ja-JP" altLang="en-US" sz="1200" dirty="0"/>
                    </a:p>
                  </a:txBody>
                  <a:tcPr anchor="ctr"/>
                </a:tc>
                <a:tc>
                  <a:txBody>
                    <a:bodyPr/>
                    <a:lstStyle/>
                    <a:p>
                      <a:pPr algn="ctr"/>
                      <a:r>
                        <a:rPr kumimoji="1" lang="en-US" altLang="ja-JP" sz="1200" dirty="0"/>
                        <a:t>33</a:t>
                      </a:r>
                      <a:endParaRPr kumimoji="1" lang="ja-JP" altLang="en-US" sz="1200" dirty="0"/>
                    </a:p>
                  </a:txBody>
                  <a:tcPr anchor="ctr"/>
                </a:tc>
                <a:tc>
                  <a:txBody>
                    <a:bodyPr/>
                    <a:lstStyle/>
                    <a:p>
                      <a:pPr algn="ctr"/>
                      <a:r>
                        <a:rPr kumimoji="1" lang="en-US" altLang="ja-JP" sz="1200" dirty="0"/>
                        <a:t>34</a:t>
                      </a:r>
                      <a:endParaRPr kumimoji="1" lang="ja-JP" altLang="en-US" sz="1200" dirty="0"/>
                    </a:p>
                  </a:txBody>
                  <a:tcPr anchor="ctr"/>
                </a:tc>
                <a:tc>
                  <a:txBody>
                    <a:bodyPr/>
                    <a:lstStyle/>
                    <a:p>
                      <a:pPr algn="ctr"/>
                      <a:r>
                        <a:rPr kumimoji="1" lang="en-US" altLang="ja-JP" sz="1200" dirty="0"/>
                        <a:t>35</a:t>
                      </a:r>
                      <a:endParaRPr kumimoji="1" lang="ja-JP" altLang="en-US" sz="1200" dirty="0"/>
                    </a:p>
                  </a:txBody>
                  <a:tcPr anchor="ctr"/>
                </a:tc>
                <a:tc>
                  <a:txBody>
                    <a:bodyPr/>
                    <a:lstStyle/>
                    <a:p>
                      <a:pPr algn="ctr"/>
                      <a:r>
                        <a:rPr kumimoji="1" lang="en-US" altLang="ja-JP" sz="1200" dirty="0"/>
                        <a:t>36</a:t>
                      </a:r>
                      <a:endParaRPr kumimoji="1" lang="ja-JP" altLang="en-US" sz="1200" dirty="0"/>
                    </a:p>
                  </a:txBody>
                  <a:tcPr anchor="ctr"/>
                </a:tc>
                <a:extLst>
                  <a:ext uri="{0D108BD9-81ED-4DB2-BD59-A6C34878D82A}">
                    <a16:rowId xmlns:a16="http://schemas.microsoft.com/office/drawing/2014/main" val="540655398"/>
                  </a:ext>
                </a:extLst>
              </a:tr>
              <a:tr h="457200">
                <a:tc>
                  <a:txBody>
                    <a:bodyPr/>
                    <a:lstStyle/>
                    <a:p>
                      <a:pPr algn="ctr"/>
                      <a:r>
                        <a:rPr kumimoji="1" lang="ja-JP" altLang="en-US" sz="1200" dirty="0"/>
                        <a:t>表示名</a:t>
                      </a:r>
                    </a:p>
                  </a:txBody>
                  <a:tcPr anchor="ctr"/>
                </a:tc>
                <a:tc>
                  <a:txBody>
                    <a:bodyPr/>
                    <a:lstStyle/>
                    <a:p>
                      <a:pPr algn="ctr"/>
                      <a:r>
                        <a:rPr kumimoji="1" lang="ja-JP" altLang="en-US" sz="1200" dirty="0"/>
                        <a:t>環安</a:t>
                      </a:r>
                      <a:br>
                        <a:rPr kumimoji="1" lang="en-US" altLang="ja-JP" sz="1200" dirty="0"/>
                      </a:br>
                      <a:r>
                        <a:rPr kumimoji="1" lang="ja-JP" altLang="en-US" sz="1200" dirty="0"/>
                        <a:t>氏名</a:t>
                      </a:r>
                    </a:p>
                  </a:txBody>
                  <a:tcPr anchor="ctr"/>
                </a:tc>
                <a:tc>
                  <a:txBody>
                    <a:bodyPr/>
                    <a:lstStyle/>
                    <a:p>
                      <a:pPr algn="ctr"/>
                      <a:r>
                        <a:rPr kumimoji="1" lang="ja-JP" altLang="en-US" sz="1200" dirty="0"/>
                        <a:t>環安</a:t>
                      </a:r>
                      <a:br>
                        <a:rPr kumimoji="1" lang="en-US" altLang="ja-JP" sz="1200" dirty="0"/>
                      </a:br>
                      <a:r>
                        <a:rPr kumimoji="1" lang="ja-JP" altLang="en-US" sz="1200" dirty="0"/>
                        <a:t>確認日</a:t>
                      </a:r>
                    </a:p>
                  </a:txBody>
                  <a:tcPr anchor="ctr"/>
                </a:tc>
                <a:tc>
                  <a:txBody>
                    <a:bodyPr/>
                    <a:lstStyle/>
                    <a:p>
                      <a:pPr algn="ctr"/>
                      <a:r>
                        <a:rPr kumimoji="1" lang="ja-JP" altLang="en-US" sz="1200" dirty="0"/>
                        <a:t>環安判定</a:t>
                      </a:r>
                    </a:p>
                  </a:txBody>
                  <a:tcPr anchor="ctr"/>
                </a:tc>
                <a:tc>
                  <a:txBody>
                    <a:bodyPr/>
                    <a:lstStyle/>
                    <a:p>
                      <a:pPr algn="ctr"/>
                      <a:r>
                        <a:rPr kumimoji="1" lang="ja-JP" altLang="en-US" sz="1200" dirty="0"/>
                        <a:t>環安</a:t>
                      </a:r>
                      <a:br>
                        <a:rPr kumimoji="1" lang="en-US" altLang="ja-JP" sz="1200" dirty="0"/>
                      </a:br>
                      <a:r>
                        <a:rPr kumimoji="1" lang="ja-JP" altLang="en-US" sz="1200" dirty="0"/>
                        <a:t>コメント</a:t>
                      </a:r>
                      <a:endParaRPr kumimoji="1" lang="en-US" altLang="ja-JP" sz="1200" dirty="0"/>
                    </a:p>
                  </a:txBody>
                  <a:tcPr anchor="ctr"/>
                </a:tc>
                <a:tc>
                  <a:txBody>
                    <a:bodyPr/>
                    <a:lstStyle/>
                    <a:p>
                      <a:pPr algn="ctr"/>
                      <a:r>
                        <a:rPr kumimoji="1" lang="ja-JP" altLang="en-US" sz="1200" dirty="0"/>
                        <a:t>追加の処置実施者氏名</a:t>
                      </a:r>
                    </a:p>
                  </a:txBody>
                  <a:tcPr anchor="ctr"/>
                </a:tc>
                <a:tc>
                  <a:txBody>
                    <a:bodyPr/>
                    <a:lstStyle/>
                    <a:p>
                      <a:pPr algn="ctr"/>
                      <a:r>
                        <a:rPr kumimoji="1" lang="ja-JP" altLang="en-US" sz="1200" dirty="0"/>
                        <a:t>追記日</a:t>
                      </a:r>
                    </a:p>
                  </a:txBody>
                  <a:tcPr anchor="ctr"/>
                </a:tc>
                <a:tc>
                  <a:txBody>
                    <a:bodyPr/>
                    <a:lstStyle/>
                    <a:p>
                      <a:pPr algn="ctr"/>
                      <a:r>
                        <a:rPr kumimoji="1" lang="ja-JP" altLang="en-US" sz="1200" dirty="0"/>
                        <a:t>追加処置内容</a:t>
                      </a:r>
                    </a:p>
                  </a:txBody>
                  <a:tcPr anchor="ctr"/>
                </a:tc>
                <a:tc>
                  <a:txBody>
                    <a:bodyPr/>
                    <a:lstStyle/>
                    <a:p>
                      <a:pPr algn="ctr"/>
                      <a:r>
                        <a:rPr kumimoji="1" lang="ja-JP" altLang="en-US" sz="1200" dirty="0"/>
                        <a:t>上司氏名</a:t>
                      </a:r>
                    </a:p>
                  </a:txBody>
                  <a:tcPr anchor="ctr"/>
                </a:tc>
                <a:tc>
                  <a:txBody>
                    <a:bodyPr/>
                    <a:lstStyle/>
                    <a:p>
                      <a:pPr algn="ctr"/>
                      <a:r>
                        <a:rPr kumimoji="1" lang="ja-JP" altLang="en-US" sz="1200" dirty="0"/>
                        <a:t>上司判定</a:t>
                      </a:r>
                    </a:p>
                  </a:txBody>
                  <a:tcPr anchor="ctr"/>
                </a:tc>
                <a:extLst>
                  <a:ext uri="{0D108BD9-81ED-4DB2-BD59-A6C34878D82A}">
                    <a16:rowId xmlns:a16="http://schemas.microsoft.com/office/drawing/2014/main" val="754124107"/>
                  </a:ext>
                </a:extLst>
              </a:tr>
              <a:tr h="360040">
                <a:tc>
                  <a:txBody>
                    <a:bodyPr/>
                    <a:lstStyle/>
                    <a:p>
                      <a:pPr algn="ctr"/>
                      <a:r>
                        <a:rPr kumimoji="1" lang="ja-JP" altLang="en-US" sz="1200" dirty="0"/>
                        <a:t>内部列名</a:t>
                      </a:r>
                    </a:p>
                  </a:txBody>
                  <a:tcPr anchor="ctr"/>
                </a:tc>
                <a:tc>
                  <a:txBody>
                    <a:bodyPr/>
                    <a:lstStyle/>
                    <a:p>
                      <a:pPr algn="ctr"/>
                      <a:r>
                        <a:rPr kumimoji="1" lang="en-US" altLang="ja-JP" sz="1200" dirty="0"/>
                        <a:t>Ap4Na</a:t>
                      </a:r>
                      <a:endParaRPr kumimoji="1" lang="ja-JP" altLang="en-US" sz="1200" dirty="0"/>
                    </a:p>
                  </a:txBody>
                  <a:tcPr anchor="ctr"/>
                </a:tc>
                <a:tc>
                  <a:txBody>
                    <a:bodyPr/>
                    <a:lstStyle/>
                    <a:p>
                      <a:pPr algn="ctr"/>
                      <a:r>
                        <a:rPr kumimoji="1" lang="en-US" altLang="ja-JP" sz="1200" dirty="0"/>
                        <a:t>Ap4Da</a:t>
                      </a:r>
                      <a:endParaRPr kumimoji="1" lang="ja-JP" altLang="en-US" sz="1200" dirty="0"/>
                    </a:p>
                  </a:txBody>
                  <a:tcPr anchor="ctr"/>
                </a:tc>
                <a:tc>
                  <a:txBody>
                    <a:bodyPr/>
                    <a:lstStyle/>
                    <a:p>
                      <a:pPr algn="ctr"/>
                      <a:r>
                        <a:rPr kumimoji="1" lang="en-US" altLang="ja-JP" sz="1200" dirty="0"/>
                        <a:t>Ap4Jd</a:t>
                      </a:r>
                      <a:endParaRPr kumimoji="1" lang="ja-JP" altLang="en-US" sz="1200" dirty="0"/>
                    </a:p>
                  </a:txBody>
                  <a:tcPr anchor="ctr"/>
                </a:tc>
                <a:tc>
                  <a:txBody>
                    <a:bodyPr/>
                    <a:lstStyle/>
                    <a:p>
                      <a:pPr algn="ctr"/>
                      <a:r>
                        <a:rPr kumimoji="1" lang="en-US" altLang="ja-JP" sz="1200" dirty="0"/>
                        <a:t>Ap4Co</a:t>
                      </a:r>
                      <a:endParaRPr kumimoji="1" lang="ja-JP" altLang="en-US" sz="1200" dirty="0"/>
                    </a:p>
                  </a:txBody>
                  <a:tcPr anchor="ctr"/>
                </a:tc>
                <a:tc>
                  <a:txBody>
                    <a:bodyPr/>
                    <a:lstStyle/>
                    <a:p>
                      <a:pPr algn="ctr"/>
                      <a:r>
                        <a:rPr kumimoji="1" lang="en-US" altLang="ja-JP" sz="1200" dirty="0"/>
                        <a:t>Ad1Na</a:t>
                      </a:r>
                      <a:endParaRPr kumimoji="1" lang="ja-JP" altLang="en-US" sz="1200" dirty="0"/>
                    </a:p>
                  </a:txBody>
                  <a:tcPr anchor="ctr"/>
                </a:tc>
                <a:tc>
                  <a:txBody>
                    <a:bodyPr/>
                    <a:lstStyle/>
                    <a:p>
                      <a:pPr algn="ctr"/>
                      <a:r>
                        <a:rPr kumimoji="1" lang="en-US" altLang="ja-JP" sz="1200" dirty="0"/>
                        <a:t>Ad1Da</a:t>
                      </a:r>
                      <a:endParaRPr kumimoji="1" lang="ja-JP" altLang="en-US" sz="1200" dirty="0"/>
                    </a:p>
                  </a:txBody>
                  <a:tcPr anchor="ctr"/>
                </a:tc>
                <a:tc>
                  <a:txBody>
                    <a:bodyPr/>
                    <a:lstStyle/>
                    <a:p>
                      <a:pPr algn="ctr"/>
                      <a:r>
                        <a:rPr kumimoji="1" lang="en-US" altLang="ja-JP" sz="1200" dirty="0"/>
                        <a:t>Ad1Co</a:t>
                      </a:r>
                      <a:endParaRPr kumimoji="1" lang="ja-JP" altLang="en-US" sz="1200" dirty="0"/>
                    </a:p>
                  </a:txBody>
                  <a:tcPr anchor="ctr"/>
                </a:tc>
                <a:tc>
                  <a:txBody>
                    <a:bodyPr/>
                    <a:lstStyle/>
                    <a:p>
                      <a:pPr algn="ctr"/>
                      <a:r>
                        <a:rPr kumimoji="1" lang="en-US" altLang="ja-JP" sz="1200" dirty="0"/>
                        <a:t>Ad2Na</a:t>
                      </a:r>
                      <a:endParaRPr kumimoji="1" lang="ja-JP" altLang="en-US" sz="1200" dirty="0"/>
                    </a:p>
                  </a:txBody>
                  <a:tcPr anchor="ctr"/>
                </a:tc>
                <a:tc>
                  <a:txBody>
                    <a:bodyPr/>
                    <a:lstStyle/>
                    <a:p>
                      <a:pPr algn="ctr"/>
                      <a:r>
                        <a:rPr kumimoji="1" lang="en-US" altLang="ja-JP" sz="1200" dirty="0"/>
                        <a:t>Ad2Jd</a:t>
                      </a:r>
                      <a:endParaRPr kumimoji="1" lang="ja-JP" altLang="en-US" sz="1200" dirty="0"/>
                    </a:p>
                  </a:txBody>
                  <a:tcPr anchor="ctr"/>
                </a:tc>
                <a:extLst>
                  <a:ext uri="{0D108BD9-81ED-4DB2-BD59-A6C34878D82A}">
                    <a16:rowId xmlns:a16="http://schemas.microsoft.com/office/drawing/2014/main" val="901747890"/>
                  </a:ext>
                </a:extLst>
              </a:tr>
            </a:tbl>
          </a:graphicData>
        </a:graphic>
      </p:graphicFrame>
    </p:spTree>
    <p:extLst>
      <p:ext uri="{BB962C8B-B14F-4D97-AF65-F5344CB8AC3E}">
        <p14:creationId xmlns:p14="http://schemas.microsoft.com/office/powerpoint/2010/main" val="356898578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kumimoji="1" lang="en-US" altLang="ja-JP" dirty="0"/>
              <a:t>SharePoint</a:t>
            </a:r>
            <a:r>
              <a:rPr kumimoji="1" lang="ja-JP" altLang="en-US" dirty="0"/>
              <a:t>リストの構成②</a:t>
            </a:r>
          </a:p>
        </p:txBody>
      </p:sp>
      <p:graphicFrame>
        <p:nvGraphicFramePr>
          <p:cNvPr id="6" name="表 9">
            <a:extLst>
              <a:ext uri="{FF2B5EF4-FFF2-40B4-BE49-F238E27FC236}">
                <a16:creationId xmlns:a16="http://schemas.microsoft.com/office/drawing/2014/main" id="{498F3315-4930-B871-D27E-EA8D3B921323}"/>
              </a:ext>
            </a:extLst>
          </p:cNvPr>
          <p:cNvGraphicFramePr>
            <a:graphicFrameLocks noGrp="1"/>
          </p:cNvGraphicFramePr>
          <p:nvPr>
            <p:extLst>
              <p:ext uri="{D42A27DB-BD31-4B8C-83A1-F6EECF244321}">
                <p14:modId xmlns:p14="http://schemas.microsoft.com/office/powerpoint/2010/main" val="2659653459"/>
              </p:ext>
            </p:extLst>
          </p:nvPr>
        </p:nvGraphicFramePr>
        <p:xfrm>
          <a:off x="323528" y="1196753"/>
          <a:ext cx="8229603" cy="1177280"/>
        </p:xfrm>
        <a:graphic>
          <a:graphicData uri="http://schemas.openxmlformats.org/drawingml/2006/table">
            <a:tbl>
              <a:tblPr firstRow="1" bandRow="1">
                <a:tableStyleId>{5C22544A-7EE6-4342-B048-85BDC9FD1C3A}</a:tableStyleId>
              </a:tblPr>
              <a:tblGrid>
                <a:gridCol w="949570">
                  <a:extLst>
                    <a:ext uri="{9D8B030D-6E8A-4147-A177-3AD203B41FA5}">
                      <a16:colId xmlns:a16="http://schemas.microsoft.com/office/drawing/2014/main" val="1041385356"/>
                    </a:ext>
                  </a:extLst>
                </a:gridCol>
                <a:gridCol w="696351">
                  <a:extLst>
                    <a:ext uri="{9D8B030D-6E8A-4147-A177-3AD203B41FA5}">
                      <a16:colId xmlns:a16="http://schemas.microsoft.com/office/drawing/2014/main" val="3401802925"/>
                    </a:ext>
                  </a:extLst>
                </a:gridCol>
                <a:gridCol w="822960">
                  <a:extLst>
                    <a:ext uri="{9D8B030D-6E8A-4147-A177-3AD203B41FA5}">
                      <a16:colId xmlns:a16="http://schemas.microsoft.com/office/drawing/2014/main" val="3150248627"/>
                    </a:ext>
                  </a:extLst>
                </a:gridCol>
                <a:gridCol w="836288">
                  <a:extLst>
                    <a:ext uri="{9D8B030D-6E8A-4147-A177-3AD203B41FA5}">
                      <a16:colId xmlns:a16="http://schemas.microsoft.com/office/drawing/2014/main" val="908367027"/>
                    </a:ext>
                  </a:extLst>
                </a:gridCol>
                <a:gridCol w="809634">
                  <a:extLst>
                    <a:ext uri="{9D8B030D-6E8A-4147-A177-3AD203B41FA5}">
                      <a16:colId xmlns:a16="http://schemas.microsoft.com/office/drawing/2014/main" val="3597535637"/>
                    </a:ext>
                  </a:extLst>
                </a:gridCol>
                <a:gridCol w="822960">
                  <a:extLst>
                    <a:ext uri="{9D8B030D-6E8A-4147-A177-3AD203B41FA5}">
                      <a16:colId xmlns:a16="http://schemas.microsoft.com/office/drawing/2014/main" val="1735388878"/>
                    </a:ext>
                  </a:extLst>
                </a:gridCol>
                <a:gridCol w="822960">
                  <a:extLst>
                    <a:ext uri="{9D8B030D-6E8A-4147-A177-3AD203B41FA5}">
                      <a16:colId xmlns:a16="http://schemas.microsoft.com/office/drawing/2014/main" val="3503943707"/>
                    </a:ext>
                  </a:extLst>
                </a:gridCol>
                <a:gridCol w="822960">
                  <a:extLst>
                    <a:ext uri="{9D8B030D-6E8A-4147-A177-3AD203B41FA5}">
                      <a16:colId xmlns:a16="http://schemas.microsoft.com/office/drawing/2014/main" val="2892705944"/>
                    </a:ext>
                  </a:extLst>
                </a:gridCol>
                <a:gridCol w="822960">
                  <a:extLst>
                    <a:ext uri="{9D8B030D-6E8A-4147-A177-3AD203B41FA5}">
                      <a16:colId xmlns:a16="http://schemas.microsoft.com/office/drawing/2014/main" val="2407331345"/>
                    </a:ext>
                  </a:extLst>
                </a:gridCol>
                <a:gridCol w="822960">
                  <a:extLst>
                    <a:ext uri="{9D8B030D-6E8A-4147-A177-3AD203B41FA5}">
                      <a16:colId xmlns:a16="http://schemas.microsoft.com/office/drawing/2014/main" val="2094647306"/>
                    </a:ext>
                  </a:extLst>
                </a:gridCol>
              </a:tblGrid>
              <a:tr h="360040">
                <a:tc>
                  <a:txBody>
                    <a:bodyPr/>
                    <a:lstStyle/>
                    <a:p>
                      <a:pPr algn="ctr"/>
                      <a:r>
                        <a:rPr kumimoji="1" lang="ja-JP" altLang="en-US" sz="1200" dirty="0"/>
                        <a:t>列番号</a:t>
                      </a:r>
                    </a:p>
                  </a:txBody>
                  <a:tcPr anchor="ctr"/>
                </a:tc>
                <a:tc>
                  <a:txBody>
                    <a:bodyPr/>
                    <a:lstStyle/>
                    <a:p>
                      <a:pPr algn="ctr"/>
                      <a:r>
                        <a:rPr kumimoji="1" lang="en-US" altLang="ja-JP" sz="1200" dirty="0"/>
                        <a:t>37</a:t>
                      </a:r>
                      <a:endParaRPr kumimoji="1" lang="ja-JP" altLang="en-US" sz="1200" dirty="0"/>
                    </a:p>
                  </a:txBody>
                  <a:tcPr anchor="ctr"/>
                </a:tc>
                <a:tc>
                  <a:txBody>
                    <a:bodyPr/>
                    <a:lstStyle/>
                    <a:p>
                      <a:pPr algn="ctr"/>
                      <a:r>
                        <a:rPr kumimoji="1" lang="en-US" altLang="ja-JP" sz="1200" dirty="0"/>
                        <a:t>38</a:t>
                      </a:r>
                      <a:endParaRPr kumimoji="1" lang="ja-JP" altLang="en-US" sz="1200" dirty="0"/>
                    </a:p>
                  </a:txBody>
                  <a:tcPr anchor="ctr"/>
                </a:tc>
                <a:tc>
                  <a:txBody>
                    <a:bodyPr/>
                    <a:lstStyle/>
                    <a:p>
                      <a:pPr algn="ctr"/>
                      <a:r>
                        <a:rPr kumimoji="1" lang="en-US" altLang="ja-JP" sz="1200" dirty="0"/>
                        <a:t>39</a:t>
                      </a:r>
                      <a:endParaRPr kumimoji="1" lang="ja-JP" altLang="en-US" sz="1200" dirty="0"/>
                    </a:p>
                  </a:txBody>
                  <a:tcPr anchor="ctr"/>
                </a:tc>
                <a:tc>
                  <a:txBody>
                    <a:bodyPr/>
                    <a:lstStyle/>
                    <a:p>
                      <a:pPr algn="ctr"/>
                      <a:r>
                        <a:rPr kumimoji="1" lang="en-US" altLang="ja-JP" sz="1200" dirty="0"/>
                        <a:t>40</a:t>
                      </a:r>
                      <a:endParaRPr kumimoji="1" lang="ja-JP" altLang="en-US" sz="1200" dirty="0"/>
                    </a:p>
                  </a:txBody>
                  <a:tcPr anchor="ctr"/>
                </a:tc>
                <a:tc>
                  <a:txBody>
                    <a:bodyPr/>
                    <a:lstStyle/>
                    <a:p>
                      <a:pPr algn="ctr"/>
                      <a:r>
                        <a:rPr kumimoji="1" lang="en-US" altLang="ja-JP" sz="1200" dirty="0"/>
                        <a:t>41</a:t>
                      </a:r>
                      <a:endParaRPr kumimoji="1" lang="ja-JP" altLang="en-US" sz="1200" dirty="0"/>
                    </a:p>
                  </a:txBody>
                  <a:tcPr anchor="ctr"/>
                </a:tc>
                <a:tc>
                  <a:txBody>
                    <a:bodyPr/>
                    <a:lstStyle/>
                    <a:p>
                      <a:pPr algn="ctr"/>
                      <a:r>
                        <a:rPr kumimoji="1" lang="en-US" altLang="ja-JP" sz="1200" dirty="0"/>
                        <a:t>42</a:t>
                      </a:r>
                      <a:endParaRPr kumimoji="1" lang="ja-JP" altLang="en-US" sz="1200" dirty="0"/>
                    </a:p>
                  </a:txBody>
                  <a:tcPr anchor="ctr"/>
                </a:tc>
                <a:tc>
                  <a:txBody>
                    <a:bodyPr/>
                    <a:lstStyle/>
                    <a:p>
                      <a:pPr algn="ctr"/>
                      <a:r>
                        <a:rPr kumimoji="1" lang="en-US" altLang="ja-JP" sz="1200" dirty="0"/>
                        <a:t>43</a:t>
                      </a:r>
                      <a:endParaRPr kumimoji="1" lang="ja-JP" altLang="en-US" sz="1200" dirty="0"/>
                    </a:p>
                  </a:txBody>
                  <a:tcPr anchor="ctr"/>
                </a:tc>
                <a:tc>
                  <a:txBody>
                    <a:bodyPr/>
                    <a:lstStyle/>
                    <a:p>
                      <a:pPr algn="ctr"/>
                      <a:r>
                        <a:rPr kumimoji="1" lang="en-US" altLang="ja-JP" sz="1200" dirty="0"/>
                        <a:t>44</a:t>
                      </a:r>
                      <a:endParaRPr kumimoji="1" lang="ja-JP" altLang="en-US" sz="1200" dirty="0"/>
                    </a:p>
                  </a:txBody>
                  <a:tcPr anchor="ctr"/>
                </a:tc>
                <a:tc>
                  <a:txBody>
                    <a:bodyPr/>
                    <a:lstStyle/>
                    <a:p>
                      <a:pPr algn="ctr"/>
                      <a:r>
                        <a:rPr kumimoji="1" lang="en-US" altLang="ja-JP" sz="1200" dirty="0"/>
                        <a:t>41</a:t>
                      </a:r>
                      <a:endParaRPr kumimoji="1" lang="ja-JP" altLang="en-US" sz="1200" dirty="0"/>
                    </a:p>
                  </a:txBody>
                  <a:tcPr anchor="ctr"/>
                </a:tc>
                <a:extLst>
                  <a:ext uri="{0D108BD9-81ED-4DB2-BD59-A6C34878D82A}">
                    <a16:rowId xmlns:a16="http://schemas.microsoft.com/office/drawing/2014/main" val="540655398"/>
                  </a:ext>
                </a:extLst>
              </a:tr>
              <a:tr h="360040">
                <a:tc>
                  <a:txBody>
                    <a:bodyPr/>
                    <a:lstStyle/>
                    <a:p>
                      <a:pPr algn="ctr"/>
                      <a:r>
                        <a:rPr kumimoji="1" lang="ja-JP" altLang="en-US" sz="1200" dirty="0"/>
                        <a:t>表示名</a:t>
                      </a:r>
                    </a:p>
                  </a:txBody>
                  <a:tcPr anchor="ctr"/>
                </a:tc>
                <a:tc>
                  <a:txBody>
                    <a:bodyPr/>
                    <a:lstStyle/>
                    <a:p>
                      <a:pPr algn="ctr"/>
                      <a:r>
                        <a:rPr kumimoji="1" lang="ja-JP" altLang="en-US" sz="1200" dirty="0"/>
                        <a:t>上司</a:t>
                      </a:r>
                      <a:br>
                        <a:rPr kumimoji="1" lang="en-US" altLang="ja-JP" sz="1200" dirty="0"/>
                      </a:br>
                      <a:r>
                        <a:rPr kumimoji="1" lang="ja-JP" altLang="en-US" sz="1200" dirty="0"/>
                        <a:t>コメント</a:t>
                      </a:r>
                    </a:p>
                  </a:txBody>
                  <a:tcPr anchor="ctr"/>
                </a:tc>
                <a:tc>
                  <a:txBody>
                    <a:bodyPr/>
                    <a:lstStyle/>
                    <a:p>
                      <a:pPr algn="ctr"/>
                      <a:r>
                        <a:rPr kumimoji="1" lang="ja-JP" altLang="en-US" sz="1200" dirty="0"/>
                        <a:t>次長氏名</a:t>
                      </a:r>
                    </a:p>
                  </a:txBody>
                  <a:tcPr anchor="ctr"/>
                </a:tc>
                <a:tc>
                  <a:txBody>
                    <a:bodyPr/>
                    <a:lstStyle/>
                    <a:p>
                      <a:pPr algn="ctr"/>
                      <a:r>
                        <a:rPr kumimoji="1" lang="ja-JP" altLang="en-US" sz="1200" dirty="0"/>
                        <a:t>次長</a:t>
                      </a:r>
                      <a:endParaRPr kumimoji="1" lang="en-US" altLang="ja-JP" sz="1200" dirty="0"/>
                    </a:p>
                    <a:p>
                      <a:pPr algn="ctr"/>
                      <a:r>
                        <a:rPr kumimoji="1" lang="ja-JP" altLang="en-US" sz="1200" dirty="0"/>
                        <a:t>確認日</a:t>
                      </a:r>
                    </a:p>
                  </a:txBody>
                  <a:tcPr anchor="ctr"/>
                </a:tc>
                <a:tc>
                  <a:txBody>
                    <a:bodyPr/>
                    <a:lstStyle/>
                    <a:p>
                      <a:pPr algn="ctr"/>
                      <a:r>
                        <a:rPr kumimoji="1" lang="ja-JP" altLang="en-US" sz="1200" dirty="0"/>
                        <a:t>次長判定</a:t>
                      </a:r>
                    </a:p>
                  </a:txBody>
                  <a:tcPr anchor="ctr"/>
                </a:tc>
                <a:tc>
                  <a:txBody>
                    <a:bodyPr/>
                    <a:lstStyle/>
                    <a:p>
                      <a:pPr algn="ctr"/>
                      <a:r>
                        <a:rPr kumimoji="1" lang="ja-JP" altLang="en-US" sz="1200" dirty="0"/>
                        <a:t>次長</a:t>
                      </a:r>
                      <a:br>
                        <a:rPr kumimoji="1" lang="en-US" altLang="ja-JP" sz="1200" dirty="0"/>
                      </a:br>
                      <a:r>
                        <a:rPr kumimoji="1" lang="ja-JP" altLang="en-US" sz="1200" dirty="0"/>
                        <a:t>コメント</a:t>
                      </a:r>
                    </a:p>
                  </a:txBody>
                  <a:tcPr anchor="ctr"/>
                </a:tc>
                <a:tc>
                  <a:txBody>
                    <a:bodyPr/>
                    <a:lstStyle/>
                    <a:p>
                      <a:pPr algn="ctr"/>
                      <a:r>
                        <a:rPr kumimoji="1" lang="ja-JP" altLang="en-US" sz="1200" dirty="0"/>
                        <a:t>所長氏名</a:t>
                      </a:r>
                    </a:p>
                  </a:txBody>
                  <a:tcPr anchor="ctr"/>
                </a:tc>
                <a:tc>
                  <a:txBody>
                    <a:bodyPr/>
                    <a:lstStyle/>
                    <a:p>
                      <a:pPr algn="ctr"/>
                      <a:r>
                        <a:rPr kumimoji="1" lang="ja-JP" altLang="en-US" sz="1200" dirty="0"/>
                        <a:t>所長</a:t>
                      </a:r>
                      <a:br>
                        <a:rPr kumimoji="1" lang="en-US" altLang="ja-JP" sz="1200" dirty="0"/>
                      </a:br>
                      <a:r>
                        <a:rPr kumimoji="1" lang="ja-JP" altLang="en-US" sz="1200" dirty="0"/>
                        <a:t>確認日</a:t>
                      </a:r>
                    </a:p>
                  </a:txBody>
                  <a:tcPr anchor="ctr"/>
                </a:tc>
                <a:tc>
                  <a:txBody>
                    <a:bodyPr/>
                    <a:lstStyle/>
                    <a:p>
                      <a:pPr algn="ctr"/>
                      <a:r>
                        <a:rPr kumimoji="1" lang="ja-JP" altLang="en-US" sz="1200" dirty="0"/>
                        <a:t>所長判定</a:t>
                      </a:r>
                    </a:p>
                  </a:txBody>
                  <a:tcPr anchor="ctr"/>
                </a:tc>
                <a:tc>
                  <a:txBody>
                    <a:bodyPr/>
                    <a:lstStyle/>
                    <a:p>
                      <a:pPr algn="ctr"/>
                      <a:r>
                        <a:rPr kumimoji="1" lang="ja-JP" altLang="en-US" sz="1200" dirty="0"/>
                        <a:t>所長</a:t>
                      </a:r>
                      <a:br>
                        <a:rPr kumimoji="1" lang="en-US" altLang="ja-JP" sz="1200" dirty="0"/>
                      </a:br>
                      <a:r>
                        <a:rPr kumimoji="1" lang="ja-JP" altLang="en-US" sz="1200" dirty="0"/>
                        <a:t>コメント</a:t>
                      </a:r>
                    </a:p>
                  </a:txBody>
                  <a:tcPr anchor="ctr"/>
                </a:tc>
                <a:extLst>
                  <a:ext uri="{0D108BD9-81ED-4DB2-BD59-A6C34878D82A}">
                    <a16:rowId xmlns:a16="http://schemas.microsoft.com/office/drawing/2014/main" val="754124107"/>
                  </a:ext>
                </a:extLst>
              </a:tr>
              <a:tr h="360040">
                <a:tc>
                  <a:txBody>
                    <a:bodyPr/>
                    <a:lstStyle/>
                    <a:p>
                      <a:pPr algn="ctr"/>
                      <a:r>
                        <a:rPr kumimoji="1" lang="ja-JP" altLang="en-US" sz="1200" dirty="0"/>
                        <a:t>内部列名</a:t>
                      </a:r>
                    </a:p>
                  </a:txBody>
                  <a:tcPr anchor="ctr"/>
                </a:tc>
                <a:tc>
                  <a:txBody>
                    <a:bodyPr/>
                    <a:lstStyle/>
                    <a:p>
                      <a:pPr algn="ctr"/>
                      <a:r>
                        <a:rPr kumimoji="1" lang="en-US" altLang="ja-JP" sz="1200" dirty="0"/>
                        <a:t>Ad2Co</a:t>
                      </a:r>
                      <a:endParaRPr kumimoji="1" lang="ja-JP" altLang="en-US" sz="1200" dirty="0"/>
                    </a:p>
                  </a:txBody>
                  <a:tcPr anchor="ctr"/>
                </a:tc>
                <a:tc>
                  <a:txBody>
                    <a:bodyPr/>
                    <a:lstStyle/>
                    <a:p>
                      <a:pPr algn="ctr"/>
                      <a:r>
                        <a:rPr kumimoji="1" lang="en-US" altLang="ja-JP" sz="1200" dirty="0"/>
                        <a:t>Ap5Na</a:t>
                      </a:r>
                      <a:endParaRPr kumimoji="1" lang="ja-JP" altLang="en-US" sz="1200" dirty="0"/>
                    </a:p>
                  </a:txBody>
                  <a:tcPr anchor="ctr"/>
                </a:tc>
                <a:tc>
                  <a:txBody>
                    <a:bodyPr/>
                    <a:lstStyle/>
                    <a:p>
                      <a:pPr algn="ctr"/>
                      <a:r>
                        <a:rPr kumimoji="1" lang="en-US" altLang="ja-JP" sz="1200" dirty="0"/>
                        <a:t>Ap5Da</a:t>
                      </a:r>
                      <a:endParaRPr kumimoji="1" lang="ja-JP" altLang="en-US" sz="1200" dirty="0"/>
                    </a:p>
                  </a:txBody>
                  <a:tcPr anchor="ctr"/>
                </a:tc>
                <a:tc>
                  <a:txBody>
                    <a:bodyPr/>
                    <a:lstStyle/>
                    <a:p>
                      <a:pPr algn="ctr"/>
                      <a:r>
                        <a:rPr kumimoji="1" lang="en-US" altLang="ja-JP" sz="1200" dirty="0"/>
                        <a:t>Ap5Jd</a:t>
                      </a:r>
                      <a:endParaRPr kumimoji="1" lang="ja-JP" altLang="en-US" sz="1200" dirty="0"/>
                    </a:p>
                  </a:txBody>
                  <a:tcPr anchor="ctr"/>
                </a:tc>
                <a:tc>
                  <a:txBody>
                    <a:bodyPr/>
                    <a:lstStyle/>
                    <a:p>
                      <a:pPr algn="ctr"/>
                      <a:r>
                        <a:rPr kumimoji="1" lang="en-US" altLang="ja-JP" sz="1200" dirty="0"/>
                        <a:t>Ap5Co</a:t>
                      </a:r>
                      <a:endParaRPr kumimoji="1" lang="ja-JP" altLang="en-US" sz="1200" dirty="0"/>
                    </a:p>
                  </a:txBody>
                  <a:tcPr anchor="ctr"/>
                </a:tc>
                <a:tc>
                  <a:txBody>
                    <a:bodyPr/>
                    <a:lstStyle/>
                    <a:p>
                      <a:pPr algn="ctr"/>
                      <a:r>
                        <a:rPr kumimoji="1" lang="en-US" altLang="ja-JP" sz="1200" dirty="0"/>
                        <a:t>Ap6Na</a:t>
                      </a:r>
                      <a:endParaRPr kumimoji="1" lang="ja-JP" altLang="en-US" sz="1200" dirty="0"/>
                    </a:p>
                  </a:txBody>
                  <a:tcPr anchor="ctr"/>
                </a:tc>
                <a:tc>
                  <a:txBody>
                    <a:bodyPr/>
                    <a:lstStyle/>
                    <a:p>
                      <a:pPr algn="ctr"/>
                      <a:r>
                        <a:rPr kumimoji="1" lang="en-US" altLang="ja-JP" sz="1200" dirty="0"/>
                        <a:t>Ap6Da</a:t>
                      </a:r>
                      <a:endParaRPr kumimoji="1" lang="ja-JP" altLang="en-US" sz="1200" dirty="0"/>
                    </a:p>
                  </a:txBody>
                  <a:tcPr anchor="ctr"/>
                </a:tc>
                <a:tc>
                  <a:txBody>
                    <a:bodyPr/>
                    <a:lstStyle/>
                    <a:p>
                      <a:pPr algn="ctr"/>
                      <a:r>
                        <a:rPr kumimoji="1" lang="en-US" altLang="ja-JP" sz="1200" dirty="0"/>
                        <a:t>Ap6Jd</a:t>
                      </a:r>
                      <a:endParaRPr kumimoji="1" lang="ja-JP" altLang="en-US" sz="1200" dirty="0"/>
                    </a:p>
                  </a:txBody>
                  <a:tcPr anchor="ctr"/>
                </a:tc>
                <a:tc>
                  <a:txBody>
                    <a:bodyPr/>
                    <a:lstStyle/>
                    <a:p>
                      <a:pPr algn="ctr"/>
                      <a:r>
                        <a:rPr kumimoji="1" lang="en-US" altLang="ja-JP" sz="1200" dirty="0"/>
                        <a:t>Ap6Co</a:t>
                      </a:r>
                      <a:endParaRPr kumimoji="1" lang="ja-JP" altLang="en-US" sz="1200" dirty="0"/>
                    </a:p>
                  </a:txBody>
                  <a:tcPr anchor="ctr"/>
                </a:tc>
                <a:extLst>
                  <a:ext uri="{0D108BD9-81ED-4DB2-BD59-A6C34878D82A}">
                    <a16:rowId xmlns:a16="http://schemas.microsoft.com/office/drawing/2014/main" val="901747890"/>
                  </a:ext>
                </a:extLst>
              </a:tr>
            </a:tbl>
          </a:graphicData>
        </a:graphic>
      </p:graphicFrame>
      <p:graphicFrame>
        <p:nvGraphicFramePr>
          <p:cNvPr id="10" name="表 9">
            <a:extLst>
              <a:ext uri="{FF2B5EF4-FFF2-40B4-BE49-F238E27FC236}">
                <a16:creationId xmlns:a16="http://schemas.microsoft.com/office/drawing/2014/main" id="{6632EBE6-0FA3-325D-BC37-1E1C83E0E54E}"/>
              </a:ext>
            </a:extLst>
          </p:cNvPr>
          <p:cNvGraphicFramePr>
            <a:graphicFrameLocks noGrp="1"/>
          </p:cNvGraphicFramePr>
          <p:nvPr>
            <p:extLst>
              <p:ext uri="{D42A27DB-BD31-4B8C-83A1-F6EECF244321}">
                <p14:modId xmlns:p14="http://schemas.microsoft.com/office/powerpoint/2010/main" val="5892618"/>
              </p:ext>
            </p:extLst>
          </p:nvPr>
        </p:nvGraphicFramePr>
        <p:xfrm>
          <a:off x="323527" y="2558608"/>
          <a:ext cx="8229603" cy="1360160"/>
        </p:xfrm>
        <a:graphic>
          <a:graphicData uri="http://schemas.openxmlformats.org/drawingml/2006/table">
            <a:tbl>
              <a:tblPr firstRow="1" bandRow="1">
                <a:tableStyleId>{5C22544A-7EE6-4342-B048-85BDC9FD1C3A}</a:tableStyleId>
              </a:tblPr>
              <a:tblGrid>
                <a:gridCol w="949570">
                  <a:extLst>
                    <a:ext uri="{9D8B030D-6E8A-4147-A177-3AD203B41FA5}">
                      <a16:colId xmlns:a16="http://schemas.microsoft.com/office/drawing/2014/main" val="1041385356"/>
                    </a:ext>
                  </a:extLst>
                </a:gridCol>
                <a:gridCol w="696351">
                  <a:extLst>
                    <a:ext uri="{9D8B030D-6E8A-4147-A177-3AD203B41FA5}">
                      <a16:colId xmlns:a16="http://schemas.microsoft.com/office/drawing/2014/main" val="3401802925"/>
                    </a:ext>
                  </a:extLst>
                </a:gridCol>
                <a:gridCol w="822960">
                  <a:extLst>
                    <a:ext uri="{9D8B030D-6E8A-4147-A177-3AD203B41FA5}">
                      <a16:colId xmlns:a16="http://schemas.microsoft.com/office/drawing/2014/main" val="3150248627"/>
                    </a:ext>
                  </a:extLst>
                </a:gridCol>
                <a:gridCol w="836288">
                  <a:extLst>
                    <a:ext uri="{9D8B030D-6E8A-4147-A177-3AD203B41FA5}">
                      <a16:colId xmlns:a16="http://schemas.microsoft.com/office/drawing/2014/main" val="908367027"/>
                    </a:ext>
                  </a:extLst>
                </a:gridCol>
                <a:gridCol w="809634">
                  <a:extLst>
                    <a:ext uri="{9D8B030D-6E8A-4147-A177-3AD203B41FA5}">
                      <a16:colId xmlns:a16="http://schemas.microsoft.com/office/drawing/2014/main" val="3597535637"/>
                    </a:ext>
                  </a:extLst>
                </a:gridCol>
                <a:gridCol w="822960">
                  <a:extLst>
                    <a:ext uri="{9D8B030D-6E8A-4147-A177-3AD203B41FA5}">
                      <a16:colId xmlns:a16="http://schemas.microsoft.com/office/drawing/2014/main" val="1735388878"/>
                    </a:ext>
                  </a:extLst>
                </a:gridCol>
                <a:gridCol w="822960">
                  <a:extLst>
                    <a:ext uri="{9D8B030D-6E8A-4147-A177-3AD203B41FA5}">
                      <a16:colId xmlns:a16="http://schemas.microsoft.com/office/drawing/2014/main" val="3503943707"/>
                    </a:ext>
                  </a:extLst>
                </a:gridCol>
                <a:gridCol w="822960">
                  <a:extLst>
                    <a:ext uri="{9D8B030D-6E8A-4147-A177-3AD203B41FA5}">
                      <a16:colId xmlns:a16="http://schemas.microsoft.com/office/drawing/2014/main" val="2892705944"/>
                    </a:ext>
                  </a:extLst>
                </a:gridCol>
                <a:gridCol w="822960">
                  <a:extLst>
                    <a:ext uri="{9D8B030D-6E8A-4147-A177-3AD203B41FA5}">
                      <a16:colId xmlns:a16="http://schemas.microsoft.com/office/drawing/2014/main" val="2407331345"/>
                    </a:ext>
                  </a:extLst>
                </a:gridCol>
                <a:gridCol w="822960">
                  <a:extLst>
                    <a:ext uri="{9D8B030D-6E8A-4147-A177-3AD203B41FA5}">
                      <a16:colId xmlns:a16="http://schemas.microsoft.com/office/drawing/2014/main" val="2094647306"/>
                    </a:ext>
                  </a:extLst>
                </a:gridCol>
              </a:tblGrid>
              <a:tr h="360040">
                <a:tc>
                  <a:txBody>
                    <a:bodyPr/>
                    <a:lstStyle/>
                    <a:p>
                      <a:pPr algn="ctr"/>
                      <a:r>
                        <a:rPr kumimoji="1" lang="ja-JP" altLang="en-US" sz="1200" dirty="0"/>
                        <a:t>列番号</a:t>
                      </a:r>
                    </a:p>
                  </a:txBody>
                  <a:tcPr anchor="ctr"/>
                </a:tc>
                <a:tc>
                  <a:txBody>
                    <a:bodyPr/>
                    <a:lstStyle/>
                    <a:p>
                      <a:pPr algn="ctr"/>
                      <a:r>
                        <a:rPr kumimoji="1" lang="en-US" altLang="ja-JP" sz="1200" dirty="0"/>
                        <a:t>42</a:t>
                      </a:r>
                      <a:endParaRPr kumimoji="1" lang="ja-JP" altLang="en-US" sz="1200" dirty="0"/>
                    </a:p>
                  </a:txBody>
                  <a:tcPr anchor="ctr"/>
                </a:tc>
                <a:tc>
                  <a:txBody>
                    <a:bodyPr/>
                    <a:lstStyle/>
                    <a:p>
                      <a:pPr algn="ctr"/>
                      <a:r>
                        <a:rPr kumimoji="1" lang="en-US" altLang="ja-JP" sz="1200" dirty="0"/>
                        <a:t>43</a:t>
                      </a: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540655398"/>
                  </a:ext>
                </a:extLst>
              </a:tr>
              <a:tr h="457200">
                <a:tc>
                  <a:txBody>
                    <a:bodyPr/>
                    <a:lstStyle/>
                    <a:p>
                      <a:pPr algn="ctr"/>
                      <a:r>
                        <a:rPr kumimoji="1" lang="ja-JP" altLang="en-US" sz="1200" dirty="0"/>
                        <a:t>表示名</a:t>
                      </a:r>
                    </a:p>
                  </a:txBody>
                  <a:tcPr anchor="ctr"/>
                </a:tc>
                <a:tc>
                  <a:txBody>
                    <a:bodyPr/>
                    <a:lstStyle/>
                    <a:p>
                      <a:pPr algn="ctr"/>
                      <a:r>
                        <a:rPr kumimoji="1" lang="ja-JP" altLang="en-US" sz="1200" dirty="0"/>
                        <a:t>再発防止対策要否</a:t>
                      </a:r>
                    </a:p>
                  </a:txBody>
                  <a:tcPr anchor="ctr"/>
                </a:tc>
                <a:tc>
                  <a:txBody>
                    <a:bodyPr/>
                    <a:lstStyle/>
                    <a:p>
                      <a:pPr algn="ctr"/>
                      <a:r>
                        <a:rPr kumimoji="1" lang="ja-JP" altLang="en-US" sz="1200" dirty="0"/>
                        <a:t>再発防止対策内容</a:t>
                      </a:r>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754124107"/>
                  </a:ext>
                </a:extLst>
              </a:tr>
              <a:tr h="360040">
                <a:tc>
                  <a:txBody>
                    <a:bodyPr/>
                    <a:lstStyle/>
                    <a:p>
                      <a:pPr algn="ctr"/>
                      <a:r>
                        <a:rPr kumimoji="1" lang="ja-JP" altLang="en-US" sz="1200" dirty="0"/>
                        <a:t>内部列名</a:t>
                      </a:r>
                    </a:p>
                  </a:txBody>
                  <a:tcPr anchor="ctr"/>
                </a:tc>
                <a:tc>
                  <a:txBody>
                    <a:bodyPr/>
                    <a:lstStyle/>
                    <a:p>
                      <a:pPr algn="ctr"/>
                      <a:r>
                        <a:rPr kumimoji="1" lang="en-US" altLang="ja-JP" sz="1200" dirty="0" err="1"/>
                        <a:t>CapaJd</a:t>
                      </a:r>
                      <a:endParaRPr kumimoji="1" lang="ja-JP" altLang="en-US" sz="1200" dirty="0"/>
                    </a:p>
                  </a:txBody>
                  <a:tcPr anchor="ctr"/>
                </a:tc>
                <a:tc>
                  <a:txBody>
                    <a:bodyPr/>
                    <a:lstStyle/>
                    <a:p>
                      <a:pPr algn="ctr"/>
                      <a:r>
                        <a:rPr kumimoji="1" lang="en-US" altLang="ja-JP" sz="1200" dirty="0" err="1"/>
                        <a:t>CapaCon</a:t>
                      </a: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a:p>
                  </a:txBody>
                  <a:tcPr anchor="ctr"/>
                </a:tc>
                <a:tc>
                  <a:txBody>
                    <a:bodyPr/>
                    <a:lstStyle/>
                    <a:p>
                      <a:pPr algn="ctr"/>
                      <a:endParaRPr kumimoji="1" lang="ja-JP" altLang="en-US" sz="120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901747890"/>
                  </a:ext>
                </a:extLst>
              </a:tr>
            </a:tbl>
          </a:graphicData>
        </a:graphic>
      </p:graphicFrame>
    </p:spTree>
    <p:extLst>
      <p:ext uri="{BB962C8B-B14F-4D97-AF65-F5344CB8AC3E}">
        <p14:creationId xmlns:p14="http://schemas.microsoft.com/office/powerpoint/2010/main" val="1954531703"/>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p:txBody>
          <a:bodyPr/>
          <a:lstStyle/>
          <a:p>
            <a:r>
              <a:rPr kumimoji="1" lang="ja-JP" altLang="en-US" dirty="0"/>
              <a:t>アプリの種類と機能</a:t>
            </a:r>
          </a:p>
        </p:txBody>
      </p:sp>
    </p:spTree>
    <p:extLst>
      <p:ext uri="{BB962C8B-B14F-4D97-AF65-F5344CB8AC3E}">
        <p14:creationId xmlns:p14="http://schemas.microsoft.com/office/powerpoint/2010/main" val="306262434"/>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355B0-78AB-48E1-9F1A-8331F804EAC9}"/>
              </a:ext>
            </a:extLst>
          </p:cNvPr>
          <p:cNvSpPr>
            <a:spLocks noGrp="1"/>
          </p:cNvSpPr>
          <p:nvPr>
            <p:ph type="title"/>
          </p:nvPr>
        </p:nvSpPr>
        <p:spPr/>
        <p:txBody>
          <a:bodyPr/>
          <a:lstStyle/>
          <a:p>
            <a:r>
              <a:rPr kumimoji="1" lang="ja-JP" altLang="en-US" dirty="0"/>
              <a:t>デモアプリの種類と機能</a:t>
            </a:r>
          </a:p>
        </p:txBody>
      </p:sp>
      <p:sp>
        <p:nvSpPr>
          <p:cNvPr id="10" name="テキスト プレースホルダー 9">
            <a:extLst>
              <a:ext uri="{FF2B5EF4-FFF2-40B4-BE49-F238E27FC236}">
                <a16:creationId xmlns:a16="http://schemas.microsoft.com/office/drawing/2014/main" id="{2B44DB36-F747-4567-BD04-10226E607971}"/>
              </a:ext>
            </a:extLst>
          </p:cNvPr>
          <p:cNvSpPr>
            <a:spLocks noGrp="1"/>
          </p:cNvSpPr>
          <p:nvPr>
            <p:ph type="body" sz="quarter" idx="10"/>
          </p:nvPr>
        </p:nvSpPr>
        <p:spPr>
          <a:xfrm>
            <a:off x="518864" y="1310570"/>
            <a:ext cx="8229600" cy="608960"/>
          </a:xfrm>
        </p:spPr>
        <p:txBody>
          <a:bodyPr/>
          <a:lstStyle/>
          <a:p>
            <a:pPr marL="0" indent="0">
              <a:buNone/>
            </a:pPr>
            <a:r>
              <a:rPr lang="ja-JP" altLang="en-US" sz="2400" dirty="0">
                <a:solidFill>
                  <a:schemeClr val="bg2"/>
                </a:solidFill>
              </a:rPr>
              <a:t>①</a:t>
            </a:r>
            <a:r>
              <a:rPr lang="en-US" altLang="ja-JP" sz="2400" dirty="0">
                <a:solidFill>
                  <a:schemeClr val="bg2"/>
                </a:solidFill>
              </a:rPr>
              <a:t>【</a:t>
            </a:r>
            <a:r>
              <a:rPr lang="ja-JP" altLang="en-US" sz="2400" dirty="0">
                <a:solidFill>
                  <a:schemeClr val="bg2"/>
                </a:solidFill>
              </a:rPr>
              <a:t>スマホ</a:t>
            </a:r>
            <a:r>
              <a:rPr lang="en-US" altLang="ja-JP" sz="2400" dirty="0">
                <a:solidFill>
                  <a:schemeClr val="bg2"/>
                </a:solidFill>
              </a:rPr>
              <a:t>】</a:t>
            </a:r>
            <a:r>
              <a:rPr lang="ja-JP" altLang="en-US" sz="2400" dirty="0">
                <a:solidFill>
                  <a:schemeClr val="bg2"/>
                </a:solidFill>
              </a:rPr>
              <a:t>現場入力アプリ</a:t>
            </a:r>
            <a:endParaRPr lang="en-US" altLang="ja-JP" sz="2400" dirty="0">
              <a:solidFill>
                <a:schemeClr val="bg2"/>
              </a:solidFill>
            </a:endParaRPr>
          </a:p>
        </p:txBody>
      </p:sp>
      <p:sp>
        <p:nvSpPr>
          <p:cNvPr id="8" name="テキスト プレースホルダー 9">
            <a:extLst>
              <a:ext uri="{FF2B5EF4-FFF2-40B4-BE49-F238E27FC236}">
                <a16:creationId xmlns:a16="http://schemas.microsoft.com/office/drawing/2014/main" id="{17CD8E4E-64CA-4A48-9A29-5F72F47E1D15}"/>
              </a:ext>
            </a:extLst>
          </p:cNvPr>
          <p:cNvSpPr txBox="1">
            <a:spLocks/>
          </p:cNvSpPr>
          <p:nvPr/>
        </p:nvSpPr>
        <p:spPr>
          <a:xfrm>
            <a:off x="516292" y="3557334"/>
            <a:ext cx="8229600" cy="5787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dirty="0">
                <a:solidFill>
                  <a:schemeClr val="bg2"/>
                </a:solidFill>
              </a:rPr>
              <a:t>②</a:t>
            </a:r>
            <a:r>
              <a:rPr lang="en-US" altLang="ja-JP" sz="2400" dirty="0">
                <a:solidFill>
                  <a:schemeClr val="bg2"/>
                </a:solidFill>
              </a:rPr>
              <a:t>【</a:t>
            </a:r>
            <a:r>
              <a:rPr lang="ja-JP" altLang="en-US" sz="2400" dirty="0">
                <a:solidFill>
                  <a:schemeClr val="bg2"/>
                </a:solidFill>
              </a:rPr>
              <a:t>タブレット</a:t>
            </a:r>
            <a:r>
              <a:rPr lang="en-US" altLang="ja-JP" sz="2400" dirty="0">
                <a:solidFill>
                  <a:schemeClr val="bg2"/>
                </a:solidFill>
              </a:rPr>
              <a:t>/PC】</a:t>
            </a:r>
            <a:r>
              <a:rPr lang="ja-JP" altLang="en-US" sz="2400" dirty="0">
                <a:solidFill>
                  <a:schemeClr val="bg2"/>
                </a:solidFill>
              </a:rPr>
              <a:t>異常処置報告アプリ</a:t>
            </a:r>
            <a:endParaRPr lang="en-US" altLang="ja-JP" sz="2400" dirty="0">
              <a:solidFill>
                <a:schemeClr val="bg2"/>
              </a:solidFill>
            </a:endParaRPr>
          </a:p>
        </p:txBody>
      </p:sp>
      <p:sp>
        <p:nvSpPr>
          <p:cNvPr id="12" name="テキスト ボックス 11">
            <a:extLst>
              <a:ext uri="{FF2B5EF4-FFF2-40B4-BE49-F238E27FC236}">
                <a16:creationId xmlns:a16="http://schemas.microsoft.com/office/drawing/2014/main" id="{6E54957F-DC85-4C57-B89D-BBBD63223014}"/>
              </a:ext>
            </a:extLst>
          </p:cNvPr>
          <p:cNvSpPr txBox="1"/>
          <p:nvPr/>
        </p:nvSpPr>
        <p:spPr>
          <a:xfrm>
            <a:off x="975800" y="1789954"/>
            <a:ext cx="6260496"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b="1" u="sng" dirty="0">
                <a:solidFill>
                  <a:srgbClr val="FF0000"/>
                </a:solidFill>
              </a:rPr>
              <a:t>現場</a:t>
            </a:r>
            <a:r>
              <a:rPr kumimoji="1" lang="ja-JP" altLang="en-US" sz="1600" dirty="0"/>
              <a:t>で異常報告内容を</a:t>
            </a:r>
            <a:r>
              <a:rPr kumimoji="1" lang="ja-JP" altLang="en-US" sz="1600" b="1" u="sng" dirty="0">
                <a:solidFill>
                  <a:srgbClr val="FF0000"/>
                </a:solidFill>
              </a:rPr>
              <a:t>スマホで即時入力するために特化したアプリ</a:t>
            </a:r>
            <a:endParaRPr kumimoji="1" lang="en-US" altLang="ja-JP" sz="1600" b="1" u="sng" dirty="0">
              <a:solidFill>
                <a:srgbClr val="FF0000"/>
              </a:solidFill>
            </a:endParaRPr>
          </a:p>
          <a:p>
            <a:pPr marL="285750" indent="-285750">
              <a:buFont typeface="Arial" panose="020B0604020202020204" pitchFamily="34" charset="0"/>
              <a:buChar char="•"/>
            </a:pPr>
            <a:r>
              <a:rPr kumimoji="1" lang="ja-JP" altLang="en-US" sz="1600" dirty="0"/>
              <a:t>スマホのカメラ機能で写真添付可能</a:t>
            </a:r>
            <a:endParaRPr kumimoji="1" lang="en-US" altLang="ja-JP" sz="1600" dirty="0"/>
          </a:p>
          <a:p>
            <a:pPr marL="285750" indent="-285750">
              <a:buFont typeface="Arial" panose="020B0604020202020204" pitchFamily="34" charset="0"/>
              <a:buChar char="•"/>
            </a:pPr>
            <a:r>
              <a:rPr lang="ja-JP" altLang="en-US" sz="1600" b="1" u="sng" dirty="0">
                <a:solidFill>
                  <a:schemeClr val="bg2"/>
                </a:solidFill>
              </a:rPr>
              <a:t>報告内容は</a:t>
            </a:r>
            <a:r>
              <a:rPr lang="en-US" altLang="ja-JP" sz="1600" b="1" u="sng" dirty="0">
                <a:solidFill>
                  <a:schemeClr val="bg2"/>
                </a:solidFill>
              </a:rPr>
              <a:t>SharePoint</a:t>
            </a:r>
            <a:r>
              <a:rPr lang="ja-JP" altLang="en-US" sz="1600" b="1" u="sng" dirty="0">
                <a:solidFill>
                  <a:schemeClr val="bg2"/>
                </a:solidFill>
              </a:rPr>
              <a:t>リスト（ライブラリ）に自動収集</a:t>
            </a:r>
            <a:endParaRPr kumimoji="1" lang="en-US" altLang="ja-JP" sz="1600" b="1" u="sng" dirty="0">
              <a:solidFill>
                <a:schemeClr val="bg2"/>
              </a:solidFill>
            </a:endParaRPr>
          </a:p>
          <a:p>
            <a:pPr marL="285750" indent="-285750">
              <a:buFont typeface="Arial" panose="020B0604020202020204" pitchFamily="34" charset="0"/>
              <a:buChar char="•"/>
            </a:pPr>
            <a:r>
              <a:rPr lang="ja-JP" altLang="en-US" sz="1600" dirty="0"/>
              <a:t>入力内容は異常処置報告アプリに反映</a:t>
            </a:r>
            <a:endParaRPr kumimoji="1" lang="en-US" altLang="ja-JP" sz="1600" dirty="0"/>
          </a:p>
          <a:p>
            <a:pPr marL="285750" indent="-285750">
              <a:buFont typeface="Arial" panose="020B0604020202020204" pitchFamily="34" charset="0"/>
              <a:buChar char="•"/>
            </a:pPr>
            <a:r>
              <a:rPr lang="ja-JP" altLang="en-US" sz="1600" b="1" u="sng" dirty="0">
                <a:solidFill>
                  <a:schemeClr val="bg2"/>
                </a:solidFill>
              </a:rPr>
              <a:t>過去の類似事例（簡易版）の閲覧が可能</a:t>
            </a:r>
            <a:endParaRPr kumimoji="1" lang="en-US" altLang="ja-JP" sz="1600" b="1" u="sng" dirty="0">
              <a:solidFill>
                <a:schemeClr val="bg2"/>
              </a:solidFill>
            </a:endParaRPr>
          </a:p>
        </p:txBody>
      </p:sp>
      <p:sp>
        <p:nvSpPr>
          <p:cNvPr id="25" name="テキスト ボックス 24">
            <a:extLst>
              <a:ext uri="{FF2B5EF4-FFF2-40B4-BE49-F238E27FC236}">
                <a16:creationId xmlns:a16="http://schemas.microsoft.com/office/drawing/2014/main" id="{CDF64C6B-246F-4AA6-B50C-4A2CB7DC7688}"/>
              </a:ext>
            </a:extLst>
          </p:cNvPr>
          <p:cNvSpPr txBox="1"/>
          <p:nvPr/>
        </p:nvSpPr>
        <p:spPr>
          <a:xfrm>
            <a:off x="975800" y="3989382"/>
            <a:ext cx="7052584" cy="181588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報告者は、</a:t>
            </a:r>
            <a:r>
              <a:rPr kumimoji="1" lang="ja-JP" altLang="en-US" sz="1600" b="1" u="sng" dirty="0"/>
              <a:t>現場</a:t>
            </a:r>
            <a:r>
              <a:rPr kumimoji="1" lang="ja-JP" altLang="en-US" sz="1600" dirty="0"/>
              <a:t>または</a:t>
            </a:r>
            <a:r>
              <a:rPr kumimoji="1" lang="ja-JP" altLang="en-US" sz="1600" b="1" u="sng" dirty="0"/>
              <a:t>居室等</a:t>
            </a:r>
            <a:r>
              <a:rPr kumimoji="1" lang="ja-JP" altLang="en-US" sz="1600" dirty="0"/>
              <a:t>で異常報告内容をタブレットまたは</a:t>
            </a:r>
            <a:r>
              <a:rPr kumimoji="1" lang="en-US" altLang="ja-JP" sz="1600" dirty="0"/>
              <a:t>PC</a:t>
            </a:r>
            <a:r>
              <a:rPr kumimoji="1" lang="ja-JP" altLang="en-US" sz="1600" dirty="0"/>
              <a:t>で入力・確認</a:t>
            </a:r>
            <a:endParaRPr kumimoji="1" lang="en-US" altLang="ja-JP" sz="1600" dirty="0"/>
          </a:p>
          <a:p>
            <a:pPr marL="285750" indent="-285750">
              <a:buFont typeface="Arial" panose="020B0604020202020204" pitchFamily="34" charset="0"/>
              <a:buChar char="•"/>
            </a:pPr>
            <a:r>
              <a:rPr kumimoji="1" lang="ja-JP" altLang="en-US" sz="1600" dirty="0"/>
              <a:t>上長は、報告内容を確認し、コメント、判定入力</a:t>
            </a:r>
            <a:endParaRPr kumimoji="1" lang="en-US" altLang="ja-JP" sz="1600" dirty="0"/>
          </a:p>
          <a:p>
            <a:pPr marL="285750" indent="-285750">
              <a:buFont typeface="Arial" panose="020B0604020202020204" pitchFamily="34" charset="0"/>
              <a:buChar char="•"/>
            </a:pPr>
            <a:r>
              <a:rPr kumimoji="1" lang="ja-JP" altLang="en-US" sz="1600" dirty="0"/>
              <a:t>確認内容はメール機能で次の確認・承認者へ簡単送信</a:t>
            </a:r>
            <a:endParaRPr kumimoji="1" lang="en-US" altLang="ja-JP" sz="1600" dirty="0"/>
          </a:p>
          <a:p>
            <a:pPr marL="285750" indent="-285750">
              <a:buFont typeface="Arial" panose="020B0604020202020204" pitchFamily="34" charset="0"/>
              <a:buChar char="•"/>
            </a:pPr>
            <a:r>
              <a:rPr lang="en-US" altLang="ja-JP" sz="1600" dirty="0"/>
              <a:t>Teams</a:t>
            </a:r>
            <a:r>
              <a:rPr lang="ja-JP" altLang="en-US" sz="1600" dirty="0"/>
              <a:t>の専用チームのチャネルに報告内容転記</a:t>
            </a:r>
            <a:endParaRPr kumimoji="1" lang="en-US" altLang="ja-JP" sz="1600" dirty="0"/>
          </a:p>
          <a:p>
            <a:pPr marL="285750" indent="-285750">
              <a:buFont typeface="Arial" panose="020B0604020202020204" pitchFamily="34" charset="0"/>
              <a:buChar char="•"/>
            </a:pPr>
            <a:r>
              <a:rPr lang="ja-JP" altLang="en-US" sz="1600" dirty="0"/>
              <a:t>追加の処置を行った場合も追記処理可能</a:t>
            </a:r>
            <a:endParaRPr kumimoji="1" lang="en-US" altLang="ja-JP" sz="1600" dirty="0"/>
          </a:p>
          <a:p>
            <a:pPr marL="285750" indent="-285750">
              <a:buFont typeface="Arial" panose="020B0604020202020204" pitchFamily="34" charset="0"/>
              <a:buChar char="•"/>
            </a:pPr>
            <a:r>
              <a:rPr lang="ja-JP" altLang="en-US" sz="1600" b="1" u="sng" dirty="0">
                <a:solidFill>
                  <a:schemeClr val="bg2"/>
                </a:solidFill>
              </a:rPr>
              <a:t>過去の類似事例の閲覧が可能</a:t>
            </a:r>
            <a:endParaRPr kumimoji="1" lang="en-US" altLang="ja-JP" sz="1600" b="1" u="sng" dirty="0">
              <a:solidFill>
                <a:schemeClr val="bg2"/>
              </a:solidFill>
            </a:endParaRPr>
          </a:p>
          <a:p>
            <a:pPr marL="285750" indent="-285750">
              <a:buFont typeface="Arial" panose="020B0604020202020204" pitchFamily="34" charset="0"/>
              <a:buChar char="•"/>
            </a:pPr>
            <a:r>
              <a:rPr kumimoji="1" lang="ja-JP" altLang="en-US" sz="1600" dirty="0"/>
              <a:t>必要に応じて</a:t>
            </a:r>
            <a:r>
              <a:rPr kumimoji="1" lang="en-US" altLang="ja-JP" sz="1600" dirty="0"/>
              <a:t>Excel</a:t>
            </a:r>
            <a:r>
              <a:rPr kumimoji="1" lang="ja-JP" altLang="en-US" sz="1600" dirty="0"/>
              <a:t>で出力可能</a:t>
            </a:r>
            <a:endParaRPr kumimoji="1" lang="en-US" altLang="ja-JP" sz="1600" dirty="0"/>
          </a:p>
        </p:txBody>
      </p:sp>
    </p:spTree>
    <p:extLst>
      <p:ext uri="{BB962C8B-B14F-4D97-AF65-F5344CB8AC3E}">
        <p14:creationId xmlns:p14="http://schemas.microsoft.com/office/powerpoint/2010/main" val="382573784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0092-8140-4BC1-81EC-CEF3CCE50445}"/>
              </a:ext>
            </a:extLst>
          </p:cNvPr>
          <p:cNvSpPr>
            <a:spLocks noGrp="1"/>
          </p:cNvSpPr>
          <p:nvPr>
            <p:ph type="title"/>
          </p:nvPr>
        </p:nvSpPr>
        <p:spPr/>
        <p:txBody>
          <a:bodyPr/>
          <a:lstStyle/>
          <a:p>
            <a:r>
              <a:rPr lang="ja-JP" altLang="en-US" dirty="0"/>
              <a:t>運用</a:t>
            </a:r>
            <a:r>
              <a:rPr kumimoji="1" lang="ja-JP" altLang="en-US" dirty="0"/>
              <a:t>想定</a:t>
            </a:r>
          </a:p>
        </p:txBody>
      </p:sp>
    </p:spTree>
    <p:extLst>
      <p:ext uri="{BB962C8B-B14F-4D97-AF65-F5344CB8AC3E}">
        <p14:creationId xmlns:p14="http://schemas.microsoft.com/office/powerpoint/2010/main" val="3852053596"/>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6E67019-AF8C-4622-B5FC-0C3595E3F498}"/>
              </a:ext>
            </a:extLst>
          </p:cNvPr>
          <p:cNvSpPr/>
          <p:nvPr/>
        </p:nvSpPr>
        <p:spPr>
          <a:xfrm>
            <a:off x="457200" y="1268761"/>
            <a:ext cx="2237419" cy="12196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34DA0FD-8DC6-4EF8-9F15-A2E8F8262316}"/>
              </a:ext>
            </a:extLst>
          </p:cNvPr>
          <p:cNvSpPr>
            <a:spLocks noGrp="1"/>
          </p:cNvSpPr>
          <p:nvPr>
            <p:ph type="title"/>
          </p:nvPr>
        </p:nvSpPr>
        <p:spPr/>
        <p:txBody>
          <a:bodyPr/>
          <a:lstStyle/>
          <a:p>
            <a:r>
              <a:rPr lang="ja-JP" altLang="en-US" dirty="0"/>
              <a:t>運用想定</a:t>
            </a:r>
            <a:endParaRPr kumimoji="1" lang="ja-JP" altLang="en-US" dirty="0"/>
          </a:p>
        </p:txBody>
      </p:sp>
      <p:sp>
        <p:nvSpPr>
          <p:cNvPr id="32" name="テキスト プレースホルダー 2">
            <a:extLst>
              <a:ext uri="{FF2B5EF4-FFF2-40B4-BE49-F238E27FC236}">
                <a16:creationId xmlns:a16="http://schemas.microsoft.com/office/drawing/2014/main" id="{8E700BBE-F2EF-40F1-9370-4B2709E74A0E}"/>
              </a:ext>
            </a:extLst>
          </p:cNvPr>
          <p:cNvSpPr txBox="1">
            <a:spLocks/>
          </p:cNvSpPr>
          <p:nvPr/>
        </p:nvSpPr>
        <p:spPr>
          <a:xfrm>
            <a:off x="1003194" y="1768352"/>
            <a:ext cx="1512168"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報告者</a:t>
            </a:r>
            <a:endParaRPr lang="en-US" altLang="ja-JP" sz="1800" dirty="0"/>
          </a:p>
          <a:p>
            <a:pPr marL="0" indent="0" algn="ctr">
              <a:buFont typeface="Arial" panose="020B0604020202020204" pitchFamily="34" charset="0"/>
              <a:buNone/>
            </a:pPr>
            <a:r>
              <a:rPr lang="ja-JP" altLang="en-US" sz="1800" dirty="0">
                <a:solidFill>
                  <a:srgbClr val="FF0000"/>
                </a:solidFill>
              </a:rPr>
              <a:t>現場</a:t>
            </a:r>
            <a:r>
              <a:rPr lang="ja-JP" altLang="en-US" sz="1800" dirty="0"/>
              <a:t>入力</a:t>
            </a:r>
          </a:p>
        </p:txBody>
      </p:sp>
      <p:sp>
        <p:nvSpPr>
          <p:cNvPr id="6" name="テキスト ボックス 5">
            <a:extLst>
              <a:ext uri="{FF2B5EF4-FFF2-40B4-BE49-F238E27FC236}">
                <a16:creationId xmlns:a16="http://schemas.microsoft.com/office/drawing/2014/main" id="{DFBDC204-1BD2-49C7-9E04-250C505A2A39}"/>
              </a:ext>
            </a:extLst>
          </p:cNvPr>
          <p:cNvSpPr txBox="1"/>
          <p:nvPr/>
        </p:nvSpPr>
        <p:spPr>
          <a:xfrm>
            <a:off x="457200" y="1268761"/>
            <a:ext cx="2237419" cy="369332"/>
          </a:xfrm>
          <a:prstGeom prst="rect">
            <a:avLst/>
          </a:prstGeom>
          <a:solidFill>
            <a:schemeClr val="bg2"/>
          </a:solidFill>
        </p:spPr>
        <p:txBody>
          <a:bodyPr wrap="square" rtlCol="0">
            <a:spAutoFit/>
          </a:bodyPr>
          <a:lstStyle/>
          <a:p>
            <a:pPr algn="ctr"/>
            <a:r>
              <a:rPr kumimoji="1" lang="ja-JP" altLang="en-US" dirty="0">
                <a:solidFill>
                  <a:schemeClr val="bg1"/>
                </a:solidFill>
              </a:rPr>
              <a:t>スマホアプリ</a:t>
            </a:r>
          </a:p>
        </p:txBody>
      </p:sp>
      <p:pic>
        <p:nvPicPr>
          <p:cNvPr id="2052" name="Picture 4" descr="スマートフォンを使う作業員のイラスト（男性）">
            <a:extLst>
              <a:ext uri="{FF2B5EF4-FFF2-40B4-BE49-F238E27FC236}">
                <a16:creationId xmlns:a16="http://schemas.microsoft.com/office/drawing/2014/main" id="{7C6BCE94-078E-47BB-B4B6-9F3BF89C85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35" y="1663294"/>
            <a:ext cx="307059" cy="731092"/>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プレースホルダー 2">
            <a:extLst>
              <a:ext uri="{FF2B5EF4-FFF2-40B4-BE49-F238E27FC236}">
                <a16:creationId xmlns:a16="http://schemas.microsoft.com/office/drawing/2014/main" id="{7DC5109D-E6B4-4CF8-9CD3-257CD52219B9}"/>
              </a:ext>
            </a:extLst>
          </p:cNvPr>
          <p:cNvSpPr txBox="1">
            <a:spLocks/>
          </p:cNvSpPr>
          <p:nvPr/>
        </p:nvSpPr>
        <p:spPr>
          <a:xfrm>
            <a:off x="4181890" y="1768352"/>
            <a:ext cx="1512168"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報告者入力</a:t>
            </a:r>
          </a:p>
        </p:txBody>
      </p:sp>
      <p:sp>
        <p:nvSpPr>
          <p:cNvPr id="46" name="正方形/長方形 45">
            <a:extLst>
              <a:ext uri="{FF2B5EF4-FFF2-40B4-BE49-F238E27FC236}">
                <a16:creationId xmlns:a16="http://schemas.microsoft.com/office/drawing/2014/main" id="{8AFCD2BF-BED3-437E-9EA8-7B434783963D}"/>
              </a:ext>
            </a:extLst>
          </p:cNvPr>
          <p:cNvSpPr/>
          <p:nvPr/>
        </p:nvSpPr>
        <p:spPr>
          <a:xfrm>
            <a:off x="3635896" y="1268760"/>
            <a:ext cx="5184575" cy="52595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48" name="テキスト ボックス 47">
            <a:extLst>
              <a:ext uri="{FF2B5EF4-FFF2-40B4-BE49-F238E27FC236}">
                <a16:creationId xmlns:a16="http://schemas.microsoft.com/office/drawing/2014/main" id="{2956C8E6-E658-4F3B-A14C-2B5E595A304B}"/>
              </a:ext>
            </a:extLst>
          </p:cNvPr>
          <p:cNvSpPr txBox="1"/>
          <p:nvPr/>
        </p:nvSpPr>
        <p:spPr>
          <a:xfrm>
            <a:off x="3635897" y="1268760"/>
            <a:ext cx="5184574" cy="369332"/>
          </a:xfrm>
          <a:prstGeom prst="rect">
            <a:avLst/>
          </a:prstGeom>
          <a:solidFill>
            <a:schemeClr val="bg2"/>
          </a:solidFill>
        </p:spPr>
        <p:txBody>
          <a:bodyPr wrap="square" rtlCol="0">
            <a:spAutoFit/>
          </a:bodyPr>
          <a:lstStyle/>
          <a:p>
            <a:pPr algn="ctr"/>
            <a:r>
              <a:rPr kumimoji="1" lang="ja-JP" altLang="en-US" dirty="0">
                <a:solidFill>
                  <a:schemeClr val="bg1"/>
                </a:solidFill>
              </a:rPr>
              <a:t>タブレットアプリ</a:t>
            </a:r>
          </a:p>
        </p:txBody>
      </p:sp>
      <p:sp>
        <p:nvSpPr>
          <p:cNvPr id="50" name="テキスト プレースホルダー 2">
            <a:extLst>
              <a:ext uri="{FF2B5EF4-FFF2-40B4-BE49-F238E27FC236}">
                <a16:creationId xmlns:a16="http://schemas.microsoft.com/office/drawing/2014/main" id="{AF87D0E9-8B04-49AF-9674-8B34AAF95AC7}"/>
              </a:ext>
            </a:extLst>
          </p:cNvPr>
          <p:cNvSpPr txBox="1">
            <a:spLocks/>
          </p:cNvSpPr>
          <p:nvPr/>
        </p:nvSpPr>
        <p:spPr>
          <a:xfrm>
            <a:off x="4048850" y="1767386"/>
            <a:ext cx="3003368"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報告者新規または追加入力</a:t>
            </a:r>
          </a:p>
        </p:txBody>
      </p:sp>
      <p:pic>
        <p:nvPicPr>
          <p:cNvPr id="2056" name="Picture 8">
            <a:extLst>
              <a:ext uri="{FF2B5EF4-FFF2-40B4-BE49-F238E27FC236}">
                <a16:creationId xmlns:a16="http://schemas.microsoft.com/office/drawing/2014/main" id="{57CD4EF6-ECFB-43DD-891C-2A62822F86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41955" y="5533779"/>
            <a:ext cx="756262" cy="98702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線矢印コネクタ 50">
            <a:extLst>
              <a:ext uri="{FF2B5EF4-FFF2-40B4-BE49-F238E27FC236}">
                <a16:creationId xmlns:a16="http://schemas.microsoft.com/office/drawing/2014/main" id="{4060827A-F3CC-4549-8C9C-A7AF57117BA2}"/>
              </a:ext>
            </a:extLst>
          </p:cNvPr>
          <p:cNvCxnSpPr>
            <a:cxnSpLocks/>
          </p:cNvCxnSpPr>
          <p:nvPr/>
        </p:nvCxnSpPr>
        <p:spPr>
          <a:xfrm>
            <a:off x="2416488" y="2050021"/>
            <a:ext cx="1770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0396F31-7E39-43E0-BA53-38CAEC1E8261}"/>
              </a:ext>
            </a:extLst>
          </p:cNvPr>
          <p:cNvCxnSpPr>
            <a:cxnSpLocks/>
          </p:cNvCxnSpPr>
          <p:nvPr/>
        </p:nvCxnSpPr>
        <p:spPr>
          <a:xfrm>
            <a:off x="5025016" y="2273092"/>
            <a:ext cx="0" cy="28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プレースホルダー 2">
            <a:extLst>
              <a:ext uri="{FF2B5EF4-FFF2-40B4-BE49-F238E27FC236}">
                <a16:creationId xmlns:a16="http://schemas.microsoft.com/office/drawing/2014/main" id="{21F03C25-7CAF-488A-94BB-0B14ABFF86B4}"/>
              </a:ext>
            </a:extLst>
          </p:cNvPr>
          <p:cNvSpPr txBox="1">
            <a:spLocks/>
          </p:cNvSpPr>
          <p:nvPr/>
        </p:nvSpPr>
        <p:spPr>
          <a:xfrm>
            <a:off x="3944896" y="2420888"/>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職長確認・入力</a:t>
            </a:r>
          </a:p>
        </p:txBody>
      </p:sp>
      <p:cxnSp>
        <p:nvCxnSpPr>
          <p:cNvPr id="55" name="直線矢印コネクタ 54">
            <a:extLst>
              <a:ext uri="{FF2B5EF4-FFF2-40B4-BE49-F238E27FC236}">
                <a16:creationId xmlns:a16="http://schemas.microsoft.com/office/drawing/2014/main" id="{8B46D991-0510-41D4-81BE-5E921F6A6998}"/>
              </a:ext>
            </a:extLst>
          </p:cNvPr>
          <p:cNvCxnSpPr>
            <a:cxnSpLocks/>
          </p:cNvCxnSpPr>
          <p:nvPr/>
        </p:nvCxnSpPr>
        <p:spPr>
          <a:xfrm>
            <a:off x="5054424" y="3520095"/>
            <a:ext cx="0" cy="28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プレースホルダー 2">
            <a:extLst>
              <a:ext uri="{FF2B5EF4-FFF2-40B4-BE49-F238E27FC236}">
                <a16:creationId xmlns:a16="http://schemas.microsoft.com/office/drawing/2014/main" id="{4415394D-1612-4605-9330-F58A459549AB}"/>
              </a:ext>
            </a:extLst>
          </p:cNvPr>
          <p:cNvSpPr txBox="1">
            <a:spLocks/>
          </p:cNvSpPr>
          <p:nvPr/>
        </p:nvSpPr>
        <p:spPr>
          <a:xfrm>
            <a:off x="3960488" y="3717033"/>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課長確認・入力</a:t>
            </a:r>
          </a:p>
        </p:txBody>
      </p:sp>
      <p:cxnSp>
        <p:nvCxnSpPr>
          <p:cNvPr id="57" name="直線矢印コネクタ 56">
            <a:extLst>
              <a:ext uri="{FF2B5EF4-FFF2-40B4-BE49-F238E27FC236}">
                <a16:creationId xmlns:a16="http://schemas.microsoft.com/office/drawing/2014/main" id="{ED49F357-E793-4B07-B8DD-6E89E7DDF70F}"/>
              </a:ext>
            </a:extLst>
          </p:cNvPr>
          <p:cNvCxnSpPr>
            <a:cxnSpLocks/>
          </p:cNvCxnSpPr>
          <p:nvPr/>
        </p:nvCxnSpPr>
        <p:spPr>
          <a:xfrm>
            <a:off x="5054424" y="4194331"/>
            <a:ext cx="0" cy="28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テキスト プレースホルダー 2">
            <a:extLst>
              <a:ext uri="{FF2B5EF4-FFF2-40B4-BE49-F238E27FC236}">
                <a16:creationId xmlns:a16="http://schemas.microsoft.com/office/drawing/2014/main" id="{DA08311D-7789-41E8-80CC-720BE9578952}"/>
              </a:ext>
            </a:extLst>
          </p:cNvPr>
          <p:cNvSpPr txBox="1">
            <a:spLocks/>
          </p:cNvSpPr>
          <p:nvPr/>
        </p:nvSpPr>
        <p:spPr>
          <a:xfrm>
            <a:off x="3974304" y="4481679"/>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環安課長確認・入力</a:t>
            </a:r>
          </a:p>
        </p:txBody>
      </p:sp>
      <p:cxnSp>
        <p:nvCxnSpPr>
          <p:cNvPr id="61" name="直線矢印コネクタ 60">
            <a:extLst>
              <a:ext uri="{FF2B5EF4-FFF2-40B4-BE49-F238E27FC236}">
                <a16:creationId xmlns:a16="http://schemas.microsoft.com/office/drawing/2014/main" id="{89CCC338-CD58-4725-8397-B92C1657D64D}"/>
              </a:ext>
            </a:extLst>
          </p:cNvPr>
          <p:cNvCxnSpPr>
            <a:cxnSpLocks/>
          </p:cNvCxnSpPr>
          <p:nvPr/>
        </p:nvCxnSpPr>
        <p:spPr>
          <a:xfrm>
            <a:off x="5054424" y="4946093"/>
            <a:ext cx="0" cy="28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テキスト プレースホルダー 2">
            <a:extLst>
              <a:ext uri="{FF2B5EF4-FFF2-40B4-BE49-F238E27FC236}">
                <a16:creationId xmlns:a16="http://schemas.microsoft.com/office/drawing/2014/main" id="{C8BCD29D-30F3-48B5-830D-488340CE207D}"/>
              </a:ext>
            </a:extLst>
          </p:cNvPr>
          <p:cNvSpPr txBox="1">
            <a:spLocks/>
          </p:cNvSpPr>
          <p:nvPr/>
        </p:nvSpPr>
        <p:spPr>
          <a:xfrm>
            <a:off x="3974304" y="5233441"/>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次長確認・入力</a:t>
            </a:r>
          </a:p>
        </p:txBody>
      </p:sp>
      <p:pic>
        <p:nvPicPr>
          <p:cNvPr id="63" name="Picture 6">
            <a:extLst>
              <a:ext uri="{FF2B5EF4-FFF2-40B4-BE49-F238E27FC236}">
                <a16:creationId xmlns:a16="http://schemas.microsoft.com/office/drawing/2014/main" id="{D416B569-679E-418A-9946-F1E63E366D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5212574" y="2302389"/>
            <a:ext cx="409849" cy="30266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a:extLst>
              <a:ext uri="{FF2B5EF4-FFF2-40B4-BE49-F238E27FC236}">
                <a16:creationId xmlns:a16="http://schemas.microsoft.com/office/drawing/2014/main" id="{2547AA26-5C26-47CA-B678-0C249B0C01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5201561" y="3517311"/>
            <a:ext cx="409849" cy="30266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a:extLst>
              <a:ext uri="{FF2B5EF4-FFF2-40B4-BE49-F238E27FC236}">
                <a16:creationId xmlns:a16="http://schemas.microsoft.com/office/drawing/2014/main" id="{75F0DD8E-1AAC-4467-8154-7AE56F5D00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5201561" y="4269073"/>
            <a:ext cx="409849" cy="30266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a:extLst>
              <a:ext uri="{FF2B5EF4-FFF2-40B4-BE49-F238E27FC236}">
                <a16:creationId xmlns:a16="http://schemas.microsoft.com/office/drawing/2014/main" id="{E9767BF0-6CE2-4C40-AF36-55D04F0E93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5226072" y="5014850"/>
            <a:ext cx="409849" cy="302669"/>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直線矢印コネクタ 70">
            <a:extLst>
              <a:ext uri="{FF2B5EF4-FFF2-40B4-BE49-F238E27FC236}">
                <a16:creationId xmlns:a16="http://schemas.microsoft.com/office/drawing/2014/main" id="{D648F3D8-3EC8-460B-B5D9-AE1F49904269}"/>
              </a:ext>
            </a:extLst>
          </p:cNvPr>
          <p:cNvCxnSpPr>
            <a:cxnSpLocks/>
          </p:cNvCxnSpPr>
          <p:nvPr/>
        </p:nvCxnSpPr>
        <p:spPr>
          <a:xfrm>
            <a:off x="5025016" y="5675686"/>
            <a:ext cx="0" cy="28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テキスト プレースホルダー 2">
            <a:extLst>
              <a:ext uri="{FF2B5EF4-FFF2-40B4-BE49-F238E27FC236}">
                <a16:creationId xmlns:a16="http://schemas.microsoft.com/office/drawing/2014/main" id="{AD0A8192-BB4C-4038-92DD-9E18A66F785C}"/>
              </a:ext>
            </a:extLst>
          </p:cNvPr>
          <p:cNvSpPr txBox="1">
            <a:spLocks/>
          </p:cNvSpPr>
          <p:nvPr/>
        </p:nvSpPr>
        <p:spPr>
          <a:xfrm>
            <a:off x="3944896" y="5963034"/>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所長確認・入力</a:t>
            </a:r>
          </a:p>
        </p:txBody>
      </p:sp>
      <p:pic>
        <p:nvPicPr>
          <p:cNvPr id="73" name="Picture 6">
            <a:extLst>
              <a:ext uri="{FF2B5EF4-FFF2-40B4-BE49-F238E27FC236}">
                <a16:creationId xmlns:a16="http://schemas.microsoft.com/office/drawing/2014/main" id="{EF8695BB-44CD-4063-B179-7731328516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5226072" y="5765382"/>
            <a:ext cx="409849" cy="302669"/>
          </a:xfrm>
          <a:prstGeom prst="rect">
            <a:avLst/>
          </a:prstGeom>
          <a:noFill/>
          <a:extLst>
            <a:ext uri="{909E8E84-426E-40DD-AFC4-6F175D3DCCD1}">
              <a14:hiddenFill xmlns:a14="http://schemas.microsoft.com/office/drawing/2010/main">
                <a:solidFill>
                  <a:srgbClr val="FFFFFF"/>
                </a:solidFill>
              </a14:hiddenFill>
            </a:ext>
          </a:extLst>
        </p:spPr>
      </p:pic>
      <p:sp>
        <p:nvSpPr>
          <p:cNvPr id="18" name="右中かっこ 17">
            <a:extLst>
              <a:ext uri="{FF2B5EF4-FFF2-40B4-BE49-F238E27FC236}">
                <a16:creationId xmlns:a16="http://schemas.microsoft.com/office/drawing/2014/main" id="{CBCF40F8-6868-40DE-ABFF-D6B4BDA1E54E}"/>
              </a:ext>
            </a:extLst>
          </p:cNvPr>
          <p:cNvSpPr/>
          <p:nvPr/>
        </p:nvSpPr>
        <p:spPr>
          <a:xfrm>
            <a:off x="6105136" y="2554178"/>
            <a:ext cx="179540" cy="3264822"/>
          </a:xfrm>
          <a:prstGeom prst="righ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テキスト プレースホルダー 2">
            <a:extLst>
              <a:ext uri="{FF2B5EF4-FFF2-40B4-BE49-F238E27FC236}">
                <a16:creationId xmlns:a16="http://schemas.microsoft.com/office/drawing/2014/main" id="{893226E1-7AC8-4FE5-B8EC-FA8F4EC4DD6A}"/>
              </a:ext>
            </a:extLst>
          </p:cNvPr>
          <p:cNvSpPr txBox="1">
            <a:spLocks/>
          </p:cNvSpPr>
          <p:nvPr/>
        </p:nvSpPr>
        <p:spPr>
          <a:xfrm>
            <a:off x="6660232" y="3831921"/>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追加の処置実施者入力</a:t>
            </a:r>
          </a:p>
        </p:txBody>
      </p:sp>
      <p:cxnSp>
        <p:nvCxnSpPr>
          <p:cNvPr id="78" name="直線矢印コネクタ 77">
            <a:extLst>
              <a:ext uri="{FF2B5EF4-FFF2-40B4-BE49-F238E27FC236}">
                <a16:creationId xmlns:a16="http://schemas.microsoft.com/office/drawing/2014/main" id="{125BAE38-3F4D-4E17-8F9E-E41503946D45}"/>
              </a:ext>
            </a:extLst>
          </p:cNvPr>
          <p:cNvCxnSpPr>
            <a:cxnSpLocks/>
          </p:cNvCxnSpPr>
          <p:nvPr/>
        </p:nvCxnSpPr>
        <p:spPr>
          <a:xfrm>
            <a:off x="7736168" y="4504998"/>
            <a:ext cx="0" cy="45601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79" name="Picture 6">
            <a:extLst>
              <a:ext uri="{FF2B5EF4-FFF2-40B4-BE49-F238E27FC236}">
                <a16:creationId xmlns:a16="http://schemas.microsoft.com/office/drawing/2014/main" id="{4EBCF154-E3E3-4B40-89AA-FA42FC0273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7877723" y="4545091"/>
            <a:ext cx="409849" cy="302669"/>
          </a:xfrm>
          <a:prstGeom prst="rect">
            <a:avLst/>
          </a:prstGeom>
          <a:noFill/>
          <a:extLst>
            <a:ext uri="{909E8E84-426E-40DD-AFC4-6F175D3DCCD1}">
              <a14:hiddenFill xmlns:a14="http://schemas.microsoft.com/office/drawing/2010/main">
                <a:solidFill>
                  <a:srgbClr val="FFFFFF"/>
                </a:solidFill>
              </a14:hiddenFill>
            </a:ext>
          </a:extLst>
        </p:spPr>
      </p:pic>
      <p:sp>
        <p:nvSpPr>
          <p:cNvPr id="80" name="テキスト プレースホルダー 2">
            <a:extLst>
              <a:ext uri="{FF2B5EF4-FFF2-40B4-BE49-F238E27FC236}">
                <a16:creationId xmlns:a16="http://schemas.microsoft.com/office/drawing/2014/main" id="{8F4A876B-6A13-492B-8512-9B9B04E8E3C2}"/>
              </a:ext>
            </a:extLst>
          </p:cNvPr>
          <p:cNvSpPr txBox="1">
            <a:spLocks/>
          </p:cNvSpPr>
          <p:nvPr/>
        </p:nvSpPr>
        <p:spPr>
          <a:xfrm>
            <a:off x="6579693" y="4961012"/>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上司確認・入力</a:t>
            </a:r>
          </a:p>
        </p:txBody>
      </p:sp>
      <p:cxnSp>
        <p:nvCxnSpPr>
          <p:cNvPr id="82" name="直線矢印コネクタ 81">
            <a:extLst>
              <a:ext uri="{FF2B5EF4-FFF2-40B4-BE49-F238E27FC236}">
                <a16:creationId xmlns:a16="http://schemas.microsoft.com/office/drawing/2014/main" id="{A9136BF6-DBBB-4D56-8E09-3557F380251F}"/>
              </a:ext>
            </a:extLst>
          </p:cNvPr>
          <p:cNvCxnSpPr>
            <a:cxnSpLocks/>
          </p:cNvCxnSpPr>
          <p:nvPr/>
        </p:nvCxnSpPr>
        <p:spPr>
          <a:xfrm flipH="1" flipV="1">
            <a:off x="6396593" y="4221716"/>
            <a:ext cx="551671" cy="86805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5" name="矢印: 右 84">
            <a:extLst>
              <a:ext uri="{FF2B5EF4-FFF2-40B4-BE49-F238E27FC236}">
                <a16:creationId xmlns:a16="http://schemas.microsoft.com/office/drawing/2014/main" id="{41363948-BD20-4083-BF3F-8F5630CF2056}"/>
              </a:ext>
            </a:extLst>
          </p:cNvPr>
          <p:cNvSpPr/>
          <p:nvPr/>
        </p:nvSpPr>
        <p:spPr>
          <a:xfrm flipH="1">
            <a:off x="2933086" y="4608906"/>
            <a:ext cx="407018" cy="51841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C008A89-630C-4A50-9A81-9FE21CC73D75}"/>
              </a:ext>
            </a:extLst>
          </p:cNvPr>
          <p:cNvSpPr/>
          <p:nvPr/>
        </p:nvSpPr>
        <p:spPr>
          <a:xfrm>
            <a:off x="457200" y="3814989"/>
            <a:ext cx="2237419" cy="2713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3F45FD90-ED0C-40A0-AC3E-0AC7C25CE542}"/>
              </a:ext>
            </a:extLst>
          </p:cNvPr>
          <p:cNvSpPr txBox="1"/>
          <p:nvPr/>
        </p:nvSpPr>
        <p:spPr>
          <a:xfrm>
            <a:off x="457200" y="3814989"/>
            <a:ext cx="2237419" cy="369332"/>
          </a:xfrm>
          <a:prstGeom prst="rect">
            <a:avLst/>
          </a:prstGeom>
          <a:solidFill>
            <a:schemeClr val="bg2"/>
          </a:solidFill>
        </p:spPr>
        <p:txBody>
          <a:bodyPr wrap="square" rtlCol="0">
            <a:spAutoFit/>
          </a:bodyPr>
          <a:lstStyle/>
          <a:p>
            <a:pPr algn="ctr"/>
            <a:r>
              <a:rPr kumimoji="1" lang="en-US" altLang="ja-JP" dirty="0">
                <a:solidFill>
                  <a:schemeClr val="bg1"/>
                </a:solidFill>
              </a:rPr>
              <a:t>PC</a:t>
            </a:r>
            <a:endParaRPr kumimoji="1" lang="ja-JP" altLang="en-US" dirty="0">
              <a:solidFill>
                <a:schemeClr val="bg1"/>
              </a:solidFill>
            </a:endParaRPr>
          </a:p>
        </p:txBody>
      </p:sp>
      <p:pic>
        <p:nvPicPr>
          <p:cNvPr id="86" name="Picture 12" descr="PowerBIサービスでスライサーや並び替えなどの操作を初期化する方法 | Power BIとデータ分析の学びサイト">
            <a:extLst>
              <a:ext uri="{FF2B5EF4-FFF2-40B4-BE49-F238E27FC236}">
                <a16:creationId xmlns:a16="http://schemas.microsoft.com/office/drawing/2014/main" id="{70E49217-2E74-482D-9725-9490B0D0CF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6361"/>
          <a:stretch/>
        </p:blipFill>
        <p:spPr bwMode="auto">
          <a:xfrm>
            <a:off x="769356" y="4420407"/>
            <a:ext cx="1590209" cy="895410"/>
          </a:xfrm>
          <a:prstGeom prst="rect">
            <a:avLst/>
          </a:prstGeom>
          <a:noFill/>
          <a:extLst>
            <a:ext uri="{909E8E84-426E-40DD-AFC4-6F175D3DCCD1}">
              <a14:hiddenFill xmlns:a14="http://schemas.microsoft.com/office/drawing/2010/main">
                <a:solidFill>
                  <a:srgbClr val="FFFFFF"/>
                </a:solidFill>
              </a14:hiddenFill>
            </a:ext>
          </a:extLst>
        </p:spPr>
      </p:pic>
      <p:sp>
        <p:nvSpPr>
          <p:cNvPr id="89" name="テキスト プレースホルダー 2">
            <a:extLst>
              <a:ext uri="{FF2B5EF4-FFF2-40B4-BE49-F238E27FC236}">
                <a16:creationId xmlns:a16="http://schemas.microsoft.com/office/drawing/2014/main" id="{C8C6BDA7-657F-4D52-9C7E-FE4736E4C765}"/>
              </a:ext>
            </a:extLst>
          </p:cNvPr>
          <p:cNvSpPr txBox="1">
            <a:spLocks/>
          </p:cNvSpPr>
          <p:nvPr/>
        </p:nvSpPr>
        <p:spPr>
          <a:xfrm>
            <a:off x="644274" y="5416283"/>
            <a:ext cx="1840375" cy="875934"/>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dirty="0" err="1"/>
              <a:t>PowerBI</a:t>
            </a:r>
            <a:r>
              <a:rPr lang="ja-JP" altLang="en-US" sz="1800" dirty="0"/>
              <a:t>で集計データを可視化</a:t>
            </a:r>
          </a:p>
        </p:txBody>
      </p:sp>
      <p:cxnSp>
        <p:nvCxnSpPr>
          <p:cNvPr id="10" name="直線矢印コネクタ 9">
            <a:extLst>
              <a:ext uri="{FF2B5EF4-FFF2-40B4-BE49-F238E27FC236}">
                <a16:creationId xmlns:a16="http://schemas.microsoft.com/office/drawing/2014/main" id="{959943B7-8F06-6542-4D44-57189304FBAF}"/>
              </a:ext>
            </a:extLst>
          </p:cNvPr>
          <p:cNvCxnSpPr>
            <a:cxnSpLocks/>
          </p:cNvCxnSpPr>
          <p:nvPr/>
        </p:nvCxnSpPr>
        <p:spPr>
          <a:xfrm>
            <a:off x="5031130" y="2842483"/>
            <a:ext cx="0" cy="28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2">
            <a:extLst>
              <a:ext uri="{FF2B5EF4-FFF2-40B4-BE49-F238E27FC236}">
                <a16:creationId xmlns:a16="http://schemas.microsoft.com/office/drawing/2014/main" id="{A2031D4B-8281-47D8-CAE6-7C5995328330}"/>
              </a:ext>
            </a:extLst>
          </p:cNvPr>
          <p:cNvSpPr txBox="1">
            <a:spLocks/>
          </p:cNvSpPr>
          <p:nvPr/>
        </p:nvSpPr>
        <p:spPr>
          <a:xfrm>
            <a:off x="3941339" y="3079755"/>
            <a:ext cx="2160240" cy="565269"/>
          </a:xfrm>
          <a:prstGeom prst="rect">
            <a:avLst/>
          </a:prstGeom>
        </p:spPr>
        <p:txBody>
          <a:bodyPr anchor="ctr" anchorCtr="0"/>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dirty="0"/>
              <a:t>係長確認・入力</a:t>
            </a:r>
          </a:p>
        </p:txBody>
      </p:sp>
      <p:sp>
        <p:nvSpPr>
          <p:cNvPr id="12" name="吹き出し: 四角形 11">
            <a:extLst>
              <a:ext uri="{FF2B5EF4-FFF2-40B4-BE49-F238E27FC236}">
                <a16:creationId xmlns:a16="http://schemas.microsoft.com/office/drawing/2014/main" id="{FAFC13CF-A7A6-117C-B88A-A7423ECC681A}"/>
              </a:ext>
            </a:extLst>
          </p:cNvPr>
          <p:cNvSpPr/>
          <p:nvPr/>
        </p:nvSpPr>
        <p:spPr>
          <a:xfrm>
            <a:off x="6859926" y="2335840"/>
            <a:ext cx="1672514" cy="894680"/>
          </a:xfrm>
          <a:prstGeom prst="wedgeRectCallout">
            <a:avLst>
              <a:gd name="adj1" fmla="val -70174"/>
              <a:gd name="adj2" fmla="val 829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Teams</a:t>
            </a:r>
            <a:r>
              <a:rPr kumimoji="1" lang="ja-JP" altLang="en-US" dirty="0"/>
              <a:t>のチャットにも通知</a:t>
            </a:r>
          </a:p>
        </p:txBody>
      </p:sp>
      <p:pic>
        <p:nvPicPr>
          <p:cNvPr id="13" name="Picture 6">
            <a:extLst>
              <a:ext uri="{FF2B5EF4-FFF2-40B4-BE49-F238E27FC236}">
                <a16:creationId xmlns:a16="http://schemas.microsoft.com/office/drawing/2014/main" id="{1E4B3D8A-A988-4AB3-23A4-FB996C4D52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46574" flipH="1">
            <a:off x="5201344" y="2907875"/>
            <a:ext cx="409849" cy="30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62110"/>
      </p:ext>
    </p:extLst>
  </p:cSld>
  <p:clrMapOvr>
    <a:masterClrMapping/>
  </p:clrMapOvr>
  <p:transition spd="slow">
    <p:wipe dir="r"/>
  </p:transition>
</p:sld>
</file>

<file path=ppt/theme/theme1.xml><?xml version="1.0" encoding="utf-8"?>
<a:theme xmlns:a="http://schemas.openxmlformats.org/drawingml/2006/main" name="2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TotalTime>
  <Words>1645</Words>
  <Application>Microsoft Office PowerPoint</Application>
  <PresentationFormat>画面に合わせる (4:3)</PresentationFormat>
  <Paragraphs>440</Paragraphs>
  <Slides>39</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6</vt:i4>
      </vt:variant>
      <vt:variant>
        <vt:lpstr>スライド タイトル</vt:lpstr>
      </vt:variant>
      <vt:variant>
        <vt:i4>39</vt:i4>
      </vt:variant>
    </vt:vector>
  </HeadingPairs>
  <TitlesOfParts>
    <vt:vector size="51" baseType="lpstr">
      <vt:lpstr>Noto Sans CJK JP Bold</vt:lpstr>
      <vt:lpstr>SimHei</vt:lpstr>
      <vt:lpstr>游明朝</vt:lpstr>
      <vt:lpstr>Arial</vt:lpstr>
      <vt:lpstr>Calibri</vt:lpstr>
      <vt:lpstr>Wingdings</vt:lpstr>
      <vt:lpstr>2_デザインの設定</vt:lpstr>
      <vt:lpstr>デザインの設定</vt:lpstr>
      <vt:lpstr>1_デザインの設定</vt:lpstr>
      <vt:lpstr>3_デザインの設定</vt:lpstr>
      <vt:lpstr>4_デザインの設定</vt:lpstr>
      <vt:lpstr>5_デザインの設定</vt:lpstr>
      <vt:lpstr>異常処置報告アプリ（実稼働向け） 設計案について</vt:lpstr>
      <vt:lpstr>システム構成</vt:lpstr>
      <vt:lpstr>システム構成</vt:lpstr>
      <vt:lpstr>SharePointリストの構成①</vt:lpstr>
      <vt:lpstr>SharePointリストの構成②</vt:lpstr>
      <vt:lpstr>アプリの種類と機能</vt:lpstr>
      <vt:lpstr>デモアプリの種類と機能</vt:lpstr>
      <vt:lpstr>運用想定</vt:lpstr>
      <vt:lpstr>運用想定</vt:lpstr>
      <vt:lpstr>現場入力アプリ（スマホ型）</vt:lpstr>
      <vt:lpstr>新規入力方法</vt:lpstr>
      <vt:lpstr>画面構成（現場入力/スマホ型）</vt:lpstr>
      <vt:lpstr>画面構成（初回報告/スマホ型）</vt:lpstr>
      <vt:lpstr>事例検索方法</vt:lpstr>
      <vt:lpstr>事例検索（簡易表示版）画面</vt:lpstr>
      <vt:lpstr>報告アプリ（タブレット型）</vt:lpstr>
      <vt:lpstr>新規入力方法</vt:lpstr>
      <vt:lpstr>画面構成（新規入力/タブレット型）</vt:lpstr>
      <vt:lpstr>画面構成（新規入力/タブレット型）</vt:lpstr>
      <vt:lpstr>画面構成（新規入力/タブレット型）</vt:lpstr>
      <vt:lpstr>画面構成（新規入力/タブレット型）</vt:lpstr>
      <vt:lpstr>継続入力方法</vt:lpstr>
      <vt:lpstr>画面構成（継続入力/タブレット型）</vt:lpstr>
      <vt:lpstr>画面構成（デモ版とほぼ同じ）</vt:lpstr>
      <vt:lpstr>作業者選択画面</vt:lpstr>
      <vt:lpstr>画面構成（継続入力）</vt:lpstr>
      <vt:lpstr>画面構成（継続入力）</vt:lpstr>
      <vt:lpstr>上長入力画面（デモ版とほぼ同じ）</vt:lpstr>
      <vt:lpstr>重要度ランク判定画面</vt:lpstr>
      <vt:lpstr>メール送信画面（共通）</vt:lpstr>
      <vt:lpstr>追加処置入力画面（デモ版とほぼ同じ）</vt:lpstr>
      <vt:lpstr>追加処置報告用メール送信画面</vt:lpstr>
      <vt:lpstr>再発防止対策はPlannerで進捗管理</vt:lpstr>
      <vt:lpstr>事例検索方法</vt:lpstr>
      <vt:lpstr>画面構成（事例検索）</vt:lpstr>
      <vt:lpstr>事例検索画面（デモ版とほぼ同じ）</vt:lpstr>
      <vt:lpstr>PowerBIの表示画面例</vt:lpstr>
      <vt:lpstr>PowerBIの表示画面例（デモ版と同じ）</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旭化成グループ</dc:title>
  <dc:creator>旭化成グループ</dc:creator>
  <cp:lastModifiedBy>矢野　雅也(Yano, Masaya)</cp:lastModifiedBy>
  <cp:revision>385</cp:revision>
  <cp:lastPrinted>2016-11-29T02:43:50Z</cp:lastPrinted>
  <dcterms:created xsi:type="dcterms:W3CDTF">2016-08-26T06:33:31Z</dcterms:created>
  <dcterms:modified xsi:type="dcterms:W3CDTF">2023-07-19T01:16:03Z</dcterms:modified>
</cp:coreProperties>
</file>