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0" r:id="rId2"/>
    <p:sldMasterId id="2147483652" r:id="rId3"/>
    <p:sldMasterId id="2147483656" r:id="rId4"/>
    <p:sldMasterId id="2147483658" r:id="rId5"/>
    <p:sldMasterId id="2147483660" r:id="rId6"/>
  </p:sldMasterIdLst>
  <p:notesMasterIdLst>
    <p:notesMasterId r:id="rId30"/>
  </p:notesMasterIdLst>
  <p:handoutMasterIdLst>
    <p:handoutMasterId r:id="rId31"/>
  </p:handoutMasterIdLst>
  <p:sldIdLst>
    <p:sldId id="256" r:id="rId7"/>
    <p:sldId id="437" r:id="rId8"/>
    <p:sldId id="439" r:id="rId9"/>
    <p:sldId id="440" r:id="rId10"/>
    <p:sldId id="435" r:id="rId11"/>
    <p:sldId id="441" r:id="rId12"/>
    <p:sldId id="436" r:id="rId13"/>
    <p:sldId id="438" r:id="rId14"/>
    <p:sldId id="426" r:id="rId15"/>
    <p:sldId id="428" r:id="rId16"/>
    <p:sldId id="442" r:id="rId17"/>
    <p:sldId id="443" r:id="rId18"/>
    <p:sldId id="418" r:id="rId19"/>
    <p:sldId id="429" r:id="rId20"/>
    <p:sldId id="430" r:id="rId21"/>
    <p:sldId id="431" r:id="rId22"/>
    <p:sldId id="432" r:id="rId23"/>
    <p:sldId id="424" r:id="rId24"/>
    <p:sldId id="425" r:id="rId25"/>
    <p:sldId id="433" r:id="rId26"/>
    <p:sldId id="384" r:id="rId27"/>
    <p:sldId id="336" r:id="rId28"/>
    <p:sldId id="259" r:id="rId29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8000"/>
    <a:srgbClr val="0066FF"/>
    <a:srgbClr val="005BAC"/>
    <a:srgbClr val="9DB1B9"/>
    <a:srgbClr val="F1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6" autoAdjust="0"/>
    <p:restoredTop sz="94601" autoAdjust="0"/>
  </p:normalViewPr>
  <p:slideViewPr>
    <p:cSldViewPr>
      <p:cViewPr varScale="1">
        <p:scale>
          <a:sx n="85" d="100"/>
          <a:sy n="85" d="100"/>
        </p:scale>
        <p:origin x="1094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14" y="-8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D6A0E-BF93-4CCD-B7A0-F1D3D5EFD78E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C7E06-61FD-4A6A-AAA4-DA1D921563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082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6B37B-FAB2-4B69-8A16-73443B10A3A6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B750B-257F-477E-93B6-FF0772A09C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300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 hasCustomPrompt="1"/>
          </p:nvPr>
        </p:nvSpPr>
        <p:spPr>
          <a:xfrm>
            <a:off x="354360" y="2149748"/>
            <a:ext cx="8435280" cy="792088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2"/>
                </a:solidFill>
                <a:latin typeface="+mj-lt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Click to Edit 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1042988" y="2997200"/>
            <a:ext cx="7058025" cy="64770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Yu Gothic UI" panose="020B05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Click to Edit Subtitle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1" hasCustomPrompt="1"/>
          </p:nvPr>
        </p:nvSpPr>
        <p:spPr>
          <a:xfrm>
            <a:off x="1115616" y="5157788"/>
            <a:ext cx="6984775" cy="158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+mn-lt"/>
                <a:ea typeface="Yu Gothic UI" panose="020B0500000000000000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Click to Edit Presenter Name / Date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3326022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>
          <a:xfrm>
            <a:off x="1835696" y="2761028"/>
            <a:ext cx="6768752" cy="782960"/>
          </a:xfrm>
          <a:prstGeom prst="rect">
            <a:avLst/>
          </a:prstGeom>
        </p:spPr>
        <p:txBody>
          <a:bodyPr anchor="b" anchorCtr="0"/>
          <a:lstStyle>
            <a:lvl1pPr>
              <a:defRPr baseline="0">
                <a:solidFill>
                  <a:schemeClr val="bg2"/>
                </a:solidFill>
                <a:latin typeface="+mj-lt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Click to Edit Section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9965748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>
          <a:xfrm>
            <a:off x="457200" y="236538"/>
            <a:ext cx="8229600" cy="7060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2"/>
                </a:solidFill>
                <a:latin typeface="+mj-lt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Click to Edit Slide Title 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2ACF03-53FA-4810-9850-BEF90E2503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773238"/>
            <a:ext cx="8229600" cy="4392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1663122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ACBA473-B3F0-4AAB-A074-AA05AF2BF6F9}"/>
              </a:ext>
            </a:extLst>
          </p:cNvPr>
          <p:cNvSpPr txBox="1"/>
          <p:nvPr userDrawn="1"/>
        </p:nvSpPr>
        <p:spPr>
          <a:xfrm>
            <a:off x="433493" y="4157643"/>
            <a:ext cx="8386979" cy="161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私たち旭化成グループの使命。</a:t>
            </a:r>
          </a:p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それは、いつの時代でも世界の人びとが“いのち”を育み、</a:t>
            </a:r>
          </a:p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より豊かな“くらし”を実現できるよう、最善を尽くすこと。</a:t>
            </a:r>
          </a:p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創業以来変わらぬ人類貢献への想いを胸に、</a:t>
            </a:r>
          </a:p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次の時代へ大胆に応えていくために</a:t>
            </a:r>
            <a:r>
              <a:rPr lang="en-US" altLang="ja-JP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―</a:t>
            </a:r>
            <a:r>
              <a:rPr lang="ja-JP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。</a:t>
            </a:r>
            <a:endParaRPr lang="ja-JP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私たちは、“昨日まで世界になかったものを”創造し続けます。</a:t>
            </a:r>
          </a:p>
        </p:txBody>
      </p:sp>
    </p:spTree>
    <p:extLst>
      <p:ext uri="{BB962C8B-B14F-4D97-AF65-F5344CB8AC3E}">
        <p14:creationId xmlns:p14="http://schemas.microsoft.com/office/powerpoint/2010/main" val="3246896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5FD101E-B15D-4ED9-A25E-1A8F28613F28}"/>
              </a:ext>
            </a:extLst>
          </p:cNvPr>
          <p:cNvSpPr txBox="1"/>
          <p:nvPr userDrawn="1"/>
        </p:nvSpPr>
        <p:spPr>
          <a:xfrm>
            <a:off x="361485" y="3384282"/>
            <a:ext cx="8386979" cy="260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The commitment of the Asahi Kasei Group: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To do all that we can in every era to help the people of the world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make the most of life and attain fulfillment in living.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Since our founding, we have always been deeply committed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to contributing to the development of society,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boldly anticipating the emergence of new needs.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This is what we mean by “Creating for Tomorrow.”</a:t>
            </a:r>
            <a:endParaRPr kumimoji="1" lang="ja-JP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Noto Sans CJK JP Medium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2271526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A00BC05-F528-4C01-BB56-D25018BF951D}"/>
              </a:ext>
            </a:extLst>
          </p:cNvPr>
          <p:cNvSpPr txBox="1"/>
          <p:nvPr userDrawn="1"/>
        </p:nvSpPr>
        <p:spPr>
          <a:xfrm>
            <a:off x="289477" y="3384282"/>
            <a:ext cx="83869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我们旭化成集团的使命，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就是无论任何时代，都要为全球大众孕育“生命”、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为实现更加丰富多彩的“生活”尽最大努力。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秉承自创业以来不曾改变的为人类做贡献的集团精神，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为大胆迎接下一个时代，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我们持之以恒，不断“畅想明天 构筑未来”。</a:t>
            </a:r>
          </a:p>
        </p:txBody>
      </p:sp>
    </p:spTree>
    <p:extLst>
      <p:ext uri="{BB962C8B-B14F-4D97-AF65-F5344CB8AC3E}">
        <p14:creationId xmlns:p14="http://schemas.microsoft.com/office/powerpoint/2010/main" val="2435530440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4CC43519-CD38-49B2-9ABF-E983E67FA70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2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 spd="slow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005BAC"/>
          </a:solidFill>
          <a:latin typeface="Noto Sans CJK JP Bold" pitchFamily="34" charset="-128"/>
          <a:ea typeface="Noto Sans CJK JP Bold" pitchFamily="34" charset="-128"/>
          <a:cs typeface="+mj-cs"/>
        </a:defRPr>
      </a:lvl1pPr>
    </p:titleStyle>
    <p:bodyStyle>
      <a:lvl1pPr marL="342900" indent="-34290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3FF4A681-669B-45FD-8DA8-8B31D0EE12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-1"/>
            <a:ext cx="9144000" cy="686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6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 spd="slow">
    <p:wipe dir="r"/>
  </p:transition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rgbClr val="005BA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5"/>
          <p:cNvSpPr txBox="1">
            <a:spLocks/>
          </p:cNvSpPr>
          <p:nvPr userDrawn="1"/>
        </p:nvSpPr>
        <p:spPr>
          <a:xfrm>
            <a:off x="8707747" y="6488152"/>
            <a:ext cx="442392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rgbClr val="005BA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1F51F4-1C76-456F-8A20-F574FAF349D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スライド番号プレースホルダー 5"/>
          <p:cNvSpPr txBox="1">
            <a:spLocks/>
          </p:cNvSpPr>
          <p:nvPr userDrawn="1"/>
        </p:nvSpPr>
        <p:spPr>
          <a:xfrm>
            <a:off x="8701608" y="6488151"/>
            <a:ext cx="442392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rgbClr val="005BA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1F51F4-1C76-456F-8A20-F574FAF349D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FB71B1EE-0A02-49DE-8D2D-E94B4C6202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-1"/>
            <a:ext cx="9144000" cy="686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3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 spd="slow">
    <p:wipe dir="r"/>
  </p:transition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rgbClr val="005BA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1EACE38-6810-4027-B1B0-9E52DD08D751}"/>
              </a:ext>
            </a:extLst>
          </p:cNvPr>
          <p:cNvGrpSpPr/>
          <p:nvPr userDrawn="1"/>
        </p:nvGrpSpPr>
        <p:grpSpPr>
          <a:xfrm>
            <a:off x="0" y="0"/>
            <a:ext cx="9144668" cy="6858001"/>
            <a:chOff x="0" y="0"/>
            <a:chExt cx="9144668" cy="6858001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7683BA28-FB13-4819-916D-5E126F14201E}"/>
                </a:ext>
              </a:extLst>
            </p:cNvPr>
            <p:cNvGrpSpPr/>
            <p:nvPr userDrawn="1"/>
          </p:nvGrpSpPr>
          <p:grpSpPr>
            <a:xfrm>
              <a:off x="0" y="0"/>
              <a:ext cx="9144668" cy="6858001"/>
              <a:chOff x="0" y="0"/>
              <a:chExt cx="9144668" cy="6858001"/>
            </a:xfrm>
          </p:grpSpPr>
          <p:pic>
            <p:nvPicPr>
              <p:cNvPr id="4" name="図 3">
                <a:extLst>
                  <a:ext uri="{FF2B5EF4-FFF2-40B4-BE49-F238E27FC236}">
                    <a16:creationId xmlns:a16="http://schemas.microsoft.com/office/drawing/2014/main" id="{50ED957D-C0E6-47CF-A460-479EBF8FE94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9144668" cy="3284984"/>
              </a:xfrm>
              <a:prstGeom prst="rect">
                <a:avLst/>
              </a:prstGeom>
            </p:spPr>
          </p:pic>
          <p:pic>
            <p:nvPicPr>
              <p:cNvPr id="9" name="グラフィックス 8">
                <a:extLst>
                  <a:ext uri="{FF2B5EF4-FFF2-40B4-BE49-F238E27FC236}">
                    <a16:creationId xmlns:a16="http://schemas.microsoft.com/office/drawing/2014/main" id="{2459B683-094B-4FDD-B25D-321132EE5D3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0" y="6085841"/>
                <a:ext cx="9144000" cy="772160"/>
              </a:xfrm>
              <a:prstGeom prst="rect">
                <a:avLst/>
              </a:prstGeom>
            </p:spPr>
          </p:pic>
        </p:grp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BA2F6C24-468A-4B54-ABA4-D06CEC234E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620" y="3579557"/>
              <a:ext cx="5110423" cy="2720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652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ransition spd="slow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1588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2CB0EC1-F853-406F-A86D-7B3B0BC03E25}"/>
              </a:ext>
            </a:extLst>
          </p:cNvPr>
          <p:cNvGrpSpPr/>
          <p:nvPr userDrawn="1"/>
        </p:nvGrpSpPr>
        <p:grpSpPr>
          <a:xfrm>
            <a:off x="0" y="0"/>
            <a:ext cx="9144668" cy="6858001"/>
            <a:chOff x="0" y="0"/>
            <a:chExt cx="9144668" cy="6858001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EC3499B-19DC-4CFF-931A-977E0AB4AA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9144668" cy="3284984"/>
            </a:xfrm>
            <a:prstGeom prst="rect">
              <a:avLst/>
            </a:prstGeom>
          </p:spPr>
        </p:pic>
        <p:pic>
          <p:nvPicPr>
            <p:cNvPr id="15" name="グラフィックス 14">
              <a:extLst>
                <a:ext uri="{FF2B5EF4-FFF2-40B4-BE49-F238E27FC236}">
                  <a16:creationId xmlns:a16="http://schemas.microsoft.com/office/drawing/2014/main" id="{550BAA03-C757-4BBD-A779-7BE24CE2D2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6085841"/>
              <a:ext cx="9144000" cy="772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382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ransition spd="slow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1CC6BD5-1481-4883-A1EC-80282D077246}"/>
              </a:ext>
            </a:extLst>
          </p:cNvPr>
          <p:cNvGrpSpPr/>
          <p:nvPr userDrawn="1"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3" name="グラフィックス 2">
              <a:extLst>
                <a:ext uri="{FF2B5EF4-FFF2-40B4-BE49-F238E27FC236}">
                  <a16:creationId xmlns:a16="http://schemas.microsoft.com/office/drawing/2014/main" id="{5055220B-4779-416F-8F5C-799AC6C2E2B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52024"/>
            <a:stretch/>
          </p:blipFill>
          <p:spPr>
            <a:xfrm>
              <a:off x="0" y="0"/>
              <a:ext cx="9144000" cy="3290207"/>
            </a:xfrm>
            <a:prstGeom prst="rect">
              <a:avLst/>
            </a:prstGeom>
          </p:spPr>
        </p:pic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81FDAADB-29AA-42B7-9C55-1DC3AAA414A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085841"/>
              <a:ext cx="9144000" cy="772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254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 spd="slow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4360" y="3068960"/>
            <a:ext cx="8435280" cy="936104"/>
          </a:xfrm>
        </p:spPr>
        <p:txBody>
          <a:bodyPr anchor="ctr"/>
          <a:lstStyle/>
          <a:p>
            <a:r>
              <a:rPr lang="ja-JP" altLang="en-US" sz="3600" dirty="0"/>
              <a:t>異常処置報告書の運用改善案について</a:t>
            </a:r>
            <a:endParaRPr kumimoji="1" lang="ja-JP" altLang="en-US" sz="3600" dirty="0">
              <a:latin typeface="+mj-lt"/>
              <a:ea typeface="Yu Gothic UI" panose="020B0500000000000000" pitchFamily="50" charset="-128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1979712" y="5157192"/>
            <a:ext cx="6984775" cy="1378797"/>
          </a:xfrm>
        </p:spPr>
        <p:txBody>
          <a:bodyPr/>
          <a:lstStyle/>
          <a:p>
            <a:pPr algn="r"/>
            <a:r>
              <a:rPr lang="en-US" altLang="ja-JP" dirty="0">
                <a:latin typeface="+mj-lt"/>
              </a:rPr>
              <a:t>2023</a:t>
            </a:r>
            <a:r>
              <a:rPr lang="ja-JP" altLang="en-US" dirty="0">
                <a:latin typeface="+mj-lt"/>
              </a:rPr>
              <a:t>年</a:t>
            </a:r>
            <a:r>
              <a:rPr lang="en-US" altLang="ja-JP" dirty="0">
                <a:latin typeface="+mj-lt"/>
              </a:rPr>
              <a:t>6</a:t>
            </a:r>
            <a:r>
              <a:rPr lang="ja-JP" altLang="en-US" dirty="0">
                <a:latin typeface="+mj-lt"/>
              </a:rPr>
              <a:t>月</a:t>
            </a:r>
            <a:r>
              <a:rPr lang="en-US" altLang="ja-JP" dirty="0">
                <a:latin typeface="+mj-lt"/>
              </a:rPr>
              <a:t>22</a:t>
            </a:r>
            <a:r>
              <a:rPr lang="ja-JP" altLang="en-US" dirty="0">
                <a:latin typeface="+mj-lt"/>
              </a:rPr>
              <a:t>日</a:t>
            </a:r>
            <a:endParaRPr lang="en-US" altLang="ja-JP" dirty="0">
              <a:latin typeface="+mj-lt"/>
            </a:endParaRPr>
          </a:p>
          <a:p>
            <a:pPr algn="r"/>
            <a:r>
              <a:rPr kumimoji="1" lang="ja-JP" altLang="en-US" dirty="0">
                <a:latin typeface="+mj-lt"/>
                <a:ea typeface="Yu Gothic UI" panose="020B0500000000000000" pitchFamily="50" charset="-128"/>
              </a:rPr>
              <a:t>矢野　雅也</a:t>
            </a:r>
            <a:endParaRPr kumimoji="1" lang="en-US" altLang="ja-JP" dirty="0">
              <a:latin typeface="+mj-lt"/>
              <a:ea typeface="Yu Gothic UI" panose="020B0500000000000000" pitchFamily="50" charset="-128"/>
            </a:endParaRPr>
          </a:p>
          <a:p>
            <a:pPr algn="r"/>
            <a:r>
              <a:rPr lang="en-US" altLang="ja-JP" dirty="0">
                <a:latin typeface="+mj-lt"/>
              </a:rPr>
              <a:t>Rev.1.1</a:t>
            </a:r>
            <a:endParaRPr kumimoji="1" lang="ja-JP" altLang="en-US" dirty="0">
              <a:latin typeface="+mj-lt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4231630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正方形/長方形 1061">
            <a:extLst>
              <a:ext uri="{FF2B5EF4-FFF2-40B4-BE49-F238E27FC236}">
                <a16:creationId xmlns:a16="http://schemas.microsoft.com/office/drawing/2014/main" id="{CAE65CE6-BFC3-EBF1-B12B-2FCBEA1A366C}"/>
              </a:ext>
            </a:extLst>
          </p:cNvPr>
          <p:cNvSpPr/>
          <p:nvPr/>
        </p:nvSpPr>
        <p:spPr>
          <a:xfrm>
            <a:off x="617825" y="3936973"/>
            <a:ext cx="2511426" cy="23714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運用改善案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7936F7A-90EE-C9ED-99A2-A027450544E4}"/>
              </a:ext>
            </a:extLst>
          </p:cNvPr>
          <p:cNvSpPr/>
          <p:nvPr/>
        </p:nvSpPr>
        <p:spPr>
          <a:xfrm>
            <a:off x="678397" y="1345233"/>
            <a:ext cx="2237419" cy="1219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2">
            <a:extLst>
              <a:ext uri="{FF2B5EF4-FFF2-40B4-BE49-F238E27FC236}">
                <a16:creationId xmlns:a16="http://schemas.microsoft.com/office/drawing/2014/main" id="{43D86F98-FC89-D643-7A3F-B3318859F8D0}"/>
              </a:ext>
            </a:extLst>
          </p:cNvPr>
          <p:cNvSpPr txBox="1">
            <a:spLocks/>
          </p:cNvSpPr>
          <p:nvPr/>
        </p:nvSpPr>
        <p:spPr>
          <a:xfrm>
            <a:off x="1224391" y="1844824"/>
            <a:ext cx="1512168" cy="565269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800" dirty="0"/>
              <a:t>報告者入力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1B8F699-F36E-18F5-C404-165A6B4A5B86}"/>
              </a:ext>
            </a:extLst>
          </p:cNvPr>
          <p:cNvSpPr txBox="1"/>
          <p:nvPr/>
        </p:nvSpPr>
        <p:spPr>
          <a:xfrm>
            <a:off x="678397" y="1345233"/>
            <a:ext cx="223741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SPO</a:t>
            </a:r>
            <a:r>
              <a:rPr lang="ja-JP" altLang="en-US" dirty="0">
                <a:solidFill>
                  <a:schemeClr val="bg1"/>
                </a:solidFill>
              </a:rPr>
              <a:t>リストまたは</a:t>
            </a:r>
            <a:r>
              <a:rPr kumimoji="1" lang="ja-JP" altLang="en-US" dirty="0">
                <a:solidFill>
                  <a:schemeClr val="bg1"/>
                </a:solidFill>
              </a:rPr>
              <a:t>アプリ</a:t>
            </a:r>
          </a:p>
        </p:txBody>
      </p:sp>
      <p:pic>
        <p:nvPicPr>
          <p:cNvPr id="19" name="Picture 4" descr="スマートフォンを使う作業員のイラスト（男性）">
            <a:extLst>
              <a:ext uri="{FF2B5EF4-FFF2-40B4-BE49-F238E27FC236}">
                <a16:creationId xmlns:a16="http://schemas.microsoft.com/office/drawing/2014/main" id="{1938539F-BA56-D80C-F2DE-9A4E29E1A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32" y="1739766"/>
            <a:ext cx="307059" cy="73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プレースホルダー 2">
            <a:extLst>
              <a:ext uri="{FF2B5EF4-FFF2-40B4-BE49-F238E27FC236}">
                <a16:creationId xmlns:a16="http://schemas.microsoft.com/office/drawing/2014/main" id="{E76DC18D-C264-FC82-E5C5-DD456994BB88}"/>
              </a:ext>
            </a:extLst>
          </p:cNvPr>
          <p:cNvSpPr txBox="1">
            <a:spLocks/>
          </p:cNvSpPr>
          <p:nvPr/>
        </p:nvSpPr>
        <p:spPr>
          <a:xfrm>
            <a:off x="4516166" y="1840360"/>
            <a:ext cx="1512168" cy="565269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800" dirty="0"/>
              <a:t>報告者入力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59B2093-ACD9-4F43-5B86-692C18717837}"/>
              </a:ext>
            </a:extLst>
          </p:cNvPr>
          <p:cNvSpPr/>
          <p:nvPr/>
        </p:nvSpPr>
        <p:spPr>
          <a:xfrm>
            <a:off x="3977734" y="1315566"/>
            <a:ext cx="4266674" cy="49937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FDCC05B-F8ED-9327-A56F-F49B3358A438}"/>
              </a:ext>
            </a:extLst>
          </p:cNvPr>
          <p:cNvSpPr txBox="1"/>
          <p:nvPr/>
        </p:nvSpPr>
        <p:spPr>
          <a:xfrm>
            <a:off x="3970173" y="1340768"/>
            <a:ext cx="4274235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Power Automate</a:t>
            </a:r>
            <a:r>
              <a:rPr kumimoji="1" lang="ja-JP" altLang="en-US" dirty="0">
                <a:solidFill>
                  <a:schemeClr val="bg1"/>
                </a:solidFill>
              </a:rPr>
              <a:t>自動承認フロー</a:t>
            </a:r>
          </a:p>
        </p:txBody>
      </p:sp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1349B78A-F674-703E-7528-7F882EA877FE}"/>
              </a:ext>
            </a:extLst>
          </p:cNvPr>
          <p:cNvSpPr txBox="1">
            <a:spLocks/>
          </p:cNvSpPr>
          <p:nvPr/>
        </p:nvSpPr>
        <p:spPr>
          <a:xfrm>
            <a:off x="4279172" y="1839395"/>
            <a:ext cx="2160240" cy="565269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800" dirty="0"/>
              <a:t>職長確認・入力</a:t>
            </a:r>
          </a:p>
        </p:txBody>
      </p:sp>
      <p:pic>
        <p:nvPicPr>
          <p:cNvPr id="24" name="Picture 8">
            <a:extLst>
              <a:ext uri="{FF2B5EF4-FFF2-40B4-BE49-F238E27FC236}">
                <a16:creationId xmlns:a16="http://schemas.microsoft.com/office/drawing/2014/main" id="{D6250975-7D81-F4DE-C4FE-1E7660DB7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50807" y="4105780"/>
            <a:ext cx="1046113" cy="136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3F6142C-4939-9651-DA22-F45B18638233}"/>
              </a:ext>
            </a:extLst>
          </p:cNvPr>
          <p:cNvCxnSpPr>
            <a:cxnSpLocks/>
          </p:cNvCxnSpPr>
          <p:nvPr/>
        </p:nvCxnSpPr>
        <p:spPr>
          <a:xfrm>
            <a:off x="5359292" y="2345100"/>
            <a:ext cx="0" cy="287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プレースホルダー 2">
            <a:extLst>
              <a:ext uri="{FF2B5EF4-FFF2-40B4-BE49-F238E27FC236}">
                <a16:creationId xmlns:a16="http://schemas.microsoft.com/office/drawing/2014/main" id="{29C2AD99-1811-6F4A-1FA5-3CB4D983E94F}"/>
              </a:ext>
            </a:extLst>
          </p:cNvPr>
          <p:cNvSpPr txBox="1">
            <a:spLocks/>
          </p:cNvSpPr>
          <p:nvPr/>
        </p:nvSpPr>
        <p:spPr>
          <a:xfrm>
            <a:off x="4279172" y="2632448"/>
            <a:ext cx="2160240" cy="565269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800" dirty="0"/>
              <a:t>係長確認・入力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A0FB8718-27E9-2044-F58F-27D293B8D806}"/>
              </a:ext>
            </a:extLst>
          </p:cNvPr>
          <p:cNvCxnSpPr>
            <a:cxnSpLocks/>
          </p:cNvCxnSpPr>
          <p:nvPr/>
        </p:nvCxnSpPr>
        <p:spPr>
          <a:xfrm>
            <a:off x="5388700" y="3100622"/>
            <a:ext cx="0" cy="287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2">
            <a:extLst>
              <a:ext uri="{FF2B5EF4-FFF2-40B4-BE49-F238E27FC236}">
                <a16:creationId xmlns:a16="http://schemas.microsoft.com/office/drawing/2014/main" id="{BBBC0CAE-2E6F-2BDE-7076-82783C16311D}"/>
              </a:ext>
            </a:extLst>
          </p:cNvPr>
          <p:cNvSpPr txBox="1">
            <a:spLocks/>
          </p:cNvSpPr>
          <p:nvPr/>
        </p:nvSpPr>
        <p:spPr>
          <a:xfrm>
            <a:off x="4294764" y="3356993"/>
            <a:ext cx="2160240" cy="565269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800" dirty="0"/>
              <a:t>課長確認・入力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F1DDFE8-6AB8-988A-FA99-98207091F593}"/>
              </a:ext>
            </a:extLst>
          </p:cNvPr>
          <p:cNvCxnSpPr>
            <a:cxnSpLocks/>
          </p:cNvCxnSpPr>
          <p:nvPr/>
        </p:nvCxnSpPr>
        <p:spPr>
          <a:xfrm>
            <a:off x="5388700" y="3834291"/>
            <a:ext cx="0" cy="287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2">
            <a:extLst>
              <a:ext uri="{FF2B5EF4-FFF2-40B4-BE49-F238E27FC236}">
                <a16:creationId xmlns:a16="http://schemas.microsoft.com/office/drawing/2014/main" id="{C5B0F4E9-AE44-BE38-360F-EE35EDEB2072}"/>
              </a:ext>
            </a:extLst>
          </p:cNvPr>
          <p:cNvSpPr txBox="1">
            <a:spLocks/>
          </p:cNvSpPr>
          <p:nvPr/>
        </p:nvSpPr>
        <p:spPr>
          <a:xfrm>
            <a:off x="4308580" y="4121639"/>
            <a:ext cx="2160240" cy="565269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800" dirty="0">
                <a:solidFill>
                  <a:srgbClr val="FF0000"/>
                </a:solidFill>
              </a:rPr>
              <a:t>環安部重要度判定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CBF4B30-3B63-6600-9878-FEBF736AA728}"/>
              </a:ext>
            </a:extLst>
          </p:cNvPr>
          <p:cNvCxnSpPr>
            <a:cxnSpLocks/>
          </p:cNvCxnSpPr>
          <p:nvPr/>
        </p:nvCxnSpPr>
        <p:spPr>
          <a:xfrm>
            <a:off x="5388700" y="4586053"/>
            <a:ext cx="0" cy="287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テキスト プレースホルダー 2">
            <a:extLst>
              <a:ext uri="{FF2B5EF4-FFF2-40B4-BE49-F238E27FC236}">
                <a16:creationId xmlns:a16="http://schemas.microsoft.com/office/drawing/2014/main" id="{338A8F12-2493-3492-5D16-840C9CBADCE3}"/>
              </a:ext>
            </a:extLst>
          </p:cNvPr>
          <p:cNvSpPr txBox="1">
            <a:spLocks/>
          </p:cNvSpPr>
          <p:nvPr/>
        </p:nvSpPr>
        <p:spPr>
          <a:xfrm>
            <a:off x="4308580" y="4873401"/>
            <a:ext cx="2160240" cy="565269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800" dirty="0"/>
              <a:t>次長確認・入力</a:t>
            </a:r>
          </a:p>
        </p:txBody>
      </p:sp>
      <p:cxnSp>
        <p:nvCxnSpPr>
          <p:cNvPr id="1040" name="直線矢印コネクタ 1039">
            <a:extLst>
              <a:ext uri="{FF2B5EF4-FFF2-40B4-BE49-F238E27FC236}">
                <a16:creationId xmlns:a16="http://schemas.microsoft.com/office/drawing/2014/main" id="{30E69145-1ACF-7B1E-63D8-8885F99F8A8E}"/>
              </a:ext>
            </a:extLst>
          </p:cNvPr>
          <p:cNvCxnSpPr>
            <a:cxnSpLocks/>
          </p:cNvCxnSpPr>
          <p:nvPr/>
        </p:nvCxnSpPr>
        <p:spPr>
          <a:xfrm>
            <a:off x="2653060" y="2121138"/>
            <a:ext cx="1655520" cy="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4" descr="Microsoft Apps">
            <a:extLst>
              <a:ext uri="{FF2B5EF4-FFF2-40B4-BE49-F238E27FC236}">
                <a16:creationId xmlns:a16="http://schemas.microsoft.com/office/drawing/2014/main" id="{9EB68FE1-D606-F745-B54B-58EE003E1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2" t="32172" r="28392" b="31243"/>
          <a:stretch/>
        </p:blipFill>
        <p:spPr bwMode="auto">
          <a:xfrm>
            <a:off x="3152810" y="1581046"/>
            <a:ext cx="637431" cy="51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テキスト プレースホルダー 2">
            <a:extLst>
              <a:ext uri="{FF2B5EF4-FFF2-40B4-BE49-F238E27FC236}">
                <a16:creationId xmlns:a16="http://schemas.microsoft.com/office/drawing/2014/main" id="{13C9484B-02FE-976B-D6B5-5316BEFA991A}"/>
              </a:ext>
            </a:extLst>
          </p:cNvPr>
          <p:cNvSpPr txBox="1">
            <a:spLocks/>
          </p:cNvSpPr>
          <p:nvPr/>
        </p:nvSpPr>
        <p:spPr>
          <a:xfrm>
            <a:off x="5273904" y="2240951"/>
            <a:ext cx="761991" cy="506655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400" dirty="0"/>
              <a:t>承認</a:t>
            </a:r>
          </a:p>
        </p:txBody>
      </p:sp>
      <p:sp>
        <p:nvSpPr>
          <p:cNvPr id="1046" name="テキスト プレースホルダー 2">
            <a:extLst>
              <a:ext uri="{FF2B5EF4-FFF2-40B4-BE49-F238E27FC236}">
                <a16:creationId xmlns:a16="http://schemas.microsoft.com/office/drawing/2014/main" id="{E81C550D-6E16-DF1C-15A2-820F03BEC5A5}"/>
              </a:ext>
            </a:extLst>
          </p:cNvPr>
          <p:cNvSpPr txBox="1">
            <a:spLocks/>
          </p:cNvSpPr>
          <p:nvPr/>
        </p:nvSpPr>
        <p:spPr>
          <a:xfrm>
            <a:off x="5273904" y="2994353"/>
            <a:ext cx="761991" cy="506655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400" dirty="0"/>
              <a:t>承認</a:t>
            </a:r>
          </a:p>
        </p:txBody>
      </p:sp>
      <p:sp>
        <p:nvSpPr>
          <p:cNvPr id="1047" name="テキスト プレースホルダー 2">
            <a:extLst>
              <a:ext uri="{FF2B5EF4-FFF2-40B4-BE49-F238E27FC236}">
                <a16:creationId xmlns:a16="http://schemas.microsoft.com/office/drawing/2014/main" id="{428E8BD8-7679-257D-18A8-16C8EA20CBFC}"/>
              </a:ext>
            </a:extLst>
          </p:cNvPr>
          <p:cNvSpPr txBox="1">
            <a:spLocks/>
          </p:cNvSpPr>
          <p:nvPr/>
        </p:nvSpPr>
        <p:spPr>
          <a:xfrm>
            <a:off x="5305834" y="3713622"/>
            <a:ext cx="761991" cy="506655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400" dirty="0"/>
              <a:t>承認</a:t>
            </a:r>
          </a:p>
        </p:txBody>
      </p:sp>
      <p:sp>
        <p:nvSpPr>
          <p:cNvPr id="1048" name="テキスト プレースホルダー 2">
            <a:extLst>
              <a:ext uri="{FF2B5EF4-FFF2-40B4-BE49-F238E27FC236}">
                <a16:creationId xmlns:a16="http://schemas.microsoft.com/office/drawing/2014/main" id="{6C1A8483-3856-58D4-129C-810C13790876}"/>
              </a:ext>
            </a:extLst>
          </p:cNvPr>
          <p:cNvSpPr txBox="1">
            <a:spLocks/>
          </p:cNvSpPr>
          <p:nvPr/>
        </p:nvSpPr>
        <p:spPr>
          <a:xfrm>
            <a:off x="5328081" y="4476399"/>
            <a:ext cx="761991" cy="506655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400" dirty="0"/>
              <a:t>承認</a:t>
            </a:r>
          </a:p>
        </p:txBody>
      </p:sp>
      <p:cxnSp>
        <p:nvCxnSpPr>
          <p:cNvPr id="1057" name="直線矢印コネクタ 1056">
            <a:extLst>
              <a:ext uri="{FF2B5EF4-FFF2-40B4-BE49-F238E27FC236}">
                <a16:creationId xmlns:a16="http://schemas.microsoft.com/office/drawing/2014/main" id="{C26CFBF7-A81D-940A-6995-1FF3E0D573E1}"/>
              </a:ext>
            </a:extLst>
          </p:cNvPr>
          <p:cNvCxnSpPr>
            <a:cxnSpLocks/>
          </p:cNvCxnSpPr>
          <p:nvPr/>
        </p:nvCxnSpPr>
        <p:spPr>
          <a:xfrm>
            <a:off x="5374884" y="5327427"/>
            <a:ext cx="0" cy="287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8" name="テキスト プレースホルダー 2">
            <a:extLst>
              <a:ext uri="{FF2B5EF4-FFF2-40B4-BE49-F238E27FC236}">
                <a16:creationId xmlns:a16="http://schemas.microsoft.com/office/drawing/2014/main" id="{637273DC-0ACD-CD99-D7A6-CDBC39C20576}"/>
              </a:ext>
            </a:extLst>
          </p:cNvPr>
          <p:cNvSpPr txBox="1">
            <a:spLocks/>
          </p:cNvSpPr>
          <p:nvPr/>
        </p:nvSpPr>
        <p:spPr>
          <a:xfrm>
            <a:off x="4294764" y="5614775"/>
            <a:ext cx="2160240" cy="565269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800" dirty="0"/>
              <a:t>所長確認・入力</a:t>
            </a:r>
          </a:p>
        </p:txBody>
      </p:sp>
      <p:sp>
        <p:nvSpPr>
          <p:cNvPr id="1059" name="テキスト プレースホルダー 2">
            <a:extLst>
              <a:ext uri="{FF2B5EF4-FFF2-40B4-BE49-F238E27FC236}">
                <a16:creationId xmlns:a16="http://schemas.microsoft.com/office/drawing/2014/main" id="{411FF70B-78B5-4C92-01E9-A4233E319ED5}"/>
              </a:ext>
            </a:extLst>
          </p:cNvPr>
          <p:cNvSpPr txBox="1">
            <a:spLocks/>
          </p:cNvSpPr>
          <p:nvPr/>
        </p:nvSpPr>
        <p:spPr>
          <a:xfrm>
            <a:off x="5314265" y="5217773"/>
            <a:ext cx="761991" cy="506655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400" dirty="0"/>
              <a:t>承認</a:t>
            </a:r>
          </a:p>
        </p:txBody>
      </p:sp>
      <p:pic>
        <p:nvPicPr>
          <p:cNvPr id="1061" name="図 1060">
            <a:extLst>
              <a:ext uri="{FF2B5EF4-FFF2-40B4-BE49-F238E27FC236}">
                <a16:creationId xmlns:a16="http://schemas.microsoft.com/office/drawing/2014/main" id="{ECB5CDFF-2558-59AC-8307-E67EF0420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895" y="4922446"/>
            <a:ext cx="2205285" cy="13593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63" name="テキスト プレースホルダー 2">
            <a:extLst>
              <a:ext uri="{FF2B5EF4-FFF2-40B4-BE49-F238E27FC236}">
                <a16:creationId xmlns:a16="http://schemas.microsoft.com/office/drawing/2014/main" id="{29BCE8BA-378A-1D17-3C9F-E2760AA70F28}"/>
              </a:ext>
            </a:extLst>
          </p:cNvPr>
          <p:cNvSpPr txBox="1">
            <a:spLocks/>
          </p:cNvSpPr>
          <p:nvPr/>
        </p:nvSpPr>
        <p:spPr>
          <a:xfrm>
            <a:off x="1115616" y="4330518"/>
            <a:ext cx="1860564" cy="565269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800" dirty="0"/>
              <a:t>応急・恒久措置管理</a:t>
            </a:r>
          </a:p>
        </p:txBody>
      </p:sp>
      <p:sp>
        <p:nvSpPr>
          <p:cNvPr id="1064" name="テキスト ボックス 1063">
            <a:extLst>
              <a:ext uri="{FF2B5EF4-FFF2-40B4-BE49-F238E27FC236}">
                <a16:creationId xmlns:a16="http://schemas.microsoft.com/office/drawing/2014/main" id="{DAFC23FB-DA7E-5DC5-78A3-BCF674767FA9}"/>
              </a:ext>
            </a:extLst>
          </p:cNvPr>
          <p:cNvSpPr txBox="1"/>
          <p:nvPr/>
        </p:nvSpPr>
        <p:spPr>
          <a:xfrm>
            <a:off x="617825" y="3936973"/>
            <a:ext cx="251142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Planner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1066" name="直線矢印コネクタ 1065">
            <a:extLst>
              <a:ext uri="{FF2B5EF4-FFF2-40B4-BE49-F238E27FC236}">
                <a16:creationId xmlns:a16="http://schemas.microsoft.com/office/drawing/2014/main" id="{6C61DE9E-69FA-944A-451B-F9B006AA5265}"/>
              </a:ext>
            </a:extLst>
          </p:cNvPr>
          <p:cNvCxnSpPr>
            <a:cxnSpLocks/>
          </p:cNvCxnSpPr>
          <p:nvPr/>
        </p:nvCxnSpPr>
        <p:spPr>
          <a:xfrm flipH="1">
            <a:off x="2976180" y="5949280"/>
            <a:ext cx="1377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9" name="Picture 4" descr="Microsoft Apps">
            <a:extLst>
              <a:ext uri="{FF2B5EF4-FFF2-40B4-BE49-F238E27FC236}">
                <a16:creationId xmlns:a16="http://schemas.microsoft.com/office/drawing/2014/main" id="{273461F8-809F-5255-29A2-2D836AEE99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2" t="32172" r="28392" b="31243"/>
          <a:stretch/>
        </p:blipFill>
        <p:spPr bwMode="auto">
          <a:xfrm>
            <a:off x="3288493" y="5333104"/>
            <a:ext cx="637431" cy="51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EC5ED405-FECC-0CE7-FBCB-960D69C9DD38}"/>
              </a:ext>
            </a:extLst>
          </p:cNvPr>
          <p:cNvSpPr/>
          <p:nvPr/>
        </p:nvSpPr>
        <p:spPr>
          <a:xfrm>
            <a:off x="6446973" y="2099674"/>
            <a:ext cx="1581412" cy="894680"/>
          </a:xfrm>
          <a:prstGeom prst="wedgeRectCallout">
            <a:avLst>
              <a:gd name="adj1" fmla="val -70174"/>
              <a:gd name="adj2" fmla="val 829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設備技術部への連絡も追加可能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8E16C4E-33F5-1928-7432-0B6BB05964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397" y="4404274"/>
            <a:ext cx="437260" cy="43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14327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作業内容内訳改善案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EE2B52D3-276B-59ED-A716-6025B1EF45B2}"/>
              </a:ext>
            </a:extLst>
          </p:cNvPr>
          <p:cNvSpPr/>
          <p:nvPr/>
        </p:nvSpPr>
        <p:spPr>
          <a:xfrm>
            <a:off x="697422" y="1746984"/>
            <a:ext cx="1429789" cy="3906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/>
              <a:t>発見者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9C621CD4-31B6-4018-B88E-AC016A63B530}"/>
              </a:ext>
            </a:extLst>
          </p:cNvPr>
          <p:cNvSpPr/>
          <p:nvPr/>
        </p:nvSpPr>
        <p:spPr>
          <a:xfrm>
            <a:off x="691879" y="2581028"/>
            <a:ext cx="1429789" cy="3906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/>
              <a:t>職長</a:t>
            </a: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D4F0D80-A5FA-903F-3938-52237F88632F}"/>
              </a:ext>
            </a:extLst>
          </p:cNvPr>
          <p:cNvCxnSpPr>
            <a:stCxn id="63" idx="2"/>
            <a:endCxn id="64" idx="0"/>
          </p:cNvCxnSpPr>
          <p:nvPr/>
        </p:nvCxnSpPr>
        <p:spPr>
          <a:xfrm flipH="1">
            <a:off x="1406774" y="2137683"/>
            <a:ext cx="5543" cy="44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">
            <a:extLst>
              <a:ext uri="{FF2B5EF4-FFF2-40B4-BE49-F238E27FC236}">
                <a16:creationId xmlns:a16="http://schemas.microsoft.com/office/drawing/2014/main" id="{7C5283F2-95D7-4911-8167-59ADE6AB9B5F}"/>
              </a:ext>
            </a:extLst>
          </p:cNvPr>
          <p:cNvSpPr txBox="1"/>
          <p:nvPr/>
        </p:nvSpPr>
        <p:spPr>
          <a:xfrm>
            <a:off x="2269196" y="1723744"/>
            <a:ext cx="1629295" cy="44718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100"/>
              <a:t>・異常発見</a:t>
            </a:r>
            <a:endParaRPr kumimoji="1" lang="en-US" altLang="ja-JP" sz="1100"/>
          </a:p>
          <a:p>
            <a:r>
              <a:rPr kumimoji="1" lang="ja-JP" altLang="en-US" sz="1100"/>
              <a:t>・職長へ報告</a:t>
            </a:r>
          </a:p>
        </p:txBody>
      </p:sp>
      <p:sp>
        <p:nvSpPr>
          <p:cNvPr id="67" name="テキスト ボックス 7">
            <a:extLst>
              <a:ext uri="{FF2B5EF4-FFF2-40B4-BE49-F238E27FC236}">
                <a16:creationId xmlns:a16="http://schemas.microsoft.com/office/drawing/2014/main" id="{7B8884B0-B5E1-4ECC-8D75-FE47716EEDB1}"/>
              </a:ext>
            </a:extLst>
          </p:cNvPr>
          <p:cNvSpPr txBox="1"/>
          <p:nvPr/>
        </p:nvSpPr>
        <p:spPr>
          <a:xfrm>
            <a:off x="2256893" y="2605370"/>
            <a:ext cx="1629295" cy="39069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100"/>
              <a:t>・現場確認</a:t>
            </a:r>
            <a:endParaRPr kumimoji="1" lang="en-US" altLang="ja-JP" sz="1100"/>
          </a:p>
          <a:p>
            <a:r>
              <a:rPr kumimoji="1" lang="ja-JP" altLang="en-US" sz="1100"/>
              <a:t>・応急処置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44EE5659-742A-4044-9987-1E41D4FB62C5}"/>
              </a:ext>
            </a:extLst>
          </p:cNvPr>
          <p:cNvSpPr/>
          <p:nvPr/>
        </p:nvSpPr>
        <p:spPr>
          <a:xfrm>
            <a:off x="683568" y="3412409"/>
            <a:ext cx="1429789" cy="3906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/>
              <a:t>報告者</a:t>
            </a: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21A2D6AE-DE68-4544-A925-FBF718D17A73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 flipH="1">
            <a:off x="1398463" y="2971727"/>
            <a:ext cx="8311" cy="44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14">
            <a:extLst>
              <a:ext uri="{FF2B5EF4-FFF2-40B4-BE49-F238E27FC236}">
                <a16:creationId xmlns:a16="http://schemas.microsoft.com/office/drawing/2014/main" id="{807AA0D5-4CE0-4A22-8599-1D619197AA02}"/>
              </a:ext>
            </a:extLst>
          </p:cNvPr>
          <p:cNvSpPr txBox="1"/>
          <p:nvPr/>
        </p:nvSpPr>
        <p:spPr>
          <a:xfrm>
            <a:off x="2234031" y="3356992"/>
            <a:ext cx="2811936" cy="46626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100" dirty="0"/>
              <a:t>（想定作業時間：</a:t>
            </a:r>
            <a:r>
              <a:rPr kumimoji="1" lang="en-US" altLang="ja-JP" sz="1100" b="1" dirty="0">
                <a:solidFill>
                  <a:srgbClr val="FF0000"/>
                </a:solidFill>
              </a:rPr>
              <a:t>1</a:t>
            </a:r>
            <a:r>
              <a:rPr kumimoji="1" lang="ja-JP" altLang="en-US" sz="1100" dirty="0"/>
              <a:t>時間）</a:t>
            </a:r>
            <a:endParaRPr kumimoji="1" lang="en-US" altLang="ja-JP" sz="1100" dirty="0"/>
          </a:p>
          <a:p>
            <a:r>
              <a:rPr kumimoji="1" lang="ja-JP" altLang="en-US" sz="1100" dirty="0"/>
              <a:t>・状況をまとめて</a:t>
            </a:r>
            <a:r>
              <a:rPr kumimoji="1" lang="en-US" altLang="ja-JP" sz="1100" dirty="0"/>
              <a:t>Teams</a:t>
            </a:r>
            <a:r>
              <a:rPr kumimoji="1" lang="ja-JP" altLang="en-US" sz="1100" dirty="0"/>
              <a:t>内リストまたアプリで報告</a:t>
            </a:r>
            <a:endParaRPr kumimoji="1" lang="en-US" altLang="ja-JP" sz="1100" dirty="0"/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445B8086-7EDE-4A6C-AD86-D31D1AF4FD9B}"/>
              </a:ext>
            </a:extLst>
          </p:cNvPr>
          <p:cNvCxnSpPr>
            <a:cxnSpLocks/>
            <a:stCxn id="68" idx="2"/>
            <a:endCxn id="72" idx="0"/>
          </p:cNvCxnSpPr>
          <p:nvPr/>
        </p:nvCxnSpPr>
        <p:spPr>
          <a:xfrm flipH="1">
            <a:off x="1393474" y="3803108"/>
            <a:ext cx="4989" cy="73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202CC695-F58D-48F6-8A3A-FC3B1721C951}"/>
              </a:ext>
            </a:extLst>
          </p:cNvPr>
          <p:cNvSpPr/>
          <p:nvPr/>
        </p:nvSpPr>
        <p:spPr>
          <a:xfrm>
            <a:off x="678579" y="4540169"/>
            <a:ext cx="1429789" cy="3906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 dirty="0"/>
              <a:t>職長</a:t>
            </a:r>
          </a:p>
        </p:txBody>
      </p:sp>
      <p:sp>
        <p:nvSpPr>
          <p:cNvPr id="73" name="テキスト ボックス 20">
            <a:extLst>
              <a:ext uri="{FF2B5EF4-FFF2-40B4-BE49-F238E27FC236}">
                <a16:creationId xmlns:a16="http://schemas.microsoft.com/office/drawing/2014/main" id="{28A4321B-2518-402C-869C-2C25FADCBD9D}"/>
              </a:ext>
            </a:extLst>
          </p:cNvPr>
          <p:cNvSpPr txBox="1"/>
          <p:nvPr/>
        </p:nvSpPr>
        <p:spPr>
          <a:xfrm>
            <a:off x="2246360" y="4578587"/>
            <a:ext cx="2554778" cy="61348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100" dirty="0"/>
              <a:t>（想定作業時間：</a:t>
            </a:r>
            <a:r>
              <a:rPr kumimoji="1" lang="en-US" altLang="ja-JP" sz="1100" dirty="0">
                <a:solidFill>
                  <a:srgbClr val="FF0000"/>
                </a:solidFill>
              </a:rPr>
              <a:t>0.5</a:t>
            </a:r>
            <a:r>
              <a:rPr kumimoji="1" lang="ja-JP" altLang="en-US" sz="1100" dirty="0"/>
              <a:t>時間）</a:t>
            </a:r>
            <a:endParaRPr kumimoji="1" lang="en-US" altLang="ja-JP" sz="1100" dirty="0"/>
          </a:p>
          <a:p>
            <a:r>
              <a:rPr kumimoji="1" lang="ja-JP" altLang="en-US" sz="1100" dirty="0"/>
              <a:t>・</a:t>
            </a:r>
            <a:r>
              <a:rPr kumimoji="1" lang="en-US" altLang="ja-JP" sz="1100" dirty="0"/>
              <a:t>Teams</a:t>
            </a:r>
            <a:r>
              <a:rPr kumimoji="1" lang="ja-JP" altLang="en-US" sz="1100" dirty="0"/>
              <a:t>内で報告内容確認</a:t>
            </a:r>
            <a:endParaRPr kumimoji="1" lang="en-US" altLang="ja-JP" sz="1100" baseline="0" dirty="0"/>
          </a:p>
          <a:p>
            <a:r>
              <a:rPr kumimoji="1" lang="ja-JP" altLang="en-US" sz="1100" baseline="0" dirty="0"/>
              <a:t>・指示事項の入力及び承認または棄却</a:t>
            </a:r>
            <a:endParaRPr kumimoji="1" lang="en-US" altLang="ja-JP" sz="1100" baseline="0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8EA79F64-7B13-4164-A5CF-C9A776A52FBF}"/>
              </a:ext>
            </a:extLst>
          </p:cNvPr>
          <p:cNvCxnSpPr>
            <a:cxnSpLocks/>
            <a:stCxn id="72" idx="2"/>
            <a:endCxn id="76" idx="0"/>
          </p:cNvCxnSpPr>
          <p:nvPr/>
        </p:nvCxnSpPr>
        <p:spPr>
          <a:xfrm>
            <a:off x="1393474" y="4930868"/>
            <a:ext cx="3428" cy="70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D12B241-D0BC-417C-B5D4-2670067AFE4D}"/>
              </a:ext>
            </a:extLst>
          </p:cNvPr>
          <p:cNvSpPr/>
          <p:nvPr/>
        </p:nvSpPr>
        <p:spPr>
          <a:xfrm>
            <a:off x="682007" y="5637072"/>
            <a:ext cx="1429789" cy="3906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 dirty="0"/>
              <a:t>係長</a:t>
            </a:r>
          </a:p>
        </p:txBody>
      </p:sp>
      <p:sp>
        <p:nvSpPr>
          <p:cNvPr id="77" name="テキスト ボックス 23">
            <a:extLst>
              <a:ext uri="{FF2B5EF4-FFF2-40B4-BE49-F238E27FC236}">
                <a16:creationId xmlns:a16="http://schemas.microsoft.com/office/drawing/2014/main" id="{608F5F8E-D579-43C3-BA69-5372E694F198}"/>
              </a:ext>
            </a:extLst>
          </p:cNvPr>
          <p:cNvSpPr txBox="1"/>
          <p:nvPr/>
        </p:nvSpPr>
        <p:spPr>
          <a:xfrm>
            <a:off x="2244854" y="5635238"/>
            <a:ext cx="2554778" cy="834399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100" dirty="0"/>
              <a:t>（想定作業時間：</a:t>
            </a:r>
            <a:r>
              <a:rPr kumimoji="1" lang="en-US" altLang="ja-JP" sz="1100" dirty="0">
                <a:solidFill>
                  <a:srgbClr val="FF0000"/>
                </a:solidFill>
              </a:rPr>
              <a:t>0.5</a:t>
            </a:r>
            <a:r>
              <a:rPr kumimoji="1" lang="ja-JP" altLang="en-US" sz="1100" dirty="0"/>
              <a:t>時間）</a:t>
            </a:r>
            <a:endParaRPr kumimoji="1" lang="en-US" altLang="ja-JP" sz="1100" dirty="0"/>
          </a:p>
          <a:p>
            <a:r>
              <a:rPr kumimoji="1" lang="ja-JP" altLang="en-US" sz="1100" dirty="0"/>
              <a:t>・</a:t>
            </a:r>
            <a:r>
              <a:rPr kumimoji="1" lang="en-US" altLang="ja-JP" sz="1100" dirty="0"/>
              <a:t>Teams</a:t>
            </a:r>
            <a:r>
              <a:rPr kumimoji="1" lang="ja-JP" altLang="en-US" sz="1100" dirty="0"/>
              <a:t>内で報告内容確認</a:t>
            </a:r>
            <a:endParaRPr kumimoji="1" lang="en-US" altLang="ja-JP" sz="1100" baseline="0" dirty="0"/>
          </a:p>
          <a:p>
            <a:r>
              <a:rPr kumimoji="1" lang="ja-JP" altLang="en-US" sz="1100" baseline="0" dirty="0"/>
              <a:t>・指示事項の入力及び承認または棄却</a:t>
            </a:r>
            <a:endParaRPr kumimoji="1" lang="en-US" altLang="ja-JP" sz="1100" baseline="0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BDE908F6-1667-44E2-B527-F9022F79A78B}"/>
              </a:ext>
            </a:extLst>
          </p:cNvPr>
          <p:cNvSpPr/>
          <p:nvPr/>
        </p:nvSpPr>
        <p:spPr>
          <a:xfrm>
            <a:off x="4932040" y="1876487"/>
            <a:ext cx="1429789" cy="3906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/>
              <a:t>課長</a:t>
            </a: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6957C716-6868-4C6A-8EB5-641104FE3A73}"/>
              </a:ext>
            </a:extLst>
          </p:cNvPr>
          <p:cNvCxnSpPr>
            <a:cxnSpLocks/>
            <a:stCxn id="76" idx="2"/>
          </p:cNvCxnSpPr>
          <p:nvPr/>
        </p:nvCxnSpPr>
        <p:spPr>
          <a:xfrm flipH="1">
            <a:off x="1393474" y="6027771"/>
            <a:ext cx="3428" cy="56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27">
            <a:extLst>
              <a:ext uri="{FF2B5EF4-FFF2-40B4-BE49-F238E27FC236}">
                <a16:creationId xmlns:a16="http://schemas.microsoft.com/office/drawing/2014/main" id="{8EC4F558-C911-43D2-A501-705AB2B79492}"/>
              </a:ext>
            </a:extLst>
          </p:cNvPr>
          <p:cNvSpPr txBox="1"/>
          <p:nvPr/>
        </p:nvSpPr>
        <p:spPr>
          <a:xfrm>
            <a:off x="6479214" y="1709693"/>
            <a:ext cx="2394753" cy="70609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100" dirty="0"/>
              <a:t>（想定作業時間：</a:t>
            </a:r>
            <a:r>
              <a:rPr kumimoji="1" lang="en-US" altLang="ja-JP" sz="1100" dirty="0">
                <a:solidFill>
                  <a:srgbClr val="FF0000"/>
                </a:solidFill>
              </a:rPr>
              <a:t>0.5</a:t>
            </a:r>
            <a:r>
              <a:rPr kumimoji="1" lang="ja-JP" altLang="en-US" sz="1100" dirty="0"/>
              <a:t>時間）</a:t>
            </a:r>
            <a:endParaRPr kumimoji="1" lang="en-US" altLang="ja-JP" sz="1100" dirty="0"/>
          </a:p>
          <a:p>
            <a:r>
              <a:rPr kumimoji="1" lang="ja-JP" altLang="en-US" sz="1100" dirty="0"/>
              <a:t>・</a:t>
            </a:r>
            <a:r>
              <a:rPr kumimoji="1" lang="en-US" altLang="ja-JP" sz="1100" dirty="0"/>
              <a:t>Teams</a:t>
            </a:r>
            <a:r>
              <a:rPr kumimoji="1" lang="ja-JP" altLang="en-US" sz="1100" dirty="0"/>
              <a:t>内で報告内容確認</a:t>
            </a:r>
            <a:endParaRPr kumimoji="1" lang="en-US" altLang="ja-JP" sz="1100" baseline="0" dirty="0"/>
          </a:p>
          <a:p>
            <a:r>
              <a:rPr kumimoji="1" lang="ja-JP" altLang="en-US" sz="1100" baseline="0" dirty="0"/>
              <a:t>・指示事項の入力及び承認または棄却</a:t>
            </a:r>
            <a:endParaRPr kumimoji="1" lang="en-US" altLang="ja-JP" sz="1100" baseline="0" dirty="0"/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73C56EC-E05D-4BF5-BB28-F697D8268A0E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5646935" y="2267186"/>
            <a:ext cx="0" cy="64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8812FD32-BB6D-C7D2-D4FB-F13D0C8E249B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5646935" y="1542899"/>
            <a:ext cx="0" cy="33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81E9B012-F24F-4FA2-A9D1-278B0D12B0BA}"/>
              </a:ext>
            </a:extLst>
          </p:cNvPr>
          <p:cNvSpPr/>
          <p:nvPr/>
        </p:nvSpPr>
        <p:spPr>
          <a:xfrm>
            <a:off x="4945541" y="2945642"/>
            <a:ext cx="1429789" cy="3906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/>
              <a:t>環境安全課長</a:t>
            </a:r>
          </a:p>
        </p:txBody>
      </p:sp>
      <p:sp>
        <p:nvSpPr>
          <p:cNvPr id="99" name="テキスト ボックス 31">
            <a:extLst>
              <a:ext uri="{FF2B5EF4-FFF2-40B4-BE49-F238E27FC236}">
                <a16:creationId xmlns:a16="http://schemas.microsoft.com/office/drawing/2014/main" id="{3751555F-3934-41AD-BB0D-BB8EB816F1C9}"/>
              </a:ext>
            </a:extLst>
          </p:cNvPr>
          <p:cNvSpPr txBox="1"/>
          <p:nvPr/>
        </p:nvSpPr>
        <p:spPr>
          <a:xfrm>
            <a:off x="6560982" y="2935389"/>
            <a:ext cx="2472741" cy="66738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100" dirty="0"/>
              <a:t>（想定作業時間：</a:t>
            </a:r>
            <a:r>
              <a:rPr kumimoji="1" lang="en-US" altLang="ja-JP" sz="1100" dirty="0">
                <a:solidFill>
                  <a:srgbClr val="FF0000"/>
                </a:solidFill>
              </a:rPr>
              <a:t>0.5</a:t>
            </a:r>
            <a:r>
              <a:rPr kumimoji="1" lang="ja-JP" altLang="en-US" sz="1100" dirty="0"/>
              <a:t>時間）</a:t>
            </a:r>
            <a:endParaRPr kumimoji="1" lang="en-US" altLang="ja-JP" sz="1100" dirty="0"/>
          </a:p>
          <a:p>
            <a:r>
              <a:rPr kumimoji="1" lang="ja-JP" altLang="en-US" sz="1100" dirty="0"/>
              <a:t>・</a:t>
            </a:r>
            <a:r>
              <a:rPr kumimoji="1" lang="en-US" altLang="ja-JP" sz="1100" dirty="0"/>
              <a:t>Teams</a:t>
            </a:r>
            <a:r>
              <a:rPr kumimoji="1" lang="ja-JP" altLang="en-US" sz="1100" dirty="0"/>
              <a:t>内で報告内容確認</a:t>
            </a:r>
            <a:endParaRPr kumimoji="1" lang="en-US" altLang="ja-JP" sz="1100" baseline="0" dirty="0"/>
          </a:p>
          <a:p>
            <a:r>
              <a:rPr kumimoji="1" lang="ja-JP" altLang="en-US" sz="1100" baseline="0" dirty="0"/>
              <a:t>・指示事項の入力及び承認または棄却</a:t>
            </a:r>
            <a:endParaRPr kumimoji="1" lang="en-US" altLang="ja-JP" sz="1100" baseline="0" dirty="0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3DE7E893-BC81-4805-A41D-CF1A6665FC85}"/>
              </a:ext>
            </a:extLst>
          </p:cNvPr>
          <p:cNvSpPr/>
          <p:nvPr/>
        </p:nvSpPr>
        <p:spPr>
          <a:xfrm>
            <a:off x="4942768" y="3949822"/>
            <a:ext cx="1429789" cy="3906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/>
              <a:t>次長</a:t>
            </a:r>
          </a:p>
        </p:txBody>
      </p: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0D4E577B-5EE2-4A51-A92B-4565B8E0F414}"/>
              </a:ext>
            </a:extLst>
          </p:cNvPr>
          <p:cNvCxnSpPr>
            <a:stCxn id="98" idx="2"/>
            <a:endCxn id="100" idx="0"/>
          </p:cNvCxnSpPr>
          <p:nvPr/>
        </p:nvCxnSpPr>
        <p:spPr>
          <a:xfrm flipH="1">
            <a:off x="5657663" y="3336341"/>
            <a:ext cx="2773" cy="613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36">
            <a:extLst>
              <a:ext uri="{FF2B5EF4-FFF2-40B4-BE49-F238E27FC236}">
                <a16:creationId xmlns:a16="http://schemas.microsoft.com/office/drawing/2014/main" id="{12651190-CA0C-459E-AF21-D499BC6CCFB7}"/>
              </a:ext>
            </a:extLst>
          </p:cNvPr>
          <p:cNvSpPr txBox="1"/>
          <p:nvPr/>
        </p:nvSpPr>
        <p:spPr>
          <a:xfrm>
            <a:off x="6574835" y="3914449"/>
            <a:ext cx="2458888" cy="66917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100" dirty="0"/>
              <a:t>（想定作業時間：</a:t>
            </a:r>
            <a:r>
              <a:rPr kumimoji="1" lang="en-US" altLang="ja-JP" sz="1100" dirty="0">
                <a:solidFill>
                  <a:srgbClr val="FF0000"/>
                </a:solidFill>
              </a:rPr>
              <a:t>0.5</a:t>
            </a:r>
            <a:r>
              <a:rPr kumimoji="1" lang="ja-JP" altLang="en-US" sz="1100" dirty="0"/>
              <a:t>時間）</a:t>
            </a:r>
            <a:endParaRPr kumimoji="1" lang="en-US" altLang="ja-JP" sz="1100" dirty="0"/>
          </a:p>
          <a:p>
            <a:r>
              <a:rPr kumimoji="1" lang="ja-JP" altLang="en-US" sz="1100" dirty="0"/>
              <a:t>・</a:t>
            </a:r>
            <a:r>
              <a:rPr kumimoji="1" lang="en-US" altLang="ja-JP" sz="1100" dirty="0"/>
              <a:t>Teams</a:t>
            </a:r>
            <a:r>
              <a:rPr kumimoji="1" lang="ja-JP" altLang="en-US" sz="1100" dirty="0"/>
              <a:t>内で報告内容確認</a:t>
            </a:r>
            <a:endParaRPr kumimoji="1" lang="en-US" altLang="ja-JP" sz="1100" baseline="0" dirty="0"/>
          </a:p>
          <a:p>
            <a:r>
              <a:rPr kumimoji="1" lang="ja-JP" altLang="en-US" sz="1100" baseline="0" dirty="0"/>
              <a:t>・指示事項の入力及び承認または棄却</a:t>
            </a:r>
            <a:endParaRPr kumimoji="1" lang="en-US" altLang="ja-JP" sz="1100" baseline="0" dirty="0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67BE9862-ECBB-4658-BE30-93B9946C2D6F}"/>
              </a:ext>
            </a:extLst>
          </p:cNvPr>
          <p:cNvSpPr/>
          <p:nvPr/>
        </p:nvSpPr>
        <p:spPr>
          <a:xfrm>
            <a:off x="4942767" y="4954002"/>
            <a:ext cx="1429789" cy="3906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/>
              <a:t>所長</a:t>
            </a:r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30671D98-41DD-4F2F-B441-1E964EE43922}"/>
              </a:ext>
            </a:extLst>
          </p:cNvPr>
          <p:cNvCxnSpPr>
            <a:stCxn id="100" idx="2"/>
            <a:endCxn id="103" idx="0"/>
          </p:cNvCxnSpPr>
          <p:nvPr/>
        </p:nvCxnSpPr>
        <p:spPr>
          <a:xfrm flipH="1">
            <a:off x="5657662" y="4340521"/>
            <a:ext cx="1" cy="613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41">
            <a:extLst>
              <a:ext uri="{FF2B5EF4-FFF2-40B4-BE49-F238E27FC236}">
                <a16:creationId xmlns:a16="http://schemas.microsoft.com/office/drawing/2014/main" id="{75156F80-06C3-4078-A4BB-829A09DF7C0F}"/>
              </a:ext>
            </a:extLst>
          </p:cNvPr>
          <p:cNvSpPr txBox="1"/>
          <p:nvPr/>
        </p:nvSpPr>
        <p:spPr>
          <a:xfrm>
            <a:off x="6560981" y="4932278"/>
            <a:ext cx="2472741" cy="61570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100" dirty="0"/>
              <a:t>（想定作業時間：</a:t>
            </a:r>
            <a:r>
              <a:rPr kumimoji="1" lang="en-US" altLang="ja-JP" sz="1100" dirty="0">
                <a:solidFill>
                  <a:srgbClr val="FF0000"/>
                </a:solidFill>
              </a:rPr>
              <a:t>0.5</a:t>
            </a:r>
            <a:r>
              <a:rPr kumimoji="1" lang="ja-JP" altLang="en-US" sz="1100" dirty="0"/>
              <a:t>時間）</a:t>
            </a:r>
            <a:endParaRPr kumimoji="1" lang="en-US" altLang="ja-JP" sz="1100" dirty="0"/>
          </a:p>
          <a:p>
            <a:r>
              <a:rPr kumimoji="1" lang="ja-JP" altLang="en-US" sz="1100" dirty="0"/>
              <a:t>・</a:t>
            </a:r>
            <a:r>
              <a:rPr kumimoji="1" lang="en-US" altLang="ja-JP" sz="1100" dirty="0"/>
              <a:t>Teams</a:t>
            </a:r>
            <a:r>
              <a:rPr kumimoji="1" lang="ja-JP" altLang="en-US" sz="1100" dirty="0"/>
              <a:t>内で報告内容確認</a:t>
            </a:r>
            <a:endParaRPr kumimoji="1" lang="en-US" altLang="ja-JP" sz="1100" baseline="0" dirty="0"/>
          </a:p>
          <a:p>
            <a:r>
              <a:rPr kumimoji="1" lang="ja-JP" altLang="en-US" sz="1100" baseline="0" dirty="0"/>
              <a:t>・指示事項の入力及び承認または棄却</a:t>
            </a:r>
            <a:endParaRPr kumimoji="1" lang="en-US" altLang="ja-JP" sz="1100" baseline="0" dirty="0"/>
          </a:p>
        </p:txBody>
      </p:sp>
      <p:sp>
        <p:nvSpPr>
          <p:cNvPr id="121" name="矢印: ストライプ 120">
            <a:extLst>
              <a:ext uri="{FF2B5EF4-FFF2-40B4-BE49-F238E27FC236}">
                <a16:creationId xmlns:a16="http://schemas.microsoft.com/office/drawing/2014/main" id="{9D41B47F-387D-1974-39F7-A36C5E3E6620}"/>
              </a:ext>
            </a:extLst>
          </p:cNvPr>
          <p:cNvSpPr/>
          <p:nvPr/>
        </p:nvSpPr>
        <p:spPr>
          <a:xfrm rot="5400000">
            <a:off x="5392418" y="5619441"/>
            <a:ext cx="527660" cy="279776"/>
          </a:xfrm>
          <a:prstGeom prst="striped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666CF635-8862-4406-8B74-7395593E23E9}"/>
              </a:ext>
            </a:extLst>
          </p:cNvPr>
          <p:cNvSpPr/>
          <p:nvPr/>
        </p:nvSpPr>
        <p:spPr>
          <a:xfrm>
            <a:off x="4936119" y="6164586"/>
            <a:ext cx="1429789" cy="3906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/>
              <a:t>応急・恒久措置</a:t>
            </a:r>
          </a:p>
        </p:txBody>
      </p:sp>
      <p:sp>
        <p:nvSpPr>
          <p:cNvPr id="123" name="テキスト ボックス 75">
            <a:extLst>
              <a:ext uri="{FF2B5EF4-FFF2-40B4-BE49-F238E27FC236}">
                <a16:creationId xmlns:a16="http://schemas.microsoft.com/office/drawing/2014/main" id="{671F5FEC-0095-4671-9C89-32D3AEE03E7C}"/>
              </a:ext>
            </a:extLst>
          </p:cNvPr>
          <p:cNvSpPr txBox="1"/>
          <p:nvPr/>
        </p:nvSpPr>
        <p:spPr>
          <a:xfrm>
            <a:off x="6560982" y="6174485"/>
            <a:ext cx="2339104" cy="56688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100" dirty="0"/>
              <a:t>・</a:t>
            </a:r>
            <a:r>
              <a:rPr kumimoji="1" lang="en-US" altLang="ja-JP" sz="1100" dirty="0"/>
              <a:t>Planner</a:t>
            </a:r>
            <a:r>
              <a:rPr kumimoji="1" lang="ja-JP" altLang="en-US" sz="1100" dirty="0"/>
              <a:t>でタスク管理</a:t>
            </a:r>
            <a:endParaRPr kumimoji="1" lang="en-US" altLang="ja-JP" sz="1100" baseline="0" dirty="0"/>
          </a:p>
          <a:p>
            <a:r>
              <a:rPr kumimoji="1" lang="ja-JP" altLang="en-US" sz="1100" baseline="0" dirty="0"/>
              <a:t>・応急・恒久措置不要なものは、ボタン一つで完了済みに変更</a:t>
            </a:r>
            <a:endParaRPr kumimoji="1" lang="en-US" altLang="ja-JP" sz="1100" baseline="0" dirty="0"/>
          </a:p>
        </p:txBody>
      </p:sp>
      <p:sp>
        <p:nvSpPr>
          <p:cNvPr id="127" name="テキスト プレースホルダー 2">
            <a:extLst>
              <a:ext uri="{FF2B5EF4-FFF2-40B4-BE49-F238E27FC236}">
                <a16:creationId xmlns:a16="http://schemas.microsoft.com/office/drawing/2014/main" id="{C071DA80-79FB-E8DF-6A39-37AFE3FC8518}"/>
              </a:ext>
            </a:extLst>
          </p:cNvPr>
          <p:cNvSpPr txBox="1">
            <a:spLocks/>
          </p:cNvSpPr>
          <p:nvPr/>
        </p:nvSpPr>
        <p:spPr>
          <a:xfrm>
            <a:off x="539552" y="978152"/>
            <a:ext cx="7512057" cy="50388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rgbClr val="FF0000"/>
                </a:solidFill>
              </a:rPr>
              <a:t>作業時間：</a:t>
            </a:r>
            <a:r>
              <a:rPr lang="en-US" altLang="ja-JP" sz="2400" dirty="0">
                <a:solidFill>
                  <a:srgbClr val="FF0000"/>
                </a:solidFill>
              </a:rPr>
              <a:t>4</a:t>
            </a:r>
            <a:r>
              <a:rPr lang="ja-JP" altLang="en-US" sz="2400" dirty="0">
                <a:solidFill>
                  <a:srgbClr val="FF0000"/>
                </a:solidFill>
              </a:rPr>
              <a:t>時間　工数：約</a:t>
            </a:r>
            <a:r>
              <a:rPr lang="en-US" altLang="ja-JP" sz="2400" dirty="0">
                <a:solidFill>
                  <a:srgbClr val="FF0000"/>
                </a:solidFill>
              </a:rPr>
              <a:t>0.5</a:t>
            </a:r>
            <a:r>
              <a:rPr lang="ja-JP" altLang="en-US" sz="2400" dirty="0">
                <a:solidFill>
                  <a:srgbClr val="FF0000"/>
                </a:solidFill>
              </a:rPr>
              <a:t>　</a:t>
            </a:r>
            <a:r>
              <a:rPr lang="ja-JP" altLang="en-US" sz="2400" u="sng" dirty="0">
                <a:solidFill>
                  <a:srgbClr val="FF0000"/>
                </a:solidFill>
              </a:rPr>
              <a:t>半分に削減！　</a:t>
            </a:r>
            <a:endParaRPr lang="en-US" altLang="ja-JP" sz="2400" u="sng" dirty="0">
              <a:solidFill>
                <a:srgbClr val="FF0000"/>
              </a:solidFill>
            </a:endParaRPr>
          </a:p>
        </p:txBody>
      </p:sp>
      <p:pic>
        <p:nvPicPr>
          <p:cNvPr id="3" name="Picture 4" descr="Microsoft Apps">
            <a:extLst>
              <a:ext uri="{FF2B5EF4-FFF2-40B4-BE49-F238E27FC236}">
                <a16:creationId xmlns:a16="http://schemas.microsoft.com/office/drawing/2014/main" id="{2AB25130-D08E-3B1A-9A03-E7B14A7255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2" t="32172" r="28392" b="31243"/>
          <a:stretch/>
        </p:blipFill>
        <p:spPr bwMode="auto">
          <a:xfrm>
            <a:off x="1477466" y="3996937"/>
            <a:ext cx="435269" cy="35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84">
            <a:extLst>
              <a:ext uri="{FF2B5EF4-FFF2-40B4-BE49-F238E27FC236}">
                <a16:creationId xmlns:a16="http://schemas.microsoft.com/office/drawing/2014/main" id="{20BFD54F-4C5B-4212-AD19-BBE3973E0FB5}"/>
              </a:ext>
            </a:extLst>
          </p:cNvPr>
          <p:cNvSpPr txBox="1"/>
          <p:nvPr/>
        </p:nvSpPr>
        <p:spPr>
          <a:xfrm>
            <a:off x="1854600" y="3974050"/>
            <a:ext cx="3029128" cy="50388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100"/>
              <a:t>・</a:t>
            </a:r>
            <a:r>
              <a:rPr kumimoji="1" lang="en-US" altLang="ja-JP" sz="1100"/>
              <a:t>Power Automate</a:t>
            </a:r>
            <a:r>
              <a:rPr kumimoji="1" lang="ja-JP" altLang="en-US" sz="1100"/>
              <a:t>の承認フローで職長へ自動報告</a:t>
            </a:r>
            <a:endParaRPr kumimoji="1" lang="en-US" altLang="ja-JP" sz="1100"/>
          </a:p>
          <a:p>
            <a:r>
              <a:rPr kumimoji="1" lang="ja-JP" altLang="en-US" sz="1100">
                <a:solidFill>
                  <a:srgbClr val="FF0000"/>
                </a:solidFill>
              </a:rPr>
              <a:t>・設備技術部課長などへの連絡も追加可能</a:t>
            </a:r>
            <a:endParaRPr kumimoji="1" lang="en-US" altLang="ja-JP" sz="1100">
              <a:solidFill>
                <a:srgbClr val="FF0000"/>
              </a:solidFill>
            </a:endParaRPr>
          </a:p>
        </p:txBody>
      </p:sp>
      <p:pic>
        <p:nvPicPr>
          <p:cNvPr id="6" name="Picture 4" descr="Microsoft Apps">
            <a:extLst>
              <a:ext uri="{FF2B5EF4-FFF2-40B4-BE49-F238E27FC236}">
                <a16:creationId xmlns:a16="http://schemas.microsoft.com/office/drawing/2014/main" id="{69E51ADF-41F0-E3B2-4F12-340C31BD82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2" t="32172" r="28392" b="31243"/>
          <a:stretch/>
        </p:blipFill>
        <p:spPr bwMode="auto">
          <a:xfrm>
            <a:off x="1477466" y="5171713"/>
            <a:ext cx="435269" cy="35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86">
            <a:extLst>
              <a:ext uri="{FF2B5EF4-FFF2-40B4-BE49-F238E27FC236}">
                <a16:creationId xmlns:a16="http://schemas.microsoft.com/office/drawing/2014/main" id="{1DBB831D-F6CB-4980-B567-57F94648AA69}"/>
              </a:ext>
            </a:extLst>
          </p:cNvPr>
          <p:cNvSpPr txBox="1"/>
          <p:nvPr/>
        </p:nvSpPr>
        <p:spPr>
          <a:xfrm>
            <a:off x="1854600" y="5227053"/>
            <a:ext cx="3052006" cy="3186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100"/>
              <a:t>・</a:t>
            </a:r>
            <a:r>
              <a:rPr kumimoji="1" lang="en-US" altLang="ja-JP" sz="1100"/>
              <a:t>Power Automate</a:t>
            </a:r>
            <a:r>
              <a:rPr kumimoji="1" lang="ja-JP" altLang="en-US" sz="1100"/>
              <a:t>の承認フローで係長へ自動報告</a:t>
            </a:r>
            <a:endParaRPr kumimoji="1" lang="en-US" altLang="ja-JP" sz="1100"/>
          </a:p>
        </p:txBody>
      </p:sp>
      <p:pic>
        <p:nvPicPr>
          <p:cNvPr id="8" name="Picture 4" descr="Microsoft Apps">
            <a:extLst>
              <a:ext uri="{FF2B5EF4-FFF2-40B4-BE49-F238E27FC236}">
                <a16:creationId xmlns:a16="http://schemas.microsoft.com/office/drawing/2014/main" id="{92C35CEC-CB5F-FB69-ECC3-B8D50EE1B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2" t="32172" r="28392" b="31243"/>
          <a:stretch/>
        </p:blipFill>
        <p:spPr bwMode="auto">
          <a:xfrm>
            <a:off x="1482726" y="6254969"/>
            <a:ext cx="435269" cy="35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6">
            <a:extLst>
              <a:ext uri="{FF2B5EF4-FFF2-40B4-BE49-F238E27FC236}">
                <a16:creationId xmlns:a16="http://schemas.microsoft.com/office/drawing/2014/main" id="{B2E7FFC2-C5E8-0F68-7C96-7775F268A219}"/>
              </a:ext>
            </a:extLst>
          </p:cNvPr>
          <p:cNvSpPr txBox="1"/>
          <p:nvPr/>
        </p:nvSpPr>
        <p:spPr>
          <a:xfrm>
            <a:off x="1859860" y="6310309"/>
            <a:ext cx="3052006" cy="3186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100" dirty="0"/>
              <a:t>・</a:t>
            </a:r>
            <a:r>
              <a:rPr kumimoji="1" lang="en-US" altLang="ja-JP" sz="1100" dirty="0"/>
              <a:t>Power Automate</a:t>
            </a:r>
            <a:r>
              <a:rPr kumimoji="1" lang="ja-JP" altLang="en-US" sz="1100" dirty="0"/>
              <a:t>の承認フローで</a:t>
            </a:r>
            <a:r>
              <a:rPr lang="ja-JP" altLang="en-US" dirty="0"/>
              <a:t>課長</a:t>
            </a:r>
            <a:r>
              <a:rPr kumimoji="1" lang="ja-JP" altLang="en-US" sz="1100" dirty="0"/>
              <a:t>へ自動報告</a:t>
            </a:r>
            <a:endParaRPr kumimoji="1" lang="en-US" altLang="ja-JP" sz="1100" dirty="0"/>
          </a:p>
        </p:txBody>
      </p:sp>
      <p:pic>
        <p:nvPicPr>
          <p:cNvPr id="13" name="Picture 4" descr="Microsoft Apps">
            <a:extLst>
              <a:ext uri="{FF2B5EF4-FFF2-40B4-BE49-F238E27FC236}">
                <a16:creationId xmlns:a16="http://schemas.microsoft.com/office/drawing/2014/main" id="{E0F2BC68-3E5A-06D1-B9F6-25174D278B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2" t="32172" r="28392" b="31243"/>
          <a:stretch/>
        </p:blipFill>
        <p:spPr bwMode="auto">
          <a:xfrm>
            <a:off x="5752895" y="2422567"/>
            <a:ext cx="435269" cy="35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86">
            <a:extLst>
              <a:ext uri="{FF2B5EF4-FFF2-40B4-BE49-F238E27FC236}">
                <a16:creationId xmlns:a16="http://schemas.microsoft.com/office/drawing/2014/main" id="{4429A2C7-4652-B849-EC7B-F98B17F68BDA}"/>
              </a:ext>
            </a:extLst>
          </p:cNvPr>
          <p:cNvSpPr txBox="1"/>
          <p:nvPr/>
        </p:nvSpPr>
        <p:spPr>
          <a:xfrm>
            <a:off x="6096396" y="2397901"/>
            <a:ext cx="2940100" cy="3186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100" dirty="0"/>
              <a:t>・</a:t>
            </a:r>
            <a:r>
              <a:rPr kumimoji="1" lang="en-US" altLang="ja-JP" sz="1100" dirty="0"/>
              <a:t>Power Automate</a:t>
            </a:r>
            <a:r>
              <a:rPr kumimoji="1" lang="ja-JP" altLang="en-US" sz="1100" dirty="0"/>
              <a:t>の承認フローで環境安全</a:t>
            </a:r>
            <a:r>
              <a:rPr lang="ja-JP" altLang="en-US" dirty="0"/>
              <a:t>課長</a:t>
            </a:r>
            <a:endParaRPr lang="en-US" altLang="ja-JP" dirty="0"/>
          </a:p>
          <a:p>
            <a:r>
              <a:rPr lang="ja-JP" altLang="en-US" dirty="0"/>
              <a:t>  </a:t>
            </a:r>
            <a:r>
              <a:rPr kumimoji="1" lang="ja-JP" altLang="en-US" sz="1100" dirty="0"/>
              <a:t>へ自動報告</a:t>
            </a:r>
            <a:endParaRPr kumimoji="1" lang="en-US" altLang="ja-JP" sz="1100" dirty="0"/>
          </a:p>
        </p:txBody>
      </p:sp>
      <p:pic>
        <p:nvPicPr>
          <p:cNvPr id="15" name="Picture 4" descr="Microsoft Apps">
            <a:extLst>
              <a:ext uri="{FF2B5EF4-FFF2-40B4-BE49-F238E27FC236}">
                <a16:creationId xmlns:a16="http://schemas.microsoft.com/office/drawing/2014/main" id="{81D01DAD-2406-CD1B-F3FB-0635B7B4A2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2" t="32172" r="28392" b="31243"/>
          <a:stretch/>
        </p:blipFill>
        <p:spPr bwMode="auto">
          <a:xfrm>
            <a:off x="5774314" y="3517692"/>
            <a:ext cx="435269" cy="35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86">
            <a:extLst>
              <a:ext uri="{FF2B5EF4-FFF2-40B4-BE49-F238E27FC236}">
                <a16:creationId xmlns:a16="http://schemas.microsoft.com/office/drawing/2014/main" id="{17E68404-5DD2-F2B4-07B0-BDAF631E6CCE}"/>
              </a:ext>
            </a:extLst>
          </p:cNvPr>
          <p:cNvSpPr txBox="1"/>
          <p:nvPr/>
        </p:nvSpPr>
        <p:spPr>
          <a:xfrm>
            <a:off x="6151448" y="3573032"/>
            <a:ext cx="3052006" cy="3186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100" dirty="0"/>
              <a:t>・</a:t>
            </a:r>
            <a:r>
              <a:rPr kumimoji="1" lang="en-US" altLang="ja-JP" sz="1100" dirty="0"/>
              <a:t>Power Automate</a:t>
            </a:r>
            <a:r>
              <a:rPr kumimoji="1" lang="ja-JP" altLang="en-US" sz="1100" dirty="0"/>
              <a:t>の承認フローで</a:t>
            </a:r>
            <a:r>
              <a:rPr lang="ja-JP" altLang="en-US" dirty="0"/>
              <a:t>次長</a:t>
            </a:r>
            <a:r>
              <a:rPr kumimoji="1" lang="ja-JP" altLang="en-US" sz="1100" dirty="0"/>
              <a:t>へ自動報告</a:t>
            </a:r>
            <a:endParaRPr kumimoji="1" lang="en-US" altLang="ja-JP" sz="1100" dirty="0"/>
          </a:p>
        </p:txBody>
      </p:sp>
      <p:pic>
        <p:nvPicPr>
          <p:cNvPr id="17" name="Picture 4" descr="Microsoft Apps">
            <a:extLst>
              <a:ext uri="{FF2B5EF4-FFF2-40B4-BE49-F238E27FC236}">
                <a16:creationId xmlns:a16="http://schemas.microsoft.com/office/drawing/2014/main" id="{65627691-0ADB-5327-6DF3-C441AA7E2D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2" t="32172" r="28392" b="31243"/>
          <a:stretch/>
        </p:blipFill>
        <p:spPr bwMode="auto">
          <a:xfrm>
            <a:off x="5808537" y="4505168"/>
            <a:ext cx="435269" cy="35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86">
            <a:extLst>
              <a:ext uri="{FF2B5EF4-FFF2-40B4-BE49-F238E27FC236}">
                <a16:creationId xmlns:a16="http://schemas.microsoft.com/office/drawing/2014/main" id="{4BDB6CA8-B5EB-BAB3-BAF7-1A0156B73CBD}"/>
              </a:ext>
            </a:extLst>
          </p:cNvPr>
          <p:cNvSpPr txBox="1"/>
          <p:nvPr/>
        </p:nvSpPr>
        <p:spPr>
          <a:xfrm>
            <a:off x="6185671" y="4560508"/>
            <a:ext cx="3052006" cy="3186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100" dirty="0"/>
              <a:t>・</a:t>
            </a:r>
            <a:r>
              <a:rPr kumimoji="1" lang="en-US" altLang="ja-JP" sz="1100" dirty="0"/>
              <a:t>Power Automate</a:t>
            </a:r>
            <a:r>
              <a:rPr kumimoji="1" lang="ja-JP" altLang="en-US" sz="1100" dirty="0"/>
              <a:t>の承認フローで所長へ自動報告</a:t>
            </a:r>
            <a:endParaRPr kumimoji="1" lang="en-US" altLang="ja-JP" sz="1100" dirty="0"/>
          </a:p>
        </p:txBody>
      </p:sp>
      <p:pic>
        <p:nvPicPr>
          <p:cNvPr id="19" name="Picture 4" descr="Microsoft Apps">
            <a:extLst>
              <a:ext uri="{FF2B5EF4-FFF2-40B4-BE49-F238E27FC236}">
                <a16:creationId xmlns:a16="http://schemas.microsoft.com/office/drawing/2014/main" id="{2393596B-5526-74E3-7ACF-406793BB92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2" t="32172" r="28392" b="31243"/>
          <a:stretch/>
        </p:blipFill>
        <p:spPr bwMode="auto">
          <a:xfrm>
            <a:off x="5866672" y="5579898"/>
            <a:ext cx="435269" cy="35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86">
            <a:extLst>
              <a:ext uri="{FF2B5EF4-FFF2-40B4-BE49-F238E27FC236}">
                <a16:creationId xmlns:a16="http://schemas.microsoft.com/office/drawing/2014/main" id="{CE781E01-E1A7-E08C-05A1-1223F19C6088}"/>
              </a:ext>
            </a:extLst>
          </p:cNvPr>
          <p:cNvSpPr txBox="1"/>
          <p:nvPr/>
        </p:nvSpPr>
        <p:spPr>
          <a:xfrm>
            <a:off x="6281632" y="5625451"/>
            <a:ext cx="2789916" cy="3186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100" dirty="0"/>
              <a:t>・</a:t>
            </a:r>
            <a:r>
              <a:rPr kumimoji="1" lang="en-US" altLang="ja-JP" sz="1100" dirty="0"/>
              <a:t>Power Automate</a:t>
            </a:r>
            <a:r>
              <a:rPr kumimoji="1" lang="ja-JP" altLang="en-US" sz="1100" dirty="0"/>
              <a:t>の承認フローで「応急・恒久措置」として</a:t>
            </a:r>
            <a:r>
              <a:rPr kumimoji="1" lang="en-US" altLang="ja-JP" sz="1100" dirty="0"/>
              <a:t>Planner</a:t>
            </a:r>
            <a:r>
              <a:rPr kumimoji="1" lang="ja-JP" altLang="en-US" sz="1100" dirty="0"/>
              <a:t>に自動登録</a:t>
            </a:r>
            <a:endParaRPr kumimoji="1"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224893128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期待される効果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4957956D-D0AE-3F7F-D4AE-6A75AF521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871006"/>
              </p:ext>
            </p:extLst>
          </p:nvPr>
        </p:nvGraphicFramePr>
        <p:xfrm>
          <a:off x="683568" y="3284984"/>
          <a:ext cx="7560839" cy="207653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12326661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4187584799"/>
                    </a:ext>
                  </a:extLst>
                </a:gridCol>
                <a:gridCol w="3240359">
                  <a:extLst>
                    <a:ext uri="{9D8B030D-6E8A-4147-A177-3AD203B41FA5}">
                      <a16:colId xmlns:a16="http://schemas.microsoft.com/office/drawing/2014/main" val="585003387"/>
                    </a:ext>
                  </a:extLst>
                </a:gridCol>
              </a:tblGrid>
              <a:tr h="524026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u="none" strike="noStrike" dirty="0">
                          <a:effectLst/>
                        </a:rPr>
                        <a:t>　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104" marR="8104" marT="8104" marB="0" anchor="ctr" anchorCtr="1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u="none" strike="noStrike" dirty="0">
                          <a:effectLst/>
                        </a:rPr>
                        <a:t>時間</a:t>
                      </a:r>
                      <a:r>
                        <a:rPr lang="zh-TW" altLang="en-US" sz="2000" u="none" strike="noStrike" dirty="0">
                          <a:effectLst/>
                        </a:rPr>
                        <a:t>合計</a:t>
                      </a:r>
                      <a:r>
                        <a:rPr lang="en-US" altLang="zh-TW" sz="2000" u="none" strike="noStrike" dirty="0">
                          <a:effectLst/>
                        </a:rPr>
                        <a:t>×</a:t>
                      </a:r>
                      <a:r>
                        <a:rPr lang="zh-TW" altLang="en-US" sz="2000" u="none" strike="noStrike" dirty="0">
                          <a:effectLst/>
                        </a:rPr>
                        <a:t>報告書総数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104" marR="8104" marT="8104" marB="0"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u="none" strike="noStrike" dirty="0">
                          <a:effectLst/>
                        </a:rPr>
                        <a:t>工数合計</a:t>
                      </a:r>
                      <a:r>
                        <a:rPr lang="en-US" altLang="zh-TW" sz="2000" u="none" strike="noStrike" dirty="0">
                          <a:effectLst/>
                        </a:rPr>
                        <a:t>×</a:t>
                      </a:r>
                      <a:r>
                        <a:rPr lang="zh-TW" altLang="en-US" sz="2000" u="none" strike="noStrike" dirty="0">
                          <a:effectLst/>
                        </a:rPr>
                        <a:t>報告書総数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104" marR="8104" marT="8104" marB="0"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726733"/>
                  </a:ext>
                </a:extLst>
              </a:tr>
              <a:tr h="504459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u="none" strike="noStrike" dirty="0">
                          <a:effectLst/>
                        </a:rPr>
                        <a:t>現運用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104" marR="8104" marT="8104" marB="0"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832.0</a:t>
                      </a:r>
                    </a:p>
                  </a:txBody>
                  <a:tcPr marL="8104" marR="8104" marT="8104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107.4</a:t>
                      </a:r>
                    </a:p>
                  </a:txBody>
                  <a:tcPr marL="8104" marR="8104" marT="8104" marB="0" anchor="ctr" anchorCtr="1"/>
                </a:tc>
                <a:extLst>
                  <a:ext uri="{0D108BD9-81ED-4DB2-BD59-A6C34878D82A}">
                    <a16:rowId xmlns:a16="http://schemas.microsoft.com/office/drawing/2014/main" val="1749739374"/>
                  </a:ext>
                </a:extLst>
              </a:tr>
              <a:tr h="524026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u="none" strike="noStrike" dirty="0">
                          <a:effectLst/>
                        </a:rPr>
                        <a:t>改善後</a:t>
                      </a:r>
                      <a:endParaRPr lang="en-US" altLang="ja-JP" sz="2000" u="none" strike="noStrike" dirty="0">
                        <a:effectLst/>
                      </a:endParaRPr>
                    </a:p>
                  </a:txBody>
                  <a:tcPr marL="8104" marR="8104" marT="8104" marB="0"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416.0</a:t>
                      </a:r>
                    </a:p>
                  </a:txBody>
                  <a:tcPr marL="8104" marR="8104" marT="8104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53.7</a:t>
                      </a:r>
                    </a:p>
                  </a:txBody>
                  <a:tcPr marL="8104" marR="8104" marT="8104" marB="0" anchor="ctr" anchorCtr="1"/>
                </a:tc>
                <a:extLst>
                  <a:ext uri="{0D108BD9-81ED-4DB2-BD59-A6C34878D82A}">
                    <a16:rowId xmlns:a16="http://schemas.microsoft.com/office/drawing/2014/main" val="348337476"/>
                  </a:ext>
                </a:extLst>
              </a:tr>
              <a:tr h="524026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u="none" strike="noStrike" dirty="0">
                          <a:effectLst/>
                        </a:rPr>
                        <a:t>削減見込</a:t>
                      </a:r>
                      <a:endParaRPr lang="en-US" altLang="ja-JP" sz="2000" u="none" strike="noStrike" dirty="0">
                        <a:effectLst/>
                      </a:endParaRPr>
                    </a:p>
                  </a:txBody>
                  <a:tcPr marL="8104" marR="8104" marT="8104" marB="0" anchor="ctr" anchorCtr="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416.0</a:t>
                      </a:r>
                    </a:p>
                  </a:txBody>
                  <a:tcPr marL="8104" marR="8104" marT="8104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53.7</a:t>
                      </a:r>
                    </a:p>
                  </a:txBody>
                  <a:tcPr marL="8104" marR="8104" marT="8104" marB="0" anchor="ctr" anchorCtr="1"/>
                </a:tc>
                <a:extLst>
                  <a:ext uri="{0D108BD9-81ED-4DB2-BD59-A6C34878D82A}">
                    <a16:rowId xmlns:a16="http://schemas.microsoft.com/office/drawing/2014/main" val="1054269967"/>
                  </a:ext>
                </a:extLst>
              </a:tr>
            </a:tbl>
          </a:graphicData>
        </a:graphic>
      </p:graphicFrame>
      <p:sp>
        <p:nvSpPr>
          <p:cNvPr id="6" name="テキスト プレースホルダー 2">
            <a:extLst>
              <a:ext uri="{FF2B5EF4-FFF2-40B4-BE49-F238E27FC236}">
                <a16:creationId xmlns:a16="http://schemas.microsoft.com/office/drawing/2014/main" id="{2F837EA3-3939-D294-B525-75F84CD6C4B9}"/>
              </a:ext>
            </a:extLst>
          </p:cNvPr>
          <p:cNvSpPr txBox="1">
            <a:spLocks/>
          </p:cNvSpPr>
          <p:nvPr/>
        </p:nvSpPr>
        <p:spPr>
          <a:xfrm>
            <a:off x="457200" y="1628800"/>
            <a:ext cx="8229600" cy="135441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/>
              <a:t>「</a:t>
            </a:r>
            <a:r>
              <a:rPr lang="en-US" altLang="ja-JP" sz="2400" dirty="0"/>
              <a:t>2022</a:t>
            </a:r>
            <a:r>
              <a:rPr lang="ja-JP" altLang="en-US" sz="2400" dirty="0"/>
              <a:t>年</a:t>
            </a:r>
            <a:r>
              <a:rPr lang="en-US" altLang="ja-JP" sz="2400" dirty="0"/>
              <a:t>8</a:t>
            </a:r>
            <a:r>
              <a:rPr lang="ja-JP" altLang="en-US" sz="2400" dirty="0"/>
              <a:t>月～</a:t>
            </a:r>
            <a:r>
              <a:rPr lang="en-US" altLang="ja-JP" sz="2400" dirty="0"/>
              <a:t>2023</a:t>
            </a:r>
            <a:r>
              <a:rPr lang="ja-JP" altLang="en-US" sz="2400" dirty="0"/>
              <a:t>年</a:t>
            </a:r>
            <a:r>
              <a:rPr lang="en-US" altLang="ja-JP" sz="2400" dirty="0"/>
              <a:t>6</a:t>
            </a:r>
            <a:r>
              <a:rPr lang="ja-JP" altLang="en-US" sz="2400" dirty="0"/>
              <a:t>月」の延岡製造所で発行された異常処置報告書「</a:t>
            </a:r>
            <a:r>
              <a:rPr lang="en-US" altLang="ja-JP" sz="2400" dirty="0">
                <a:solidFill>
                  <a:srgbClr val="FF0000"/>
                </a:solidFill>
              </a:rPr>
              <a:t>104</a:t>
            </a:r>
            <a:r>
              <a:rPr lang="ja-JP" altLang="en-US" sz="2400" dirty="0">
                <a:solidFill>
                  <a:srgbClr val="FF0000"/>
                </a:solidFill>
              </a:rPr>
              <a:t>件</a:t>
            </a:r>
            <a:r>
              <a:rPr lang="ja-JP" altLang="en-US" sz="2400" dirty="0"/>
              <a:t>」を基に試算。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改善後は</a:t>
            </a:r>
            <a:r>
              <a:rPr lang="en-US" altLang="ja-JP" sz="2400" u="sng" dirty="0">
                <a:solidFill>
                  <a:srgbClr val="FF0000"/>
                </a:solidFill>
              </a:rPr>
              <a:t>416</a:t>
            </a:r>
            <a:r>
              <a:rPr lang="ja-JP" altLang="en-US" sz="2400" u="sng" dirty="0">
                <a:solidFill>
                  <a:srgbClr val="FF0000"/>
                </a:solidFill>
              </a:rPr>
              <a:t>時間の作業時間、</a:t>
            </a:r>
            <a:r>
              <a:rPr lang="en-US" altLang="ja-JP" sz="2400" u="sng" dirty="0">
                <a:solidFill>
                  <a:srgbClr val="FF0000"/>
                </a:solidFill>
              </a:rPr>
              <a:t>53.7</a:t>
            </a:r>
            <a:r>
              <a:rPr lang="ja-JP" altLang="en-US" sz="2400" u="sng" dirty="0">
                <a:solidFill>
                  <a:srgbClr val="FF0000"/>
                </a:solidFill>
              </a:rPr>
              <a:t>工数の削減</a:t>
            </a:r>
            <a:r>
              <a:rPr lang="ja-JP" altLang="en-US" sz="2400" dirty="0"/>
              <a:t>が期待できる。</a:t>
            </a:r>
            <a:endParaRPr lang="en-US" altLang="ja-JP" sz="24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222956067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Teams</a:t>
            </a:r>
            <a:r>
              <a:rPr lang="ja-JP" altLang="en-US" dirty="0"/>
              <a:t>内入力欄（</a:t>
            </a:r>
            <a:r>
              <a:rPr lang="en-US" altLang="ja-JP" dirty="0"/>
              <a:t>SPO</a:t>
            </a:r>
            <a:r>
              <a:rPr lang="ja-JP" altLang="en-US" dirty="0"/>
              <a:t>リスト）</a:t>
            </a:r>
            <a:endParaRPr kumimoji="1" lang="ja-JP" altLang="en-US" dirty="0"/>
          </a:p>
        </p:txBody>
      </p:sp>
      <p:sp>
        <p:nvSpPr>
          <p:cNvPr id="43" name="テキスト プレースホルダー 2">
            <a:extLst>
              <a:ext uri="{FF2B5EF4-FFF2-40B4-BE49-F238E27FC236}">
                <a16:creationId xmlns:a16="http://schemas.microsoft.com/office/drawing/2014/main" id="{EB282626-34F0-4486-A915-5316375C00F6}"/>
              </a:ext>
            </a:extLst>
          </p:cNvPr>
          <p:cNvSpPr txBox="1">
            <a:spLocks/>
          </p:cNvSpPr>
          <p:nvPr/>
        </p:nvSpPr>
        <p:spPr>
          <a:xfrm>
            <a:off x="454058" y="1175705"/>
            <a:ext cx="7142278" cy="5163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/>
              <a:t>SharePoint(SPO)</a:t>
            </a:r>
            <a:r>
              <a:rPr lang="ja-JP" altLang="en-US" sz="2000" dirty="0"/>
              <a:t>リストを</a:t>
            </a:r>
            <a:r>
              <a:rPr lang="en-US" altLang="ja-JP" sz="2000" dirty="0"/>
              <a:t>Teams</a:t>
            </a:r>
            <a:r>
              <a:rPr lang="ja-JP" altLang="en-US" sz="2000" dirty="0"/>
              <a:t>へ接続し、直接入力可能とする。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8EAB980-DCBB-B824-5D7C-4C4433CBE235}"/>
              </a:ext>
            </a:extLst>
          </p:cNvPr>
          <p:cNvSpPr/>
          <p:nvPr/>
        </p:nvSpPr>
        <p:spPr>
          <a:xfrm>
            <a:off x="2699792" y="2946439"/>
            <a:ext cx="180019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C1DF3E8-E73D-B411-739A-D64ACD950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19" y="2194540"/>
            <a:ext cx="8100391" cy="38987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プレースホルダー 2">
            <a:extLst>
              <a:ext uri="{FF2B5EF4-FFF2-40B4-BE49-F238E27FC236}">
                <a16:creationId xmlns:a16="http://schemas.microsoft.com/office/drawing/2014/main" id="{3D772CF6-6B61-70D4-070C-9C053EBA53EF}"/>
              </a:ext>
            </a:extLst>
          </p:cNvPr>
          <p:cNvSpPr txBox="1">
            <a:spLocks/>
          </p:cNvSpPr>
          <p:nvPr/>
        </p:nvSpPr>
        <p:spPr>
          <a:xfrm>
            <a:off x="432108" y="6264915"/>
            <a:ext cx="7308244" cy="5163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>
                <a:solidFill>
                  <a:srgbClr val="FF0000"/>
                </a:solidFill>
              </a:rPr>
              <a:t>※</a:t>
            </a:r>
            <a:r>
              <a:rPr lang="ja-JP" altLang="en-US" sz="2000" dirty="0">
                <a:solidFill>
                  <a:srgbClr val="FF0000"/>
                </a:solidFill>
              </a:rPr>
              <a:t>本リストの内容はイメージです。実際の内容とは異なります。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EC968CF-A203-CDC5-3D0B-FBFF6160EED4}"/>
              </a:ext>
            </a:extLst>
          </p:cNvPr>
          <p:cNvSpPr/>
          <p:nvPr/>
        </p:nvSpPr>
        <p:spPr>
          <a:xfrm>
            <a:off x="2699792" y="2195244"/>
            <a:ext cx="1008112" cy="414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F851089-E2DC-3AC8-F5E1-347E85EDEDA1}"/>
              </a:ext>
            </a:extLst>
          </p:cNvPr>
          <p:cNvSpPr/>
          <p:nvPr/>
        </p:nvSpPr>
        <p:spPr>
          <a:xfrm>
            <a:off x="580290" y="2609376"/>
            <a:ext cx="895366" cy="414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544A276-B761-ADAE-E17E-522BB587457C}"/>
              </a:ext>
            </a:extLst>
          </p:cNvPr>
          <p:cNvCxnSpPr>
            <a:cxnSpLocks/>
          </p:cNvCxnSpPr>
          <p:nvPr/>
        </p:nvCxnSpPr>
        <p:spPr>
          <a:xfrm flipH="1">
            <a:off x="3779912" y="2010269"/>
            <a:ext cx="288032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プレースホルダー 2">
            <a:extLst>
              <a:ext uri="{FF2B5EF4-FFF2-40B4-BE49-F238E27FC236}">
                <a16:creationId xmlns:a16="http://schemas.microsoft.com/office/drawing/2014/main" id="{08AB1AE3-3C94-FA30-DBAA-0455C5178670}"/>
              </a:ext>
            </a:extLst>
          </p:cNvPr>
          <p:cNvSpPr txBox="1">
            <a:spLocks/>
          </p:cNvSpPr>
          <p:nvPr/>
        </p:nvSpPr>
        <p:spPr>
          <a:xfrm>
            <a:off x="4034308" y="1781974"/>
            <a:ext cx="2952328" cy="5163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/>
              <a:t>SPO</a:t>
            </a:r>
            <a:r>
              <a:rPr lang="ja-JP" altLang="en-US" sz="1800" dirty="0"/>
              <a:t>リストと連携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9372292-FE3D-8993-42EF-6560F7FD0C76}"/>
              </a:ext>
            </a:extLst>
          </p:cNvPr>
          <p:cNvCxnSpPr>
            <a:cxnSpLocks/>
          </p:cNvCxnSpPr>
          <p:nvPr/>
        </p:nvCxnSpPr>
        <p:spPr>
          <a:xfrm>
            <a:off x="1437540" y="2154285"/>
            <a:ext cx="0" cy="406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2">
            <a:extLst>
              <a:ext uri="{FF2B5EF4-FFF2-40B4-BE49-F238E27FC236}">
                <a16:creationId xmlns:a16="http://schemas.microsoft.com/office/drawing/2014/main" id="{F0E24200-87FB-39E4-81CB-506F891A0078}"/>
              </a:ext>
            </a:extLst>
          </p:cNvPr>
          <p:cNvSpPr txBox="1">
            <a:spLocks/>
          </p:cNvSpPr>
          <p:nvPr/>
        </p:nvSpPr>
        <p:spPr>
          <a:xfrm>
            <a:off x="827584" y="1787976"/>
            <a:ext cx="2952328" cy="5163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/>
              <a:t>「新規」ボタンで直接入力</a:t>
            </a:r>
          </a:p>
        </p:txBody>
      </p:sp>
    </p:spTree>
    <p:extLst>
      <p:ext uri="{BB962C8B-B14F-4D97-AF65-F5344CB8AC3E}">
        <p14:creationId xmlns:p14="http://schemas.microsoft.com/office/powerpoint/2010/main" val="2735360777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PowerAutomate</a:t>
            </a:r>
            <a:r>
              <a:rPr lang="ja-JP" altLang="en-US" dirty="0"/>
              <a:t>からの承認依頼</a:t>
            </a:r>
            <a:endParaRPr kumimoji="1" lang="ja-JP" altLang="en-US" dirty="0"/>
          </a:p>
        </p:txBody>
      </p:sp>
      <p:sp>
        <p:nvSpPr>
          <p:cNvPr id="43" name="テキスト プレースホルダー 2">
            <a:extLst>
              <a:ext uri="{FF2B5EF4-FFF2-40B4-BE49-F238E27FC236}">
                <a16:creationId xmlns:a16="http://schemas.microsoft.com/office/drawing/2014/main" id="{EB282626-34F0-4486-A915-5316375C00F6}"/>
              </a:ext>
            </a:extLst>
          </p:cNvPr>
          <p:cNvSpPr txBox="1">
            <a:spLocks/>
          </p:cNvSpPr>
          <p:nvPr/>
        </p:nvSpPr>
        <p:spPr>
          <a:xfrm>
            <a:off x="454058" y="1175705"/>
            <a:ext cx="7430310" cy="7521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sz="2000" dirty="0"/>
              <a:t>予め設定していた報告対象者へ自動通知される（複数設定可）</a:t>
            </a:r>
          </a:p>
        </p:txBody>
      </p:sp>
      <p:sp>
        <p:nvSpPr>
          <p:cNvPr id="6" name="テキスト プレースホルダー 2">
            <a:extLst>
              <a:ext uri="{FF2B5EF4-FFF2-40B4-BE49-F238E27FC236}">
                <a16:creationId xmlns:a16="http://schemas.microsoft.com/office/drawing/2014/main" id="{3D772CF6-6B61-70D4-070C-9C053EBA53EF}"/>
              </a:ext>
            </a:extLst>
          </p:cNvPr>
          <p:cNvSpPr txBox="1">
            <a:spLocks/>
          </p:cNvSpPr>
          <p:nvPr/>
        </p:nvSpPr>
        <p:spPr>
          <a:xfrm>
            <a:off x="432108" y="6264915"/>
            <a:ext cx="7308244" cy="5163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>
                <a:solidFill>
                  <a:srgbClr val="FF0000"/>
                </a:solidFill>
              </a:rPr>
              <a:t>※</a:t>
            </a:r>
            <a:r>
              <a:rPr lang="ja-JP" altLang="en-US" sz="2000" dirty="0">
                <a:solidFill>
                  <a:srgbClr val="FF0000"/>
                </a:solidFill>
              </a:rPr>
              <a:t>本内容はイメージです。実際の内容とは異なります。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3EDBE63-C1F8-AE93-6B07-4B370193B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927873"/>
            <a:ext cx="4032448" cy="40428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5EA86BA-0FA9-751B-886C-E5CA7CA2A915}"/>
              </a:ext>
            </a:extLst>
          </p:cNvPr>
          <p:cNvSpPr/>
          <p:nvPr/>
        </p:nvSpPr>
        <p:spPr>
          <a:xfrm>
            <a:off x="3078118" y="3742220"/>
            <a:ext cx="2934042" cy="2063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49079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DB72035-3009-9A7F-398A-4142D1FE1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08" y="2014340"/>
            <a:ext cx="8028384" cy="36941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メールも同時に送付される</a:t>
            </a:r>
            <a:endParaRPr kumimoji="1" lang="ja-JP" altLang="en-US" dirty="0"/>
          </a:p>
        </p:txBody>
      </p:sp>
      <p:sp>
        <p:nvSpPr>
          <p:cNvPr id="43" name="テキスト プレースホルダー 2">
            <a:extLst>
              <a:ext uri="{FF2B5EF4-FFF2-40B4-BE49-F238E27FC236}">
                <a16:creationId xmlns:a16="http://schemas.microsoft.com/office/drawing/2014/main" id="{EB282626-34F0-4486-A915-5316375C00F6}"/>
              </a:ext>
            </a:extLst>
          </p:cNvPr>
          <p:cNvSpPr txBox="1">
            <a:spLocks/>
          </p:cNvSpPr>
          <p:nvPr/>
        </p:nvSpPr>
        <p:spPr>
          <a:xfrm>
            <a:off x="454058" y="1175705"/>
            <a:ext cx="7430310" cy="7521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2000" dirty="0"/>
              <a:t>Teams</a:t>
            </a:r>
            <a:r>
              <a:rPr lang="ja-JP" altLang="en-US" sz="2000" dirty="0"/>
              <a:t>のチャットの他、メールも送付される。</a:t>
            </a:r>
          </a:p>
        </p:txBody>
      </p:sp>
      <p:sp>
        <p:nvSpPr>
          <p:cNvPr id="6" name="テキスト プレースホルダー 2">
            <a:extLst>
              <a:ext uri="{FF2B5EF4-FFF2-40B4-BE49-F238E27FC236}">
                <a16:creationId xmlns:a16="http://schemas.microsoft.com/office/drawing/2014/main" id="{3D772CF6-6B61-70D4-070C-9C053EBA53EF}"/>
              </a:ext>
            </a:extLst>
          </p:cNvPr>
          <p:cNvSpPr txBox="1">
            <a:spLocks/>
          </p:cNvSpPr>
          <p:nvPr/>
        </p:nvSpPr>
        <p:spPr>
          <a:xfrm>
            <a:off x="454058" y="6076116"/>
            <a:ext cx="7308244" cy="5163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>
                <a:solidFill>
                  <a:srgbClr val="FF0000"/>
                </a:solidFill>
              </a:rPr>
              <a:t>※</a:t>
            </a:r>
            <a:r>
              <a:rPr lang="ja-JP" altLang="en-US" sz="2000" dirty="0">
                <a:solidFill>
                  <a:srgbClr val="FF0000"/>
                </a:solidFill>
              </a:rPr>
              <a:t>本内容はイメージです。実際の内容とは異なります。</a:t>
            </a:r>
          </a:p>
        </p:txBody>
      </p:sp>
    </p:spTree>
    <p:extLst>
      <p:ext uri="{BB962C8B-B14F-4D97-AF65-F5344CB8AC3E}">
        <p14:creationId xmlns:p14="http://schemas.microsoft.com/office/powerpoint/2010/main" val="644432186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07392CAA-63A3-A210-BA25-D819D9F10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808" y="3914483"/>
            <a:ext cx="4499992" cy="21663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4ACB02D-A228-2AEE-085D-176D86FB2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160950"/>
            <a:ext cx="5141427" cy="15204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承認されたら</a:t>
            </a:r>
            <a:endParaRPr kumimoji="1" lang="ja-JP" altLang="en-US" dirty="0"/>
          </a:p>
        </p:txBody>
      </p:sp>
      <p:sp>
        <p:nvSpPr>
          <p:cNvPr id="43" name="テキスト プレースホルダー 2">
            <a:extLst>
              <a:ext uri="{FF2B5EF4-FFF2-40B4-BE49-F238E27FC236}">
                <a16:creationId xmlns:a16="http://schemas.microsoft.com/office/drawing/2014/main" id="{EB282626-34F0-4486-A915-5316375C00F6}"/>
              </a:ext>
            </a:extLst>
          </p:cNvPr>
          <p:cNvSpPr txBox="1">
            <a:spLocks/>
          </p:cNvSpPr>
          <p:nvPr/>
        </p:nvSpPr>
        <p:spPr>
          <a:xfrm>
            <a:off x="454058" y="1175705"/>
            <a:ext cx="8006374" cy="7521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2000" dirty="0"/>
              <a:t>Teams</a:t>
            </a:r>
            <a:r>
              <a:rPr lang="ja-JP" altLang="en-US" sz="2000" dirty="0"/>
              <a:t>のチームチャットに承認された旨が報告され、</a:t>
            </a:r>
            <a:r>
              <a:rPr lang="en-US" altLang="ja-JP" sz="2000" dirty="0"/>
              <a:t>Planner</a:t>
            </a:r>
            <a:r>
              <a:rPr lang="ja-JP" altLang="en-US" sz="2000" dirty="0"/>
              <a:t>に追加される</a:t>
            </a:r>
            <a:endParaRPr lang="en-US" altLang="ja-JP" sz="20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000" dirty="0"/>
              <a:t>表示内容は適宜変更可能</a:t>
            </a:r>
          </a:p>
        </p:txBody>
      </p:sp>
      <p:sp>
        <p:nvSpPr>
          <p:cNvPr id="6" name="テキスト プレースホルダー 2">
            <a:extLst>
              <a:ext uri="{FF2B5EF4-FFF2-40B4-BE49-F238E27FC236}">
                <a16:creationId xmlns:a16="http://schemas.microsoft.com/office/drawing/2014/main" id="{3D772CF6-6B61-70D4-070C-9C053EBA53EF}"/>
              </a:ext>
            </a:extLst>
          </p:cNvPr>
          <p:cNvSpPr txBox="1">
            <a:spLocks/>
          </p:cNvSpPr>
          <p:nvPr/>
        </p:nvSpPr>
        <p:spPr>
          <a:xfrm>
            <a:off x="532686" y="6197339"/>
            <a:ext cx="7308244" cy="5163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>
                <a:solidFill>
                  <a:srgbClr val="FF0000"/>
                </a:solidFill>
              </a:rPr>
              <a:t>※</a:t>
            </a:r>
            <a:r>
              <a:rPr lang="ja-JP" altLang="en-US" sz="2000" dirty="0">
                <a:solidFill>
                  <a:srgbClr val="FF0000"/>
                </a:solidFill>
              </a:rPr>
              <a:t>本内容はイメージです。実際の内容とは異なります。</a:t>
            </a:r>
          </a:p>
        </p:txBody>
      </p:sp>
      <p:sp>
        <p:nvSpPr>
          <p:cNvPr id="9" name="矢印: 右カーブ 8">
            <a:extLst>
              <a:ext uri="{FF2B5EF4-FFF2-40B4-BE49-F238E27FC236}">
                <a16:creationId xmlns:a16="http://schemas.microsoft.com/office/drawing/2014/main" id="{51FE6423-38B7-CD28-C7E1-6A82DC90D46A}"/>
              </a:ext>
            </a:extLst>
          </p:cNvPr>
          <p:cNvSpPr/>
          <p:nvPr/>
        </p:nvSpPr>
        <p:spPr>
          <a:xfrm rot="19165781" flipH="1">
            <a:off x="6274053" y="2732614"/>
            <a:ext cx="548568" cy="100811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415886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CAPA</a:t>
            </a:r>
            <a:r>
              <a:rPr lang="ja-JP" altLang="en-US" dirty="0"/>
              <a:t>は</a:t>
            </a:r>
            <a:r>
              <a:rPr lang="en-US" altLang="ja-JP" dirty="0"/>
              <a:t>Planner</a:t>
            </a:r>
            <a:r>
              <a:rPr lang="ja-JP" altLang="en-US" dirty="0"/>
              <a:t>で進捗管理</a:t>
            </a:r>
            <a:endParaRPr kumimoji="1" lang="ja-JP" altLang="en-US" dirty="0"/>
          </a:p>
        </p:txBody>
      </p:sp>
      <p:sp>
        <p:nvSpPr>
          <p:cNvPr id="43" name="テキスト プレースホルダー 2">
            <a:extLst>
              <a:ext uri="{FF2B5EF4-FFF2-40B4-BE49-F238E27FC236}">
                <a16:creationId xmlns:a16="http://schemas.microsoft.com/office/drawing/2014/main" id="{EB282626-34F0-4486-A915-5316375C00F6}"/>
              </a:ext>
            </a:extLst>
          </p:cNvPr>
          <p:cNvSpPr txBox="1">
            <a:spLocks/>
          </p:cNvSpPr>
          <p:nvPr/>
        </p:nvSpPr>
        <p:spPr>
          <a:xfrm>
            <a:off x="454058" y="1175705"/>
            <a:ext cx="8006374" cy="7521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2000" dirty="0"/>
              <a:t>CAPA</a:t>
            </a:r>
            <a:r>
              <a:rPr lang="ja-JP" altLang="en-US" sz="2000" dirty="0"/>
              <a:t>は短期、長期などで振り分け、進捗管理可能</a:t>
            </a:r>
            <a:endParaRPr lang="en-US" altLang="ja-JP" sz="2000" dirty="0"/>
          </a:p>
        </p:txBody>
      </p:sp>
      <p:sp>
        <p:nvSpPr>
          <p:cNvPr id="6" name="テキスト プレースホルダー 2">
            <a:extLst>
              <a:ext uri="{FF2B5EF4-FFF2-40B4-BE49-F238E27FC236}">
                <a16:creationId xmlns:a16="http://schemas.microsoft.com/office/drawing/2014/main" id="{3D772CF6-6B61-70D4-070C-9C053EBA53EF}"/>
              </a:ext>
            </a:extLst>
          </p:cNvPr>
          <p:cNvSpPr txBox="1">
            <a:spLocks/>
          </p:cNvSpPr>
          <p:nvPr/>
        </p:nvSpPr>
        <p:spPr>
          <a:xfrm>
            <a:off x="532686" y="6197339"/>
            <a:ext cx="7308244" cy="5163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>
                <a:solidFill>
                  <a:srgbClr val="FF0000"/>
                </a:solidFill>
              </a:rPr>
              <a:t>※</a:t>
            </a:r>
            <a:r>
              <a:rPr lang="ja-JP" altLang="en-US" sz="2000" dirty="0">
                <a:solidFill>
                  <a:srgbClr val="FF0000"/>
                </a:solidFill>
              </a:rPr>
              <a:t>本内容はイメージです。実際の内容とは異なります。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6C39B1D-4252-8DD5-4FBB-7C1BCBD3E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2832355"/>
            <a:ext cx="4190410" cy="28280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017062F-C775-A561-C1D2-A7D4B32C5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01" y="1945365"/>
            <a:ext cx="3866108" cy="33380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5513625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9216049-CAA4-82A5-8EE7-4C470D38A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97505"/>
            <a:ext cx="7596336" cy="50239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メールによる自動通知機能</a:t>
            </a:r>
            <a:endParaRPr kumimoji="1" lang="ja-JP" altLang="en-US" dirty="0"/>
          </a:p>
        </p:txBody>
      </p:sp>
      <p:sp>
        <p:nvSpPr>
          <p:cNvPr id="43" name="テキスト プレースホルダー 2">
            <a:extLst>
              <a:ext uri="{FF2B5EF4-FFF2-40B4-BE49-F238E27FC236}">
                <a16:creationId xmlns:a16="http://schemas.microsoft.com/office/drawing/2014/main" id="{EB282626-34F0-4486-A915-5316375C00F6}"/>
              </a:ext>
            </a:extLst>
          </p:cNvPr>
          <p:cNvSpPr txBox="1">
            <a:spLocks/>
          </p:cNvSpPr>
          <p:nvPr/>
        </p:nvSpPr>
        <p:spPr>
          <a:xfrm>
            <a:off x="629590" y="1035598"/>
            <a:ext cx="8057210" cy="5163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タスクの期限が近づくと、担当者へ</a:t>
            </a:r>
            <a:r>
              <a:rPr lang="en-US" altLang="ja-JP" sz="2000" dirty="0"/>
              <a:t>Planner</a:t>
            </a:r>
            <a:r>
              <a:rPr lang="ja-JP" altLang="en-US" sz="2000" dirty="0"/>
              <a:t>から自動通知が届く。</a:t>
            </a:r>
          </a:p>
        </p:txBody>
      </p:sp>
    </p:spTree>
    <p:extLst>
      <p:ext uri="{BB962C8B-B14F-4D97-AF65-F5344CB8AC3E}">
        <p14:creationId xmlns:p14="http://schemas.microsoft.com/office/powerpoint/2010/main" val="2991763656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Power</a:t>
            </a:r>
            <a:r>
              <a:rPr lang="ja-JP" altLang="en-US"/>
              <a:t> </a:t>
            </a:r>
            <a:r>
              <a:rPr lang="en-US" altLang="ja-JP"/>
              <a:t>Automate</a:t>
            </a:r>
            <a:r>
              <a:rPr lang="ja-JP" altLang="en-US" dirty="0"/>
              <a:t>による進捗通知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8C92E5B-9E1D-ECB8-2F34-492DEEBE9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74" y="1964079"/>
            <a:ext cx="7888158" cy="3597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プレースホルダー 2">
            <a:extLst>
              <a:ext uri="{FF2B5EF4-FFF2-40B4-BE49-F238E27FC236}">
                <a16:creationId xmlns:a16="http://schemas.microsoft.com/office/drawing/2014/main" id="{5C41E7E4-AD56-33A8-294C-484EA900F47F}"/>
              </a:ext>
            </a:extLst>
          </p:cNvPr>
          <p:cNvSpPr txBox="1">
            <a:spLocks/>
          </p:cNvSpPr>
          <p:nvPr/>
        </p:nvSpPr>
        <p:spPr>
          <a:xfrm>
            <a:off x="722555" y="1196752"/>
            <a:ext cx="6192688" cy="5163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通知用のチャネル「お知らせ掲示板（暫定）」を設置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CFB56C4-896D-0F98-F6C1-EF4D6FA2125B}"/>
              </a:ext>
            </a:extLst>
          </p:cNvPr>
          <p:cNvCxnSpPr>
            <a:cxnSpLocks/>
          </p:cNvCxnSpPr>
          <p:nvPr/>
        </p:nvCxnSpPr>
        <p:spPr>
          <a:xfrm>
            <a:off x="1658659" y="1583501"/>
            <a:ext cx="216024" cy="232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F8B37A9-FB64-FD12-C6F3-2275D66FE991}"/>
              </a:ext>
            </a:extLst>
          </p:cNvPr>
          <p:cNvSpPr/>
          <p:nvPr/>
        </p:nvSpPr>
        <p:spPr>
          <a:xfrm>
            <a:off x="599777" y="4103781"/>
            <a:ext cx="1922977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75AC8BA-91B8-4886-74DC-46F399D92E61}"/>
              </a:ext>
            </a:extLst>
          </p:cNvPr>
          <p:cNvSpPr/>
          <p:nvPr/>
        </p:nvSpPr>
        <p:spPr>
          <a:xfrm>
            <a:off x="2649023" y="3767726"/>
            <a:ext cx="5595385" cy="1605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371F1ED-106C-1F91-ABD1-7BA518E4A41F}"/>
              </a:ext>
            </a:extLst>
          </p:cNvPr>
          <p:cNvCxnSpPr>
            <a:cxnSpLocks/>
          </p:cNvCxnSpPr>
          <p:nvPr/>
        </p:nvCxnSpPr>
        <p:spPr>
          <a:xfrm flipV="1">
            <a:off x="3203848" y="5445224"/>
            <a:ext cx="57606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2">
            <a:extLst>
              <a:ext uri="{FF2B5EF4-FFF2-40B4-BE49-F238E27FC236}">
                <a16:creationId xmlns:a16="http://schemas.microsoft.com/office/drawing/2014/main" id="{E0E1AE9A-7466-ED42-9513-52D756CE8D5D}"/>
              </a:ext>
            </a:extLst>
          </p:cNvPr>
          <p:cNvSpPr txBox="1">
            <a:spLocks/>
          </p:cNvSpPr>
          <p:nvPr/>
        </p:nvSpPr>
        <p:spPr>
          <a:xfrm>
            <a:off x="457200" y="5976127"/>
            <a:ext cx="8291264" cy="5163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進捗（完了？）があるとリンクとともに自動通知される（現在検討中の機能）</a:t>
            </a:r>
          </a:p>
        </p:txBody>
      </p:sp>
    </p:spTree>
    <p:extLst>
      <p:ext uri="{BB962C8B-B14F-4D97-AF65-F5344CB8AC3E}">
        <p14:creationId xmlns:p14="http://schemas.microsoft.com/office/powerpoint/2010/main" val="2935115454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E90092-8140-4BC1-81EC-CEF3CCE5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現状分析</a:t>
            </a:r>
          </a:p>
        </p:txBody>
      </p:sp>
    </p:spTree>
    <p:extLst>
      <p:ext uri="{BB962C8B-B14F-4D97-AF65-F5344CB8AC3E}">
        <p14:creationId xmlns:p14="http://schemas.microsoft.com/office/powerpoint/2010/main" val="1177791016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C08D8BA-C894-25E6-031D-2B140D1D02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465"/>
          <a:stretch/>
        </p:blipFill>
        <p:spPr>
          <a:xfrm>
            <a:off x="288032" y="1700808"/>
            <a:ext cx="3275856" cy="26716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承認のログ確認方法</a:t>
            </a:r>
            <a:endParaRPr kumimoji="1" lang="ja-JP" altLang="en-US" dirty="0"/>
          </a:p>
        </p:txBody>
      </p:sp>
      <p:sp>
        <p:nvSpPr>
          <p:cNvPr id="43" name="テキスト プレースホルダー 2">
            <a:extLst>
              <a:ext uri="{FF2B5EF4-FFF2-40B4-BE49-F238E27FC236}">
                <a16:creationId xmlns:a16="http://schemas.microsoft.com/office/drawing/2014/main" id="{EB282626-34F0-4486-A915-5316375C00F6}"/>
              </a:ext>
            </a:extLst>
          </p:cNvPr>
          <p:cNvSpPr txBox="1">
            <a:spLocks/>
          </p:cNvSpPr>
          <p:nvPr/>
        </p:nvSpPr>
        <p:spPr>
          <a:xfrm>
            <a:off x="629590" y="1035598"/>
            <a:ext cx="8057210" cy="5163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 err="1"/>
              <a:t>PowerAutomate</a:t>
            </a:r>
            <a:r>
              <a:rPr lang="ja-JP" altLang="en-US" sz="2000" dirty="0"/>
              <a:t>のページで確認可能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3AA2A01-04FF-DDDC-5D59-1F33B3529902}"/>
              </a:ext>
            </a:extLst>
          </p:cNvPr>
          <p:cNvSpPr/>
          <p:nvPr/>
        </p:nvSpPr>
        <p:spPr>
          <a:xfrm>
            <a:off x="936105" y="3050065"/>
            <a:ext cx="864096" cy="378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72C62A6-9E38-37AF-1ED4-E32714C8D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089" y="1700808"/>
            <a:ext cx="4126876" cy="26716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6905101-5302-3E4E-A361-30675E66695C}"/>
              </a:ext>
            </a:extLst>
          </p:cNvPr>
          <p:cNvSpPr/>
          <p:nvPr/>
        </p:nvSpPr>
        <p:spPr>
          <a:xfrm>
            <a:off x="4554089" y="2420889"/>
            <a:ext cx="737991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5DD5919-1625-BDFB-179C-A1DF646DCA7E}"/>
              </a:ext>
            </a:extLst>
          </p:cNvPr>
          <p:cNvCxnSpPr>
            <a:cxnSpLocks/>
          </p:cNvCxnSpPr>
          <p:nvPr/>
        </p:nvCxnSpPr>
        <p:spPr>
          <a:xfrm flipV="1">
            <a:off x="1979712" y="2780929"/>
            <a:ext cx="2448272" cy="50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E0B93D8-099A-5577-B936-6E6016FC11DF}"/>
              </a:ext>
            </a:extLst>
          </p:cNvPr>
          <p:cNvSpPr/>
          <p:nvPr/>
        </p:nvSpPr>
        <p:spPr>
          <a:xfrm>
            <a:off x="288032" y="1700808"/>
            <a:ext cx="2515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58F1CF1-9C4C-F1A7-3609-78BDC3FC84AC}"/>
              </a:ext>
            </a:extLst>
          </p:cNvPr>
          <p:cNvCxnSpPr>
            <a:cxnSpLocks/>
          </p:cNvCxnSpPr>
          <p:nvPr/>
        </p:nvCxnSpPr>
        <p:spPr>
          <a:xfrm>
            <a:off x="539552" y="2171632"/>
            <a:ext cx="576064" cy="878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6DA86885-DB64-5148-73DD-2BA9AB8A4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714" y="4228604"/>
            <a:ext cx="5040560" cy="24478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CACAFEA-0C67-72E3-A777-F936B50D1621}"/>
              </a:ext>
            </a:extLst>
          </p:cNvPr>
          <p:cNvSpPr/>
          <p:nvPr/>
        </p:nvSpPr>
        <p:spPr>
          <a:xfrm>
            <a:off x="1925960" y="4239418"/>
            <a:ext cx="5040560" cy="2447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C695938-0432-14A9-AD50-A5C361319D3C}"/>
              </a:ext>
            </a:extLst>
          </p:cNvPr>
          <p:cNvCxnSpPr>
            <a:cxnSpLocks/>
          </p:cNvCxnSpPr>
          <p:nvPr/>
        </p:nvCxnSpPr>
        <p:spPr>
          <a:xfrm flipH="1">
            <a:off x="4266057" y="2791743"/>
            <a:ext cx="737991" cy="129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246369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E90092-8140-4BC1-81EC-CEF3CCE5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検討が必要な事項</a:t>
            </a:r>
          </a:p>
        </p:txBody>
      </p:sp>
    </p:spTree>
    <p:extLst>
      <p:ext uri="{BB962C8B-B14F-4D97-AF65-F5344CB8AC3E}">
        <p14:creationId xmlns:p14="http://schemas.microsoft.com/office/powerpoint/2010/main" val="1599955671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68EF39-FA9D-4B9E-8C64-3339A2DB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検討が必要な事項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D23FD2-752B-40F0-A3E7-B177DF29B0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2807" y="1700808"/>
            <a:ext cx="8229600" cy="4392000"/>
          </a:xfrm>
        </p:spPr>
        <p:txBody>
          <a:bodyPr/>
          <a:lstStyle/>
          <a:p>
            <a:r>
              <a:rPr lang="ja-JP" altLang="en-US" sz="2400" dirty="0"/>
              <a:t>入力項目について</a:t>
            </a:r>
            <a:endParaRPr lang="en-US" altLang="ja-JP" sz="2400" dirty="0"/>
          </a:p>
          <a:p>
            <a:r>
              <a:rPr lang="ja-JP" altLang="en-US" sz="2400" dirty="0"/>
              <a:t>承認フローと対象者について</a:t>
            </a:r>
            <a:endParaRPr lang="en-US" altLang="ja-JP" sz="2400" dirty="0"/>
          </a:p>
          <a:p>
            <a:r>
              <a:rPr lang="ja-JP" altLang="en-US" sz="2400" dirty="0"/>
              <a:t>アプリの要否（必要な場合は形式）</a:t>
            </a:r>
            <a:endParaRPr lang="en-US" altLang="ja-JP" sz="2400" dirty="0"/>
          </a:p>
          <a:p>
            <a:r>
              <a:rPr lang="ja-JP" altLang="en-US" sz="2400" dirty="0"/>
              <a:t>運用方法について</a:t>
            </a:r>
            <a:endParaRPr lang="en-US" altLang="ja-JP" sz="2400" dirty="0"/>
          </a:p>
          <a:p>
            <a:r>
              <a:rPr lang="ja-JP" altLang="en-US" sz="2400" dirty="0"/>
              <a:t>教育訓練用として、過去事例をまとめたアプリの開発も必要か</a:t>
            </a:r>
            <a:endParaRPr lang="en-US" altLang="ja-JP" sz="2400" dirty="0"/>
          </a:p>
          <a:p>
            <a:endParaRPr lang="en-US" altLang="ja-JP" sz="2400" dirty="0"/>
          </a:p>
          <a:p>
            <a:pPr marL="0" indent="0" algn="r">
              <a:buNone/>
            </a:pPr>
            <a:r>
              <a:rPr lang="ja-JP" altLang="en-US" sz="2400" dirty="0"/>
              <a:t>等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84758795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437894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異常処置報告書数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87919C-21B9-454E-BDB6-A46B0E7A1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2" y="4705347"/>
            <a:ext cx="8147248" cy="109991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1600" dirty="0"/>
              <a:t>「報告書総数」には、</a:t>
            </a:r>
            <a:r>
              <a:rPr lang="ja-JP" altLang="en-US" sz="1600" dirty="0">
                <a:solidFill>
                  <a:srgbClr val="FF0000"/>
                </a:solidFill>
              </a:rPr>
              <a:t>所長未承認</a:t>
            </a:r>
            <a:r>
              <a:rPr lang="ja-JP" altLang="en-US" sz="1600" dirty="0"/>
              <a:t>のものが含まれる</a:t>
            </a:r>
            <a:endParaRPr lang="en-US" altLang="ja-JP" sz="16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600" dirty="0"/>
              <a:t>「集計報告者数」は、所長未承認のものを除外している</a:t>
            </a:r>
            <a:endParaRPr lang="en-US" altLang="ja-JP" sz="16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600" dirty="0"/>
              <a:t>「外れ値削除後集計報告書数」は、各所要日数が「</a:t>
            </a:r>
            <a:r>
              <a:rPr lang="en-US" altLang="ja-JP" sz="1600" dirty="0"/>
              <a:t>20</a:t>
            </a:r>
            <a:r>
              <a:rPr lang="ja-JP" altLang="en-US" sz="1600" dirty="0"/>
              <a:t>日以上」のものを除外している</a:t>
            </a:r>
            <a:endParaRPr lang="en-US" altLang="ja-JP" sz="16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4957956D-D0AE-3F7F-D4AE-6A75AF521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107391"/>
              </p:ext>
            </p:extLst>
          </p:nvPr>
        </p:nvGraphicFramePr>
        <p:xfrm>
          <a:off x="683568" y="2761131"/>
          <a:ext cx="7488832" cy="179962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53184">
                  <a:extLst>
                    <a:ext uri="{9D8B030D-6E8A-4147-A177-3AD203B41FA5}">
                      <a16:colId xmlns:a16="http://schemas.microsoft.com/office/drawing/2014/main" val="3123266612"/>
                    </a:ext>
                  </a:extLst>
                </a:gridCol>
                <a:gridCol w="1027136">
                  <a:extLst>
                    <a:ext uri="{9D8B030D-6E8A-4147-A177-3AD203B41FA5}">
                      <a16:colId xmlns:a16="http://schemas.microsoft.com/office/drawing/2014/main" val="1609669023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4187584799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277699377"/>
                    </a:ext>
                  </a:extLst>
                </a:gridCol>
              </a:tblGrid>
              <a:tr h="48502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ja-JP" altLang="en-US" sz="1800" u="none" strike="noStrike" dirty="0">
                          <a:effectLst/>
                        </a:rPr>
                        <a:t>　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104" marR="8104" marT="8104" marB="0" anchor="ctr" anchorCtr="1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u="none" strike="noStrike" dirty="0">
                          <a:effectLst/>
                        </a:rPr>
                        <a:t>発生～所長承認</a:t>
                      </a:r>
                      <a:endParaRPr lang="en-US" altLang="zh-TW" sz="18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zh-TW" altLang="en-US" sz="1800" u="none" strike="noStrike" dirty="0">
                          <a:effectLst/>
                        </a:rPr>
                        <a:t>平均所要日数（日）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104" marR="8104" marT="8104" marB="0"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u="none" strike="noStrike" dirty="0">
                          <a:effectLst/>
                        </a:rPr>
                        <a:t>報告書作成～承認</a:t>
                      </a:r>
                      <a:endParaRPr lang="en-US" altLang="zh-TW" sz="18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zh-TW" altLang="en-US" sz="1800" u="none" strike="noStrike" dirty="0">
                          <a:effectLst/>
                        </a:rPr>
                        <a:t>平均所要日数（日）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104" marR="8104" marT="8104" marB="0"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726733"/>
                  </a:ext>
                </a:extLst>
              </a:tr>
              <a:tr h="343068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800" u="none" strike="noStrike" dirty="0">
                          <a:effectLst/>
                        </a:rPr>
                        <a:t>報告書総数</a:t>
                      </a:r>
                      <a:r>
                        <a:rPr lang="en-US" altLang="zh-TW" sz="1800" u="none" strike="noStrike" dirty="0">
                          <a:effectLst/>
                        </a:rPr>
                        <a:t>(</a:t>
                      </a:r>
                      <a:r>
                        <a:rPr lang="zh-TW" altLang="en-US" sz="1800" u="none" strike="noStrike" dirty="0">
                          <a:effectLst/>
                        </a:rPr>
                        <a:t>件</a:t>
                      </a:r>
                      <a:r>
                        <a:rPr lang="en-US" altLang="zh-TW" sz="1800" u="none" strike="noStrike" dirty="0">
                          <a:effectLst/>
                        </a:rPr>
                        <a:t>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104" marR="8104" marT="8104" marB="0"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104</a:t>
                      </a:r>
                      <a:endParaRPr lang="en-US" altLang="ja-JP" sz="1800" b="1" i="0" u="none" strike="noStrike" dirty="0">
                        <a:solidFill>
                          <a:srgbClr val="FF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104" marR="8104" marT="8104" marB="0" anchor="ctr" anchorCtr="1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800" u="none" strike="noStrike" dirty="0">
                          <a:effectLst/>
                        </a:rPr>
                        <a:t>　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104" marR="8104" marT="8104" marB="0" anchor="ctr" anchorCtr="1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800" u="none" strike="noStrike" dirty="0">
                          <a:effectLst/>
                        </a:rPr>
                        <a:t>　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104" marR="8104" marT="8104" marB="0" anchor="ctr" anchorCtr="1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341456"/>
                  </a:ext>
                </a:extLst>
              </a:tr>
              <a:tr h="34306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u="none" strike="noStrike" dirty="0">
                          <a:effectLst/>
                        </a:rPr>
                        <a:t>集計報告書数</a:t>
                      </a:r>
                      <a:r>
                        <a:rPr lang="en-US" altLang="zh-TW" sz="1800" u="none" strike="noStrike" dirty="0">
                          <a:effectLst/>
                        </a:rPr>
                        <a:t>(</a:t>
                      </a:r>
                      <a:r>
                        <a:rPr lang="zh-TW" altLang="en-US" sz="1800" u="none" strike="noStrike" dirty="0">
                          <a:effectLst/>
                        </a:rPr>
                        <a:t>件</a:t>
                      </a:r>
                      <a:r>
                        <a:rPr lang="en-US" altLang="zh-TW" sz="1800" u="none" strike="noStrike" dirty="0">
                          <a:effectLst/>
                        </a:rPr>
                        <a:t>)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104" marR="8104" marT="8104" marB="0"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>
                          <a:effectLst/>
                        </a:rPr>
                        <a:t>100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104" marR="8104" marT="8104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8.3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104" marR="8104" marT="8104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>
                          <a:effectLst/>
                        </a:rPr>
                        <a:t>4.5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104" marR="8104" marT="8104" marB="0" anchor="ctr" anchorCtr="1"/>
                </a:tc>
                <a:extLst>
                  <a:ext uri="{0D108BD9-81ED-4DB2-BD59-A6C34878D82A}">
                    <a16:rowId xmlns:a16="http://schemas.microsoft.com/office/drawing/2014/main" val="1749739374"/>
                  </a:ext>
                </a:extLst>
              </a:tr>
              <a:tr h="485024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800" u="none" strike="noStrike" dirty="0">
                          <a:effectLst/>
                        </a:rPr>
                        <a:t>外れ値削除後集計</a:t>
                      </a:r>
                      <a:endParaRPr lang="en-US" altLang="ja-JP" sz="18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ja-JP" altLang="en-US" sz="1800" u="none" strike="noStrike" dirty="0">
                          <a:effectLst/>
                        </a:rPr>
                        <a:t>報告書数</a:t>
                      </a:r>
                      <a:r>
                        <a:rPr lang="en-US" altLang="ja-JP" sz="1800" u="none" strike="noStrike" dirty="0">
                          <a:effectLst/>
                        </a:rPr>
                        <a:t>(</a:t>
                      </a:r>
                      <a:r>
                        <a:rPr lang="ja-JP" altLang="en-US" sz="1800" u="none" strike="noStrike" dirty="0">
                          <a:effectLst/>
                        </a:rPr>
                        <a:t>件</a:t>
                      </a:r>
                      <a:r>
                        <a:rPr lang="en-US" altLang="ja-JP" sz="1800" u="none" strike="noStrike" dirty="0"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104" marR="8104" marT="8104" marB="0" anchor="ctr" anchorCtr="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>
                          <a:effectLst/>
                        </a:rPr>
                        <a:t>94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104" marR="8104" marT="8104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>
                          <a:effectLst/>
                        </a:rPr>
                        <a:t>4.9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104" marR="8104" marT="8104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3.5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104" marR="8104" marT="8104" marB="0" anchor="ctr" anchorCtr="1"/>
                </a:tc>
                <a:extLst>
                  <a:ext uri="{0D108BD9-81ED-4DB2-BD59-A6C34878D82A}">
                    <a16:rowId xmlns:a16="http://schemas.microsoft.com/office/drawing/2014/main" val="348337476"/>
                  </a:ext>
                </a:extLst>
              </a:tr>
            </a:tbl>
          </a:graphicData>
        </a:graphic>
      </p:graphicFrame>
      <p:sp>
        <p:nvSpPr>
          <p:cNvPr id="6" name="テキスト プレースホルダー 2">
            <a:extLst>
              <a:ext uri="{FF2B5EF4-FFF2-40B4-BE49-F238E27FC236}">
                <a16:creationId xmlns:a16="http://schemas.microsoft.com/office/drawing/2014/main" id="{2F837EA3-3939-D294-B525-75F84CD6C4B9}"/>
              </a:ext>
            </a:extLst>
          </p:cNvPr>
          <p:cNvSpPr txBox="1">
            <a:spLocks/>
          </p:cNvSpPr>
          <p:nvPr/>
        </p:nvSpPr>
        <p:spPr>
          <a:xfrm>
            <a:off x="498376" y="1516622"/>
            <a:ext cx="8147248" cy="109991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/>
              <a:t>「</a:t>
            </a:r>
            <a:r>
              <a:rPr lang="en-US" altLang="ja-JP" sz="2400" dirty="0"/>
              <a:t>2022</a:t>
            </a:r>
            <a:r>
              <a:rPr lang="ja-JP" altLang="en-US" sz="2400" dirty="0"/>
              <a:t>年</a:t>
            </a:r>
            <a:r>
              <a:rPr lang="en-US" altLang="ja-JP" sz="2400" dirty="0"/>
              <a:t>8</a:t>
            </a:r>
            <a:r>
              <a:rPr lang="ja-JP" altLang="en-US" sz="2400" dirty="0"/>
              <a:t>月～</a:t>
            </a:r>
            <a:r>
              <a:rPr lang="en-US" altLang="ja-JP" sz="2400" dirty="0"/>
              <a:t>2023</a:t>
            </a:r>
            <a:r>
              <a:rPr lang="ja-JP" altLang="en-US" sz="2400" dirty="0"/>
              <a:t>年</a:t>
            </a:r>
            <a:r>
              <a:rPr lang="en-US" altLang="ja-JP" sz="2400" dirty="0"/>
              <a:t>6</a:t>
            </a:r>
            <a:r>
              <a:rPr lang="ja-JP" altLang="en-US" sz="2400" dirty="0"/>
              <a:t>月」までの「</a:t>
            </a:r>
            <a:r>
              <a:rPr lang="en-US" altLang="ja-JP" sz="2400" dirty="0">
                <a:solidFill>
                  <a:srgbClr val="FF0000"/>
                </a:solidFill>
              </a:rPr>
              <a:t>11</a:t>
            </a:r>
            <a:r>
              <a:rPr lang="ja-JP" altLang="en-US" sz="2400" dirty="0">
                <a:solidFill>
                  <a:srgbClr val="FF0000"/>
                </a:solidFill>
              </a:rPr>
              <a:t>ヶ月間</a:t>
            </a:r>
            <a:r>
              <a:rPr lang="ja-JP" altLang="en-US" sz="2400" dirty="0"/>
              <a:t>」にて、延岡製造所では「</a:t>
            </a:r>
            <a:r>
              <a:rPr lang="en-US" altLang="ja-JP" sz="2400" dirty="0">
                <a:solidFill>
                  <a:srgbClr val="FF0000"/>
                </a:solidFill>
              </a:rPr>
              <a:t>104</a:t>
            </a:r>
            <a:r>
              <a:rPr lang="ja-JP" altLang="en-US" sz="2400" dirty="0">
                <a:solidFill>
                  <a:srgbClr val="FF0000"/>
                </a:solidFill>
              </a:rPr>
              <a:t>件</a:t>
            </a:r>
            <a:r>
              <a:rPr lang="ja-JP" altLang="en-US" sz="2400" dirty="0"/>
              <a:t>」の異常処置報告書が発行されている。</a:t>
            </a:r>
            <a:endParaRPr lang="en-US" altLang="ja-JP" sz="24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658256448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項目内訳</a:t>
            </a: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B2DD32A7-1ABA-4F06-AFB1-C8619AD65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809056"/>
              </p:ext>
            </p:extLst>
          </p:nvPr>
        </p:nvGraphicFramePr>
        <p:xfrm>
          <a:off x="1331640" y="1196752"/>
          <a:ext cx="5832648" cy="528068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484659">
                  <a:extLst>
                    <a:ext uri="{9D8B030D-6E8A-4147-A177-3AD203B41FA5}">
                      <a16:colId xmlns:a16="http://schemas.microsoft.com/office/drawing/2014/main" val="690957842"/>
                    </a:ext>
                  </a:extLst>
                </a:gridCol>
                <a:gridCol w="1347989">
                  <a:extLst>
                    <a:ext uri="{9D8B030D-6E8A-4147-A177-3AD203B41FA5}">
                      <a16:colId xmlns:a16="http://schemas.microsoft.com/office/drawing/2014/main" val="2820303498"/>
                    </a:ext>
                  </a:extLst>
                </a:gridCol>
              </a:tblGrid>
              <a:tr h="37719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ATBC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400" u="none" strike="noStrike" dirty="0">
                          <a:effectLst/>
                        </a:rPr>
                        <a:t>14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b"/>
                </a:tc>
                <a:extLst>
                  <a:ext uri="{0D108BD9-81ED-4DB2-BD59-A6C34878D82A}">
                    <a16:rowId xmlns:a16="http://schemas.microsoft.com/office/drawing/2014/main" val="623586671"/>
                  </a:ext>
                </a:extLst>
              </a:tr>
              <a:tr h="37719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ATBC・MB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400" u="none" strike="noStrike" dirty="0">
                          <a:effectLst/>
                        </a:rPr>
                        <a:t>1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b"/>
                </a:tc>
                <a:extLst>
                  <a:ext uri="{0D108BD9-81ED-4DB2-BD59-A6C34878D82A}">
                    <a16:rowId xmlns:a16="http://schemas.microsoft.com/office/drawing/2014/main" val="4120663990"/>
                  </a:ext>
                </a:extLst>
              </a:tr>
              <a:tr h="37719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MB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400" u="none" strike="noStrike">
                          <a:effectLst/>
                        </a:rPr>
                        <a:t>10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b"/>
                </a:tc>
                <a:extLst>
                  <a:ext uri="{0D108BD9-81ED-4DB2-BD59-A6C34878D82A}">
                    <a16:rowId xmlns:a16="http://schemas.microsoft.com/office/drawing/2014/main" val="2752663384"/>
                  </a:ext>
                </a:extLst>
              </a:tr>
              <a:tr h="37719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HMA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400" u="none" strike="noStrike" dirty="0">
                          <a:effectLst/>
                        </a:rPr>
                        <a:t>8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b"/>
                </a:tc>
                <a:extLst>
                  <a:ext uri="{0D108BD9-81ED-4DB2-BD59-A6C34878D82A}">
                    <a16:rowId xmlns:a16="http://schemas.microsoft.com/office/drawing/2014/main" val="3315433118"/>
                  </a:ext>
                </a:extLst>
              </a:tr>
              <a:tr h="37719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400" u="none" strike="noStrike">
                          <a:effectLst/>
                        </a:rPr>
                        <a:t>25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b"/>
                </a:tc>
                <a:extLst>
                  <a:ext uri="{0D108BD9-81ED-4DB2-BD59-A6C34878D82A}">
                    <a16:rowId xmlns:a16="http://schemas.microsoft.com/office/drawing/2014/main" val="1140865020"/>
                  </a:ext>
                </a:extLst>
              </a:tr>
              <a:tr h="37719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EBS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400" u="none" strike="noStrike">
                          <a:effectLst/>
                        </a:rPr>
                        <a:t>2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b"/>
                </a:tc>
                <a:extLst>
                  <a:ext uri="{0D108BD9-81ED-4DB2-BD59-A6C34878D82A}">
                    <a16:rowId xmlns:a16="http://schemas.microsoft.com/office/drawing/2014/main" val="1000142097"/>
                  </a:ext>
                </a:extLst>
              </a:tr>
              <a:tr h="37719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H-3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400" u="none" strike="noStrike" dirty="0">
                          <a:effectLst/>
                        </a:rPr>
                        <a:t>10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b"/>
                </a:tc>
                <a:extLst>
                  <a:ext uri="{0D108BD9-81ED-4DB2-BD59-A6C34878D82A}">
                    <a16:rowId xmlns:a16="http://schemas.microsoft.com/office/drawing/2014/main" val="3382518703"/>
                  </a:ext>
                </a:extLst>
              </a:tr>
              <a:tr h="37719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M3U・M5A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400" u="none" strike="noStrike">
                          <a:effectLst/>
                        </a:rPr>
                        <a:t>9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b"/>
                </a:tc>
                <a:extLst>
                  <a:ext uri="{0D108BD9-81ED-4DB2-BD59-A6C34878D82A}">
                    <a16:rowId xmlns:a16="http://schemas.microsoft.com/office/drawing/2014/main" val="2109254295"/>
                  </a:ext>
                </a:extLst>
              </a:tr>
              <a:tr h="37719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FM-4401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400" u="none" strike="noStrike" dirty="0">
                          <a:effectLst/>
                        </a:rPr>
                        <a:t>2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b"/>
                </a:tc>
                <a:extLst>
                  <a:ext uri="{0D108BD9-81ED-4DB2-BD59-A6C34878D82A}">
                    <a16:rowId xmlns:a16="http://schemas.microsoft.com/office/drawing/2014/main" val="2161922523"/>
                  </a:ext>
                </a:extLst>
              </a:tr>
              <a:tr h="37719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SVS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400" u="none" strike="noStrike">
                          <a:effectLst/>
                        </a:rPr>
                        <a:t>7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b"/>
                </a:tc>
                <a:extLst>
                  <a:ext uri="{0D108BD9-81ED-4DB2-BD59-A6C34878D82A}">
                    <a16:rowId xmlns:a16="http://schemas.microsoft.com/office/drawing/2014/main" val="3748564725"/>
                  </a:ext>
                </a:extLst>
              </a:tr>
              <a:tr h="37719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UL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400" u="none" strike="noStrike" dirty="0">
                          <a:effectLst/>
                        </a:rPr>
                        <a:t>4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b"/>
                </a:tc>
                <a:extLst>
                  <a:ext uri="{0D108BD9-81ED-4DB2-BD59-A6C34878D82A}">
                    <a16:rowId xmlns:a16="http://schemas.microsoft.com/office/drawing/2014/main" val="2096222500"/>
                  </a:ext>
                </a:extLst>
              </a:tr>
              <a:tr h="377192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400" u="none" strike="noStrike" dirty="0">
                          <a:effectLst/>
                        </a:rPr>
                        <a:t>活性剤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400" u="none" strike="noStrike">
                          <a:effectLst/>
                        </a:rPr>
                        <a:t>4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b"/>
                </a:tc>
                <a:extLst>
                  <a:ext uri="{0D108BD9-81ED-4DB2-BD59-A6C34878D82A}">
                    <a16:rowId xmlns:a16="http://schemas.microsoft.com/office/drawing/2014/main" val="846569113"/>
                  </a:ext>
                </a:extLst>
              </a:tr>
              <a:tr h="377192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400" u="none" strike="noStrike" dirty="0">
                          <a:effectLst/>
                        </a:rPr>
                        <a:t>共通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400" u="none" strike="noStrike" dirty="0">
                          <a:effectLst/>
                        </a:rPr>
                        <a:t>8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b"/>
                </a:tc>
                <a:extLst>
                  <a:ext uri="{0D108BD9-81ED-4DB2-BD59-A6C34878D82A}">
                    <a16:rowId xmlns:a16="http://schemas.microsoft.com/office/drawing/2014/main" val="1456405938"/>
                  </a:ext>
                </a:extLst>
              </a:tr>
              <a:tr h="377192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400" u="none" strike="noStrike" dirty="0">
                          <a:effectLst/>
                        </a:rPr>
                        <a:t>合計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400" u="none" strike="noStrike" dirty="0">
                          <a:effectLst/>
                        </a:rPr>
                        <a:t>104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b"/>
                </a:tc>
                <a:extLst>
                  <a:ext uri="{0D108BD9-81ED-4DB2-BD59-A6C34878D82A}">
                    <a16:rowId xmlns:a16="http://schemas.microsoft.com/office/drawing/2014/main" val="119034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601542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正方形/長方形 1040">
            <a:extLst>
              <a:ext uri="{FF2B5EF4-FFF2-40B4-BE49-F238E27FC236}">
                <a16:creationId xmlns:a16="http://schemas.microsoft.com/office/drawing/2014/main" id="{70A5744C-E05E-CF61-6742-17AB0D5A3268}"/>
              </a:ext>
            </a:extLst>
          </p:cNvPr>
          <p:cNvSpPr>
            <a:spLocks/>
          </p:cNvSpPr>
          <p:nvPr/>
        </p:nvSpPr>
        <p:spPr>
          <a:xfrm>
            <a:off x="3816704" y="1184719"/>
            <a:ext cx="4962580" cy="5340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8" name="正方形/長方形 1037">
            <a:extLst>
              <a:ext uri="{FF2B5EF4-FFF2-40B4-BE49-F238E27FC236}">
                <a16:creationId xmlns:a16="http://schemas.microsoft.com/office/drawing/2014/main" id="{23F7FDAC-213A-A5D7-3BB2-66ABF6E6F530}"/>
              </a:ext>
            </a:extLst>
          </p:cNvPr>
          <p:cNvSpPr>
            <a:spLocks/>
          </p:cNvSpPr>
          <p:nvPr/>
        </p:nvSpPr>
        <p:spPr>
          <a:xfrm>
            <a:off x="839934" y="3355630"/>
            <a:ext cx="2511426" cy="31697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現在の運用（エクセル）</a:t>
            </a:r>
          </a:p>
        </p:txBody>
      </p:sp>
      <p:sp>
        <p:nvSpPr>
          <p:cNvPr id="16" name="テキスト プレースホルダー 2">
            <a:extLst>
              <a:ext uri="{FF2B5EF4-FFF2-40B4-BE49-F238E27FC236}">
                <a16:creationId xmlns:a16="http://schemas.microsoft.com/office/drawing/2014/main" id="{43D86F98-FC89-D643-7A3F-B3318859F8D0}"/>
              </a:ext>
            </a:extLst>
          </p:cNvPr>
          <p:cNvSpPr txBox="1">
            <a:spLocks/>
          </p:cNvSpPr>
          <p:nvPr/>
        </p:nvSpPr>
        <p:spPr>
          <a:xfrm>
            <a:off x="4179460" y="1914007"/>
            <a:ext cx="1512168" cy="565269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800" dirty="0"/>
              <a:t>報告者入力</a:t>
            </a:r>
          </a:p>
        </p:txBody>
      </p:sp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1349B78A-F674-703E-7528-7F882EA877FE}"/>
              </a:ext>
            </a:extLst>
          </p:cNvPr>
          <p:cNvSpPr txBox="1">
            <a:spLocks/>
          </p:cNvSpPr>
          <p:nvPr/>
        </p:nvSpPr>
        <p:spPr>
          <a:xfrm>
            <a:off x="3816704" y="2790361"/>
            <a:ext cx="2160240" cy="565269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800" dirty="0"/>
              <a:t>職長確認・入力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3F6142C-4939-9651-DA22-F45B18638233}"/>
              </a:ext>
            </a:extLst>
          </p:cNvPr>
          <p:cNvCxnSpPr>
            <a:cxnSpLocks/>
          </p:cNvCxnSpPr>
          <p:nvPr/>
        </p:nvCxnSpPr>
        <p:spPr>
          <a:xfrm>
            <a:off x="4898538" y="3262864"/>
            <a:ext cx="0" cy="287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プレースホルダー 2">
            <a:extLst>
              <a:ext uri="{FF2B5EF4-FFF2-40B4-BE49-F238E27FC236}">
                <a16:creationId xmlns:a16="http://schemas.microsoft.com/office/drawing/2014/main" id="{29C2AD99-1811-6F4A-1FA5-3CB4D983E94F}"/>
              </a:ext>
            </a:extLst>
          </p:cNvPr>
          <p:cNvSpPr txBox="1">
            <a:spLocks/>
          </p:cNvSpPr>
          <p:nvPr/>
        </p:nvSpPr>
        <p:spPr>
          <a:xfrm>
            <a:off x="3818418" y="3550212"/>
            <a:ext cx="2160240" cy="565269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800" dirty="0"/>
              <a:t>係長確認・入力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A0FB8718-27E9-2044-F58F-27D293B8D806}"/>
              </a:ext>
            </a:extLst>
          </p:cNvPr>
          <p:cNvCxnSpPr>
            <a:cxnSpLocks/>
          </p:cNvCxnSpPr>
          <p:nvPr/>
        </p:nvCxnSpPr>
        <p:spPr>
          <a:xfrm>
            <a:off x="4927946" y="4018386"/>
            <a:ext cx="0" cy="287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2">
            <a:extLst>
              <a:ext uri="{FF2B5EF4-FFF2-40B4-BE49-F238E27FC236}">
                <a16:creationId xmlns:a16="http://schemas.microsoft.com/office/drawing/2014/main" id="{BBBC0CAE-2E6F-2BDE-7076-82783C16311D}"/>
              </a:ext>
            </a:extLst>
          </p:cNvPr>
          <p:cNvSpPr txBox="1">
            <a:spLocks/>
          </p:cNvSpPr>
          <p:nvPr/>
        </p:nvSpPr>
        <p:spPr>
          <a:xfrm>
            <a:off x="3834010" y="4274757"/>
            <a:ext cx="2160240" cy="565269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800" dirty="0"/>
              <a:t>課長確認・入力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F1DDFE8-6AB8-988A-FA99-98207091F593}"/>
              </a:ext>
            </a:extLst>
          </p:cNvPr>
          <p:cNvCxnSpPr>
            <a:cxnSpLocks/>
          </p:cNvCxnSpPr>
          <p:nvPr/>
        </p:nvCxnSpPr>
        <p:spPr>
          <a:xfrm>
            <a:off x="2915816" y="4772694"/>
            <a:ext cx="1207776" cy="65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2">
            <a:extLst>
              <a:ext uri="{FF2B5EF4-FFF2-40B4-BE49-F238E27FC236}">
                <a16:creationId xmlns:a16="http://schemas.microsoft.com/office/drawing/2014/main" id="{C5B0F4E9-AE44-BE38-360F-EE35EDEB2072}"/>
              </a:ext>
            </a:extLst>
          </p:cNvPr>
          <p:cNvSpPr txBox="1">
            <a:spLocks/>
          </p:cNvSpPr>
          <p:nvPr/>
        </p:nvSpPr>
        <p:spPr>
          <a:xfrm>
            <a:off x="1054899" y="4274756"/>
            <a:ext cx="2160240" cy="565269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800" dirty="0">
                <a:solidFill>
                  <a:srgbClr val="FF0000"/>
                </a:solidFill>
              </a:rPr>
              <a:t>環安部重要度判定</a:t>
            </a:r>
          </a:p>
        </p:txBody>
      </p:sp>
      <p:sp>
        <p:nvSpPr>
          <p:cNvPr id="1024" name="テキスト プレースホルダー 2">
            <a:extLst>
              <a:ext uri="{FF2B5EF4-FFF2-40B4-BE49-F238E27FC236}">
                <a16:creationId xmlns:a16="http://schemas.microsoft.com/office/drawing/2014/main" id="{338A8F12-2493-3492-5D16-840C9CBADCE3}"/>
              </a:ext>
            </a:extLst>
          </p:cNvPr>
          <p:cNvSpPr txBox="1">
            <a:spLocks/>
          </p:cNvSpPr>
          <p:nvPr/>
        </p:nvSpPr>
        <p:spPr>
          <a:xfrm>
            <a:off x="3855424" y="5151514"/>
            <a:ext cx="2160240" cy="565269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800" dirty="0"/>
              <a:t>次長承認・入力</a:t>
            </a:r>
          </a:p>
        </p:txBody>
      </p:sp>
      <p:cxnSp>
        <p:nvCxnSpPr>
          <p:cNvPr id="1057" name="直線矢印コネクタ 1056">
            <a:extLst>
              <a:ext uri="{FF2B5EF4-FFF2-40B4-BE49-F238E27FC236}">
                <a16:creationId xmlns:a16="http://schemas.microsoft.com/office/drawing/2014/main" id="{C26CFBF7-A81D-940A-6995-1FF3E0D573E1}"/>
              </a:ext>
            </a:extLst>
          </p:cNvPr>
          <p:cNvCxnSpPr>
            <a:cxnSpLocks/>
          </p:cNvCxnSpPr>
          <p:nvPr/>
        </p:nvCxnSpPr>
        <p:spPr>
          <a:xfrm>
            <a:off x="4921728" y="5605540"/>
            <a:ext cx="0" cy="287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8" name="テキスト プレースホルダー 2">
            <a:extLst>
              <a:ext uri="{FF2B5EF4-FFF2-40B4-BE49-F238E27FC236}">
                <a16:creationId xmlns:a16="http://schemas.microsoft.com/office/drawing/2014/main" id="{637273DC-0ACD-CD99-D7A6-CDBC39C20576}"/>
              </a:ext>
            </a:extLst>
          </p:cNvPr>
          <p:cNvSpPr txBox="1">
            <a:spLocks/>
          </p:cNvSpPr>
          <p:nvPr/>
        </p:nvSpPr>
        <p:spPr>
          <a:xfrm>
            <a:off x="3841608" y="5892888"/>
            <a:ext cx="2160240" cy="565269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800" dirty="0"/>
              <a:t>所長承認・入力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D7741A74-E4EB-191D-1191-D99775E30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6574" flipH="1">
            <a:off x="5022726" y="2419483"/>
            <a:ext cx="447268" cy="33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701B1F7-0978-69B7-B751-2666DF4A0E4B}"/>
              </a:ext>
            </a:extLst>
          </p:cNvPr>
          <p:cNvCxnSpPr>
            <a:cxnSpLocks/>
          </p:cNvCxnSpPr>
          <p:nvPr/>
        </p:nvCxnSpPr>
        <p:spPr>
          <a:xfrm>
            <a:off x="4910932" y="2494836"/>
            <a:ext cx="0" cy="29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D9BB19C6-1DF5-19BD-0148-8E3754CF1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6574" flipH="1">
            <a:off x="5022726" y="3315779"/>
            <a:ext cx="447268" cy="33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E47BE99-7E63-DFDB-D719-05152E830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6574" flipH="1">
            <a:off x="5073420" y="4047084"/>
            <a:ext cx="447268" cy="33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B4224A-19A6-65BD-DFFD-47FAFB9E5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6574" flipH="1">
            <a:off x="3354725" y="4157491"/>
            <a:ext cx="447268" cy="33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C3417060-2149-49FE-EEF7-F860230DC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6574" flipH="1">
            <a:off x="5114080" y="5696712"/>
            <a:ext cx="447268" cy="33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57A702EF-1A7C-1607-7545-63F91DFD3CA2}"/>
              </a:ext>
            </a:extLst>
          </p:cNvPr>
          <p:cNvSpPr/>
          <p:nvPr/>
        </p:nvSpPr>
        <p:spPr>
          <a:xfrm>
            <a:off x="6063948" y="2976950"/>
            <a:ext cx="205186" cy="3337822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2">
            <a:extLst>
              <a:ext uri="{FF2B5EF4-FFF2-40B4-BE49-F238E27FC236}">
                <a16:creationId xmlns:a16="http://schemas.microsoft.com/office/drawing/2014/main" id="{77CFBF70-47FB-5EBD-283E-AC621700DC2C}"/>
              </a:ext>
            </a:extLst>
          </p:cNvPr>
          <p:cNvSpPr txBox="1">
            <a:spLocks/>
          </p:cNvSpPr>
          <p:nvPr/>
        </p:nvSpPr>
        <p:spPr>
          <a:xfrm>
            <a:off x="6619044" y="4327693"/>
            <a:ext cx="2160240" cy="565269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800" dirty="0"/>
              <a:t>追加の処置実施者入力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58FEC3F-4E34-59DB-C9D2-D598E06D2D64}"/>
              </a:ext>
            </a:extLst>
          </p:cNvPr>
          <p:cNvCxnSpPr>
            <a:cxnSpLocks/>
          </p:cNvCxnSpPr>
          <p:nvPr/>
        </p:nvCxnSpPr>
        <p:spPr>
          <a:xfrm>
            <a:off x="7694980" y="5000770"/>
            <a:ext cx="0" cy="45601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6">
            <a:extLst>
              <a:ext uri="{FF2B5EF4-FFF2-40B4-BE49-F238E27FC236}">
                <a16:creationId xmlns:a16="http://schemas.microsoft.com/office/drawing/2014/main" id="{0CE2B31A-A31C-BBEF-10FB-00BC054C1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6574" flipH="1">
            <a:off x="7836535" y="5040863"/>
            <a:ext cx="409849" cy="30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プレースホルダー 2">
            <a:extLst>
              <a:ext uri="{FF2B5EF4-FFF2-40B4-BE49-F238E27FC236}">
                <a16:creationId xmlns:a16="http://schemas.microsoft.com/office/drawing/2014/main" id="{F4BEF4E4-1A0E-02C7-7AE4-D800F4DC4115}"/>
              </a:ext>
            </a:extLst>
          </p:cNvPr>
          <p:cNvSpPr txBox="1">
            <a:spLocks/>
          </p:cNvSpPr>
          <p:nvPr/>
        </p:nvSpPr>
        <p:spPr>
          <a:xfrm>
            <a:off x="6538505" y="5456784"/>
            <a:ext cx="2160240" cy="565269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800" dirty="0"/>
              <a:t>上司確認・入力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92C2BCA-F85B-C06B-F1DA-BC244F0B14E4}"/>
              </a:ext>
            </a:extLst>
          </p:cNvPr>
          <p:cNvCxnSpPr>
            <a:cxnSpLocks/>
          </p:cNvCxnSpPr>
          <p:nvPr/>
        </p:nvCxnSpPr>
        <p:spPr>
          <a:xfrm flipH="1" flipV="1">
            <a:off x="6355405" y="4717488"/>
            <a:ext cx="551671" cy="86805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直線矢印コネクタ 1033">
            <a:extLst>
              <a:ext uri="{FF2B5EF4-FFF2-40B4-BE49-F238E27FC236}">
                <a16:creationId xmlns:a16="http://schemas.microsoft.com/office/drawing/2014/main" id="{4304431D-D4EE-3F61-4EF3-5E76166E88DA}"/>
              </a:ext>
            </a:extLst>
          </p:cNvPr>
          <p:cNvCxnSpPr>
            <a:cxnSpLocks/>
          </p:cNvCxnSpPr>
          <p:nvPr/>
        </p:nvCxnSpPr>
        <p:spPr>
          <a:xfrm>
            <a:off x="2014906" y="4957317"/>
            <a:ext cx="0" cy="46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テキスト プレースホルダー 2">
            <a:extLst>
              <a:ext uri="{FF2B5EF4-FFF2-40B4-BE49-F238E27FC236}">
                <a16:creationId xmlns:a16="http://schemas.microsoft.com/office/drawing/2014/main" id="{B10CB408-7BED-07DE-7424-D139D8B9BAE0}"/>
              </a:ext>
            </a:extLst>
          </p:cNvPr>
          <p:cNvSpPr txBox="1">
            <a:spLocks/>
          </p:cNvSpPr>
          <p:nvPr/>
        </p:nvSpPr>
        <p:spPr>
          <a:xfrm>
            <a:off x="1049076" y="5634240"/>
            <a:ext cx="2268175" cy="565269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800" dirty="0">
                <a:solidFill>
                  <a:srgbClr val="FF0000"/>
                </a:solidFill>
              </a:rPr>
              <a:t>応急、恒久措置</a:t>
            </a:r>
            <a:endParaRPr lang="en-US" altLang="ja-JP" sz="1800" dirty="0">
              <a:solidFill>
                <a:srgbClr val="FF00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800" dirty="0">
                <a:solidFill>
                  <a:srgbClr val="FF0000"/>
                </a:solidFill>
              </a:rPr>
              <a:t>管理</a:t>
            </a:r>
          </a:p>
        </p:txBody>
      </p:sp>
      <p:sp>
        <p:nvSpPr>
          <p:cNvPr id="1039" name="テキスト ボックス 1038">
            <a:extLst>
              <a:ext uri="{FF2B5EF4-FFF2-40B4-BE49-F238E27FC236}">
                <a16:creationId xmlns:a16="http://schemas.microsoft.com/office/drawing/2014/main" id="{7BB0FBE7-D49D-A831-E86C-0DA2DCA4D19C}"/>
              </a:ext>
            </a:extLst>
          </p:cNvPr>
          <p:cNvSpPr txBox="1">
            <a:spLocks/>
          </p:cNvSpPr>
          <p:nvPr/>
        </p:nvSpPr>
        <p:spPr>
          <a:xfrm>
            <a:off x="827585" y="3346949"/>
            <a:ext cx="2523775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環安管理エクセル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43" name="テキスト ボックス 1042">
            <a:extLst>
              <a:ext uri="{FF2B5EF4-FFF2-40B4-BE49-F238E27FC236}">
                <a16:creationId xmlns:a16="http://schemas.microsoft.com/office/drawing/2014/main" id="{AA37EC73-FFD0-8F47-B3C1-D3C3A4957B7C}"/>
              </a:ext>
            </a:extLst>
          </p:cNvPr>
          <p:cNvSpPr txBox="1">
            <a:spLocks/>
          </p:cNvSpPr>
          <p:nvPr/>
        </p:nvSpPr>
        <p:spPr>
          <a:xfrm>
            <a:off x="3816704" y="1184719"/>
            <a:ext cx="4987315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異常処置報告書エクセル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49" name="テキスト プレースホルダー 2">
            <a:extLst>
              <a:ext uri="{FF2B5EF4-FFF2-40B4-BE49-F238E27FC236}">
                <a16:creationId xmlns:a16="http://schemas.microsoft.com/office/drawing/2014/main" id="{F007B816-648A-759B-C9FD-D5CCDDB6569A}"/>
              </a:ext>
            </a:extLst>
          </p:cNvPr>
          <p:cNvSpPr txBox="1">
            <a:spLocks/>
          </p:cNvSpPr>
          <p:nvPr/>
        </p:nvSpPr>
        <p:spPr>
          <a:xfrm>
            <a:off x="871004" y="1167671"/>
            <a:ext cx="2287803" cy="565269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800" dirty="0"/>
              <a:t>異常発見（発見者）</a:t>
            </a:r>
          </a:p>
        </p:txBody>
      </p:sp>
      <p:cxnSp>
        <p:nvCxnSpPr>
          <p:cNvPr id="1050" name="直線矢印コネクタ 1049">
            <a:extLst>
              <a:ext uri="{FF2B5EF4-FFF2-40B4-BE49-F238E27FC236}">
                <a16:creationId xmlns:a16="http://schemas.microsoft.com/office/drawing/2014/main" id="{25086DAA-7703-A7C7-B950-2137BFBE2181}"/>
              </a:ext>
            </a:extLst>
          </p:cNvPr>
          <p:cNvCxnSpPr>
            <a:cxnSpLocks/>
          </p:cNvCxnSpPr>
          <p:nvPr/>
        </p:nvCxnSpPr>
        <p:spPr>
          <a:xfrm>
            <a:off x="1835696" y="1655856"/>
            <a:ext cx="0" cy="287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テキスト プレースホルダー 2">
            <a:extLst>
              <a:ext uri="{FF2B5EF4-FFF2-40B4-BE49-F238E27FC236}">
                <a16:creationId xmlns:a16="http://schemas.microsoft.com/office/drawing/2014/main" id="{6D1C958F-2DAF-7F76-384F-4C28E8E8D68C}"/>
              </a:ext>
            </a:extLst>
          </p:cNvPr>
          <p:cNvSpPr txBox="1">
            <a:spLocks/>
          </p:cNvSpPr>
          <p:nvPr/>
        </p:nvSpPr>
        <p:spPr>
          <a:xfrm>
            <a:off x="338447" y="1927627"/>
            <a:ext cx="3209739" cy="565269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1800" dirty="0"/>
              <a:t>初期処置（職長連絡、</a:t>
            </a:r>
            <a:r>
              <a:rPr lang="en-US" altLang="zh-TW" sz="1800" dirty="0"/>
              <a:t>1</a:t>
            </a:r>
            <a:r>
              <a:rPr lang="zh-TW" altLang="en-US" sz="1800" dirty="0"/>
              <a:t>次処置）</a:t>
            </a:r>
            <a:endParaRPr lang="ja-JP" altLang="en-US" sz="1800" dirty="0"/>
          </a:p>
        </p:txBody>
      </p:sp>
      <p:cxnSp>
        <p:nvCxnSpPr>
          <p:cNvPr id="1053" name="直線矢印コネクタ 1052">
            <a:extLst>
              <a:ext uri="{FF2B5EF4-FFF2-40B4-BE49-F238E27FC236}">
                <a16:creationId xmlns:a16="http://schemas.microsoft.com/office/drawing/2014/main" id="{709F991E-D5D4-368F-5FE2-98959A0F6172}"/>
              </a:ext>
            </a:extLst>
          </p:cNvPr>
          <p:cNvCxnSpPr>
            <a:cxnSpLocks/>
            <a:stCxn id="1052" idx="3"/>
          </p:cNvCxnSpPr>
          <p:nvPr/>
        </p:nvCxnSpPr>
        <p:spPr>
          <a:xfrm>
            <a:off x="3548186" y="2210262"/>
            <a:ext cx="673740" cy="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86E78B7-6398-BBC5-8DD4-08A2D3B8BAAB}"/>
              </a:ext>
            </a:extLst>
          </p:cNvPr>
          <p:cNvCxnSpPr>
            <a:cxnSpLocks/>
          </p:cNvCxnSpPr>
          <p:nvPr/>
        </p:nvCxnSpPr>
        <p:spPr>
          <a:xfrm flipH="1">
            <a:off x="3158807" y="4501726"/>
            <a:ext cx="797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6">
            <a:extLst>
              <a:ext uri="{FF2B5EF4-FFF2-40B4-BE49-F238E27FC236}">
                <a16:creationId xmlns:a16="http://schemas.microsoft.com/office/drawing/2014/main" id="{8BEE4DE2-C359-722A-F0CE-F29D02E0E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6574" flipH="1">
            <a:off x="3360399" y="5242685"/>
            <a:ext cx="447268" cy="33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54947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作業内容内訳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EE2B52D3-276B-59ED-A716-6025B1EF45B2}"/>
              </a:ext>
            </a:extLst>
          </p:cNvPr>
          <p:cNvSpPr/>
          <p:nvPr/>
        </p:nvSpPr>
        <p:spPr>
          <a:xfrm>
            <a:off x="697422" y="1746984"/>
            <a:ext cx="1429789" cy="3906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/>
              <a:t>発見者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9C621CD4-31B6-4018-B88E-AC016A63B530}"/>
              </a:ext>
            </a:extLst>
          </p:cNvPr>
          <p:cNvSpPr/>
          <p:nvPr/>
        </p:nvSpPr>
        <p:spPr>
          <a:xfrm>
            <a:off x="691879" y="2581028"/>
            <a:ext cx="1429789" cy="3906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/>
              <a:t>職長</a:t>
            </a: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D4F0D80-A5FA-903F-3938-52237F88632F}"/>
              </a:ext>
            </a:extLst>
          </p:cNvPr>
          <p:cNvCxnSpPr>
            <a:stCxn id="63" idx="2"/>
            <a:endCxn id="64" idx="0"/>
          </p:cNvCxnSpPr>
          <p:nvPr/>
        </p:nvCxnSpPr>
        <p:spPr>
          <a:xfrm flipH="1">
            <a:off x="1406774" y="2137683"/>
            <a:ext cx="5543" cy="44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">
            <a:extLst>
              <a:ext uri="{FF2B5EF4-FFF2-40B4-BE49-F238E27FC236}">
                <a16:creationId xmlns:a16="http://schemas.microsoft.com/office/drawing/2014/main" id="{7C5283F2-95D7-4911-8167-59ADE6AB9B5F}"/>
              </a:ext>
            </a:extLst>
          </p:cNvPr>
          <p:cNvSpPr txBox="1"/>
          <p:nvPr/>
        </p:nvSpPr>
        <p:spPr>
          <a:xfrm>
            <a:off x="2268527" y="1663857"/>
            <a:ext cx="1629295" cy="573578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100"/>
              <a:t>・異常発見</a:t>
            </a:r>
            <a:endParaRPr kumimoji="1" lang="en-US" altLang="ja-JP" sz="1100"/>
          </a:p>
          <a:p>
            <a:r>
              <a:rPr kumimoji="1" lang="ja-JP" altLang="en-US" sz="1100"/>
              <a:t>・職長へ報告</a:t>
            </a:r>
          </a:p>
        </p:txBody>
      </p:sp>
      <p:sp>
        <p:nvSpPr>
          <p:cNvPr id="67" name="テキスト ボックス 7">
            <a:extLst>
              <a:ext uri="{FF2B5EF4-FFF2-40B4-BE49-F238E27FC236}">
                <a16:creationId xmlns:a16="http://schemas.microsoft.com/office/drawing/2014/main" id="{7B8884B0-B5E1-4ECC-8D75-FE47716EEDB1}"/>
              </a:ext>
            </a:extLst>
          </p:cNvPr>
          <p:cNvSpPr txBox="1"/>
          <p:nvPr/>
        </p:nvSpPr>
        <p:spPr>
          <a:xfrm>
            <a:off x="2246360" y="2514526"/>
            <a:ext cx="1629295" cy="573578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100"/>
              <a:t>・現場確認</a:t>
            </a:r>
            <a:endParaRPr kumimoji="1" lang="en-US" altLang="ja-JP" sz="1100"/>
          </a:p>
          <a:p>
            <a:r>
              <a:rPr kumimoji="1" lang="ja-JP" altLang="en-US" sz="1100"/>
              <a:t>・応急処置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44EE5659-742A-4044-9987-1E41D4FB62C5}"/>
              </a:ext>
            </a:extLst>
          </p:cNvPr>
          <p:cNvSpPr/>
          <p:nvPr/>
        </p:nvSpPr>
        <p:spPr>
          <a:xfrm>
            <a:off x="683568" y="3487115"/>
            <a:ext cx="1429789" cy="3906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/>
              <a:t>報告者</a:t>
            </a: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21A2D6AE-DE68-4544-A925-FBF718D17A73}"/>
              </a:ext>
            </a:extLst>
          </p:cNvPr>
          <p:cNvCxnSpPr>
            <a:stCxn id="64" idx="2"/>
            <a:endCxn id="68" idx="0"/>
          </p:cNvCxnSpPr>
          <p:nvPr/>
        </p:nvCxnSpPr>
        <p:spPr>
          <a:xfrm flipH="1">
            <a:off x="1398463" y="2971727"/>
            <a:ext cx="8311" cy="51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14">
            <a:extLst>
              <a:ext uri="{FF2B5EF4-FFF2-40B4-BE49-F238E27FC236}">
                <a16:creationId xmlns:a16="http://schemas.microsoft.com/office/drawing/2014/main" id="{807AA0D5-4CE0-4A22-8599-1D619197AA02}"/>
              </a:ext>
            </a:extLst>
          </p:cNvPr>
          <p:cNvSpPr txBox="1"/>
          <p:nvPr/>
        </p:nvSpPr>
        <p:spPr>
          <a:xfrm>
            <a:off x="2274069" y="3431698"/>
            <a:ext cx="2554778" cy="1332807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100"/>
              <a:t>（想定作業時間：</a:t>
            </a:r>
            <a:r>
              <a:rPr kumimoji="1" lang="en-US" altLang="ja-JP" sz="1100"/>
              <a:t>2</a:t>
            </a:r>
            <a:r>
              <a:rPr kumimoji="1" lang="ja-JP" altLang="en-US" sz="1100"/>
              <a:t>時間）</a:t>
            </a:r>
            <a:endParaRPr kumimoji="1" lang="en-US" altLang="ja-JP" sz="1100"/>
          </a:p>
          <a:p>
            <a:r>
              <a:rPr kumimoji="1" lang="ja-JP" altLang="en-US" sz="1100"/>
              <a:t>・状況をまとめて報告書を作成する</a:t>
            </a:r>
            <a:endParaRPr kumimoji="1" lang="en-US" altLang="ja-JP" sz="1100"/>
          </a:p>
          <a:p>
            <a:r>
              <a:rPr kumimoji="1" lang="ja-JP" altLang="en-US" sz="1100"/>
              <a:t>・</a:t>
            </a:r>
            <a:r>
              <a:rPr kumimoji="1" lang="en-US" altLang="ja-JP" sz="1100"/>
              <a:t>Share</a:t>
            </a:r>
            <a:r>
              <a:rPr kumimoji="1" lang="en-US" altLang="ja-JP" sz="1100" baseline="0"/>
              <a:t> Point</a:t>
            </a:r>
            <a:r>
              <a:rPr kumimoji="1" lang="ja-JP" altLang="en-US" sz="1100" baseline="0"/>
              <a:t>へアップロード</a:t>
            </a:r>
            <a:endParaRPr kumimoji="1" lang="en-US" altLang="ja-JP" sz="1100" baseline="0"/>
          </a:p>
          <a:p>
            <a:r>
              <a:rPr kumimoji="1" lang="ja-JP" altLang="en-US" sz="1100" baseline="0"/>
              <a:t>・関係者へのメール連絡</a:t>
            </a:r>
            <a:endParaRPr kumimoji="1" lang="en-US" altLang="ja-JP" sz="1100" baseline="0"/>
          </a:p>
          <a:p>
            <a:r>
              <a:rPr kumimoji="1" lang="ja-JP" altLang="en-US" sz="1100" baseline="0"/>
              <a:t>・職長への確認依頼メール</a:t>
            </a:r>
            <a:endParaRPr kumimoji="1" lang="ja-JP" altLang="en-US" sz="1100"/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445B8086-7EDE-4A6C-AD86-D31D1AF4FD9B}"/>
              </a:ext>
            </a:extLst>
          </p:cNvPr>
          <p:cNvCxnSpPr>
            <a:cxnSpLocks/>
            <a:stCxn id="68" idx="2"/>
            <a:endCxn id="72" idx="0"/>
          </p:cNvCxnSpPr>
          <p:nvPr/>
        </p:nvCxnSpPr>
        <p:spPr>
          <a:xfrm flipH="1">
            <a:off x="1393474" y="3877814"/>
            <a:ext cx="4989" cy="73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202CC695-F58D-48F6-8A3A-FC3B1721C951}"/>
              </a:ext>
            </a:extLst>
          </p:cNvPr>
          <p:cNvSpPr/>
          <p:nvPr/>
        </p:nvSpPr>
        <p:spPr>
          <a:xfrm>
            <a:off x="678579" y="4614875"/>
            <a:ext cx="1429789" cy="3906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 dirty="0"/>
              <a:t>職長</a:t>
            </a:r>
          </a:p>
        </p:txBody>
      </p:sp>
      <p:sp>
        <p:nvSpPr>
          <p:cNvPr id="73" name="テキスト ボックス 20">
            <a:extLst>
              <a:ext uri="{FF2B5EF4-FFF2-40B4-BE49-F238E27FC236}">
                <a16:creationId xmlns:a16="http://schemas.microsoft.com/office/drawing/2014/main" id="{28A4321B-2518-402C-869C-2C25FADCBD9D}"/>
              </a:ext>
            </a:extLst>
          </p:cNvPr>
          <p:cNvSpPr txBox="1"/>
          <p:nvPr/>
        </p:nvSpPr>
        <p:spPr>
          <a:xfrm>
            <a:off x="2246360" y="4653293"/>
            <a:ext cx="2554778" cy="1155468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100"/>
              <a:t>（想定作業時間：</a:t>
            </a:r>
            <a:r>
              <a:rPr kumimoji="1" lang="en-US" altLang="ja-JP" sz="1100"/>
              <a:t>1</a:t>
            </a:r>
            <a:r>
              <a:rPr kumimoji="1" lang="ja-JP" altLang="en-US" sz="1100"/>
              <a:t>時間）</a:t>
            </a:r>
            <a:endParaRPr kumimoji="1" lang="en-US" altLang="ja-JP" sz="1100"/>
          </a:p>
          <a:p>
            <a:r>
              <a:rPr kumimoji="1" lang="ja-JP" altLang="en-US" sz="1100"/>
              <a:t>・</a:t>
            </a:r>
            <a:r>
              <a:rPr kumimoji="1" lang="en-US" altLang="ja-JP" sz="1100"/>
              <a:t>Share</a:t>
            </a:r>
            <a:r>
              <a:rPr kumimoji="1" lang="en-US" altLang="ja-JP" sz="1100" baseline="0"/>
              <a:t> Point</a:t>
            </a:r>
            <a:r>
              <a:rPr kumimoji="1" lang="ja-JP" altLang="en-US" sz="1100" baseline="0"/>
              <a:t>の報告書確認</a:t>
            </a:r>
            <a:endParaRPr kumimoji="1" lang="en-US" altLang="ja-JP" sz="1100" baseline="0"/>
          </a:p>
          <a:p>
            <a:r>
              <a:rPr kumimoji="1" lang="ja-JP" altLang="en-US" sz="1100" baseline="0"/>
              <a:t>・指示事項の入力及び電子捺印</a:t>
            </a:r>
            <a:endParaRPr kumimoji="1" lang="en-US" altLang="ja-JP" sz="1100" baseline="0"/>
          </a:p>
          <a:p>
            <a:r>
              <a:rPr kumimoji="1" lang="ja-JP" altLang="en-US" sz="1100" baseline="0"/>
              <a:t>・係長への確認依頼メール</a:t>
            </a:r>
            <a:endParaRPr kumimoji="1" lang="ja-JP" altLang="en-US" sz="110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8EA79F64-7B13-4164-A5CF-C9A776A52FBF}"/>
              </a:ext>
            </a:extLst>
          </p:cNvPr>
          <p:cNvCxnSpPr>
            <a:cxnSpLocks/>
            <a:stCxn id="72" idx="2"/>
            <a:endCxn id="76" idx="0"/>
          </p:cNvCxnSpPr>
          <p:nvPr/>
        </p:nvCxnSpPr>
        <p:spPr>
          <a:xfrm>
            <a:off x="1393474" y="5005574"/>
            <a:ext cx="3428" cy="70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D12B241-D0BC-417C-B5D4-2670067AFE4D}"/>
              </a:ext>
            </a:extLst>
          </p:cNvPr>
          <p:cNvSpPr/>
          <p:nvPr/>
        </p:nvSpPr>
        <p:spPr>
          <a:xfrm>
            <a:off x="682007" y="5711778"/>
            <a:ext cx="1429789" cy="3906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 dirty="0"/>
              <a:t>係長</a:t>
            </a:r>
          </a:p>
        </p:txBody>
      </p:sp>
      <p:sp>
        <p:nvSpPr>
          <p:cNvPr id="77" name="テキスト ボックス 23">
            <a:extLst>
              <a:ext uri="{FF2B5EF4-FFF2-40B4-BE49-F238E27FC236}">
                <a16:creationId xmlns:a16="http://schemas.microsoft.com/office/drawing/2014/main" id="{608F5F8E-D579-43C3-BA69-5372E694F198}"/>
              </a:ext>
            </a:extLst>
          </p:cNvPr>
          <p:cNvSpPr txBox="1"/>
          <p:nvPr/>
        </p:nvSpPr>
        <p:spPr>
          <a:xfrm>
            <a:off x="2240683" y="5781417"/>
            <a:ext cx="2554778" cy="834399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100" dirty="0"/>
              <a:t>（想定作業時間：</a:t>
            </a:r>
            <a:r>
              <a:rPr kumimoji="1" lang="en-US" altLang="ja-JP" sz="1100" dirty="0"/>
              <a:t>1</a:t>
            </a:r>
            <a:r>
              <a:rPr kumimoji="1" lang="ja-JP" altLang="en-US" sz="1100" dirty="0"/>
              <a:t>時間）</a:t>
            </a:r>
            <a:endParaRPr kumimoji="1" lang="en-US" altLang="ja-JP" sz="1100" dirty="0"/>
          </a:p>
          <a:p>
            <a:r>
              <a:rPr kumimoji="1" lang="ja-JP" altLang="en-US" sz="1100" dirty="0"/>
              <a:t>・</a:t>
            </a:r>
            <a:r>
              <a:rPr kumimoji="1" lang="en-US" altLang="ja-JP" sz="1100" dirty="0"/>
              <a:t>Share</a:t>
            </a:r>
            <a:r>
              <a:rPr kumimoji="1" lang="en-US" altLang="ja-JP" sz="1100" baseline="0" dirty="0"/>
              <a:t> Point</a:t>
            </a:r>
            <a:r>
              <a:rPr kumimoji="1" lang="ja-JP" altLang="en-US" sz="1100" baseline="0" dirty="0"/>
              <a:t>の報告書確認</a:t>
            </a:r>
            <a:endParaRPr kumimoji="1" lang="en-US" altLang="ja-JP" sz="1100" baseline="0" dirty="0"/>
          </a:p>
          <a:p>
            <a:r>
              <a:rPr kumimoji="1" lang="ja-JP" altLang="en-US" sz="1100" baseline="0" dirty="0"/>
              <a:t>・指示事項の入力及び電子捺印</a:t>
            </a:r>
            <a:endParaRPr kumimoji="1" lang="en-US" altLang="ja-JP" sz="1100" baseline="0" dirty="0"/>
          </a:p>
          <a:p>
            <a:r>
              <a:rPr kumimoji="1" lang="ja-JP" altLang="en-US" sz="1100" baseline="0" dirty="0"/>
              <a:t>・課長への確認依頼メール</a:t>
            </a:r>
            <a:endParaRPr kumimoji="1" lang="ja-JP" altLang="en-US" sz="1100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BDE908F6-1667-44E2-B527-F9022F79A78B}"/>
              </a:ext>
            </a:extLst>
          </p:cNvPr>
          <p:cNvSpPr/>
          <p:nvPr/>
        </p:nvSpPr>
        <p:spPr>
          <a:xfrm>
            <a:off x="4932040" y="1804479"/>
            <a:ext cx="1429789" cy="3906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/>
              <a:t>課長</a:t>
            </a: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6957C716-6868-4C6A-8EB5-641104FE3A73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1396902" y="6102477"/>
            <a:ext cx="9872" cy="51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27">
            <a:extLst>
              <a:ext uri="{FF2B5EF4-FFF2-40B4-BE49-F238E27FC236}">
                <a16:creationId xmlns:a16="http://schemas.microsoft.com/office/drawing/2014/main" id="{8EC4F558-C911-43D2-A501-705AB2B79492}"/>
              </a:ext>
            </a:extLst>
          </p:cNvPr>
          <p:cNvSpPr txBox="1"/>
          <p:nvPr/>
        </p:nvSpPr>
        <p:spPr>
          <a:xfrm>
            <a:off x="6408528" y="1786980"/>
            <a:ext cx="2394753" cy="908047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100" dirty="0"/>
              <a:t>（想定作業時間：</a:t>
            </a:r>
            <a:r>
              <a:rPr kumimoji="1" lang="en-US" altLang="ja-JP" sz="1100" dirty="0"/>
              <a:t>1</a:t>
            </a:r>
            <a:r>
              <a:rPr kumimoji="1" lang="ja-JP" altLang="en-US" sz="1100" dirty="0"/>
              <a:t>時間）</a:t>
            </a:r>
            <a:endParaRPr kumimoji="1" lang="en-US" altLang="ja-JP" sz="1100" dirty="0"/>
          </a:p>
          <a:p>
            <a:r>
              <a:rPr kumimoji="1" lang="ja-JP" altLang="en-US" sz="1100" dirty="0"/>
              <a:t>・</a:t>
            </a:r>
            <a:r>
              <a:rPr kumimoji="1" lang="en-US" altLang="ja-JP" sz="1100" dirty="0"/>
              <a:t>Share</a:t>
            </a:r>
            <a:r>
              <a:rPr kumimoji="1" lang="en-US" altLang="ja-JP" sz="1100" baseline="0" dirty="0"/>
              <a:t> Point</a:t>
            </a:r>
            <a:r>
              <a:rPr kumimoji="1" lang="ja-JP" altLang="en-US" sz="1100" baseline="0" dirty="0"/>
              <a:t>の報告書確認</a:t>
            </a:r>
            <a:endParaRPr kumimoji="1" lang="en-US" altLang="ja-JP" sz="1100" baseline="0" dirty="0"/>
          </a:p>
          <a:p>
            <a:r>
              <a:rPr kumimoji="1" lang="ja-JP" altLang="en-US" sz="1100" baseline="0" dirty="0"/>
              <a:t>・指示事項の入力及び電子捺印</a:t>
            </a:r>
            <a:endParaRPr kumimoji="1" lang="en-US" altLang="ja-JP" sz="1100" baseline="0" dirty="0"/>
          </a:p>
          <a:p>
            <a:r>
              <a:rPr kumimoji="1" lang="ja-JP" altLang="en-US" sz="1100" baseline="0" dirty="0"/>
              <a:t>・環境安全課長への確認依頼メール</a:t>
            </a:r>
            <a:endParaRPr kumimoji="1" lang="ja-JP" altLang="en-US" sz="1100" dirty="0"/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73C56EC-E05D-4BF5-BB28-F697D8268A0E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5646935" y="2195178"/>
            <a:ext cx="0" cy="64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8812FD32-BB6D-C7D2-D4FB-F13D0C8E249B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5646935" y="1470891"/>
            <a:ext cx="0" cy="33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81E9B012-F24F-4FA2-A9D1-278B0D12B0BA}"/>
              </a:ext>
            </a:extLst>
          </p:cNvPr>
          <p:cNvSpPr/>
          <p:nvPr/>
        </p:nvSpPr>
        <p:spPr>
          <a:xfrm>
            <a:off x="4945541" y="2873634"/>
            <a:ext cx="1429789" cy="3906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/>
              <a:t>環境安全課長</a:t>
            </a:r>
          </a:p>
        </p:txBody>
      </p:sp>
      <p:sp>
        <p:nvSpPr>
          <p:cNvPr id="99" name="テキスト ボックス 31">
            <a:extLst>
              <a:ext uri="{FF2B5EF4-FFF2-40B4-BE49-F238E27FC236}">
                <a16:creationId xmlns:a16="http://schemas.microsoft.com/office/drawing/2014/main" id="{3751555F-3934-41AD-BB0D-BB8EB816F1C9}"/>
              </a:ext>
            </a:extLst>
          </p:cNvPr>
          <p:cNvSpPr txBox="1"/>
          <p:nvPr/>
        </p:nvSpPr>
        <p:spPr>
          <a:xfrm>
            <a:off x="6560982" y="2893032"/>
            <a:ext cx="2231219" cy="908047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100" dirty="0"/>
              <a:t>（想定作業時間：</a:t>
            </a:r>
            <a:r>
              <a:rPr kumimoji="1" lang="en-US" altLang="ja-JP" sz="1100" dirty="0"/>
              <a:t>1</a:t>
            </a:r>
            <a:r>
              <a:rPr kumimoji="1" lang="ja-JP" altLang="en-US" sz="1100" dirty="0"/>
              <a:t>時間）</a:t>
            </a:r>
            <a:endParaRPr kumimoji="1" lang="en-US" altLang="ja-JP" sz="1100" dirty="0"/>
          </a:p>
          <a:p>
            <a:r>
              <a:rPr kumimoji="1" lang="ja-JP" altLang="en-US" sz="1100" dirty="0"/>
              <a:t>・</a:t>
            </a:r>
            <a:r>
              <a:rPr kumimoji="1" lang="en-US" altLang="ja-JP" sz="1100" dirty="0"/>
              <a:t>Share</a:t>
            </a:r>
            <a:r>
              <a:rPr kumimoji="1" lang="en-US" altLang="ja-JP" sz="1100" baseline="0" dirty="0"/>
              <a:t> Point</a:t>
            </a:r>
            <a:r>
              <a:rPr kumimoji="1" lang="ja-JP" altLang="en-US" sz="1100" baseline="0" dirty="0"/>
              <a:t>の報告書確認</a:t>
            </a:r>
            <a:endParaRPr kumimoji="1" lang="en-US" altLang="ja-JP" sz="1100" baseline="0" dirty="0"/>
          </a:p>
          <a:p>
            <a:r>
              <a:rPr kumimoji="1" lang="ja-JP" altLang="en-US" sz="1100" baseline="0" dirty="0"/>
              <a:t>・指示事項の入力及び電子捺印</a:t>
            </a:r>
            <a:endParaRPr kumimoji="1" lang="en-US" altLang="ja-JP" sz="1100" baseline="0" dirty="0"/>
          </a:p>
          <a:p>
            <a:r>
              <a:rPr kumimoji="1" lang="ja-JP" altLang="en-US" sz="1100" baseline="0" dirty="0"/>
              <a:t>・次長への確認依頼メール</a:t>
            </a:r>
            <a:endParaRPr kumimoji="1" lang="ja-JP" altLang="en-US" sz="1100" dirty="0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3DE7E893-BC81-4805-A41D-CF1A6665FC85}"/>
              </a:ext>
            </a:extLst>
          </p:cNvPr>
          <p:cNvSpPr/>
          <p:nvPr/>
        </p:nvSpPr>
        <p:spPr>
          <a:xfrm>
            <a:off x="4942768" y="3877814"/>
            <a:ext cx="1429789" cy="3906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/>
              <a:t>次長</a:t>
            </a:r>
          </a:p>
        </p:txBody>
      </p: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0D4E577B-5EE2-4A51-A92B-4565B8E0F414}"/>
              </a:ext>
            </a:extLst>
          </p:cNvPr>
          <p:cNvCxnSpPr>
            <a:stCxn id="98" idx="2"/>
            <a:endCxn id="100" idx="0"/>
          </p:cNvCxnSpPr>
          <p:nvPr/>
        </p:nvCxnSpPr>
        <p:spPr>
          <a:xfrm flipH="1">
            <a:off x="5657663" y="3264333"/>
            <a:ext cx="2773" cy="613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36">
            <a:extLst>
              <a:ext uri="{FF2B5EF4-FFF2-40B4-BE49-F238E27FC236}">
                <a16:creationId xmlns:a16="http://schemas.microsoft.com/office/drawing/2014/main" id="{12651190-CA0C-459E-AF21-D499BC6CCFB7}"/>
              </a:ext>
            </a:extLst>
          </p:cNvPr>
          <p:cNvSpPr txBox="1"/>
          <p:nvPr/>
        </p:nvSpPr>
        <p:spPr>
          <a:xfrm>
            <a:off x="6574834" y="3902177"/>
            <a:ext cx="2228447" cy="908047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100" dirty="0"/>
              <a:t>（想定作業時間：</a:t>
            </a:r>
            <a:r>
              <a:rPr kumimoji="1" lang="en-US" altLang="ja-JP" sz="1100" dirty="0"/>
              <a:t>1</a:t>
            </a:r>
            <a:r>
              <a:rPr kumimoji="1" lang="ja-JP" altLang="en-US" sz="1100" dirty="0"/>
              <a:t>時間）</a:t>
            </a:r>
            <a:endParaRPr kumimoji="1" lang="en-US" altLang="ja-JP" sz="1100" dirty="0"/>
          </a:p>
          <a:p>
            <a:r>
              <a:rPr kumimoji="1" lang="ja-JP" altLang="en-US" sz="1100" dirty="0"/>
              <a:t>・</a:t>
            </a:r>
            <a:r>
              <a:rPr kumimoji="1" lang="en-US" altLang="ja-JP" sz="1100" dirty="0"/>
              <a:t>Share</a:t>
            </a:r>
            <a:r>
              <a:rPr kumimoji="1" lang="en-US" altLang="ja-JP" sz="1100" baseline="0" dirty="0"/>
              <a:t> Point</a:t>
            </a:r>
            <a:r>
              <a:rPr kumimoji="1" lang="ja-JP" altLang="en-US" sz="1100" baseline="0" dirty="0"/>
              <a:t>の報告書確認</a:t>
            </a:r>
            <a:endParaRPr kumimoji="1" lang="en-US" altLang="ja-JP" sz="1100" baseline="0" dirty="0"/>
          </a:p>
          <a:p>
            <a:r>
              <a:rPr kumimoji="1" lang="ja-JP" altLang="en-US" sz="1100" baseline="0" dirty="0"/>
              <a:t>・指示事項の入力及び電子捺印</a:t>
            </a:r>
            <a:endParaRPr kumimoji="1" lang="en-US" altLang="ja-JP" sz="1100" baseline="0" dirty="0"/>
          </a:p>
          <a:p>
            <a:r>
              <a:rPr kumimoji="1" lang="ja-JP" altLang="en-US" sz="1100" baseline="0" dirty="0"/>
              <a:t>・所長への確認依頼メール</a:t>
            </a:r>
            <a:endParaRPr kumimoji="1" lang="ja-JP" altLang="en-US" sz="1100" dirty="0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67BE9862-ECBB-4658-BE30-93B9946C2D6F}"/>
              </a:ext>
            </a:extLst>
          </p:cNvPr>
          <p:cNvSpPr/>
          <p:nvPr/>
        </p:nvSpPr>
        <p:spPr>
          <a:xfrm>
            <a:off x="4942767" y="4881994"/>
            <a:ext cx="1429789" cy="3906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/>
              <a:t>所長</a:t>
            </a:r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30671D98-41DD-4F2F-B441-1E964EE43922}"/>
              </a:ext>
            </a:extLst>
          </p:cNvPr>
          <p:cNvCxnSpPr>
            <a:stCxn id="100" idx="2"/>
            <a:endCxn id="103" idx="0"/>
          </p:cNvCxnSpPr>
          <p:nvPr/>
        </p:nvCxnSpPr>
        <p:spPr>
          <a:xfrm flipH="1">
            <a:off x="5657662" y="4268513"/>
            <a:ext cx="1" cy="613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41">
            <a:extLst>
              <a:ext uri="{FF2B5EF4-FFF2-40B4-BE49-F238E27FC236}">
                <a16:creationId xmlns:a16="http://schemas.microsoft.com/office/drawing/2014/main" id="{75156F80-06C3-4078-A4BB-829A09DF7C0F}"/>
              </a:ext>
            </a:extLst>
          </p:cNvPr>
          <p:cNvSpPr txBox="1"/>
          <p:nvPr/>
        </p:nvSpPr>
        <p:spPr>
          <a:xfrm>
            <a:off x="6560982" y="4860270"/>
            <a:ext cx="2115472" cy="1155468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100"/>
              <a:t>（想定作業時間：</a:t>
            </a:r>
            <a:r>
              <a:rPr kumimoji="1" lang="en-US" altLang="ja-JP" sz="1100"/>
              <a:t>1</a:t>
            </a:r>
            <a:r>
              <a:rPr kumimoji="1" lang="ja-JP" altLang="en-US" sz="1100"/>
              <a:t>時間）</a:t>
            </a:r>
            <a:endParaRPr kumimoji="1" lang="en-US" altLang="ja-JP" sz="1100"/>
          </a:p>
          <a:p>
            <a:r>
              <a:rPr kumimoji="1" lang="ja-JP" altLang="en-US" sz="1100"/>
              <a:t>・</a:t>
            </a:r>
            <a:r>
              <a:rPr kumimoji="1" lang="en-US" altLang="ja-JP" sz="1100"/>
              <a:t>Share</a:t>
            </a:r>
            <a:r>
              <a:rPr kumimoji="1" lang="en-US" altLang="ja-JP" sz="1100" baseline="0"/>
              <a:t> Point</a:t>
            </a:r>
            <a:r>
              <a:rPr kumimoji="1" lang="ja-JP" altLang="en-US" sz="1100" baseline="0"/>
              <a:t>の報告書確認</a:t>
            </a:r>
            <a:endParaRPr kumimoji="1" lang="en-US" altLang="ja-JP" sz="1100" baseline="0"/>
          </a:p>
          <a:p>
            <a:r>
              <a:rPr kumimoji="1" lang="ja-JP" altLang="en-US" sz="1100" baseline="0"/>
              <a:t>・指示事項の入力及び電子捺印</a:t>
            </a:r>
            <a:endParaRPr kumimoji="1" lang="en-US" altLang="ja-JP" sz="1100" baseline="0"/>
          </a:p>
          <a:p>
            <a:r>
              <a:rPr kumimoji="1" lang="ja-JP" altLang="en-US" sz="1100" baseline="0"/>
              <a:t>・報告者への確認依頼メール</a:t>
            </a:r>
            <a:endParaRPr kumimoji="1" lang="en-US" altLang="ja-JP" sz="1100" baseline="0"/>
          </a:p>
          <a:p>
            <a:r>
              <a:rPr kumimoji="1" lang="ja-JP" altLang="en-US" sz="1100" b="1" baseline="0">
                <a:solidFill>
                  <a:srgbClr val="FF0000"/>
                </a:solidFill>
              </a:rPr>
              <a:t>・状況に応じて追加指示</a:t>
            </a:r>
            <a:endParaRPr kumimoji="1" lang="ja-JP" altLang="en-US" sz="1100" b="1">
              <a:solidFill>
                <a:srgbClr val="FF0000"/>
              </a:solidFill>
            </a:endParaRPr>
          </a:p>
        </p:txBody>
      </p:sp>
      <p:sp>
        <p:nvSpPr>
          <p:cNvPr id="121" name="矢印: ストライプ 120">
            <a:extLst>
              <a:ext uri="{FF2B5EF4-FFF2-40B4-BE49-F238E27FC236}">
                <a16:creationId xmlns:a16="http://schemas.microsoft.com/office/drawing/2014/main" id="{9D41B47F-387D-1974-39F7-A36C5E3E6620}"/>
              </a:ext>
            </a:extLst>
          </p:cNvPr>
          <p:cNvSpPr/>
          <p:nvPr/>
        </p:nvSpPr>
        <p:spPr>
          <a:xfrm rot="5400000">
            <a:off x="5392418" y="5547433"/>
            <a:ext cx="527660" cy="279776"/>
          </a:xfrm>
          <a:prstGeom prst="striped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666CF635-8862-4406-8B74-7395593E23E9}"/>
              </a:ext>
            </a:extLst>
          </p:cNvPr>
          <p:cNvSpPr/>
          <p:nvPr/>
        </p:nvSpPr>
        <p:spPr>
          <a:xfrm>
            <a:off x="4936119" y="6092578"/>
            <a:ext cx="1429789" cy="3906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/>
              <a:t>応急・恒久措置</a:t>
            </a:r>
          </a:p>
        </p:txBody>
      </p:sp>
      <p:sp>
        <p:nvSpPr>
          <p:cNvPr id="123" name="テキスト ボックス 75">
            <a:extLst>
              <a:ext uri="{FF2B5EF4-FFF2-40B4-BE49-F238E27FC236}">
                <a16:creationId xmlns:a16="http://schemas.microsoft.com/office/drawing/2014/main" id="{671F5FEC-0095-4671-9C89-32D3AEE03E7C}"/>
              </a:ext>
            </a:extLst>
          </p:cNvPr>
          <p:cNvSpPr txBox="1"/>
          <p:nvPr/>
        </p:nvSpPr>
        <p:spPr>
          <a:xfrm>
            <a:off x="6560982" y="6102477"/>
            <a:ext cx="2339104" cy="56688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100" dirty="0"/>
              <a:t>（想定作業時間：</a:t>
            </a:r>
            <a:r>
              <a:rPr kumimoji="1" lang="ja-JP" altLang="en-US" sz="1100" dirty="0">
                <a:solidFill>
                  <a:srgbClr val="FF0000"/>
                </a:solidFill>
              </a:rPr>
              <a:t>今回は含めない</a:t>
            </a:r>
            <a:r>
              <a:rPr kumimoji="1" lang="ja-JP" altLang="en-US" sz="1100" dirty="0"/>
              <a:t>）</a:t>
            </a:r>
            <a:endParaRPr kumimoji="1" lang="en-US" altLang="ja-JP" sz="1100" dirty="0"/>
          </a:p>
          <a:p>
            <a:r>
              <a:rPr kumimoji="1" lang="ja-JP" altLang="en-US" sz="1100" dirty="0"/>
              <a:t>・応急措置の実施確認</a:t>
            </a:r>
            <a:endParaRPr kumimoji="1" lang="en-US" altLang="ja-JP" sz="1100" baseline="0" dirty="0"/>
          </a:p>
          <a:p>
            <a:r>
              <a:rPr kumimoji="1" lang="ja-JP" altLang="en-US" sz="1100" baseline="0" dirty="0"/>
              <a:t>・恒久措置の実施確認</a:t>
            </a:r>
            <a:endParaRPr kumimoji="1" lang="en-US" altLang="ja-JP" sz="1100" baseline="0" dirty="0"/>
          </a:p>
        </p:txBody>
      </p:sp>
      <p:sp>
        <p:nvSpPr>
          <p:cNvPr id="127" name="テキスト プレースホルダー 2">
            <a:extLst>
              <a:ext uri="{FF2B5EF4-FFF2-40B4-BE49-F238E27FC236}">
                <a16:creationId xmlns:a16="http://schemas.microsoft.com/office/drawing/2014/main" id="{C071DA80-79FB-E8DF-6A39-37AFE3FC8518}"/>
              </a:ext>
            </a:extLst>
          </p:cNvPr>
          <p:cNvSpPr txBox="1">
            <a:spLocks/>
          </p:cNvSpPr>
          <p:nvPr/>
        </p:nvSpPr>
        <p:spPr>
          <a:xfrm>
            <a:off x="660343" y="1084576"/>
            <a:ext cx="5223191" cy="50388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rgbClr val="FF0000"/>
                </a:solidFill>
              </a:rPr>
              <a:t>作業時間：</a:t>
            </a:r>
            <a:r>
              <a:rPr lang="en-US" altLang="ja-JP" sz="2400" dirty="0">
                <a:solidFill>
                  <a:srgbClr val="FF0000"/>
                </a:solidFill>
              </a:rPr>
              <a:t>8</a:t>
            </a:r>
            <a:r>
              <a:rPr lang="ja-JP" altLang="en-US" sz="2400" dirty="0">
                <a:solidFill>
                  <a:srgbClr val="FF0000"/>
                </a:solidFill>
              </a:rPr>
              <a:t>時間　工数：約</a:t>
            </a:r>
            <a:r>
              <a:rPr lang="en-US" altLang="ja-JP" sz="2400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29" name="Picture 6">
            <a:extLst>
              <a:ext uri="{FF2B5EF4-FFF2-40B4-BE49-F238E27FC236}">
                <a16:creationId xmlns:a16="http://schemas.microsoft.com/office/drawing/2014/main" id="{B16E0381-CA01-DF64-F6F0-B70D9D86B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6574" flipH="1">
            <a:off x="1502876" y="4109162"/>
            <a:ext cx="447268" cy="33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6">
            <a:extLst>
              <a:ext uri="{FF2B5EF4-FFF2-40B4-BE49-F238E27FC236}">
                <a16:creationId xmlns:a16="http://schemas.microsoft.com/office/drawing/2014/main" id="{32A875F0-1526-AABC-9C76-09665A64F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6574" flipH="1">
            <a:off x="1566557" y="5247777"/>
            <a:ext cx="447268" cy="33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6">
            <a:extLst>
              <a:ext uri="{FF2B5EF4-FFF2-40B4-BE49-F238E27FC236}">
                <a16:creationId xmlns:a16="http://schemas.microsoft.com/office/drawing/2014/main" id="{BC547E35-8E19-ED6C-0181-50C114D34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6574" flipH="1">
            <a:off x="1608088" y="6318125"/>
            <a:ext cx="447268" cy="33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6">
            <a:extLst>
              <a:ext uri="{FF2B5EF4-FFF2-40B4-BE49-F238E27FC236}">
                <a16:creationId xmlns:a16="http://schemas.microsoft.com/office/drawing/2014/main" id="{EA8F91CF-2123-CC4A-09E8-0B1132B56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6574" flipH="1">
            <a:off x="5748708" y="2361308"/>
            <a:ext cx="447268" cy="33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6">
            <a:extLst>
              <a:ext uri="{FF2B5EF4-FFF2-40B4-BE49-F238E27FC236}">
                <a16:creationId xmlns:a16="http://schemas.microsoft.com/office/drawing/2014/main" id="{38598E39-203A-DA64-1273-30477DD7A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6574" flipH="1">
            <a:off x="5792861" y="3447523"/>
            <a:ext cx="447268" cy="33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6">
            <a:extLst>
              <a:ext uri="{FF2B5EF4-FFF2-40B4-BE49-F238E27FC236}">
                <a16:creationId xmlns:a16="http://schemas.microsoft.com/office/drawing/2014/main" id="{87869BA2-EC8E-C55F-3A8A-85A9D03E7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6574" flipH="1">
            <a:off x="5828755" y="4453744"/>
            <a:ext cx="447268" cy="33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6">
            <a:extLst>
              <a:ext uri="{FF2B5EF4-FFF2-40B4-BE49-F238E27FC236}">
                <a16:creationId xmlns:a16="http://schemas.microsoft.com/office/drawing/2014/main" id="{0DE5E5FE-D06B-16CD-DFC6-0839853AF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6574" flipH="1">
            <a:off x="5861549" y="5560772"/>
            <a:ext cx="447268" cy="33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2918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現運用の問題点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87919C-21B9-454E-BDB6-A46B0E7A1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2" y="1268760"/>
            <a:ext cx="8280920" cy="21602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000" dirty="0"/>
              <a:t>エクセル入力、メールで各上長へ報告しているため遅延しがち</a:t>
            </a:r>
            <a:endParaRPr lang="en-US" altLang="ja-JP" sz="20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000" dirty="0"/>
              <a:t>発生から報告書作成までラグがある場合がある</a:t>
            </a:r>
            <a:endParaRPr lang="en-US" altLang="ja-JP" sz="20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000" dirty="0"/>
              <a:t>報告が完了まで至らないことがある</a:t>
            </a:r>
            <a:endParaRPr lang="en-US" altLang="ja-JP" sz="2000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000" dirty="0"/>
              <a:t>環境安全部は別エクセルへ転記して管理している（二重管理）</a:t>
            </a:r>
            <a:endParaRPr kumimoji="1" lang="en-US" altLang="ja-JP" sz="20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000" dirty="0"/>
              <a:t>設備技術部への連絡ルートが無い</a:t>
            </a:r>
            <a:endParaRPr kumimoji="1" lang="en-US" altLang="ja-JP" sz="20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000" dirty="0"/>
              <a:t>応急・恒久措置が適切に管理できていない</a:t>
            </a:r>
            <a:endParaRPr lang="en-US" altLang="ja-JP" sz="2000" dirty="0"/>
          </a:p>
        </p:txBody>
      </p: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AB758542-08A4-164D-C900-45A25E5F7BEF}"/>
              </a:ext>
            </a:extLst>
          </p:cNvPr>
          <p:cNvSpPr/>
          <p:nvPr/>
        </p:nvSpPr>
        <p:spPr>
          <a:xfrm flipV="1">
            <a:off x="3491880" y="3755132"/>
            <a:ext cx="2376264" cy="36596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4B32528D-5D75-390F-AD3D-FF111CF1BE3A}"/>
              </a:ext>
            </a:extLst>
          </p:cNvPr>
          <p:cNvSpPr txBox="1">
            <a:spLocks/>
          </p:cNvSpPr>
          <p:nvPr/>
        </p:nvSpPr>
        <p:spPr>
          <a:xfrm>
            <a:off x="539552" y="4312215"/>
            <a:ext cx="8280920" cy="19735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sz="2000" dirty="0"/>
              <a:t>入力、報告の簡略化を行い報告時間を短縮したい</a:t>
            </a:r>
            <a:endParaRPr lang="en-US" altLang="ja-JP" sz="20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000" dirty="0"/>
              <a:t>進捗管理を監視したい</a:t>
            </a:r>
            <a:endParaRPr lang="en-US" altLang="ja-JP" sz="20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000" dirty="0"/>
              <a:t>フォーマットを統合し、一括管理したい</a:t>
            </a:r>
            <a:endParaRPr lang="en-US" altLang="ja-JP" sz="20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000" dirty="0"/>
              <a:t>設備技術部への連絡ルートを作りたい</a:t>
            </a:r>
            <a:endParaRPr lang="en-US" altLang="ja-JP" sz="20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000" dirty="0"/>
              <a:t>応急・恒久措置完了まで監視したい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864494393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E90092-8140-4BC1-81EC-CEF3CCE5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改善案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9948274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58E16C4E-33F5-1928-7432-0B6BB0596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132" y="4313966"/>
            <a:ext cx="930688" cy="93068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システム構成案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87919C-21B9-454E-BDB6-A46B0E7A1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1580" y="1248848"/>
            <a:ext cx="7560840" cy="16626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000" dirty="0"/>
              <a:t>基本的に</a:t>
            </a:r>
            <a:r>
              <a:rPr lang="en-US" altLang="ja-JP" sz="2000" dirty="0"/>
              <a:t>Teams</a:t>
            </a:r>
            <a:r>
              <a:rPr lang="ja-JP" altLang="en-US" sz="2000" dirty="0"/>
              <a:t>の専用チーム内で完結</a:t>
            </a:r>
            <a:endParaRPr lang="en-US" altLang="ja-JP" sz="20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000" dirty="0"/>
              <a:t>異常処置報告をアプリまたは</a:t>
            </a:r>
            <a:r>
              <a:rPr lang="en-US" altLang="ja-JP" sz="2000" dirty="0"/>
              <a:t>SharePoint</a:t>
            </a:r>
            <a:r>
              <a:rPr lang="ja-JP" altLang="en-US" sz="2000" dirty="0"/>
              <a:t>リストで入力</a:t>
            </a:r>
            <a:endParaRPr kumimoji="1" lang="en-US" altLang="ja-JP" sz="20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000" dirty="0"/>
              <a:t>承認は</a:t>
            </a:r>
            <a:r>
              <a:rPr lang="en-US" altLang="ja-JP" sz="2000" dirty="0"/>
              <a:t>Power Automate</a:t>
            </a:r>
            <a:r>
              <a:rPr lang="ja-JP" altLang="en-US" sz="2000" dirty="0"/>
              <a:t>で</a:t>
            </a:r>
            <a:r>
              <a:rPr lang="en-US" altLang="ja-JP" sz="2000" dirty="0"/>
              <a:t>Teams</a:t>
            </a:r>
            <a:r>
              <a:rPr lang="ja-JP" altLang="en-US" sz="2000" dirty="0"/>
              <a:t>内処理</a:t>
            </a:r>
            <a:endParaRPr lang="en-US" altLang="ja-JP" sz="2000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000" dirty="0"/>
              <a:t>承認された場合、</a:t>
            </a:r>
            <a:r>
              <a:rPr kumimoji="1" lang="en-US" altLang="ja-JP" sz="2000" dirty="0"/>
              <a:t>Planner</a:t>
            </a:r>
            <a:r>
              <a:rPr kumimoji="1" lang="ja-JP" altLang="en-US" sz="2000" dirty="0"/>
              <a:t>で応急・恒久措置管理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A36EBA02-4BBE-4D29-B63C-3CEFB15E49F3}"/>
              </a:ext>
            </a:extLst>
          </p:cNvPr>
          <p:cNvSpPr/>
          <p:nvPr/>
        </p:nvSpPr>
        <p:spPr>
          <a:xfrm>
            <a:off x="2898674" y="4520105"/>
            <a:ext cx="432048" cy="51841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B583B45-1021-44A6-9328-850AE0ACC442}"/>
              </a:ext>
            </a:extLst>
          </p:cNvPr>
          <p:cNvSpPr txBox="1"/>
          <p:nvPr/>
        </p:nvSpPr>
        <p:spPr>
          <a:xfrm>
            <a:off x="550596" y="5219908"/>
            <a:ext cx="240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・異常処置報告入力</a:t>
            </a:r>
            <a:endParaRPr lang="en-US" altLang="ja-JP" dirty="0"/>
          </a:p>
        </p:txBody>
      </p:sp>
      <p:pic>
        <p:nvPicPr>
          <p:cNvPr id="9" name="Picture 4" descr="Microsoft Apps">
            <a:extLst>
              <a:ext uri="{FF2B5EF4-FFF2-40B4-BE49-F238E27FC236}">
                <a16:creationId xmlns:a16="http://schemas.microsoft.com/office/drawing/2014/main" id="{2AB25130-D08E-3B1A-9A03-E7B14A7255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2" t="32172" r="28392" b="31243"/>
          <a:stretch/>
        </p:blipFill>
        <p:spPr bwMode="auto">
          <a:xfrm>
            <a:off x="4073860" y="4368359"/>
            <a:ext cx="923330" cy="75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ower Apps - Google Play のアプリ">
            <a:extLst>
              <a:ext uri="{FF2B5EF4-FFF2-40B4-BE49-F238E27FC236}">
                <a16:creationId xmlns:a16="http://schemas.microsoft.com/office/drawing/2014/main" id="{A27AA72D-D88B-74AD-BF08-099F3B2CE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784" y="4384838"/>
            <a:ext cx="662799" cy="66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F69C91C-6882-6C22-7E49-97AFE8F933D3}"/>
              </a:ext>
            </a:extLst>
          </p:cNvPr>
          <p:cNvSpPr txBox="1"/>
          <p:nvPr/>
        </p:nvSpPr>
        <p:spPr>
          <a:xfrm>
            <a:off x="3263878" y="5200682"/>
            <a:ext cx="2403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・判定（承認 </a:t>
            </a:r>
            <a:r>
              <a:rPr lang="en-US" altLang="ja-JP" dirty="0"/>
              <a:t>or </a:t>
            </a:r>
            <a:r>
              <a:rPr lang="ja-JP" altLang="en-US" dirty="0"/>
              <a:t>棄却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・指示など</a:t>
            </a:r>
            <a:endParaRPr lang="en-US" altLang="ja-JP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593E6291-A1EA-95E9-B0A9-7DAC146E044C}"/>
              </a:ext>
            </a:extLst>
          </p:cNvPr>
          <p:cNvSpPr/>
          <p:nvPr/>
        </p:nvSpPr>
        <p:spPr>
          <a:xfrm>
            <a:off x="5807741" y="4484793"/>
            <a:ext cx="432048" cy="51841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6B9C78B-8B39-E3A6-7251-BE1DD5CB96FC}"/>
              </a:ext>
            </a:extLst>
          </p:cNvPr>
          <p:cNvSpPr txBox="1"/>
          <p:nvPr/>
        </p:nvSpPr>
        <p:spPr>
          <a:xfrm>
            <a:off x="5667837" y="4140107"/>
            <a:ext cx="76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承認</a:t>
            </a:r>
            <a:endParaRPr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98D3D35-08D3-5C32-1F32-E7B7153AA360}"/>
              </a:ext>
            </a:extLst>
          </p:cNvPr>
          <p:cNvSpPr txBox="1"/>
          <p:nvPr/>
        </p:nvSpPr>
        <p:spPr>
          <a:xfrm>
            <a:off x="6272497" y="5214124"/>
            <a:ext cx="2403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dirty="0"/>
              <a:t>Planner</a:t>
            </a:r>
            <a:r>
              <a:rPr lang="ja-JP" altLang="en-US" dirty="0"/>
              <a:t>で応急・恒久</a:t>
            </a:r>
            <a:endParaRPr lang="en-US" altLang="ja-JP" dirty="0"/>
          </a:p>
          <a:p>
            <a:r>
              <a:rPr lang="ja-JP" altLang="en-US" dirty="0"/>
              <a:t>  措置管理</a:t>
            </a:r>
            <a:endParaRPr lang="en-US" altLang="ja-JP" dirty="0"/>
          </a:p>
        </p:txBody>
      </p:sp>
      <p:pic>
        <p:nvPicPr>
          <p:cNvPr id="1028" name="Picture 4" descr="Microsoft SharePoint - Wikipedia">
            <a:extLst>
              <a:ext uri="{FF2B5EF4-FFF2-40B4-BE49-F238E27FC236}">
                <a16:creationId xmlns:a16="http://schemas.microsoft.com/office/drawing/2014/main" id="{1C4D9CD0-95CB-C31B-067A-9A3FE40AD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42" y="4391904"/>
            <a:ext cx="678603" cy="66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7F7F334-6522-9FC1-BD05-0C93F2929F06}"/>
              </a:ext>
            </a:extLst>
          </p:cNvPr>
          <p:cNvSpPr/>
          <p:nvPr/>
        </p:nvSpPr>
        <p:spPr>
          <a:xfrm>
            <a:off x="323528" y="3501008"/>
            <a:ext cx="8363272" cy="273630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E64B566-1C86-67D7-7432-A97C4BEA0F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3928" y="2921329"/>
            <a:ext cx="1073262" cy="107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17367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2_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3873</TotalTime>
  <Words>1475</Words>
  <Application>Microsoft Office PowerPoint</Application>
  <PresentationFormat>画面に合わせる (4:3)</PresentationFormat>
  <Paragraphs>261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6</vt:i4>
      </vt:variant>
      <vt:variant>
        <vt:lpstr>スライド タイトル</vt:lpstr>
      </vt:variant>
      <vt:variant>
        <vt:i4>23</vt:i4>
      </vt:variant>
    </vt:vector>
  </HeadingPairs>
  <TitlesOfParts>
    <vt:vector size="36" baseType="lpstr">
      <vt:lpstr>Noto Sans CJK JP Bold</vt:lpstr>
      <vt:lpstr>SimHei</vt:lpstr>
      <vt:lpstr>Yu Gothic</vt:lpstr>
      <vt:lpstr>游明朝</vt:lpstr>
      <vt:lpstr>Arial</vt:lpstr>
      <vt:lpstr>Calibri</vt:lpstr>
      <vt:lpstr>Wingdings</vt:lpstr>
      <vt:lpstr>2_デザインの設定</vt:lpstr>
      <vt:lpstr>デザインの設定</vt:lpstr>
      <vt:lpstr>1_デザインの設定</vt:lpstr>
      <vt:lpstr>3_デザインの設定</vt:lpstr>
      <vt:lpstr>4_デザインの設定</vt:lpstr>
      <vt:lpstr>5_デザインの設定</vt:lpstr>
      <vt:lpstr>異常処置報告書の運用改善案について</vt:lpstr>
      <vt:lpstr>現状分析</vt:lpstr>
      <vt:lpstr>異常処置報告書数</vt:lpstr>
      <vt:lpstr>項目内訳</vt:lpstr>
      <vt:lpstr>現在の運用（エクセル）</vt:lpstr>
      <vt:lpstr>作業内容内訳</vt:lpstr>
      <vt:lpstr>現運用の問題点</vt:lpstr>
      <vt:lpstr>改善案</vt:lpstr>
      <vt:lpstr>システム構成案</vt:lpstr>
      <vt:lpstr>運用改善案</vt:lpstr>
      <vt:lpstr>作業内容内訳改善案</vt:lpstr>
      <vt:lpstr>期待される効果</vt:lpstr>
      <vt:lpstr>Teams内入力欄（SPOリスト）</vt:lpstr>
      <vt:lpstr>PowerAutomateからの承認依頼</vt:lpstr>
      <vt:lpstr>メールも同時に送付される</vt:lpstr>
      <vt:lpstr>承認されたら</vt:lpstr>
      <vt:lpstr>CAPAはPlannerで進捗管理</vt:lpstr>
      <vt:lpstr>メールによる自動通知機能</vt:lpstr>
      <vt:lpstr>Power Automateによる進捗通知</vt:lpstr>
      <vt:lpstr>承認のログ確認方法</vt:lpstr>
      <vt:lpstr>検討が必要な事項</vt:lpstr>
      <vt:lpstr>検討が必要な事項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旭化成グループ</dc:title>
  <dc:creator>旭化成グループ</dc:creator>
  <cp:lastModifiedBy>矢野　雅也(Yano, Masaya)</cp:lastModifiedBy>
  <cp:revision>486</cp:revision>
  <cp:lastPrinted>2016-11-29T02:43:50Z</cp:lastPrinted>
  <dcterms:created xsi:type="dcterms:W3CDTF">2016-08-26T06:33:31Z</dcterms:created>
  <dcterms:modified xsi:type="dcterms:W3CDTF">2023-06-22T02:09:31Z</dcterms:modified>
</cp:coreProperties>
</file>