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0" r:id="rId2"/>
    <p:sldMasterId id="2147483652" r:id="rId3"/>
    <p:sldMasterId id="2147483656" r:id="rId4"/>
    <p:sldMasterId id="2147483658" r:id="rId5"/>
    <p:sldMasterId id="2147483660" r:id="rId6"/>
  </p:sldMasterIdLst>
  <p:notesMasterIdLst>
    <p:notesMasterId r:id="rId10"/>
  </p:notesMasterIdLst>
  <p:handoutMasterIdLst>
    <p:handoutMasterId r:id="rId11"/>
  </p:handoutMasterIdLst>
  <p:sldIdLst>
    <p:sldId id="453" r:id="rId7"/>
    <p:sldId id="433" r:id="rId8"/>
    <p:sldId id="455" r:id="rId9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FF"/>
    <a:srgbClr val="005BAC"/>
    <a:srgbClr val="FFC000"/>
    <a:srgbClr val="9DB1B9"/>
    <a:srgbClr val="F1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4" autoAdjust="0"/>
    <p:restoredTop sz="94601" autoAdjust="0"/>
  </p:normalViewPr>
  <p:slideViewPr>
    <p:cSldViewPr>
      <p:cViewPr varScale="1">
        <p:scale>
          <a:sx n="85" d="100"/>
          <a:sy n="85" d="100"/>
        </p:scale>
        <p:origin x="10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214" y="-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D6A0E-BF93-4CCD-B7A0-F1D3D5EFD78E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C7E06-61FD-4A6A-AAA4-DA1D9215630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082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B37B-FAB2-4B69-8A16-73443B10A3A6}" type="datetimeFigureOut">
              <a:rPr kumimoji="1" lang="ja-JP" altLang="en-US" smtClean="0"/>
              <a:t>2023/8/28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B750B-257F-477E-93B6-FF0772A09C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0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 hasCustomPrompt="1"/>
          </p:nvPr>
        </p:nvSpPr>
        <p:spPr>
          <a:xfrm>
            <a:off x="354360" y="2149748"/>
            <a:ext cx="8435280" cy="7920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 hasCustomPrompt="1"/>
          </p:nvPr>
        </p:nvSpPr>
        <p:spPr>
          <a:xfrm>
            <a:off x="1042988" y="2997200"/>
            <a:ext cx="7058025" cy="6477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en-US" altLang="ja-JP" dirty="0"/>
              <a:t>Click to Edit Subtitle</a:t>
            </a:r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1" hasCustomPrompt="1"/>
          </p:nvPr>
        </p:nvSpPr>
        <p:spPr>
          <a:xfrm>
            <a:off x="1115616" y="5157788"/>
            <a:ext cx="6984775" cy="1584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bg1"/>
                </a:solidFill>
                <a:latin typeface="+mn-lt"/>
                <a:ea typeface="Yu Gothic UI" panose="020B0500000000000000" pitchFamily="50" charset="-12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Click to Edit Presenter Name / 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332602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1835696" y="2761028"/>
            <a:ext cx="6768752" cy="782960"/>
          </a:xfrm>
          <a:prstGeom prst="rect">
            <a:avLst/>
          </a:prstGeom>
        </p:spPr>
        <p:txBody>
          <a:bodyPr anchor="b" anchorCtr="0"/>
          <a:lstStyle>
            <a:lvl1pPr>
              <a:defRPr baseline="0"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Section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9965748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 hasCustomPrompt="1"/>
          </p:nvPr>
        </p:nvSpPr>
        <p:spPr>
          <a:xfrm>
            <a:off x="457200" y="236538"/>
            <a:ext cx="8229600" cy="706090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2"/>
                </a:solidFill>
                <a:latin typeface="+mj-lt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Click to Edit Slide Title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2ACF03-53FA-4810-9850-BEF90E2503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773238"/>
            <a:ext cx="8229600" cy="4392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1663122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ACBA473-B3F0-4AAB-A074-AA05AF2BF6F9}"/>
              </a:ext>
            </a:extLst>
          </p:cNvPr>
          <p:cNvSpPr txBox="1"/>
          <p:nvPr userDrawn="1"/>
        </p:nvSpPr>
        <p:spPr>
          <a:xfrm>
            <a:off x="433493" y="4157643"/>
            <a:ext cx="8386979" cy="161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私たち旭化成グループの使命。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それは、いつの時代でも世界の人びとが“いのち”を育み、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より豊かな“くらし”を実現できるよう、最善を尽くすこと。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創業以来変わらぬ人類貢献への想いを胸に、</a:t>
            </a: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次の時代へ大胆に応えていくために</a:t>
            </a:r>
            <a:r>
              <a:rPr lang="en-US" altLang="ja-JP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―</a:t>
            </a:r>
            <a:r>
              <a:rPr lang="ja-JP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。</a:t>
            </a:r>
            <a:endParaRPr lang="ja-JP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>
              <a:lnSpc>
                <a:spcPts val="2000"/>
              </a:lnSpc>
            </a:pPr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私たちは、“昨日まで世界になかったものを”創造し続けます。</a:t>
            </a:r>
          </a:p>
        </p:txBody>
      </p:sp>
    </p:spTree>
    <p:extLst>
      <p:ext uri="{BB962C8B-B14F-4D97-AF65-F5344CB8AC3E}">
        <p14:creationId xmlns:p14="http://schemas.microsoft.com/office/powerpoint/2010/main" val="324689620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FD101E-B15D-4ED9-A25E-1A8F28613F28}"/>
              </a:ext>
            </a:extLst>
          </p:cNvPr>
          <p:cNvSpPr txBox="1"/>
          <p:nvPr userDrawn="1"/>
        </p:nvSpPr>
        <p:spPr>
          <a:xfrm>
            <a:off x="361485" y="3384282"/>
            <a:ext cx="8386979" cy="2605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The commitment of the Asahi Kasei Group: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do all that we can in every era to help the people of the world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make the most of life and attain fulfillment in living.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Since our founding, we have always been deeply committed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to contributing to the development of society,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boldly anticipating the emergence of new needs.</a:t>
            </a:r>
          </a:p>
          <a:p>
            <a:pPr>
              <a:lnSpc>
                <a:spcPts val="2800"/>
              </a:lnSpc>
            </a:pPr>
            <a:r>
              <a:rPr lang="en-US" altLang="ja-JP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Noto Sans CJK JP Medium" pitchFamily="34" charset="-128"/>
              </a:rPr>
              <a:t>This is what we mean by “Creating for Tomorrow.”</a:t>
            </a:r>
            <a:endParaRPr kumimoji="1" lang="ja-JP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Noto Sans CJK JP Medium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2271526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00BC05-F528-4C01-BB56-D25018BF951D}"/>
              </a:ext>
            </a:extLst>
          </p:cNvPr>
          <p:cNvSpPr txBox="1"/>
          <p:nvPr userDrawn="1"/>
        </p:nvSpPr>
        <p:spPr>
          <a:xfrm>
            <a:off x="289477" y="3384282"/>
            <a:ext cx="83869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我们旭化成集团的使命，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就是无论任何时代，都要为全球大众孕育“生命”、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为实现更加丰富多彩的“生活”尽最大努力。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秉承自创业以来不曾改变的为人类做贡献的集团精神，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为大胆迎接下一个时代，</a:t>
            </a:r>
          </a:p>
          <a:p>
            <a:pPr>
              <a:lnSpc>
                <a:spcPts val="2800"/>
              </a:lnSpc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我们持之以恒，不断“畅想明天 构筑未来”。</a:t>
            </a:r>
          </a:p>
        </p:txBody>
      </p:sp>
    </p:spTree>
    <p:extLst>
      <p:ext uri="{BB962C8B-B14F-4D97-AF65-F5344CB8AC3E}">
        <p14:creationId xmlns:p14="http://schemas.microsoft.com/office/powerpoint/2010/main" val="2435530440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4CC43519-CD38-49B2-9ABF-E983E67FA70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2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005BAC"/>
          </a:solidFill>
          <a:latin typeface="Noto Sans CJK JP Bold" pitchFamily="34" charset="-128"/>
          <a:ea typeface="Noto Sans CJK JP Bold" pitchFamily="34" charset="-128"/>
          <a:cs typeface="+mj-cs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3FF4A681-669B-45FD-8DA8-8B31D0EE1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5"/>
          <p:cNvSpPr txBox="1">
            <a:spLocks/>
          </p:cNvSpPr>
          <p:nvPr userDrawn="1"/>
        </p:nvSpPr>
        <p:spPr>
          <a:xfrm>
            <a:off x="8707747" y="6488152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スライド番号プレースホルダー 5"/>
          <p:cNvSpPr txBox="1">
            <a:spLocks/>
          </p:cNvSpPr>
          <p:nvPr userDrawn="1"/>
        </p:nvSpPr>
        <p:spPr>
          <a:xfrm>
            <a:off x="8701608" y="6488151"/>
            <a:ext cx="442392" cy="365125"/>
          </a:xfrm>
          <a:prstGeom prst="rect">
            <a:avLst/>
          </a:prstGeom>
        </p:spPr>
        <p:txBody>
          <a:bodyPr/>
          <a:lstStyle>
            <a:defPPr>
              <a:defRPr lang="ja-JP"/>
            </a:defPPr>
            <a:lvl1pPr marL="0" algn="l" defTabSz="914400" rtl="0" eaLnBrk="1" latinLnBrk="0" hangingPunct="1">
              <a:defRPr kumimoji="1" sz="1200" kern="1200">
                <a:solidFill>
                  <a:srgbClr val="005BAC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1F51F4-1C76-456F-8A20-F574FAF349DF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FB71B1EE-0A02-49DE-8D2D-E94B4C6202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1"/>
            <a:ext cx="9144000" cy="686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wipe dir="r"/>
  </p:transition>
  <p:txStyles>
    <p:titleStyle>
      <a:lvl1pPr algn="l" defTabSz="914400" rtl="0" eaLnBrk="1" latinLnBrk="0" hangingPunct="1">
        <a:spcBef>
          <a:spcPct val="0"/>
        </a:spcBef>
        <a:buNone/>
        <a:defRPr kumimoji="1" sz="3600" kern="1200">
          <a:solidFill>
            <a:srgbClr val="005BA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1EACE38-6810-4027-B1B0-9E52DD08D751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7683BA28-FB13-4819-916D-5E126F14201E}"/>
                </a:ext>
              </a:extLst>
            </p:cNvPr>
            <p:cNvGrpSpPr/>
            <p:nvPr userDrawn="1"/>
          </p:nvGrpSpPr>
          <p:grpSpPr>
            <a:xfrm>
              <a:off x="0" y="0"/>
              <a:ext cx="9144668" cy="6858001"/>
              <a:chOff x="0" y="0"/>
              <a:chExt cx="9144668" cy="6858001"/>
            </a:xfrm>
          </p:grpSpPr>
          <p:pic>
            <p:nvPicPr>
              <p:cNvPr id="4" name="図 3">
                <a:extLst>
                  <a:ext uri="{FF2B5EF4-FFF2-40B4-BE49-F238E27FC236}">
                    <a16:creationId xmlns:a16="http://schemas.microsoft.com/office/drawing/2014/main" id="{50ED957D-C0E6-47CF-A460-479EBF8FE94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668" cy="3284984"/>
              </a:xfrm>
              <a:prstGeom prst="rect">
                <a:avLst/>
              </a:prstGeom>
            </p:spPr>
          </p:pic>
          <p:pic>
            <p:nvPicPr>
              <p:cNvPr id="9" name="グラフィックス 8">
                <a:extLst>
                  <a:ext uri="{FF2B5EF4-FFF2-40B4-BE49-F238E27FC236}">
                    <a16:creationId xmlns:a16="http://schemas.microsoft.com/office/drawing/2014/main" id="{2459B683-094B-4FDD-B25D-321132EE5D3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0" y="6085841"/>
                <a:ext cx="9144000" cy="772160"/>
              </a:xfrm>
              <a:prstGeom prst="rect">
                <a:avLst/>
              </a:prstGeom>
            </p:spPr>
          </p:pic>
        </p:grp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A2F6C24-468A-4B54-ABA4-D06CEC234E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620" y="3579557"/>
              <a:ext cx="5110423" cy="2720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52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/>
          <p:cNvSpPr>
            <a:spLocks noChangeAspect="1" noChangeArrowheads="1" noTextEdit="1"/>
          </p:cNvSpPr>
          <p:nvPr userDrawn="1"/>
        </p:nvSpPr>
        <p:spPr bwMode="auto">
          <a:xfrm>
            <a:off x="0" y="1588"/>
            <a:ext cx="9144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12CB0EC1-F853-406F-A86D-7B3B0BC03E25}"/>
              </a:ext>
            </a:extLst>
          </p:cNvPr>
          <p:cNvGrpSpPr/>
          <p:nvPr userDrawn="1"/>
        </p:nvGrpSpPr>
        <p:grpSpPr>
          <a:xfrm>
            <a:off x="0" y="0"/>
            <a:ext cx="9144668" cy="6858001"/>
            <a:chOff x="0" y="0"/>
            <a:chExt cx="9144668" cy="6858001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EC3499B-19DC-4CFF-931A-977E0AB4AA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668" cy="3284984"/>
            </a:xfrm>
            <a:prstGeom prst="rect">
              <a:avLst/>
            </a:prstGeom>
          </p:spPr>
        </p:pic>
        <p:pic>
          <p:nvPicPr>
            <p:cNvPr id="15" name="グラフィックス 14">
              <a:extLst>
                <a:ext uri="{FF2B5EF4-FFF2-40B4-BE49-F238E27FC236}">
                  <a16:creationId xmlns:a16="http://schemas.microsoft.com/office/drawing/2014/main" id="{550BAA03-C757-4BBD-A779-7BE24CE2D2F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382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CC6BD5-1481-4883-A1EC-80282D077246}"/>
              </a:ext>
            </a:extLst>
          </p:cNvPr>
          <p:cNvGrpSpPr/>
          <p:nvPr userDrawn="1"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055220B-4779-416F-8F5C-799AC6C2E2B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52024"/>
            <a:stretch/>
          </p:blipFill>
          <p:spPr>
            <a:xfrm>
              <a:off x="0" y="0"/>
              <a:ext cx="9144000" cy="3290207"/>
            </a:xfrm>
            <a:prstGeom prst="rect">
              <a:avLst/>
            </a:prstGeom>
          </p:spPr>
        </p:pic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81FDAADB-29AA-42B7-9C55-1DC3AAA41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0" y="6085841"/>
              <a:ext cx="9144000" cy="77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54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wipe dir="r"/>
  </p:transition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運用フローの凡例</a:t>
            </a:r>
            <a:endParaRPr kumimoji="1" lang="ja-JP" altLang="en-US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2D01093F-E7B8-3F68-F074-66E5A500D529}"/>
              </a:ext>
            </a:extLst>
          </p:cNvPr>
          <p:cNvSpPr/>
          <p:nvPr/>
        </p:nvSpPr>
        <p:spPr>
          <a:xfrm>
            <a:off x="899592" y="2518215"/>
            <a:ext cx="1224136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A92E73-F336-8ABF-27F3-50B683D4A22C}"/>
              </a:ext>
            </a:extLst>
          </p:cNvPr>
          <p:cNvSpPr txBox="1"/>
          <p:nvPr/>
        </p:nvSpPr>
        <p:spPr>
          <a:xfrm>
            <a:off x="791580" y="224121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タスク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E22A0BA1-7F4D-3C81-504D-04A3CDF8197C}"/>
              </a:ext>
            </a:extLst>
          </p:cNvPr>
          <p:cNvSpPr/>
          <p:nvPr/>
        </p:nvSpPr>
        <p:spPr>
          <a:xfrm flipH="1">
            <a:off x="2699792" y="2442738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319352B-7148-7F28-DBF4-33D637362EDD}"/>
              </a:ext>
            </a:extLst>
          </p:cNvPr>
          <p:cNvSpPr txBox="1"/>
          <p:nvPr/>
        </p:nvSpPr>
        <p:spPr>
          <a:xfrm>
            <a:off x="2608937" y="2241216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分岐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CA50919-1217-FCE1-35A8-7E33F49BF249}"/>
              </a:ext>
            </a:extLst>
          </p:cNvPr>
          <p:cNvCxnSpPr/>
          <p:nvPr/>
        </p:nvCxnSpPr>
        <p:spPr>
          <a:xfrm>
            <a:off x="1187624" y="424640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2A20799-3C06-BF76-F40E-2423305E81F3}"/>
              </a:ext>
            </a:extLst>
          </p:cNvPr>
          <p:cNvCxnSpPr/>
          <p:nvPr/>
        </p:nvCxnSpPr>
        <p:spPr>
          <a:xfrm>
            <a:off x="3040985" y="4246407"/>
            <a:ext cx="11521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D1FEF52-F4E6-9F92-E363-19BD694DF0CC}"/>
              </a:ext>
            </a:extLst>
          </p:cNvPr>
          <p:cNvCxnSpPr/>
          <p:nvPr/>
        </p:nvCxnSpPr>
        <p:spPr>
          <a:xfrm>
            <a:off x="4788024" y="4246407"/>
            <a:ext cx="11521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0804A42-17E1-D92A-1C9A-D7EAB9E9B99E}"/>
              </a:ext>
            </a:extLst>
          </p:cNvPr>
          <p:cNvCxnSpPr>
            <a:cxnSpLocks/>
          </p:cNvCxnSpPr>
          <p:nvPr/>
        </p:nvCxnSpPr>
        <p:spPr>
          <a:xfrm>
            <a:off x="6804248" y="4246407"/>
            <a:ext cx="1368152" cy="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B7B7747-AAF4-3FFB-D403-EF797B2EC18B}"/>
              </a:ext>
            </a:extLst>
          </p:cNvPr>
          <p:cNvSpPr txBox="1"/>
          <p:nvPr/>
        </p:nvSpPr>
        <p:spPr>
          <a:xfrm>
            <a:off x="1041242" y="3886371"/>
            <a:ext cx="1298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承認・確認・許可</a:t>
            </a:r>
            <a:endParaRPr kumimoji="1" lang="ja-JP" altLang="en-US" sz="12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8D86B6B-6ABB-C200-335A-705EA73D68AF}"/>
              </a:ext>
            </a:extLst>
          </p:cNvPr>
          <p:cNvSpPr txBox="1"/>
          <p:nvPr/>
        </p:nvSpPr>
        <p:spPr>
          <a:xfrm>
            <a:off x="2951820" y="3886371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差戻し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6AE248-847E-3A50-F317-CBA5B82CDE08}"/>
              </a:ext>
            </a:extLst>
          </p:cNvPr>
          <p:cNvSpPr txBox="1"/>
          <p:nvPr/>
        </p:nvSpPr>
        <p:spPr>
          <a:xfrm>
            <a:off x="4644008" y="3886370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追加の処置指示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7F552E-99B6-2FC7-CF8F-CE1BC8F4BE59}"/>
              </a:ext>
            </a:extLst>
          </p:cNvPr>
          <p:cNvSpPr txBox="1"/>
          <p:nvPr/>
        </p:nvSpPr>
        <p:spPr>
          <a:xfrm>
            <a:off x="6660232" y="3886369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Teams</a:t>
            </a:r>
            <a:r>
              <a:rPr kumimoji="1" lang="ja-JP" altLang="en-US" sz="1200" dirty="0"/>
              <a:t>自動通知</a:t>
            </a:r>
          </a:p>
        </p:txBody>
      </p:sp>
      <p:pic>
        <p:nvPicPr>
          <p:cNvPr id="19" name="Picture 4" descr="Microsoft Apps">
            <a:extLst>
              <a:ext uri="{FF2B5EF4-FFF2-40B4-BE49-F238E27FC236}">
                <a16:creationId xmlns:a16="http://schemas.microsoft.com/office/drawing/2014/main" id="{503F0032-F331-7DA0-727C-714180950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6376703" y="3806154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A2E9A922-095B-5AF9-AFE8-DE6539316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599093" y="3871620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25C1773-2068-09B5-358E-81A7DA956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2535524" y="3871619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2A0B225E-F23D-290F-6C4F-DD216DA4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6574" flipH="1">
            <a:off x="4183118" y="3859716"/>
            <a:ext cx="447268" cy="33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998683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A261F197-83EE-BD05-874A-8D28216F313E}"/>
              </a:ext>
            </a:extLst>
          </p:cNvPr>
          <p:cNvCxnSpPr>
            <a:cxnSpLocks/>
          </p:cNvCxnSpPr>
          <p:nvPr/>
        </p:nvCxnSpPr>
        <p:spPr>
          <a:xfrm>
            <a:off x="5173133" y="3313391"/>
            <a:ext cx="0" cy="2779905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03F291C-D0A8-C1CE-2BE9-655A92305767}"/>
              </a:ext>
            </a:extLst>
          </p:cNvPr>
          <p:cNvCxnSpPr>
            <a:cxnSpLocks/>
          </p:cNvCxnSpPr>
          <p:nvPr/>
        </p:nvCxnSpPr>
        <p:spPr>
          <a:xfrm>
            <a:off x="3708086" y="2548687"/>
            <a:ext cx="0" cy="354460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4DA0FD-8DC6-4EF8-9F15-A2E8F826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運用フロー</a:t>
            </a:r>
          </a:p>
        </p:txBody>
      </p:sp>
      <p:sp>
        <p:nvSpPr>
          <p:cNvPr id="3" name="矢印: 五方向 2">
            <a:extLst>
              <a:ext uri="{FF2B5EF4-FFF2-40B4-BE49-F238E27FC236}">
                <a16:creationId xmlns:a16="http://schemas.microsoft.com/office/drawing/2014/main" id="{7149EBD8-0BF2-BB93-CBF1-08DF30D25FDC}"/>
              </a:ext>
            </a:extLst>
          </p:cNvPr>
          <p:cNvSpPr/>
          <p:nvPr/>
        </p:nvSpPr>
        <p:spPr>
          <a:xfrm>
            <a:off x="1349630" y="1052736"/>
            <a:ext cx="1368152" cy="360040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発見・報告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739A4364-28F6-AAEE-0626-8BA37EEECB38}"/>
              </a:ext>
            </a:extLst>
          </p:cNvPr>
          <p:cNvSpPr/>
          <p:nvPr/>
        </p:nvSpPr>
        <p:spPr>
          <a:xfrm>
            <a:off x="3005814" y="1069690"/>
            <a:ext cx="3096344" cy="343086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確認・承認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77B1B6-9DC0-3933-3034-B22E665D6845}"/>
              </a:ext>
            </a:extLst>
          </p:cNvPr>
          <p:cNvSpPr/>
          <p:nvPr/>
        </p:nvSpPr>
        <p:spPr>
          <a:xfrm>
            <a:off x="403182" y="1614098"/>
            <a:ext cx="576064" cy="3677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現場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82E213B-8879-3AC0-6748-AA1D3D367EB8}"/>
              </a:ext>
            </a:extLst>
          </p:cNvPr>
          <p:cNvSpPr/>
          <p:nvPr/>
        </p:nvSpPr>
        <p:spPr>
          <a:xfrm>
            <a:off x="395024" y="2191873"/>
            <a:ext cx="576064" cy="3981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職長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70BF972-2A41-219D-20A9-D8C5F36EA095}"/>
              </a:ext>
            </a:extLst>
          </p:cNvPr>
          <p:cNvSpPr/>
          <p:nvPr/>
        </p:nvSpPr>
        <p:spPr>
          <a:xfrm>
            <a:off x="395024" y="2799989"/>
            <a:ext cx="576064" cy="3981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係長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866077-98AA-1616-9B4F-94A814F99659}"/>
              </a:ext>
            </a:extLst>
          </p:cNvPr>
          <p:cNvSpPr/>
          <p:nvPr/>
        </p:nvSpPr>
        <p:spPr>
          <a:xfrm>
            <a:off x="408039" y="3381870"/>
            <a:ext cx="576064" cy="36779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課長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BB6F090-ABF0-655A-8156-73661E534F27}"/>
              </a:ext>
            </a:extLst>
          </p:cNvPr>
          <p:cNvSpPr/>
          <p:nvPr/>
        </p:nvSpPr>
        <p:spPr>
          <a:xfrm>
            <a:off x="415565" y="3928549"/>
            <a:ext cx="576064" cy="43115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環安</a:t>
            </a:r>
            <a:endParaRPr lang="en-US" altLang="ja-JP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課長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2B10A08-16CF-FC7D-71E3-5066DA2CE905}"/>
              </a:ext>
            </a:extLst>
          </p:cNvPr>
          <p:cNvSpPr/>
          <p:nvPr/>
        </p:nvSpPr>
        <p:spPr>
          <a:xfrm>
            <a:off x="395024" y="4536665"/>
            <a:ext cx="576064" cy="307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次長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DE8D7B8-8483-BCCC-7A52-0311FF52A694}"/>
              </a:ext>
            </a:extLst>
          </p:cNvPr>
          <p:cNvSpPr/>
          <p:nvPr/>
        </p:nvSpPr>
        <p:spPr>
          <a:xfrm>
            <a:off x="395024" y="5090063"/>
            <a:ext cx="576064" cy="307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所長</a:t>
            </a:r>
            <a:endParaRPr kumimoji="1" lang="ja-JP" altLang="en-US" sz="14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4246B00-0CFC-FF30-9701-57F002914ACE}"/>
              </a:ext>
            </a:extLst>
          </p:cNvPr>
          <p:cNvCxnSpPr>
            <a:cxnSpLocks/>
          </p:cNvCxnSpPr>
          <p:nvPr/>
        </p:nvCxnSpPr>
        <p:spPr>
          <a:xfrm>
            <a:off x="323528" y="5731178"/>
            <a:ext cx="8639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AB940964-2651-F8A4-D9BF-DC1B29DF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812608"/>
            <a:ext cx="685406" cy="685406"/>
          </a:xfrm>
          <a:prstGeom prst="rect">
            <a:avLst/>
          </a:prstGeom>
        </p:spPr>
      </p:pic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92A52E1B-04F9-C19A-AA71-DD1CFF4EA35C}"/>
              </a:ext>
            </a:extLst>
          </p:cNvPr>
          <p:cNvSpPr/>
          <p:nvPr/>
        </p:nvSpPr>
        <p:spPr>
          <a:xfrm>
            <a:off x="1421638" y="1614098"/>
            <a:ext cx="1224136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アプリ入力</a:t>
            </a:r>
            <a:endParaRPr kumimoji="1" lang="ja-JP" altLang="en-US" sz="1400" dirty="0"/>
          </a:p>
        </p:txBody>
      </p:sp>
      <p:sp>
        <p:nvSpPr>
          <p:cNvPr id="25" name="フローチャート: 判断 24">
            <a:extLst>
              <a:ext uri="{FF2B5EF4-FFF2-40B4-BE49-F238E27FC236}">
                <a16:creationId xmlns:a16="http://schemas.microsoft.com/office/drawing/2014/main" id="{33958F11-2586-7CDA-44C3-81BF1B7C370E}"/>
              </a:ext>
            </a:extLst>
          </p:cNvPr>
          <p:cNvSpPr/>
          <p:nvPr/>
        </p:nvSpPr>
        <p:spPr>
          <a:xfrm flipH="1">
            <a:off x="3024011" y="2037698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92CBF301-AF66-712E-9DC7-46BA14965D91}"/>
              </a:ext>
            </a:extLst>
          </p:cNvPr>
          <p:cNvCxnSpPr>
            <a:stCxn id="24" idx="2"/>
            <a:endCxn id="25" idx="3"/>
          </p:cNvCxnSpPr>
          <p:nvPr/>
        </p:nvCxnSpPr>
        <p:spPr>
          <a:xfrm rot="16200000" flipH="1">
            <a:off x="2369329" y="1638510"/>
            <a:ext cx="319059" cy="990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91F7F86-FE5E-2A26-7BE3-0E902C2C46C2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rot="16200000" flipV="1">
            <a:off x="3055140" y="1384750"/>
            <a:ext cx="243582" cy="10623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9F0EDDC-15DC-5C3D-60E2-2D8A1F32AF42}"/>
              </a:ext>
            </a:extLst>
          </p:cNvPr>
          <p:cNvSpPr txBox="1"/>
          <p:nvPr/>
        </p:nvSpPr>
        <p:spPr>
          <a:xfrm>
            <a:off x="3535147" y="1526186"/>
            <a:ext cx="9539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49BEA1EC-F3C8-3B4E-960C-5E46441774B5}"/>
              </a:ext>
            </a:extLst>
          </p:cNvPr>
          <p:cNvSpPr/>
          <p:nvPr/>
        </p:nvSpPr>
        <p:spPr>
          <a:xfrm flipH="1">
            <a:off x="3024011" y="2704512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5328A03-4964-720E-2592-5D2A0447FFE0}"/>
              </a:ext>
            </a:extLst>
          </p:cNvPr>
          <p:cNvSpPr/>
          <p:nvPr/>
        </p:nvSpPr>
        <p:spPr>
          <a:xfrm>
            <a:off x="4661998" y="2779988"/>
            <a:ext cx="1224136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重要度判定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39C1A5D3-87A2-EB73-E790-1472C0B49BF3}"/>
              </a:ext>
            </a:extLst>
          </p:cNvPr>
          <p:cNvCxnSpPr>
            <a:cxnSpLocks/>
            <a:stCxn id="25" idx="1"/>
            <a:endCxn id="7" idx="0"/>
          </p:cNvCxnSpPr>
          <p:nvPr/>
        </p:nvCxnSpPr>
        <p:spPr>
          <a:xfrm>
            <a:off x="4392163" y="2293193"/>
            <a:ext cx="881903" cy="486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AB85136-9477-B3A6-76DE-B2B3C64020A1}"/>
              </a:ext>
            </a:extLst>
          </p:cNvPr>
          <p:cNvSpPr txBox="1"/>
          <p:nvPr/>
        </p:nvSpPr>
        <p:spPr>
          <a:xfrm>
            <a:off x="5303563" y="2293191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C99B127-652A-9503-5F71-0F4CA562AEC7}"/>
              </a:ext>
            </a:extLst>
          </p:cNvPr>
          <p:cNvCxnSpPr>
            <a:stCxn id="7" idx="1"/>
            <a:endCxn id="6" idx="1"/>
          </p:cNvCxnSpPr>
          <p:nvPr/>
        </p:nvCxnSpPr>
        <p:spPr>
          <a:xfrm flipH="1">
            <a:off x="4392163" y="2960006"/>
            <a:ext cx="2698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6DB6508-95F5-4E13-D1E7-691E01B40715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rot="10800000">
            <a:off x="1421639" y="1794117"/>
            <a:ext cx="1602373" cy="1165891"/>
          </a:xfrm>
          <a:prstGeom prst="bentConnector3">
            <a:avLst>
              <a:gd name="adj1" fmla="val 114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22D7764-6C42-86B1-3C3C-423E10C8469F}"/>
              </a:ext>
            </a:extLst>
          </p:cNvPr>
          <p:cNvSpPr txBox="1"/>
          <p:nvPr/>
        </p:nvSpPr>
        <p:spPr>
          <a:xfrm>
            <a:off x="2078744" y="2683229"/>
            <a:ext cx="666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sp>
        <p:nvSpPr>
          <p:cNvPr id="32" name="フローチャート: 判断 31">
            <a:extLst>
              <a:ext uri="{FF2B5EF4-FFF2-40B4-BE49-F238E27FC236}">
                <a16:creationId xmlns:a16="http://schemas.microsoft.com/office/drawing/2014/main" id="{459EA00A-220D-F6CB-4FFA-8DD4C7B823F0}"/>
              </a:ext>
            </a:extLst>
          </p:cNvPr>
          <p:cNvSpPr/>
          <p:nvPr/>
        </p:nvSpPr>
        <p:spPr>
          <a:xfrm flipH="1">
            <a:off x="4489057" y="3235774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33" name="フローチャート: 判断 32">
            <a:extLst>
              <a:ext uri="{FF2B5EF4-FFF2-40B4-BE49-F238E27FC236}">
                <a16:creationId xmlns:a16="http://schemas.microsoft.com/office/drawing/2014/main" id="{11B178E1-FE3C-F9EB-1A2E-9ECC579D9544}"/>
              </a:ext>
            </a:extLst>
          </p:cNvPr>
          <p:cNvSpPr/>
          <p:nvPr/>
        </p:nvSpPr>
        <p:spPr>
          <a:xfrm flipH="1">
            <a:off x="3024011" y="3828720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34" name="フローチャート: 判断 33">
            <a:extLst>
              <a:ext uri="{FF2B5EF4-FFF2-40B4-BE49-F238E27FC236}">
                <a16:creationId xmlns:a16="http://schemas.microsoft.com/office/drawing/2014/main" id="{62BDBF11-35BD-8D32-3FC3-B83E7873136E}"/>
              </a:ext>
            </a:extLst>
          </p:cNvPr>
          <p:cNvSpPr/>
          <p:nvPr/>
        </p:nvSpPr>
        <p:spPr>
          <a:xfrm flipH="1">
            <a:off x="4500929" y="4404860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2B4D7D14-A649-8DD7-19C7-723C4E192361}"/>
              </a:ext>
            </a:extLst>
          </p:cNvPr>
          <p:cNvSpPr/>
          <p:nvPr/>
        </p:nvSpPr>
        <p:spPr>
          <a:xfrm flipH="1">
            <a:off x="3027765" y="4997903"/>
            <a:ext cx="1368152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/>
              <a:t>判定・</a:t>
            </a:r>
            <a:endParaRPr kumimoji="1" lang="en-US" altLang="ja-JP" sz="1100" dirty="0"/>
          </a:p>
          <a:p>
            <a:pPr algn="ctr"/>
            <a:r>
              <a:rPr kumimoji="1" lang="ja-JP" altLang="en-US" sz="1100" dirty="0"/>
              <a:t>コメント</a:t>
            </a: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1369E00D-09C6-69C1-6845-19C0CC00243C}"/>
              </a:ext>
            </a:extLst>
          </p:cNvPr>
          <p:cNvCxnSpPr>
            <a:cxnSpLocks/>
            <a:stCxn id="6" idx="2"/>
            <a:endCxn id="32" idx="3"/>
          </p:cNvCxnSpPr>
          <p:nvPr/>
        </p:nvCxnSpPr>
        <p:spPr>
          <a:xfrm rot="16200000" flipH="1">
            <a:off x="3960688" y="2962900"/>
            <a:ext cx="275768" cy="78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CEA46663-D4B1-3FF7-5268-B890FF71EDED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5400000">
            <a:off x="4613922" y="3525004"/>
            <a:ext cx="337452" cy="780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12EB07C5-38E5-AC15-1CE6-D5E785390ADB}"/>
              </a:ext>
            </a:extLst>
          </p:cNvPr>
          <p:cNvCxnSpPr>
            <a:cxnSpLocks/>
            <a:stCxn id="33" idx="2"/>
            <a:endCxn id="34" idx="3"/>
          </p:cNvCxnSpPr>
          <p:nvPr/>
        </p:nvCxnSpPr>
        <p:spPr>
          <a:xfrm rot="16200000" flipH="1">
            <a:off x="3944185" y="4103611"/>
            <a:ext cx="320646" cy="792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6F19F14E-2545-A1B2-1477-3AD095467587}"/>
              </a:ext>
            </a:extLst>
          </p:cNvPr>
          <p:cNvCxnSpPr>
            <a:cxnSpLocks/>
            <a:stCxn id="34" idx="2"/>
            <a:endCxn id="35" idx="1"/>
          </p:cNvCxnSpPr>
          <p:nvPr/>
        </p:nvCxnSpPr>
        <p:spPr>
          <a:xfrm rot="5400000">
            <a:off x="4621687" y="4690079"/>
            <a:ext cx="337549" cy="7890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コネクタ: カギ線 69">
            <a:extLst>
              <a:ext uri="{FF2B5EF4-FFF2-40B4-BE49-F238E27FC236}">
                <a16:creationId xmlns:a16="http://schemas.microsoft.com/office/drawing/2014/main" id="{60937603-F949-0F77-F7A8-81A93DB8BFFA}"/>
              </a:ext>
            </a:extLst>
          </p:cNvPr>
          <p:cNvCxnSpPr>
            <a:cxnSpLocks/>
            <a:stCxn id="32" idx="1"/>
            <a:endCxn id="24" idx="3"/>
          </p:cNvCxnSpPr>
          <p:nvPr/>
        </p:nvCxnSpPr>
        <p:spPr>
          <a:xfrm flipH="1" flipV="1">
            <a:off x="2645774" y="1794116"/>
            <a:ext cx="3211435" cy="1697153"/>
          </a:xfrm>
          <a:prstGeom prst="bentConnector3">
            <a:avLst>
              <a:gd name="adj1" fmla="val -77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DD403693-04EE-F275-29CF-1E574DE3819D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 rot="10800000">
            <a:off x="1421639" y="1794117"/>
            <a:ext cx="1602373" cy="2290099"/>
          </a:xfrm>
          <a:prstGeom prst="bentConnector3">
            <a:avLst>
              <a:gd name="adj1" fmla="val 1142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785E87F2-F9D2-2611-D065-7FA843AADB2D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 rot="10800000">
            <a:off x="1421639" y="1794116"/>
            <a:ext cx="1606127" cy="3459282"/>
          </a:xfrm>
          <a:prstGeom prst="bentConnector3">
            <a:avLst>
              <a:gd name="adj1" fmla="val 1142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F303DFE1-E5EC-CA2A-AA0F-E5E1B3D63376}"/>
              </a:ext>
            </a:extLst>
          </p:cNvPr>
          <p:cNvCxnSpPr>
            <a:cxnSpLocks/>
            <a:stCxn id="34" idx="1"/>
            <a:endCxn id="24" idx="3"/>
          </p:cNvCxnSpPr>
          <p:nvPr/>
        </p:nvCxnSpPr>
        <p:spPr>
          <a:xfrm flipH="1" flipV="1">
            <a:off x="2645774" y="1794116"/>
            <a:ext cx="3223307" cy="2866239"/>
          </a:xfrm>
          <a:prstGeom prst="bentConnector3">
            <a:avLst>
              <a:gd name="adj1" fmla="val -70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矢印: 五方向 82">
            <a:extLst>
              <a:ext uri="{FF2B5EF4-FFF2-40B4-BE49-F238E27FC236}">
                <a16:creationId xmlns:a16="http://schemas.microsoft.com/office/drawing/2014/main" id="{2CEA537E-4129-B08F-B255-3F505A6A6623}"/>
              </a:ext>
            </a:extLst>
          </p:cNvPr>
          <p:cNvSpPr/>
          <p:nvPr/>
        </p:nvSpPr>
        <p:spPr>
          <a:xfrm>
            <a:off x="7525613" y="1038532"/>
            <a:ext cx="1437589" cy="405401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再発防止対策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4E83F3E0-7A54-C5D4-956F-EA114F28104E}"/>
              </a:ext>
            </a:extLst>
          </p:cNvPr>
          <p:cNvCxnSpPr>
            <a:cxnSpLocks/>
          </p:cNvCxnSpPr>
          <p:nvPr/>
        </p:nvCxnSpPr>
        <p:spPr>
          <a:xfrm>
            <a:off x="2023167" y="1974132"/>
            <a:ext cx="33058" cy="4119164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E229D11-A5F2-89F0-0772-A5F648BB5C21}"/>
              </a:ext>
            </a:extLst>
          </p:cNvPr>
          <p:cNvSpPr txBox="1"/>
          <p:nvPr/>
        </p:nvSpPr>
        <p:spPr>
          <a:xfrm>
            <a:off x="1810573" y="6086004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通知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222DB654-1FD9-C7D0-0A21-AF40D460533D}"/>
              </a:ext>
            </a:extLst>
          </p:cNvPr>
          <p:cNvSpPr txBox="1"/>
          <p:nvPr/>
        </p:nvSpPr>
        <p:spPr>
          <a:xfrm>
            <a:off x="3491853" y="6109161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通知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D61E78D-6BA7-D355-0ED1-1E6EE2FAE6CD}"/>
              </a:ext>
            </a:extLst>
          </p:cNvPr>
          <p:cNvSpPr txBox="1"/>
          <p:nvPr/>
        </p:nvSpPr>
        <p:spPr>
          <a:xfrm>
            <a:off x="4989932" y="6122813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通知</a:t>
            </a:r>
          </a:p>
        </p:txBody>
      </p:sp>
      <p:sp>
        <p:nvSpPr>
          <p:cNvPr id="100" name="矢印: 五方向 99">
            <a:extLst>
              <a:ext uri="{FF2B5EF4-FFF2-40B4-BE49-F238E27FC236}">
                <a16:creationId xmlns:a16="http://schemas.microsoft.com/office/drawing/2014/main" id="{13DB86B7-131F-7391-70E6-7C91B0EB14C6}"/>
              </a:ext>
            </a:extLst>
          </p:cNvPr>
          <p:cNvSpPr/>
          <p:nvPr/>
        </p:nvSpPr>
        <p:spPr>
          <a:xfrm>
            <a:off x="6237821" y="1052736"/>
            <a:ext cx="1152128" cy="405401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追加処置</a:t>
            </a:r>
          </a:p>
        </p:txBody>
      </p:sp>
      <p:sp>
        <p:nvSpPr>
          <p:cNvPr id="101" name="四角形: 角を丸くする 100">
            <a:extLst>
              <a:ext uri="{FF2B5EF4-FFF2-40B4-BE49-F238E27FC236}">
                <a16:creationId xmlns:a16="http://schemas.microsoft.com/office/drawing/2014/main" id="{293AC702-DB2C-C15E-BC27-26D83E641747}"/>
              </a:ext>
            </a:extLst>
          </p:cNvPr>
          <p:cNvSpPr/>
          <p:nvPr/>
        </p:nvSpPr>
        <p:spPr>
          <a:xfrm>
            <a:off x="6336930" y="1607778"/>
            <a:ext cx="953910" cy="360036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追加処置</a:t>
            </a:r>
            <a:endParaRPr kumimoji="1" lang="ja-JP" altLang="en-US" sz="1400" dirty="0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03B1AE-B6B0-6C36-D365-3FCF29DF89E5}"/>
              </a:ext>
            </a:extLst>
          </p:cNvPr>
          <p:cNvSpPr txBox="1"/>
          <p:nvPr/>
        </p:nvSpPr>
        <p:spPr>
          <a:xfrm>
            <a:off x="3764535" y="3537516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20CBB7F-EA2E-E5FC-7344-47BD4BDF382F}"/>
              </a:ext>
            </a:extLst>
          </p:cNvPr>
          <p:cNvSpPr txBox="1"/>
          <p:nvPr/>
        </p:nvSpPr>
        <p:spPr>
          <a:xfrm>
            <a:off x="4640937" y="3837364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C1408A4-9303-34B2-EDE5-5B1FD51D01A0}"/>
              </a:ext>
            </a:extLst>
          </p:cNvPr>
          <p:cNvSpPr txBox="1"/>
          <p:nvPr/>
        </p:nvSpPr>
        <p:spPr>
          <a:xfrm>
            <a:off x="3820608" y="4404721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C3BBEC4-5463-1D89-200A-952D859A64D6}"/>
              </a:ext>
            </a:extLst>
          </p:cNvPr>
          <p:cNvSpPr txBox="1"/>
          <p:nvPr/>
        </p:nvSpPr>
        <p:spPr>
          <a:xfrm>
            <a:off x="4515005" y="4979027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許可</a:t>
            </a: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503FFD8F-F280-F36D-BEAE-98AB34ADEDE1}"/>
              </a:ext>
            </a:extLst>
          </p:cNvPr>
          <p:cNvSpPr txBox="1"/>
          <p:nvPr/>
        </p:nvSpPr>
        <p:spPr>
          <a:xfrm>
            <a:off x="2101858" y="3775338"/>
            <a:ext cx="666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D346596C-8290-2528-1BE2-AFAA5B08502D}"/>
              </a:ext>
            </a:extLst>
          </p:cNvPr>
          <p:cNvSpPr txBox="1"/>
          <p:nvPr/>
        </p:nvSpPr>
        <p:spPr>
          <a:xfrm>
            <a:off x="2084846" y="4979872"/>
            <a:ext cx="666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差戻し</a:t>
            </a:r>
          </a:p>
        </p:txBody>
      </p: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05FEAC86-A3EE-F446-064A-40F2185D4638}"/>
              </a:ext>
            </a:extLst>
          </p:cNvPr>
          <p:cNvCxnSpPr>
            <a:cxnSpLocks/>
            <a:stCxn id="34" idx="2"/>
            <a:endCxn id="101" idx="1"/>
          </p:cNvCxnSpPr>
          <p:nvPr/>
        </p:nvCxnSpPr>
        <p:spPr>
          <a:xfrm rot="5400000" flipH="1" flipV="1">
            <a:off x="4196940" y="2775860"/>
            <a:ext cx="3128053" cy="1151925"/>
          </a:xfrm>
          <a:prstGeom prst="bentConnector4">
            <a:avLst>
              <a:gd name="adj1" fmla="val -7308"/>
              <a:gd name="adj2" fmla="val 8822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コネクタ: カギ線 112">
            <a:extLst>
              <a:ext uri="{FF2B5EF4-FFF2-40B4-BE49-F238E27FC236}">
                <a16:creationId xmlns:a16="http://schemas.microsoft.com/office/drawing/2014/main" id="{4157AAA6-A7F4-72A1-B9DE-647AE8616299}"/>
              </a:ext>
            </a:extLst>
          </p:cNvPr>
          <p:cNvCxnSpPr>
            <a:cxnSpLocks/>
            <a:stCxn id="35" idx="2"/>
            <a:endCxn id="101" idx="1"/>
          </p:cNvCxnSpPr>
          <p:nvPr/>
        </p:nvCxnSpPr>
        <p:spPr>
          <a:xfrm rot="5400000" flipH="1" flipV="1">
            <a:off x="3163837" y="2335799"/>
            <a:ext cx="3721096" cy="2625089"/>
          </a:xfrm>
          <a:prstGeom prst="bentConnector4">
            <a:avLst>
              <a:gd name="adj1" fmla="val -2444"/>
              <a:gd name="adj2" fmla="val 9486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0365EB49-8143-0F15-8B73-EB08B5787ACD}"/>
              </a:ext>
            </a:extLst>
          </p:cNvPr>
          <p:cNvCxnSpPr>
            <a:cxnSpLocks/>
            <a:endCxn id="101" idx="1"/>
          </p:cNvCxnSpPr>
          <p:nvPr/>
        </p:nvCxnSpPr>
        <p:spPr>
          <a:xfrm flipV="1">
            <a:off x="3711840" y="1787796"/>
            <a:ext cx="2625090" cy="1435217"/>
          </a:xfrm>
          <a:prstGeom prst="bentConnector3">
            <a:avLst>
              <a:gd name="adj1" fmla="val 9494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29F61B9-9E3B-12B2-37BC-34AE84BD8D95}"/>
              </a:ext>
            </a:extLst>
          </p:cNvPr>
          <p:cNvSpPr txBox="1"/>
          <p:nvPr/>
        </p:nvSpPr>
        <p:spPr>
          <a:xfrm>
            <a:off x="5673049" y="4876669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指示</a:t>
            </a:r>
            <a:endParaRPr kumimoji="1" lang="ja-JP" altLang="en-US" sz="1100" dirty="0"/>
          </a:p>
        </p:txBody>
      </p:sp>
      <p:sp>
        <p:nvSpPr>
          <p:cNvPr id="129" name="フローチャート: 判断 128">
            <a:extLst>
              <a:ext uri="{FF2B5EF4-FFF2-40B4-BE49-F238E27FC236}">
                <a16:creationId xmlns:a16="http://schemas.microsoft.com/office/drawing/2014/main" id="{ED470039-4901-3A0A-6EBE-0D6E130A2111}"/>
              </a:ext>
            </a:extLst>
          </p:cNvPr>
          <p:cNvSpPr/>
          <p:nvPr/>
        </p:nvSpPr>
        <p:spPr>
          <a:xfrm flipH="1">
            <a:off x="6238023" y="2724601"/>
            <a:ext cx="1151926" cy="510989"/>
          </a:xfrm>
          <a:prstGeom prst="flowChartDecisio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/>
              <a:t>判定・</a:t>
            </a:r>
            <a:endParaRPr kumimoji="1" lang="en-US" altLang="ja-JP" sz="1050" dirty="0"/>
          </a:p>
          <a:p>
            <a:pPr algn="ctr"/>
            <a:r>
              <a:rPr kumimoji="1" lang="ja-JP" altLang="en-US" sz="1050" dirty="0"/>
              <a:t>コメント</a:t>
            </a: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E5E33082-5766-5E68-9127-62C3B80341F0}"/>
              </a:ext>
            </a:extLst>
          </p:cNvPr>
          <p:cNvCxnSpPr>
            <a:stCxn id="101" idx="2"/>
            <a:endCxn id="129" idx="0"/>
          </p:cNvCxnSpPr>
          <p:nvPr/>
        </p:nvCxnSpPr>
        <p:spPr>
          <a:xfrm>
            <a:off x="6813885" y="1967814"/>
            <a:ext cx="101" cy="7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A47D16C5-4132-D96E-B490-B69FD2B75A06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6813885" y="3235590"/>
            <a:ext cx="101" cy="385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A1683C38-D834-BAE2-7A5B-3CFD1C06D6CE}"/>
              </a:ext>
            </a:extLst>
          </p:cNvPr>
          <p:cNvSpPr txBox="1"/>
          <p:nvPr/>
        </p:nvSpPr>
        <p:spPr>
          <a:xfrm>
            <a:off x="6829257" y="3301482"/>
            <a:ext cx="5825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dirty="0"/>
              <a:t>確認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1DD05B55-EFC0-8C0E-1B07-FFCCABE9F40B}"/>
              </a:ext>
            </a:extLst>
          </p:cNvPr>
          <p:cNvSpPr txBox="1"/>
          <p:nvPr/>
        </p:nvSpPr>
        <p:spPr>
          <a:xfrm>
            <a:off x="6443563" y="3669216"/>
            <a:ext cx="740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solidFill>
                  <a:srgbClr val="FF0000"/>
                </a:solidFill>
                <a:highlight>
                  <a:srgbClr val="FFFF00"/>
                </a:highlight>
              </a:rPr>
              <a:t>未設定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32AF64D-D080-A6A3-8853-EA2CE9BCC9C8}"/>
              </a:ext>
            </a:extLst>
          </p:cNvPr>
          <p:cNvSpPr txBox="1"/>
          <p:nvPr/>
        </p:nvSpPr>
        <p:spPr>
          <a:xfrm>
            <a:off x="7705082" y="1915320"/>
            <a:ext cx="12043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b="1" dirty="0">
                <a:solidFill>
                  <a:srgbClr val="FF0000"/>
                </a:solidFill>
              </a:rPr>
              <a:t>再発防止対策はどこから分岐？</a:t>
            </a:r>
            <a:endParaRPr kumimoji="1" lang="en-US" altLang="ja-JP" sz="1100" b="1" dirty="0">
              <a:solidFill>
                <a:srgbClr val="FF0000"/>
              </a:solidFill>
            </a:endParaRPr>
          </a:p>
          <a:p>
            <a:r>
              <a:rPr lang="ja-JP" altLang="en-US" sz="1100" b="1" dirty="0">
                <a:solidFill>
                  <a:srgbClr val="FF0000"/>
                </a:solidFill>
              </a:rPr>
              <a:t>工場長判定後？</a:t>
            </a:r>
            <a:endParaRPr kumimoji="1" lang="ja-JP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F54E09DD-A4BC-09E1-77A1-AB79E41BFDFD}"/>
              </a:ext>
            </a:extLst>
          </p:cNvPr>
          <p:cNvCxnSpPr>
            <a:cxnSpLocks/>
            <a:stCxn id="138" idx="2"/>
          </p:cNvCxnSpPr>
          <p:nvPr/>
        </p:nvCxnSpPr>
        <p:spPr>
          <a:xfrm flipH="1">
            <a:off x="8275102" y="2515484"/>
            <a:ext cx="32136" cy="3459587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B059B5AC-1581-35A1-B279-18980FEBAABE}"/>
              </a:ext>
            </a:extLst>
          </p:cNvPr>
          <p:cNvSpPr txBox="1"/>
          <p:nvPr/>
        </p:nvSpPr>
        <p:spPr>
          <a:xfrm>
            <a:off x="7598722" y="5975071"/>
            <a:ext cx="1310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Teams</a:t>
            </a:r>
            <a:r>
              <a:rPr kumimoji="1" lang="ja-JP" altLang="en-US" sz="1100" dirty="0"/>
              <a:t>内</a:t>
            </a:r>
            <a:r>
              <a:rPr kumimoji="1" lang="en-US" altLang="ja-JP" sz="1100" dirty="0"/>
              <a:t>Planner</a:t>
            </a:r>
            <a:r>
              <a:rPr kumimoji="1" lang="ja-JP" altLang="en-US" sz="1100" dirty="0"/>
              <a:t>で</a:t>
            </a:r>
            <a:endParaRPr kumimoji="1" lang="en-US" altLang="ja-JP" sz="1100" dirty="0"/>
          </a:p>
          <a:p>
            <a:r>
              <a:rPr lang="ja-JP" altLang="en-US" sz="1100" dirty="0"/>
              <a:t>進捗</a:t>
            </a:r>
            <a:r>
              <a:rPr kumimoji="1" lang="ja-JP" altLang="en-US" sz="1100" dirty="0"/>
              <a:t>管理</a:t>
            </a:r>
          </a:p>
        </p:txBody>
      </p:sp>
      <p:pic>
        <p:nvPicPr>
          <p:cNvPr id="143" name="図 142">
            <a:extLst>
              <a:ext uri="{FF2B5EF4-FFF2-40B4-BE49-F238E27FC236}">
                <a16:creationId xmlns:a16="http://schemas.microsoft.com/office/drawing/2014/main" id="{14BE5C0B-8EC8-9D17-3E39-393CF6A3D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54" y="5921946"/>
            <a:ext cx="573412" cy="573412"/>
          </a:xfrm>
          <a:prstGeom prst="rect">
            <a:avLst/>
          </a:prstGeom>
        </p:spPr>
      </p:pic>
      <p:pic>
        <p:nvPicPr>
          <p:cNvPr id="144" name="Picture 4" descr="Microsoft Apps">
            <a:extLst>
              <a:ext uri="{FF2B5EF4-FFF2-40B4-BE49-F238E27FC236}">
                <a16:creationId xmlns:a16="http://schemas.microsoft.com/office/drawing/2014/main" id="{D8C53928-E9E6-5414-42EA-47243B297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1455243" y="5993322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" name="Picture 4" descr="Microsoft Apps">
            <a:extLst>
              <a:ext uri="{FF2B5EF4-FFF2-40B4-BE49-F238E27FC236}">
                <a16:creationId xmlns:a16="http://schemas.microsoft.com/office/drawing/2014/main" id="{59E024B0-B9FA-1940-4BC7-5EFF61395C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3179663" y="5971505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4" descr="Microsoft Apps">
            <a:extLst>
              <a:ext uri="{FF2B5EF4-FFF2-40B4-BE49-F238E27FC236}">
                <a16:creationId xmlns:a16="http://schemas.microsoft.com/office/drawing/2014/main" id="{01C3C0F4-C21C-8887-1BA8-411E86A2D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39" t="28367" r="27414" b="33072"/>
          <a:stretch/>
        </p:blipFill>
        <p:spPr bwMode="auto">
          <a:xfrm>
            <a:off x="4640937" y="6034538"/>
            <a:ext cx="427545" cy="39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825071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0E0350-34D5-7948-490F-C9267057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現時点での課題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D525ED-07F2-9033-4B00-813A7B82AA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360" y="1556792"/>
            <a:ext cx="8435280" cy="3528392"/>
          </a:xfrm>
        </p:spPr>
        <p:txBody>
          <a:bodyPr/>
          <a:lstStyle/>
          <a:p>
            <a:r>
              <a:rPr kumimoji="1" lang="ja-JP" altLang="en-US" sz="2400" dirty="0">
                <a:solidFill>
                  <a:schemeClr val="bg2"/>
                </a:solidFill>
              </a:rPr>
              <a:t>リストをエクセル化する</a:t>
            </a:r>
            <a:r>
              <a:rPr kumimoji="1" lang="en-US" altLang="ja-JP" sz="2400" dirty="0">
                <a:solidFill>
                  <a:schemeClr val="bg2"/>
                </a:solidFill>
              </a:rPr>
              <a:t>automate</a:t>
            </a:r>
            <a:r>
              <a:rPr kumimoji="1" lang="ja-JP" altLang="en-US" sz="2400" dirty="0">
                <a:solidFill>
                  <a:schemeClr val="bg2"/>
                </a:solidFill>
              </a:rPr>
              <a:t>作成</a:t>
            </a:r>
            <a:endParaRPr kumimoji="1" lang="en-US" altLang="ja-JP" sz="2400" dirty="0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ja-JP" altLang="en-US" sz="2000" dirty="0"/>
              <a:t>　⇒ 別途エクセルでの様式化が必要か？</a:t>
            </a:r>
            <a:endParaRPr kumimoji="1" lang="en-US" altLang="ja-JP" sz="2000" dirty="0"/>
          </a:p>
          <a:p>
            <a:r>
              <a:rPr lang="ja-JP" altLang="en-US" sz="2400" b="0" i="0" dirty="0">
                <a:solidFill>
                  <a:schemeClr val="bg2"/>
                </a:solidFill>
                <a:effectLst/>
                <a:latin typeface="-apple-system"/>
              </a:rPr>
              <a:t>ホーム画面で再発防止対策まで完了していることが分かる様にする</a:t>
            </a:r>
            <a:endParaRPr lang="en-US" altLang="ja-JP" sz="2400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ja-JP" altLang="en-US" sz="2000" b="0" i="0" dirty="0">
                <a:solidFill>
                  <a:schemeClr val="bg2"/>
                </a:solidFill>
                <a:effectLst/>
                <a:latin typeface="-apple-system"/>
              </a:rPr>
              <a:t>　</a:t>
            </a:r>
            <a:r>
              <a:rPr lang="ja-JP" altLang="en-US" sz="2000" b="0" i="0" dirty="0">
                <a:effectLst/>
                <a:latin typeface="-apple-system"/>
              </a:rPr>
              <a:t>⇒ ステータス列に関する協議（現在は別途作成済み）</a:t>
            </a:r>
          </a:p>
          <a:p>
            <a:r>
              <a:rPr lang="ja-JP" altLang="en-US" sz="2400" b="0" i="0" dirty="0">
                <a:solidFill>
                  <a:schemeClr val="bg2"/>
                </a:solidFill>
                <a:effectLst/>
                <a:latin typeface="-apple-system"/>
              </a:rPr>
              <a:t>追加入力した際の挙動（ステータスをどうするか）を決定する</a:t>
            </a:r>
            <a:endParaRPr lang="en-US" altLang="ja-JP" sz="2400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ja-JP" altLang="en-US" sz="2400" dirty="0">
                <a:latin typeface="-apple-system"/>
              </a:rPr>
              <a:t>　</a:t>
            </a:r>
            <a:r>
              <a:rPr lang="ja-JP" altLang="en-US" sz="2000" dirty="0">
                <a:latin typeface="-apple-system"/>
              </a:rPr>
              <a:t>⇒ 上司承認後のフローが無い</a:t>
            </a:r>
            <a:endParaRPr lang="en-US" altLang="ja-JP" sz="2400" dirty="0">
              <a:latin typeface="-apple-system"/>
            </a:endParaRPr>
          </a:p>
          <a:p>
            <a:r>
              <a:rPr lang="ja-JP" altLang="en-US" sz="2400" b="0" i="0" dirty="0">
                <a:solidFill>
                  <a:schemeClr val="bg2"/>
                </a:solidFill>
                <a:effectLst/>
                <a:latin typeface="-apple-system"/>
              </a:rPr>
              <a:t>再発防止対策の分岐点</a:t>
            </a:r>
            <a:endParaRPr lang="en-US" altLang="ja-JP" sz="2400" b="0" i="0" dirty="0">
              <a:solidFill>
                <a:schemeClr val="bg2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ja-JP" altLang="en-US" sz="2000" dirty="0">
                <a:latin typeface="-apple-system"/>
              </a:rPr>
              <a:t>　⇒ 再発防止対策をどこから分岐し、誰が入力するかを決める</a:t>
            </a:r>
            <a:endParaRPr lang="ja-JP" altLang="en-US" sz="2000" b="0" i="0" dirty="0">
              <a:effectLst/>
              <a:latin typeface="-apple-system"/>
            </a:endParaRPr>
          </a:p>
          <a:p>
            <a:pPr algn="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491603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2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デザインの設定">
  <a:themeElements>
    <a:clrScheme name="Asahi Kasei">
      <a:dk1>
        <a:srgbClr val="000000"/>
      </a:dk1>
      <a:lt1>
        <a:srgbClr val="FFFFFF"/>
      </a:lt1>
      <a:dk2>
        <a:srgbClr val="F5A200"/>
      </a:dk2>
      <a:lt2>
        <a:srgbClr val="005BAC"/>
      </a:lt2>
      <a:accent1>
        <a:srgbClr val="5185C5"/>
      </a:accent1>
      <a:accent2>
        <a:srgbClr val="AFC0E3"/>
      </a:accent2>
      <a:accent3>
        <a:srgbClr val="A8D182"/>
      </a:accent3>
      <a:accent4>
        <a:srgbClr val="64C0AB"/>
      </a:accent4>
      <a:accent5>
        <a:srgbClr val="BFC0C0"/>
      </a:accent5>
      <a:accent6>
        <a:srgbClr val="FFDB3F"/>
      </a:accent6>
      <a:hlink>
        <a:srgbClr val="9FA0A0"/>
      </a:hlink>
      <a:folHlink>
        <a:srgbClr val="CC7DB1"/>
      </a:folHlink>
    </a:clrScheme>
    <a:fontScheme name="旭化成フォントパターン">
      <a:majorFont>
        <a:latin typeface="Calibri"/>
        <a:ea typeface="Yu Gothic UI"/>
        <a:cs typeface=""/>
      </a:majorFont>
      <a:minorFont>
        <a:latin typeface="Calibr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195</Words>
  <Application>Microsoft Office PowerPoint</Application>
  <PresentationFormat>画面に合わせる (4:3)</PresentationFormat>
  <Paragraphs>65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3</vt:i4>
      </vt:variant>
    </vt:vector>
  </HeadingPairs>
  <TitlesOfParts>
    <vt:vector size="15" baseType="lpstr">
      <vt:lpstr>-apple-system</vt:lpstr>
      <vt:lpstr>Noto Sans CJK JP Bold</vt:lpstr>
      <vt:lpstr>SimHei</vt:lpstr>
      <vt:lpstr>游明朝</vt:lpstr>
      <vt:lpstr>Arial</vt:lpstr>
      <vt:lpstr>Calibri</vt:lpstr>
      <vt:lpstr>2_デザインの設定</vt:lpstr>
      <vt:lpstr>デザインの設定</vt:lpstr>
      <vt:lpstr>1_デザインの設定</vt:lpstr>
      <vt:lpstr>3_デザインの設定</vt:lpstr>
      <vt:lpstr>4_デザインの設定</vt:lpstr>
      <vt:lpstr>5_デザインの設定</vt:lpstr>
      <vt:lpstr>運用フローの凡例</vt:lpstr>
      <vt:lpstr>運用フロー</vt:lpstr>
      <vt:lpstr>現時点での課題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旭化成グループ</dc:title>
  <dc:creator>旭化成グループ</dc:creator>
  <cp:lastModifiedBy>矢野　雅也(Yano, Masaya)</cp:lastModifiedBy>
  <cp:revision>431</cp:revision>
  <cp:lastPrinted>2016-11-29T02:43:50Z</cp:lastPrinted>
  <dcterms:created xsi:type="dcterms:W3CDTF">2016-08-26T06:33:31Z</dcterms:created>
  <dcterms:modified xsi:type="dcterms:W3CDTF">2023-08-28T02:35:16Z</dcterms:modified>
</cp:coreProperties>
</file>