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  <p:sldMasterId id="2147483656" r:id="rId4"/>
    <p:sldMasterId id="2147483658" r:id="rId5"/>
    <p:sldMasterId id="2147483660" r:id="rId6"/>
  </p:sldMasterIdLst>
  <p:notesMasterIdLst>
    <p:notesMasterId r:id="rId49"/>
  </p:notesMasterIdLst>
  <p:handoutMasterIdLst>
    <p:handoutMasterId r:id="rId50"/>
  </p:handoutMasterIdLst>
  <p:sldIdLst>
    <p:sldId id="456" r:id="rId7"/>
    <p:sldId id="457" r:id="rId8"/>
    <p:sldId id="387" r:id="rId9"/>
    <p:sldId id="411" r:id="rId10"/>
    <p:sldId id="419" r:id="rId11"/>
    <p:sldId id="466" r:id="rId12"/>
    <p:sldId id="458" r:id="rId13"/>
    <p:sldId id="453" r:id="rId14"/>
    <p:sldId id="433" r:id="rId15"/>
    <p:sldId id="459" r:id="rId16"/>
    <p:sldId id="460" r:id="rId17"/>
    <p:sldId id="488" r:id="rId18"/>
    <p:sldId id="489" r:id="rId19"/>
    <p:sldId id="490" r:id="rId20"/>
    <p:sldId id="496" r:id="rId21"/>
    <p:sldId id="495" r:id="rId22"/>
    <p:sldId id="497" r:id="rId23"/>
    <p:sldId id="461" r:id="rId24"/>
    <p:sldId id="462" r:id="rId25"/>
    <p:sldId id="463" r:id="rId26"/>
    <p:sldId id="464" r:id="rId27"/>
    <p:sldId id="474" r:id="rId28"/>
    <p:sldId id="465" r:id="rId29"/>
    <p:sldId id="467" r:id="rId30"/>
    <p:sldId id="468" r:id="rId31"/>
    <p:sldId id="476" r:id="rId32"/>
    <p:sldId id="469" r:id="rId33"/>
    <p:sldId id="471" r:id="rId34"/>
    <p:sldId id="470" r:id="rId35"/>
    <p:sldId id="472" r:id="rId36"/>
    <p:sldId id="500" r:id="rId37"/>
    <p:sldId id="475" r:id="rId38"/>
    <p:sldId id="477" r:id="rId39"/>
    <p:sldId id="484" r:id="rId40"/>
    <p:sldId id="486" r:id="rId41"/>
    <p:sldId id="485" r:id="rId42"/>
    <p:sldId id="480" r:id="rId43"/>
    <p:sldId id="481" r:id="rId44"/>
    <p:sldId id="482" r:id="rId45"/>
    <p:sldId id="483" r:id="rId46"/>
    <p:sldId id="487" r:id="rId47"/>
    <p:sldId id="498" r:id="rId4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5BAC"/>
    <a:srgbClr val="FFC000"/>
    <a:srgbClr val="9DB1B9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4" autoAdjust="0"/>
    <p:restoredTop sz="94601" autoAdjust="0"/>
  </p:normalViewPr>
  <p:slideViewPr>
    <p:cSldViewPr>
      <p:cViewPr varScale="1">
        <p:scale>
          <a:sx n="85" d="100"/>
          <a:sy n="85" d="100"/>
        </p:scale>
        <p:origin x="10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A0E-BF93-4CCD-B7A0-F1D3D5EFD78E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7E06-61FD-4A6A-AAA4-DA1D92156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8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B37B-FAB2-4B69-8A16-73443B10A3A6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750B-257F-477E-93B6-FF0772A09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354360" y="2149748"/>
            <a:ext cx="8435280" cy="7920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2997200"/>
            <a:ext cx="7058025" cy="6477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Click to Edit Subtitle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5157788"/>
            <a:ext cx="6984775" cy="158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n-lt"/>
                <a:ea typeface="Yu Gothic UI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Click to Edit Presenter Name / 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602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9657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ACF03-53FA-4810-9850-BEF90E250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73238"/>
            <a:ext cx="8229600" cy="439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66312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CBA473-B3F0-4AAB-A074-AA05AF2BF6F9}"/>
              </a:ext>
            </a:extLst>
          </p:cNvPr>
          <p:cNvSpPr txBox="1"/>
          <p:nvPr userDrawn="1"/>
        </p:nvSpPr>
        <p:spPr>
          <a:xfrm>
            <a:off x="433493" y="4157643"/>
            <a:ext cx="8386979" cy="161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</a:p>
        </p:txBody>
      </p:sp>
    </p:spTree>
    <p:extLst>
      <p:ext uri="{BB962C8B-B14F-4D97-AF65-F5344CB8AC3E}">
        <p14:creationId xmlns:p14="http://schemas.microsoft.com/office/powerpoint/2010/main" val="3246896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FD101E-B15D-4ED9-A25E-1A8F28613F28}"/>
              </a:ext>
            </a:extLst>
          </p:cNvPr>
          <p:cNvSpPr txBox="1"/>
          <p:nvPr userDrawn="1"/>
        </p:nvSpPr>
        <p:spPr>
          <a:xfrm>
            <a:off x="361485" y="3384282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This is what we mean by “Creating for Tomorrow.”</a:t>
            </a:r>
            <a:endParaRPr kumimoji="1" lang="ja-JP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Noto Sans CJK JP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27152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00BC05-F528-4C01-BB56-D25018BF951D}"/>
              </a:ext>
            </a:extLst>
          </p:cNvPr>
          <p:cNvSpPr txBox="1"/>
          <p:nvPr userDrawn="1"/>
        </p:nvSpPr>
        <p:spPr>
          <a:xfrm>
            <a:off x="289477" y="3384282"/>
            <a:ext cx="838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我们旭化成集团的使命，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就是无论任何时代，都要为全球大众孕育“生命”、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为实现更加丰富多彩的“生活”尽最大努力。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秉承自创业以来不曾改变的为人类做贡献的集团精神，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为大胆迎接下一个时代，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243553044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CC43519-CD38-49B2-9ABF-E983E67FA7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3FF4A681-669B-45FD-8DA8-8B31D0EE1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スライド番号プレースホルダー 5"/>
          <p:cNvSpPr txBox="1">
            <a:spLocks/>
          </p:cNvSpPr>
          <p:nvPr userDrawn="1"/>
        </p:nvSpPr>
        <p:spPr>
          <a:xfrm>
            <a:off x="8701608" y="6488151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B71B1EE-0A02-49DE-8D2D-E94B4C6202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EACE38-6810-4027-B1B0-9E52DD08D751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683BA28-FB13-4819-916D-5E126F14201E}"/>
                </a:ext>
              </a:extLst>
            </p:cNvPr>
            <p:cNvGrpSpPr/>
            <p:nvPr userDrawn="1"/>
          </p:nvGrpSpPr>
          <p:grpSpPr>
            <a:xfrm>
              <a:off x="0" y="0"/>
              <a:ext cx="9144668" cy="6858001"/>
              <a:chOff x="0" y="0"/>
              <a:chExt cx="9144668" cy="6858001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50ED957D-C0E6-47CF-A460-479EBF8FE9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668" cy="3284984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2459B683-094B-4FDD-B25D-321132EE5D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6085841"/>
                <a:ext cx="9144000" cy="772160"/>
              </a:xfrm>
              <a:prstGeom prst="rect">
                <a:avLst/>
              </a:prstGeom>
            </p:spPr>
          </p:pic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A2F6C24-468A-4B54-ABA4-D06CEC234E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0" y="3579557"/>
              <a:ext cx="5110423" cy="2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CB0EC1-F853-406F-A86D-7B3B0BC03E25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EC3499B-19DC-4CFF-931A-977E0AB4A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668" cy="3284984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50BAA03-C757-4BBD-A779-7BE24CE2D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8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CC6BD5-1481-4883-A1EC-80282D077246}"/>
              </a:ext>
            </a:extLst>
          </p:cNvPr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055220B-4779-416F-8F5C-799AC6C2E2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2024"/>
            <a:stretch/>
          </p:blipFill>
          <p:spPr>
            <a:xfrm>
              <a:off x="0" y="0"/>
              <a:ext cx="9144000" cy="3290207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FDAADB-29AA-42B7-9C55-1DC3AAA41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d2790211-5de1-424b-a8f3-05143d0b5ff8/reports/4d079f0d-3aae-4fcc-9e12-27b97706823e/ReportSection?experience=power-bi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2D684-9A8C-D82A-F76F-AD985877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59" y="2420888"/>
            <a:ext cx="8435280" cy="1639292"/>
          </a:xfrm>
        </p:spPr>
        <p:txBody>
          <a:bodyPr anchor="ctr"/>
          <a:lstStyle/>
          <a:p>
            <a:r>
              <a:rPr kumimoji="1" lang="ja-JP" altLang="en-US" dirty="0"/>
              <a:t>異常処置報告アプリ</a:t>
            </a:r>
            <a:br>
              <a:rPr kumimoji="1" lang="en-US" altLang="ja-JP" dirty="0"/>
            </a:br>
            <a:r>
              <a:rPr kumimoji="1" lang="ja-JP" altLang="en-US" dirty="0"/>
              <a:t>簡易操作マニュアル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BFA989-19FA-8635-D04A-29FB72BE3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2987" y="3933726"/>
            <a:ext cx="7058025" cy="647700"/>
          </a:xfrm>
        </p:spPr>
        <p:txBody>
          <a:bodyPr/>
          <a:lstStyle/>
          <a:p>
            <a:r>
              <a:rPr kumimoji="1" lang="en-US" altLang="ja-JP" dirty="0"/>
              <a:t>DRAFT</a:t>
            </a:r>
            <a:r>
              <a:rPr kumimoji="1" lang="ja-JP" altLang="en-US" dirty="0"/>
              <a:t>版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36EC73-F89F-D46C-A619-4B83C91428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1720" y="5704883"/>
            <a:ext cx="6984775" cy="1080120"/>
          </a:xfrm>
        </p:spPr>
        <p:txBody>
          <a:bodyPr/>
          <a:lstStyle/>
          <a:p>
            <a:pPr algn="r"/>
            <a:r>
              <a:rPr kumimoji="1" lang="ja-JP" altLang="en-US" dirty="0"/>
              <a:t>環境安全課 岩切光央輝</a:t>
            </a:r>
            <a:endParaRPr kumimoji="1" lang="en-US" altLang="ja-JP" dirty="0"/>
          </a:p>
          <a:p>
            <a:pPr algn="r"/>
            <a:r>
              <a:rPr lang="ja-JP" altLang="en-US" dirty="0"/>
              <a:t>社長付 矢野 雅也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226784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新規作成（現場用アプリ）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37814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A9F63B09-B330-BB72-C23B-B2FD4D15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15" y="2275164"/>
            <a:ext cx="2358451" cy="4201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683828" y="2592855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A822FD2B-6251-55A7-DE06-0984A9EB6074}"/>
              </a:ext>
            </a:extLst>
          </p:cNvPr>
          <p:cNvSpPr txBox="1">
            <a:spLocks/>
          </p:cNvSpPr>
          <p:nvPr/>
        </p:nvSpPr>
        <p:spPr>
          <a:xfrm>
            <a:off x="4932588" y="3302085"/>
            <a:ext cx="209818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昇順・降順並べ替え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36809B30-768F-9092-D92A-FA769F593781}"/>
              </a:ext>
            </a:extLst>
          </p:cNvPr>
          <p:cNvSpPr txBox="1">
            <a:spLocks/>
          </p:cNvSpPr>
          <p:nvPr/>
        </p:nvSpPr>
        <p:spPr>
          <a:xfrm>
            <a:off x="352330" y="2275164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フリーワード検索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ACA33A8-BEEF-ACEB-FD61-088EB9BDF464}"/>
              </a:ext>
            </a:extLst>
          </p:cNvPr>
          <p:cNvCxnSpPr>
            <a:cxnSpLocks/>
          </p:cNvCxnSpPr>
          <p:nvPr/>
        </p:nvCxnSpPr>
        <p:spPr>
          <a:xfrm>
            <a:off x="3297143" y="2012429"/>
            <a:ext cx="175115" cy="26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339B09-74D4-724A-3152-983374D01491}"/>
              </a:ext>
            </a:extLst>
          </p:cNvPr>
          <p:cNvCxnSpPr>
            <a:cxnSpLocks/>
          </p:cNvCxnSpPr>
          <p:nvPr/>
        </p:nvCxnSpPr>
        <p:spPr>
          <a:xfrm flipH="1" flipV="1">
            <a:off x="4181332" y="2628859"/>
            <a:ext cx="781335" cy="86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0D6718-6746-51E6-94DF-A2CEAD712FE1}"/>
              </a:ext>
            </a:extLst>
          </p:cNvPr>
          <p:cNvCxnSpPr>
            <a:cxnSpLocks/>
          </p:cNvCxnSpPr>
          <p:nvPr/>
        </p:nvCxnSpPr>
        <p:spPr>
          <a:xfrm flipH="1">
            <a:off x="4494377" y="2243354"/>
            <a:ext cx="725695" cy="17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2">
            <a:extLst>
              <a:ext uri="{FF2B5EF4-FFF2-40B4-BE49-F238E27FC236}">
                <a16:creationId xmlns:a16="http://schemas.microsoft.com/office/drawing/2014/main" id="{2B326712-42AB-18A2-0747-83DE8EB90D89}"/>
              </a:ext>
            </a:extLst>
          </p:cNvPr>
          <p:cNvSpPr txBox="1">
            <a:spLocks/>
          </p:cNvSpPr>
          <p:nvPr/>
        </p:nvSpPr>
        <p:spPr>
          <a:xfrm>
            <a:off x="3965704" y="1713226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更新</a:t>
            </a:r>
          </a:p>
        </p:txBody>
      </p:sp>
      <p:sp>
        <p:nvSpPr>
          <p:cNvPr id="37" name="テキスト プレースホルダー 2">
            <a:extLst>
              <a:ext uri="{FF2B5EF4-FFF2-40B4-BE49-F238E27FC236}">
                <a16:creationId xmlns:a16="http://schemas.microsoft.com/office/drawing/2014/main" id="{2331952A-BE21-CA9C-4F80-355E0FA166EA}"/>
              </a:ext>
            </a:extLst>
          </p:cNvPr>
          <p:cNvSpPr txBox="1">
            <a:spLocks/>
          </p:cNvSpPr>
          <p:nvPr/>
        </p:nvSpPr>
        <p:spPr>
          <a:xfrm>
            <a:off x="5269822" y="2046359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新規作成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108830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ホーム画面の「新規作成ボタン」をクリックする。</a:t>
            </a:r>
            <a:endParaRPr kumimoji="1" lang="ja-JP" altLang="en-US" sz="2400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6BFF5D9-59BC-BD1A-63D0-4FAAB88BA83D}"/>
              </a:ext>
            </a:extLst>
          </p:cNvPr>
          <p:cNvCxnSpPr>
            <a:cxnSpLocks/>
          </p:cNvCxnSpPr>
          <p:nvPr/>
        </p:nvCxnSpPr>
        <p:spPr>
          <a:xfrm flipH="1">
            <a:off x="3866071" y="1978083"/>
            <a:ext cx="315261" cy="33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プレースホルダー 2">
            <a:extLst>
              <a:ext uri="{FF2B5EF4-FFF2-40B4-BE49-F238E27FC236}">
                <a16:creationId xmlns:a16="http://schemas.microsoft.com/office/drawing/2014/main" id="{EF40E7E4-F282-C00B-3A7D-526C7BDB2040}"/>
              </a:ext>
            </a:extLst>
          </p:cNvPr>
          <p:cNvSpPr txBox="1">
            <a:spLocks/>
          </p:cNvSpPr>
          <p:nvPr/>
        </p:nvSpPr>
        <p:spPr>
          <a:xfrm>
            <a:off x="2882374" y="1717563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閉じる</a:t>
            </a:r>
          </a:p>
        </p:txBody>
      </p:sp>
    </p:spTree>
    <p:extLst>
      <p:ext uri="{BB962C8B-B14F-4D97-AF65-F5344CB8AC3E}">
        <p14:creationId xmlns:p14="http://schemas.microsoft.com/office/powerpoint/2010/main" val="3473381870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1B65DCA-9165-9443-51F5-6C8FD975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79" y="2080774"/>
            <a:ext cx="2450863" cy="4510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入力画面①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181037" y="2054104"/>
            <a:ext cx="283478" cy="7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A822FD2B-6251-55A7-DE06-0984A9EB6074}"/>
              </a:ext>
            </a:extLst>
          </p:cNvPr>
          <p:cNvSpPr txBox="1">
            <a:spLocks/>
          </p:cNvSpPr>
          <p:nvPr/>
        </p:nvSpPr>
        <p:spPr>
          <a:xfrm>
            <a:off x="4512318" y="2705401"/>
            <a:ext cx="209818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手入力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339B09-74D4-724A-3152-983374D01491}"/>
              </a:ext>
            </a:extLst>
          </p:cNvPr>
          <p:cNvCxnSpPr>
            <a:cxnSpLocks/>
          </p:cNvCxnSpPr>
          <p:nvPr/>
        </p:nvCxnSpPr>
        <p:spPr>
          <a:xfrm flipH="1" flipV="1">
            <a:off x="3779912" y="2807875"/>
            <a:ext cx="648072" cy="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0D6718-6746-51E6-94DF-A2CEAD712FE1}"/>
              </a:ext>
            </a:extLst>
          </p:cNvPr>
          <p:cNvCxnSpPr>
            <a:cxnSpLocks/>
          </p:cNvCxnSpPr>
          <p:nvPr/>
        </p:nvCxnSpPr>
        <p:spPr>
          <a:xfrm flipH="1">
            <a:off x="3859093" y="2054104"/>
            <a:ext cx="725695" cy="17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プレースホルダー 2">
            <a:extLst>
              <a:ext uri="{FF2B5EF4-FFF2-40B4-BE49-F238E27FC236}">
                <a16:creationId xmlns:a16="http://schemas.microsoft.com/office/drawing/2014/main" id="{2331952A-BE21-CA9C-4F80-355E0FA166EA}"/>
              </a:ext>
            </a:extLst>
          </p:cNvPr>
          <p:cNvSpPr txBox="1">
            <a:spLocks/>
          </p:cNvSpPr>
          <p:nvPr/>
        </p:nvSpPr>
        <p:spPr>
          <a:xfrm>
            <a:off x="4638879" y="1875104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108830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必要事項を入力し、登録ボタンを押す。</a:t>
            </a:r>
            <a:endParaRPr kumimoji="1" lang="ja-JP" altLang="en-US" sz="2400" dirty="0"/>
          </a:p>
        </p:txBody>
      </p:sp>
      <p:sp>
        <p:nvSpPr>
          <p:cNvPr id="50" name="テキスト プレースホルダー 2">
            <a:extLst>
              <a:ext uri="{FF2B5EF4-FFF2-40B4-BE49-F238E27FC236}">
                <a16:creationId xmlns:a16="http://schemas.microsoft.com/office/drawing/2014/main" id="{EF40E7E4-F282-C00B-3A7D-526C7BDB2040}"/>
              </a:ext>
            </a:extLst>
          </p:cNvPr>
          <p:cNvSpPr txBox="1">
            <a:spLocks/>
          </p:cNvSpPr>
          <p:nvPr/>
        </p:nvSpPr>
        <p:spPr>
          <a:xfrm>
            <a:off x="683568" y="1772816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取消</a:t>
            </a:r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0E2246DB-DC0C-FD08-48DD-5FAAE2A0702B}"/>
              </a:ext>
            </a:extLst>
          </p:cNvPr>
          <p:cNvSpPr txBox="1">
            <a:spLocks/>
          </p:cNvSpPr>
          <p:nvPr/>
        </p:nvSpPr>
        <p:spPr>
          <a:xfrm>
            <a:off x="4546712" y="3373977"/>
            <a:ext cx="26175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カレンダー選択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AE50C63-B693-5DA4-EEDA-283CF7EA3FE9}"/>
              </a:ext>
            </a:extLst>
          </p:cNvPr>
          <p:cNvCxnSpPr>
            <a:cxnSpLocks/>
          </p:cNvCxnSpPr>
          <p:nvPr/>
        </p:nvCxnSpPr>
        <p:spPr>
          <a:xfrm flipH="1" flipV="1">
            <a:off x="3814306" y="3476451"/>
            <a:ext cx="648072" cy="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DC3D6B4E-B4ED-AD5B-4E20-10A5B5A0913D}"/>
              </a:ext>
            </a:extLst>
          </p:cNvPr>
          <p:cNvSpPr txBox="1">
            <a:spLocks/>
          </p:cNvSpPr>
          <p:nvPr/>
        </p:nvSpPr>
        <p:spPr>
          <a:xfrm>
            <a:off x="4648659" y="4363607"/>
            <a:ext cx="26175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プルダウンリスト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5EEF0E0-290E-DB06-C58F-F85844E91BAE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47271" y="4011810"/>
            <a:ext cx="801388" cy="5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6D824F4-8150-F40E-3A6D-BDC36D1AA2D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43125" y="4547169"/>
            <a:ext cx="805534" cy="1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1BB2A32-0088-3A79-E81C-325A1FC11C3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51988" y="4558457"/>
            <a:ext cx="796671" cy="73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C7589EC-793C-98C8-C018-B176543F6C0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69211" y="4558457"/>
            <a:ext cx="779448" cy="13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B8415CA-EB66-9C84-29C1-AC4D7D30BB66}"/>
              </a:ext>
            </a:extLst>
          </p:cNvPr>
          <p:cNvCxnSpPr>
            <a:cxnSpLocks/>
          </p:cNvCxnSpPr>
          <p:nvPr/>
        </p:nvCxnSpPr>
        <p:spPr>
          <a:xfrm flipH="1">
            <a:off x="3886434" y="5762538"/>
            <a:ext cx="685566" cy="70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2">
            <a:extLst>
              <a:ext uri="{FF2B5EF4-FFF2-40B4-BE49-F238E27FC236}">
                <a16:creationId xmlns:a16="http://schemas.microsoft.com/office/drawing/2014/main" id="{50EB5DB4-28BE-D985-00CA-4B8B120389D5}"/>
              </a:ext>
            </a:extLst>
          </p:cNvPr>
          <p:cNvSpPr txBox="1">
            <a:spLocks/>
          </p:cNvSpPr>
          <p:nvPr/>
        </p:nvSpPr>
        <p:spPr>
          <a:xfrm>
            <a:off x="4638878" y="5567689"/>
            <a:ext cx="3245489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「報告者入力中」しか選択できない</a:t>
            </a:r>
          </a:p>
        </p:txBody>
      </p:sp>
    </p:spTree>
    <p:extLst>
      <p:ext uri="{BB962C8B-B14F-4D97-AF65-F5344CB8AC3E}">
        <p14:creationId xmlns:p14="http://schemas.microsoft.com/office/powerpoint/2010/main" val="147218539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B47583-525E-2225-D571-C8784BDE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99" y="2173139"/>
            <a:ext cx="2675719" cy="447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入力画面②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181037" y="2126112"/>
            <a:ext cx="283478" cy="7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A822FD2B-6251-55A7-DE06-0984A9EB6074}"/>
              </a:ext>
            </a:extLst>
          </p:cNvPr>
          <p:cNvSpPr txBox="1">
            <a:spLocks/>
          </p:cNvSpPr>
          <p:nvPr/>
        </p:nvSpPr>
        <p:spPr>
          <a:xfrm>
            <a:off x="4558207" y="2963911"/>
            <a:ext cx="209818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自動取得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339B09-74D4-724A-3152-983374D01491}"/>
              </a:ext>
            </a:extLst>
          </p:cNvPr>
          <p:cNvCxnSpPr>
            <a:cxnSpLocks/>
          </p:cNvCxnSpPr>
          <p:nvPr/>
        </p:nvCxnSpPr>
        <p:spPr>
          <a:xfrm flipH="1" flipV="1">
            <a:off x="3835297" y="3059361"/>
            <a:ext cx="648072" cy="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0D6718-6746-51E6-94DF-A2CEAD712FE1}"/>
              </a:ext>
            </a:extLst>
          </p:cNvPr>
          <p:cNvCxnSpPr>
            <a:cxnSpLocks/>
          </p:cNvCxnSpPr>
          <p:nvPr/>
        </p:nvCxnSpPr>
        <p:spPr>
          <a:xfrm flipH="1">
            <a:off x="3859093" y="2126112"/>
            <a:ext cx="725695" cy="17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プレースホルダー 2">
            <a:extLst>
              <a:ext uri="{FF2B5EF4-FFF2-40B4-BE49-F238E27FC236}">
                <a16:creationId xmlns:a16="http://schemas.microsoft.com/office/drawing/2014/main" id="{2331952A-BE21-CA9C-4F80-355E0FA166EA}"/>
              </a:ext>
            </a:extLst>
          </p:cNvPr>
          <p:cNvSpPr txBox="1">
            <a:spLocks/>
          </p:cNvSpPr>
          <p:nvPr/>
        </p:nvSpPr>
        <p:spPr>
          <a:xfrm>
            <a:off x="4638879" y="1947112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108830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必要事項を入力し、登録ボタンを押す。</a:t>
            </a:r>
            <a:endParaRPr kumimoji="1" lang="ja-JP" altLang="en-US" sz="2400" dirty="0"/>
          </a:p>
        </p:txBody>
      </p:sp>
      <p:sp>
        <p:nvSpPr>
          <p:cNvPr id="50" name="テキスト プレースホルダー 2">
            <a:extLst>
              <a:ext uri="{FF2B5EF4-FFF2-40B4-BE49-F238E27FC236}">
                <a16:creationId xmlns:a16="http://schemas.microsoft.com/office/drawing/2014/main" id="{EF40E7E4-F282-C00B-3A7D-526C7BDB2040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取消</a:t>
            </a: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DC3D6B4E-B4ED-AD5B-4E20-10A5B5A0913D}"/>
              </a:ext>
            </a:extLst>
          </p:cNvPr>
          <p:cNvSpPr txBox="1">
            <a:spLocks/>
          </p:cNvSpPr>
          <p:nvPr/>
        </p:nvSpPr>
        <p:spPr>
          <a:xfrm>
            <a:off x="4648659" y="4435615"/>
            <a:ext cx="26175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フリー入力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5EEF0E0-290E-DB06-C58F-F85844E91BAE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47271" y="4083818"/>
            <a:ext cx="801388" cy="5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C7589EC-793C-98C8-C018-B176543F6C0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69211" y="4630465"/>
            <a:ext cx="779448" cy="13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5657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5137E37-9592-9DF4-13EA-2BE459F1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61" y="2126112"/>
            <a:ext cx="2469340" cy="4524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入力画面③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181037" y="2126112"/>
            <a:ext cx="283478" cy="7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0D6718-6746-51E6-94DF-A2CEAD712FE1}"/>
              </a:ext>
            </a:extLst>
          </p:cNvPr>
          <p:cNvCxnSpPr>
            <a:cxnSpLocks/>
          </p:cNvCxnSpPr>
          <p:nvPr/>
        </p:nvCxnSpPr>
        <p:spPr>
          <a:xfrm flipH="1">
            <a:off x="3859093" y="2126112"/>
            <a:ext cx="725695" cy="17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プレースホルダー 2">
            <a:extLst>
              <a:ext uri="{FF2B5EF4-FFF2-40B4-BE49-F238E27FC236}">
                <a16:creationId xmlns:a16="http://schemas.microsoft.com/office/drawing/2014/main" id="{2331952A-BE21-CA9C-4F80-355E0FA166EA}"/>
              </a:ext>
            </a:extLst>
          </p:cNvPr>
          <p:cNvSpPr txBox="1">
            <a:spLocks/>
          </p:cNvSpPr>
          <p:nvPr/>
        </p:nvSpPr>
        <p:spPr>
          <a:xfrm>
            <a:off x="4638879" y="1947112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108830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必要事項を入力し、登録ボタンを押す。</a:t>
            </a:r>
            <a:endParaRPr kumimoji="1" lang="ja-JP" altLang="en-US" sz="2400" dirty="0"/>
          </a:p>
        </p:txBody>
      </p:sp>
      <p:sp>
        <p:nvSpPr>
          <p:cNvPr id="50" name="テキスト プレースホルダー 2">
            <a:extLst>
              <a:ext uri="{FF2B5EF4-FFF2-40B4-BE49-F238E27FC236}">
                <a16:creationId xmlns:a16="http://schemas.microsoft.com/office/drawing/2014/main" id="{EF40E7E4-F282-C00B-3A7D-526C7BDB2040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取消</a:t>
            </a: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DC3D6B4E-B4ED-AD5B-4E20-10A5B5A0913D}"/>
              </a:ext>
            </a:extLst>
          </p:cNvPr>
          <p:cNvSpPr txBox="1">
            <a:spLocks/>
          </p:cNvSpPr>
          <p:nvPr/>
        </p:nvSpPr>
        <p:spPr>
          <a:xfrm>
            <a:off x="4221940" y="5127533"/>
            <a:ext cx="2617576" cy="6421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カメラ機能を利用した写真も添付可能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C7589EC-793C-98C8-C018-B176543F6C00}"/>
              </a:ext>
            </a:extLst>
          </p:cNvPr>
          <p:cNvCxnSpPr>
            <a:cxnSpLocks/>
          </p:cNvCxnSpPr>
          <p:nvPr/>
        </p:nvCxnSpPr>
        <p:spPr>
          <a:xfrm flipH="1">
            <a:off x="3797878" y="5373216"/>
            <a:ext cx="42406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20325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閲覧（現場用アプリ）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9987442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A9F63B09-B330-BB72-C23B-B2FD4D15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15" y="2275164"/>
            <a:ext cx="2358451" cy="4201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683828" y="2592855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36809B30-768F-9092-D92A-FA769F593781}"/>
              </a:ext>
            </a:extLst>
          </p:cNvPr>
          <p:cNvSpPr txBox="1">
            <a:spLocks/>
          </p:cNvSpPr>
          <p:nvPr/>
        </p:nvSpPr>
        <p:spPr>
          <a:xfrm>
            <a:off x="352330" y="2275164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フリーワード検索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63733"/>
            <a:ext cx="8229600" cy="8285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「フリーワード検索」などを活用して該当の報告を検索し、「＜」ボタンを押す。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9A790-29D9-82B1-611C-05B8A3D33B8D}"/>
              </a:ext>
            </a:extLst>
          </p:cNvPr>
          <p:cNvSpPr txBox="1">
            <a:spLocks/>
          </p:cNvSpPr>
          <p:nvPr/>
        </p:nvSpPr>
        <p:spPr>
          <a:xfrm>
            <a:off x="5527904" y="2154316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選択ボタン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2A21A70-0ABF-61AD-0873-7E21D33808B9}"/>
              </a:ext>
            </a:extLst>
          </p:cNvPr>
          <p:cNvCxnSpPr>
            <a:cxnSpLocks/>
          </p:cNvCxnSpPr>
          <p:nvPr/>
        </p:nvCxnSpPr>
        <p:spPr>
          <a:xfrm flipH="1">
            <a:off x="4760677" y="2356708"/>
            <a:ext cx="715755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5F1E86-FC64-1F08-D55D-97FB83E7F84E}"/>
              </a:ext>
            </a:extLst>
          </p:cNvPr>
          <p:cNvSpPr/>
          <p:nvPr/>
        </p:nvSpPr>
        <p:spPr>
          <a:xfrm>
            <a:off x="4274813" y="2927849"/>
            <a:ext cx="434392" cy="285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56581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詳細画面</a:t>
            </a:r>
            <a:endParaRPr kumimoji="1" lang="ja-JP" altLang="en-US" dirty="0"/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63733"/>
            <a:ext cx="8229600" cy="8285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詳細が確認できる。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5B266A2-CC7D-9911-4FF4-620DC8DE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700808"/>
            <a:ext cx="2705047" cy="4769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592228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新規作成（管理用アプリ）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006711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7E91E6B-A029-61FF-502C-81AAA7F5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4" y="2503591"/>
            <a:ext cx="6570880" cy="3661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H="1">
            <a:off x="6871931" y="2450547"/>
            <a:ext cx="504056" cy="2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CA33608B-28D5-A0F8-EE55-301E2C362A40}"/>
              </a:ext>
            </a:extLst>
          </p:cNvPr>
          <p:cNvSpPr txBox="1">
            <a:spLocks/>
          </p:cNvSpPr>
          <p:nvPr/>
        </p:nvSpPr>
        <p:spPr>
          <a:xfrm>
            <a:off x="6720326" y="2060848"/>
            <a:ext cx="209818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アプリを「閉じる」ボタン</a:t>
            </a:r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231971" y="2872008"/>
            <a:ext cx="15841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新規作成ボタン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963500" y="3066858"/>
            <a:ext cx="268471" cy="30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3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ホーム画面の「新規作成ボタン」をクリックする。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27874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</a:t>
            </a:r>
          </a:p>
        </p:txBody>
      </p:sp>
    </p:spTree>
    <p:extLst>
      <p:ext uri="{BB962C8B-B14F-4D97-AF65-F5344CB8AC3E}">
        <p14:creationId xmlns:p14="http://schemas.microsoft.com/office/powerpoint/2010/main" val="1264050797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9DA61D7-332F-88F0-727E-64372E31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9" y="2518531"/>
            <a:ext cx="6804248" cy="385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新規作成画面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H="1">
            <a:off x="7211151" y="5530028"/>
            <a:ext cx="313177" cy="27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CA33608B-28D5-A0F8-EE55-301E2C362A40}"/>
              </a:ext>
            </a:extLst>
          </p:cNvPr>
          <p:cNvSpPr txBox="1">
            <a:spLocks/>
          </p:cNvSpPr>
          <p:nvPr/>
        </p:nvSpPr>
        <p:spPr>
          <a:xfrm>
            <a:off x="7211151" y="1988840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ホーム画面に戻る</a:t>
            </a:r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375987" y="5194115"/>
            <a:ext cx="11269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211151" y="2358910"/>
            <a:ext cx="313177" cy="6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739" y="1219103"/>
            <a:ext cx="5723932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必要事項を入力し、「登録ボタン」を押す。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AC6D25-62C9-E393-9487-8893B99B0F44}"/>
              </a:ext>
            </a:extLst>
          </p:cNvPr>
          <p:cNvCxnSpPr>
            <a:cxnSpLocks/>
          </p:cNvCxnSpPr>
          <p:nvPr/>
        </p:nvCxnSpPr>
        <p:spPr>
          <a:xfrm flipH="1">
            <a:off x="2699792" y="2358910"/>
            <a:ext cx="144016" cy="134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40CDFB03-BE94-1042-F5EC-0DBABBC2DAEF}"/>
              </a:ext>
            </a:extLst>
          </p:cNvPr>
          <p:cNvSpPr txBox="1">
            <a:spLocks/>
          </p:cNvSpPr>
          <p:nvPr/>
        </p:nvSpPr>
        <p:spPr>
          <a:xfrm>
            <a:off x="2411760" y="2049021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自動取得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5CD11-7300-2E35-9F21-360B1701ADE5}"/>
              </a:ext>
            </a:extLst>
          </p:cNvPr>
          <p:cNvCxnSpPr>
            <a:cxnSpLocks/>
          </p:cNvCxnSpPr>
          <p:nvPr/>
        </p:nvCxnSpPr>
        <p:spPr>
          <a:xfrm flipH="1">
            <a:off x="5431063" y="2353356"/>
            <a:ext cx="313177" cy="6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1B7DD1D2-A767-9215-221C-59867049CC35}"/>
              </a:ext>
            </a:extLst>
          </p:cNvPr>
          <p:cNvSpPr txBox="1">
            <a:spLocks/>
          </p:cNvSpPr>
          <p:nvPr/>
        </p:nvSpPr>
        <p:spPr>
          <a:xfrm>
            <a:off x="5056205" y="2015816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プルダウンリスト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5D82C7-EF50-9F58-6795-C0F542CC9F77}"/>
              </a:ext>
            </a:extLst>
          </p:cNvPr>
          <p:cNvCxnSpPr>
            <a:cxnSpLocks/>
          </p:cNvCxnSpPr>
          <p:nvPr/>
        </p:nvCxnSpPr>
        <p:spPr>
          <a:xfrm flipH="1">
            <a:off x="6232516" y="4593924"/>
            <a:ext cx="1143471" cy="127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C47DEBC6-A766-8A2B-309E-790ED60D724C}"/>
              </a:ext>
            </a:extLst>
          </p:cNvPr>
          <p:cNvSpPr txBox="1">
            <a:spLocks/>
          </p:cNvSpPr>
          <p:nvPr/>
        </p:nvSpPr>
        <p:spPr>
          <a:xfrm>
            <a:off x="7375987" y="4022172"/>
            <a:ext cx="1645415" cy="9482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タブレットの場合、カメラ機能で写真を撮ることも可能</a:t>
            </a:r>
          </a:p>
        </p:txBody>
      </p:sp>
    </p:spTree>
    <p:extLst>
      <p:ext uri="{BB962C8B-B14F-4D97-AF65-F5344CB8AC3E}">
        <p14:creationId xmlns:p14="http://schemas.microsoft.com/office/powerpoint/2010/main" val="3852319546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96D2222-32CD-9855-BC44-3E4A0A56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39010"/>
            <a:ext cx="7362825" cy="418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メール送信画面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355976" y="6012841"/>
            <a:ext cx="0" cy="36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CA33608B-28D5-A0F8-EE55-301E2C362A40}"/>
              </a:ext>
            </a:extLst>
          </p:cNvPr>
          <p:cNvSpPr txBox="1">
            <a:spLocks/>
          </p:cNvSpPr>
          <p:nvPr/>
        </p:nvSpPr>
        <p:spPr>
          <a:xfrm>
            <a:off x="7396589" y="1589523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ホーム画面に戻る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8062708" y="1875675"/>
            <a:ext cx="198648" cy="74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421" y="1111181"/>
            <a:ext cx="5974324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必要事項を入力し、「メール送信ボタン」を押す。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AC6D25-62C9-E393-9487-8893B99B0F44}"/>
              </a:ext>
            </a:extLst>
          </p:cNvPr>
          <p:cNvCxnSpPr>
            <a:cxnSpLocks/>
          </p:cNvCxnSpPr>
          <p:nvPr/>
        </p:nvCxnSpPr>
        <p:spPr>
          <a:xfrm flipV="1">
            <a:off x="803062" y="6018618"/>
            <a:ext cx="441831" cy="25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40CDFB03-BE94-1042-F5EC-0DBABBC2DAEF}"/>
              </a:ext>
            </a:extLst>
          </p:cNvPr>
          <p:cNvSpPr txBox="1">
            <a:spLocks/>
          </p:cNvSpPr>
          <p:nvPr/>
        </p:nvSpPr>
        <p:spPr>
          <a:xfrm>
            <a:off x="323528" y="6280273"/>
            <a:ext cx="2016224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新規作成画面へ戻る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5CD11-7300-2E35-9F21-360B1701ADE5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3203422"/>
            <a:ext cx="2009936" cy="37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1B7DD1D2-A767-9215-221C-59867049CC35}"/>
              </a:ext>
            </a:extLst>
          </p:cNvPr>
          <p:cNvSpPr txBox="1">
            <a:spLocks/>
          </p:cNvSpPr>
          <p:nvPr/>
        </p:nvSpPr>
        <p:spPr>
          <a:xfrm>
            <a:off x="4282559" y="3429000"/>
            <a:ext cx="338578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送信先選択（複数選択可）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5D82C7-EF50-9F58-6795-C0F542CC9F77}"/>
              </a:ext>
            </a:extLst>
          </p:cNvPr>
          <p:cNvCxnSpPr>
            <a:cxnSpLocks/>
          </p:cNvCxnSpPr>
          <p:nvPr/>
        </p:nvCxnSpPr>
        <p:spPr>
          <a:xfrm flipH="1" flipV="1">
            <a:off x="4139952" y="4620900"/>
            <a:ext cx="2561668" cy="162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C47DEBC6-A766-8A2B-309E-790ED60D724C}"/>
              </a:ext>
            </a:extLst>
          </p:cNvPr>
          <p:cNvSpPr txBox="1">
            <a:spLocks/>
          </p:cNvSpPr>
          <p:nvPr/>
        </p:nvSpPr>
        <p:spPr>
          <a:xfrm>
            <a:off x="6473745" y="6336452"/>
            <a:ext cx="1645415" cy="4622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自動転記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3563888" y="6380337"/>
            <a:ext cx="1571600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メール送信ボタン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4ABBC1-D191-F40D-51DB-6DD7167B1E2E}"/>
              </a:ext>
            </a:extLst>
          </p:cNvPr>
          <p:cNvSpPr/>
          <p:nvPr/>
        </p:nvSpPr>
        <p:spPr>
          <a:xfrm>
            <a:off x="1115616" y="4437112"/>
            <a:ext cx="2880320" cy="156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3F4024-B5F3-B27F-77FB-9546DF8E3982}"/>
              </a:ext>
            </a:extLst>
          </p:cNvPr>
          <p:cNvSpPr/>
          <p:nvPr/>
        </p:nvSpPr>
        <p:spPr>
          <a:xfrm>
            <a:off x="1136422" y="3872002"/>
            <a:ext cx="3003529" cy="205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3B4740-28F1-CDDE-9C50-25C46C3D46BB}"/>
              </a:ext>
            </a:extLst>
          </p:cNvPr>
          <p:cNvCxnSpPr>
            <a:cxnSpLocks/>
          </p:cNvCxnSpPr>
          <p:nvPr/>
        </p:nvCxnSpPr>
        <p:spPr>
          <a:xfrm flipH="1" flipV="1">
            <a:off x="4292352" y="4149080"/>
            <a:ext cx="2409268" cy="209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48528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CB713DC-9C8C-511A-7183-02708047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3" y="2169448"/>
            <a:ext cx="8119158" cy="3577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メール（</a:t>
            </a:r>
            <a:r>
              <a:rPr lang="en-US" altLang="ja-JP" dirty="0"/>
              <a:t>Outlook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572000" y="4725144"/>
            <a:ext cx="144016" cy="126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2" y="1163631"/>
            <a:ext cx="7672979" cy="56526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報告内容へのリンクが記載されたメールが送信される。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4283968" y="6062647"/>
            <a:ext cx="1571600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リンク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3F4024-B5F3-B27F-77FB-9546DF8E3982}"/>
              </a:ext>
            </a:extLst>
          </p:cNvPr>
          <p:cNvSpPr/>
          <p:nvPr/>
        </p:nvSpPr>
        <p:spPr>
          <a:xfrm>
            <a:off x="3275856" y="3753062"/>
            <a:ext cx="5312695" cy="90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29288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66E999-EFCB-0BC4-3194-B7FDE1E2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2276872"/>
            <a:ext cx="7812359" cy="3796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Teams</a:t>
            </a:r>
            <a:r>
              <a:rPr lang="ja-JP" altLang="en-US" dirty="0"/>
              <a:t>への自動通知</a:t>
            </a:r>
            <a:r>
              <a:rPr lang="en-US" altLang="ja-JP" dirty="0"/>
              <a:t>(Power Automate)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355976" y="5468518"/>
            <a:ext cx="0" cy="79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1181"/>
            <a:ext cx="8229600" cy="9790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専用チームへ登録された旨がフィード通知とともに通知される。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※</a:t>
            </a:r>
            <a:r>
              <a:rPr kumimoji="1" lang="ja-JP" altLang="en-US" sz="2400" dirty="0"/>
              <a:t>リンクは</a:t>
            </a:r>
            <a:r>
              <a:rPr kumimoji="1" lang="en-US" altLang="ja-JP" sz="2400" dirty="0"/>
              <a:t>SharePoint</a:t>
            </a:r>
            <a:r>
              <a:rPr kumimoji="1" lang="ja-JP" altLang="en-US" sz="2400" dirty="0"/>
              <a:t>のため、「アプリで確認する」旨を本文に記載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3134618" y="6259615"/>
            <a:ext cx="2448272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SharePoint</a:t>
            </a:r>
            <a:r>
              <a:rPr lang="ja-JP" altLang="en-US" sz="1600" dirty="0"/>
              <a:t>リストへのリンク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536394-F214-4DB9-9DE1-084A8D7B7A7E}"/>
              </a:ext>
            </a:extLst>
          </p:cNvPr>
          <p:cNvSpPr/>
          <p:nvPr/>
        </p:nvSpPr>
        <p:spPr>
          <a:xfrm>
            <a:off x="665821" y="2276872"/>
            <a:ext cx="305780" cy="25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88790A-26AE-B8BC-E26C-2447AD853751}"/>
              </a:ext>
            </a:extLst>
          </p:cNvPr>
          <p:cNvSpPr/>
          <p:nvPr/>
        </p:nvSpPr>
        <p:spPr>
          <a:xfrm>
            <a:off x="1043608" y="4904888"/>
            <a:ext cx="1728191" cy="419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EE5A8C-FADC-8F23-2D83-70BCE2B6E479}"/>
              </a:ext>
            </a:extLst>
          </p:cNvPr>
          <p:cNvSpPr/>
          <p:nvPr/>
        </p:nvSpPr>
        <p:spPr>
          <a:xfrm>
            <a:off x="3139398" y="4168135"/>
            <a:ext cx="4816977" cy="1537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ACDDE985-50E3-2959-8B58-AF7369BD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007305"/>
            <a:ext cx="2716498" cy="16910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AE50EF5-A8D6-679D-3524-F42BACD28652}"/>
              </a:ext>
            </a:extLst>
          </p:cNvPr>
          <p:cNvCxnSpPr>
            <a:cxnSpLocks/>
          </p:cNvCxnSpPr>
          <p:nvPr/>
        </p:nvCxnSpPr>
        <p:spPr>
          <a:xfrm flipV="1">
            <a:off x="4932040" y="4460406"/>
            <a:ext cx="1224136" cy="65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50036499-CD85-1017-CB0B-5F656D8045FA}"/>
              </a:ext>
            </a:extLst>
          </p:cNvPr>
          <p:cNvSpPr txBox="1">
            <a:spLocks/>
          </p:cNvSpPr>
          <p:nvPr/>
        </p:nvSpPr>
        <p:spPr>
          <a:xfrm>
            <a:off x="7535892" y="4308690"/>
            <a:ext cx="155177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SharePoint</a:t>
            </a:r>
            <a:r>
              <a:rPr lang="ja-JP" altLang="en-US" sz="1600" dirty="0"/>
              <a:t>リスト</a:t>
            </a:r>
          </a:p>
        </p:txBody>
      </p:sp>
    </p:spTree>
    <p:extLst>
      <p:ext uri="{BB962C8B-B14F-4D97-AF65-F5344CB8AC3E}">
        <p14:creationId xmlns:p14="http://schemas.microsoft.com/office/powerpoint/2010/main" val="1002649548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追記・修正（管理用アプリ）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7A5DC8-97DB-46FC-B613-DDAE9B13F2D7}"/>
              </a:ext>
            </a:extLst>
          </p:cNvPr>
          <p:cNvSpPr txBox="1">
            <a:spLocks/>
          </p:cNvSpPr>
          <p:nvPr/>
        </p:nvSpPr>
        <p:spPr>
          <a:xfrm>
            <a:off x="1835696" y="3807449"/>
            <a:ext cx="4464496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>
                <a:solidFill>
                  <a:srgbClr val="FF0000"/>
                </a:solidFill>
              </a:rPr>
              <a:t>「追加処置」作業を含む</a:t>
            </a:r>
          </a:p>
        </p:txBody>
      </p:sp>
    </p:spTree>
    <p:extLst>
      <p:ext uri="{BB962C8B-B14F-4D97-AF65-F5344CB8AC3E}">
        <p14:creationId xmlns:p14="http://schemas.microsoft.com/office/powerpoint/2010/main" val="4075427899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D3699CB-760A-F26F-4FC6-5942713E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4" y="2694495"/>
            <a:ext cx="6570880" cy="3661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>
            <a:off x="1465312" y="2483014"/>
            <a:ext cx="432048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365643" y="2904475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選択ボタン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649888" y="3099325"/>
            <a:ext cx="715755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3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該当の報告を検索し、「＞」ボタンを押す。</a:t>
            </a:r>
            <a:endParaRPr kumimoji="1" lang="ja-JP" altLang="en-US" sz="24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5DC553A5-387B-43F3-B695-CB8751E0350F}"/>
              </a:ext>
            </a:extLst>
          </p:cNvPr>
          <p:cNvSpPr txBox="1">
            <a:spLocks/>
          </p:cNvSpPr>
          <p:nvPr/>
        </p:nvSpPr>
        <p:spPr>
          <a:xfrm>
            <a:off x="395536" y="2172157"/>
            <a:ext cx="140913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件名検索欄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8E231BC-DA72-715C-B940-AC20295E4E72}"/>
              </a:ext>
            </a:extLst>
          </p:cNvPr>
          <p:cNvCxnSpPr>
            <a:cxnSpLocks/>
          </p:cNvCxnSpPr>
          <p:nvPr/>
        </p:nvCxnSpPr>
        <p:spPr>
          <a:xfrm>
            <a:off x="3121496" y="2479975"/>
            <a:ext cx="432048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6D9DF6B6-9D42-6E61-285A-AB9EC768841E}"/>
              </a:ext>
            </a:extLst>
          </p:cNvPr>
          <p:cNvSpPr txBox="1">
            <a:spLocks/>
          </p:cNvSpPr>
          <p:nvPr/>
        </p:nvSpPr>
        <p:spPr>
          <a:xfrm>
            <a:off x="1836075" y="2172156"/>
            <a:ext cx="2246402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工程検索（プルダウン）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8C51A3-C19D-6401-D30C-BB2733E6CB31}"/>
              </a:ext>
            </a:extLst>
          </p:cNvPr>
          <p:cNvCxnSpPr>
            <a:cxnSpLocks/>
          </p:cNvCxnSpPr>
          <p:nvPr/>
        </p:nvCxnSpPr>
        <p:spPr>
          <a:xfrm flipH="1">
            <a:off x="4885884" y="2501788"/>
            <a:ext cx="351583" cy="52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FF49B621-12C0-93AD-1F68-5A4748CC3E1B}"/>
              </a:ext>
            </a:extLst>
          </p:cNvPr>
          <p:cNvSpPr txBox="1">
            <a:spLocks/>
          </p:cNvSpPr>
          <p:nvPr/>
        </p:nvSpPr>
        <p:spPr>
          <a:xfrm>
            <a:off x="4113883" y="2143189"/>
            <a:ext cx="282284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対応状況検索（プルダウン）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D38C78-02ED-595F-65B5-7F599D03A200}"/>
              </a:ext>
            </a:extLst>
          </p:cNvPr>
          <p:cNvSpPr/>
          <p:nvPr/>
        </p:nvSpPr>
        <p:spPr>
          <a:xfrm>
            <a:off x="5995113" y="3534161"/>
            <a:ext cx="510760" cy="431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6F433FC5-386F-FF86-D44D-6459B95BFB5D}"/>
              </a:ext>
            </a:extLst>
          </p:cNvPr>
          <p:cNvSpPr txBox="1">
            <a:spLocks/>
          </p:cNvSpPr>
          <p:nvPr/>
        </p:nvSpPr>
        <p:spPr>
          <a:xfrm>
            <a:off x="6804248" y="1932488"/>
            <a:ext cx="2232249" cy="7060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再発防止対応進捗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状況検索（プルダウン）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32C9265-5E86-64B6-5BB4-CAAE51270BFD}"/>
              </a:ext>
            </a:extLst>
          </p:cNvPr>
          <p:cNvCxnSpPr>
            <a:cxnSpLocks/>
          </p:cNvCxnSpPr>
          <p:nvPr/>
        </p:nvCxnSpPr>
        <p:spPr>
          <a:xfrm flipH="1">
            <a:off x="6141450" y="2638578"/>
            <a:ext cx="1127609" cy="49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18954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F79637C-6A7F-D0DA-7227-F9F6DAD7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81" y="2348880"/>
            <a:ext cx="6636007" cy="3703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閲覧画面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524271" y="2492896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追記・修正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308247" y="2823277"/>
            <a:ext cx="216024" cy="38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3"/>
            <a:ext cx="8229600" cy="63849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内容を確認し、右のバーの「追記・修正」ボタンをクリックする。</a:t>
            </a:r>
            <a:endParaRPr kumimoji="1" lang="en-US" altLang="ja-JP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D38C78-02ED-595F-65B5-7F599D03A200}"/>
              </a:ext>
            </a:extLst>
          </p:cNvPr>
          <p:cNvSpPr/>
          <p:nvPr/>
        </p:nvSpPr>
        <p:spPr>
          <a:xfrm>
            <a:off x="6639852" y="3140969"/>
            <a:ext cx="6110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526266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4FC0D2A-5F1D-A267-08D6-AABBC0AD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7158046" cy="4052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追記・修正画面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728736" y="4279749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440704" y="4669448"/>
            <a:ext cx="453411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3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該当箇所を追記・修正し、登録ボタンを押す。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0431871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96D2222-32CD-9855-BC44-3E4A0A56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39010"/>
            <a:ext cx="7362825" cy="418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メール送信画面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355976" y="6012841"/>
            <a:ext cx="0" cy="36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CA33608B-28D5-A0F8-EE55-301E2C362A40}"/>
              </a:ext>
            </a:extLst>
          </p:cNvPr>
          <p:cNvSpPr txBox="1">
            <a:spLocks/>
          </p:cNvSpPr>
          <p:nvPr/>
        </p:nvSpPr>
        <p:spPr>
          <a:xfrm>
            <a:off x="7396589" y="1589523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ホーム画面に戻る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8062708" y="1875675"/>
            <a:ext cx="198648" cy="74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421" y="1111181"/>
            <a:ext cx="6897168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</a:t>
            </a:r>
            <a:r>
              <a:rPr lang="ja-JP" altLang="en-US" sz="2400" dirty="0">
                <a:solidFill>
                  <a:srgbClr val="FF0000"/>
                </a:solidFill>
              </a:rPr>
              <a:t>係長へ</a:t>
            </a:r>
            <a:r>
              <a:rPr lang="ja-JP" altLang="en-US" sz="2400" dirty="0"/>
              <a:t>メールを送信する。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AC6D25-62C9-E393-9487-8893B99B0F44}"/>
              </a:ext>
            </a:extLst>
          </p:cNvPr>
          <p:cNvCxnSpPr>
            <a:cxnSpLocks/>
          </p:cNvCxnSpPr>
          <p:nvPr/>
        </p:nvCxnSpPr>
        <p:spPr>
          <a:xfrm flipV="1">
            <a:off x="803062" y="6018618"/>
            <a:ext cx="441831" cy="25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40CDFB03-BE94-1042-F5EC-0DBABBC2DAEF}"/>
              </a:ext>
            </a:extLst>
          </p:cNvPr>
          <p:cNvSpPr txBox="1">
            <a:spLocks/>
          </p:cNvSpPr>
          <p:nvPr/>
        </p:nvSpPr>
        <p:spPr>
          <a:xfrm>
            <a:off x="323527" y="6280273"/>
            <a:ext cx="2160237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追記・修正画面へ戻る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5CD11-7300-2E35-9F21-360B1701ADE5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3203422"/>
            <a:ext cx="2009936" cy="37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1B7DD1D2-A767-9215-221C-59867049CC35}"/>
              </a:ext>
            </a:extLst>
          </p:cNvPr>
          <p:cNvSpPr txBox="1">
            <a:spLocks/>
          </p:cNvSpPr>
          <p:nvPr/>
        </p:nvSpPr>
        <p:spPr>
          <a:xfrm>
            <a:off x="4282559" y="3429000"/>
            <a:ext cx="338578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送信先選択（複数選択可）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5D82C7-EF50-9F58-6795-C0F542CC9F77}"/>
              </a:ext>
            </a:extLst>
          </p:cNvPr>
          <p:cNvCxnSpPr>
            <a:cxnSpLocks/>
          </p:cNvCxnSpPr>
          <p:nvPr/>
        </p:nvCxnSpPr>
        <p:spPr>
          <a:xfrm flipH="1" flipV="1">
            <a:off x="4139952" y="4620900"/>
            <a:ext cx="2561668" cy="162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C47DEBC6-A766-8A2B-309E-790ED60D724C}"/>
              </a:ext>
            </a:extLst>
          </p:cNvPr>
          <p:cNvSpPr txBox="1">
            <a:spLocks/>
          </p:cNvSpPr>
          <p:nvPr/>
        </p:nvSpPr>
        <p:spPr>
          <a:xfrm>
            <a:off x="6473745" y="6336452"/>
            <a:ext cx="1645415" cy="4622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自動転記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3563888" y="6380337"/>
            <a:ext cx="1571600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メール送信ボタン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4ABBC1-D191-F40D-51DB-6DD7167B1E2E}"/>
              </a:ext>
            </a:extLst>
          </p:cNvPr>
          <p:cNvSpPr/>
          <p:nvPr/>
        </p:nvSpPr>
        <p:spPr>
          <a:xfrm>
            <a:off x="1115616" y="4437112"/>
            <a:ext cx="2880320" cy="156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3F4024-B5F3-B27F-77FB-9546DF8E3982}"/>
              </a:ext>
            </a:extLst>
          </p:cNvPr>
          <p:cNvSpPr/>
          <p:nvPr/>
        </p:nvSpPr>
        <p:spPr>
          <a:xfrm>
            <a:off x="1136422" y="3872002"/>
            <a:ext cx="3003529" cy="205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3B4740-28F1-CDDE-9C50-25C46C3D46BB}"/>
              </a:ext>
            </a:extLst>
          </p:cNvPr>
          <p:cNvCxnSpPr>
            <a:cxnSpLocks/>
          </p:cNvCxnSpPr>
          <p:nvPr/>
        </p:nvCxnSpPr>
        <p:spPr>
          <a:xfrm flipH="1" flipV="1">
            <a:off x="4292352" y="4149080"/>
            <a:ext cx="2409268" cy="209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53574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66E999-EFCB-0BC4-3194-B7FDE1E2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2276872"/>
            <a:ext cx="7812359" cy="3796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Teams</a:t>
            </a:r>
            <a:r>
              <a:rPr lang="ja-JP" altLang="en-US" dirty="0"/>
              <a:t>への自動通知</a:t>
            </a:r>
            <a:r>
              <a:rPr lang="en-US" altLang="ja-JP" dirty="0"/>
              <a:t>(Power Automate)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355976" y="5468518"/>
            <a:ext cx="0" cy="79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1181"/>
            <a:ext cx="8229600" cy="9790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専用チームへ更新された旨がフィード通知とともに通知される。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※</a:t>
            </a:r>
            <a:r>
              <a:rPr kumimoji="1" lang="ja-JP" altLang="en-US" sz="2400" dirty="0"/>
              <a:t>リンクは</a:t>
            </a:r>
            <a:r>
              <a:rPr kumimoji="1" lang="en-US" altLang="ja-JP" sz="2400" dirty="0"/>
              <a:t>SharePoint</a:t>
            </a:r>
            <a:r>
              <a:rPr kumimoji="1" lang="ja-JP" altLang="en-US" sz="2400" dirty="0"/>
              <a:t>のため、「アプリで確認する」旨を本文に記載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3134618" y="6259615"/>
            <a:ext cx="2448272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SharePoint</a:t>
            </a:r>
            <a:r>
              <a:rPr lang="ja-JP" altLang="en-US" sz="1600" dirty="0"/>
              <a:t>リストへのリンク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536394-F214-4DB9-9DE1-084A8D7B7A7E}"/>
              </a:ext>
            </a:extLst>
          </p:cNvPr>
          <p:cNvSpPr/>
          <p:nvPr/>
        </p:nvSpPr>
        <p:spPr>
          <a:xfrm>
            <a:off x="665821" y="2276872"/>
            <a:ext cx="305780" cy="25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88790A-26AE-B8BC-E26C-2447AD853751}"/>
              </a:ext>
            </a:extLst>
          </p:cNvPr>
          <p:cNvSpPr/>
          <p:nvPr/>
        </p:nvSpPr>
        <p:spPr>
          <a:xfrm>
            <a:off x="1043608" y="4904888"/>
            <a:ext cx="1728191" cy="419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EE5A8C-FADC-8F23-2D83-70BCE2B6E479}"/>
              </a:ext>
            </a:extLst>
          </p:cNvPr>
          <p:cNvSpPr/>
          <p:nvPr/>
        </p:nvSpPr>
        <p:spPr>
          <a:xfrm>
            <a:off x="3139398" y="4168135"/>
            <a:ext cx="4816977" cy="1537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ACDDE985-50E3-2959-8B58-AF7369BD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007305"/>
            <a:ext cx="2716498" cy="16910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AE50EF5-A8D6-679D-3524-F42BACD28652}"/>
              </a:ext>
            </a:extLst>
          </p:cNvPr>
          <p:cNvCxnSpPr>
            <a:cxnSpLocks/>
          </p:cNvCxnSpPr>
          <p:nvPr/>
        </p:nvCxnSpPr>
        <p:spPr>
          <a:xfrm flipV="1">
            <a:off x="4932040" y="4460406"/>
            <a:ext cx="1224136" cy="65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50036499-CD85-1017-CB0B-5F656D8045FA}"/>
              </a:ext>
            </a:extLst>
          </p:cNvPr>
          <p:cNvSpPr txBox="1">
            <a:spLocks/>
          </p:cNvSpPr>
          <p:nvPr/>
        </p:nvSpPr>
        <p:spPr>
          <a:xfrm>
            <a:off x="7535892" y="4308690"/>
            <a:ext cx="155177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SharePoint</a:t>
            </a:r>
            <a:r>
              <a:rPr lang="ja-JP" altLang="en-US" sz="1600" dirty="0"/>
              <a:t>リスト</a:t>
            </a:r>
          </a:p>
        </p:txBody>
      </p:sp>
    </p:spTree>
    <p:extLst>
      <p:ext uri="{BB962C8B-B14F-4D97-AF65-F5344CB8AC3E}">
        <p14:creationId xmlns:p14="http://schemas.microsoft.com/office/powerpoint/2010/main" val="349056745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04" y="1026880"/>
            <a:ext cx="8640960" cy="1290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800" dirty="0"/>
              <a:t>スマホ用現場入力アプリと</a:t>
            </a:r>
            <a:r>
              <a:rPr kumimoji="1" lang="en-US" altLang="ja-JP" sz="1800" dirty="0"/>
              <a:t>PC/</a:t>
            </a:r>
            <a:r>
              <a:rPr kumimoji="1" lang="ja-JP" altLang="en-US" sz="1800" dirty="0"/>
              <a:t>タブレット用入力アプリの</a:t>
            </a:r>
            <a:r>
              <a:rPr lang="en-US" altLang="ja-JP" sz="1800" dirty="0"/>
              <a:t>2</a:t>
            </a:r>
            <a:r>
              <a:rPr lang="ja-JP" altLang="en-US" sz="1800" dirty="0"/>
              <a:t>段活用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/>
              <a:t>データベースを可視化、瞬時に検索・表示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>
                <a:solidFill>
                  <a:srgbClr val="FF0000"/>
                </a:solidFill>
              </a:rPr>
              <a:t>Teams</a:t>
            </a:r>
            <a:r>
              <a:rPr kumimoji="1" lang="ja-JP" altLang="en-US" sz="1800" dirty="0">
                <a:solidFill>
                  <a:srgbClr val="FF0000"/>
                </a:solidFill>
              </a:rPr>
              <a:t>内に専用チーム</a:t>
            </a:r>
            <a:r>
              <a:rPr lang="ja-JP" altLang="en-US" sz="1800" dirty="0">
                <a:solidFill>
                  <a:srgbClr val="FF0000"/>
                </a:solidFill>
              </a:rPr>
              <a:t>を作成し、報告内容などを即時周知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Power AppsとPower Automate開発会社なら株式会社フロッグポッドへお任せください">
            <a:extLst>
              <a:ext uri="{FF2B5EF4-FFF2-40B4-BE49-F238E27FC236}">
                <a16:creationId xmlns:a16="http://schemas.microsoft.com/office/drawing/2014/main" id="{959E7AA5-0811-4F6E-A67B-397FB7DB6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9" y="3076587"/>
            <a:ext cx="26814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社のクラウドストレージ「OneDrive」と「SharePoint Online」の違い | PNC技術者ブログ">
            <a:extLst>
              <a:ext uri="{FF2B5EF4-FFF2-40B4-BE49-F238E27FC236}">
                <a16:creationId xmlns:a16="http://schemas.microsoft.com/office/drawing/2014/main" id="{5CDE7F19-321B-47A6-9802-570CB24A7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0" t="8473" r="5160" b="9085"/>
          <a:stretch/>
        </p:blipFill>
        <p:spPr bwMode="auto">
          <a:xfrm>
            <a:off x="3524288" y="2778497"/>
            <a:ext cx="1557317" cy="16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Power BI」の特徴・評判・口コミ・料金を徹底解説！ - 起業ログ">
            <a:extLst>
              <a:ext uri="{FF2B5EF4-FFF2-40B4-BE49-F238E27FC236}">
                <a16:creationId xmlns:a16="http://schemas.microsoft.com/office/drawing/2014/main" id="{C16BBE88-E0C0-4BA8-927A-E90EE6F7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13" y="2960823"/>
            <a:ext cx="1247967" cy="12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A36EBA02-4BBE-4D29-B63C-3CEFB15E49F3}"/>
              </a:ext>
            </a:extLst>
          </p:cNvPr>
          <p:cNvSpPr/>
          <p:nvPr/>
        </p:nvSpPr>
        <p:spPr>
          <a:xfrm>
            <a:off x="2891383" y="3309786"/>
            <a:ext cx="432048" cy="5184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DFFA2E6-E517-41AA-99F5-5BA2B6FD10DA}"/>
              </a:ext>
            </a:extLst>
          </p:cNvPr>
          <p:cNvSpPr/>
          <p:nvPr/>
        </p:nvSpPr>
        <p:spPr>
          <a:xfrm>
            <a:off x="5477746" y="3213426"/>
            <a:ext cx="432048" cy="5184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スマホの画面を見せる人のイラスト | かわいいフリー素材集 いらすとや">
            <a:extLst>
              <a:ext uri="{FF2B5EF4-FFF2-40B4-BE49-F238E27FC236}">
                <a16:creationId xmlns:a16="http://schemas.microsoft.com/office/drawing/2014/main" id="{1ACB24C0-F391-4428-B42D-C0C9D534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2" y="3836675"/>
            <a:ext cx="717578" cy="79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583B45-1021-44A6-9328-850AE0ACC442}"/>
              </a:ext>
            </a:extLst>
          </p:cNvPr>
          <p:cNvSpPr txBox="1"/>
          <p:nvPr/>
        </p:nvSpPr>
        <p:spPr>
          <a:xfrm>
            <a:off x="831200" y="3985407"/>
            <a:ext cx="20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・スマホや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で入力</a:t>
            </a:r>
            <a:endParaRPr kumimoji="1" lang="en-US" altLang="ja-JP" dirty="0"/>
          </a:p>
          <a:p>
            <a:r>
              <a:rPr lang="ja-JP" altLang="en-US" dirty="0"/>
              <a:t>・カメラで写真を</a:t>
            </a:r>
            <a:r>
              <a:rPr lang="en-US" altLang="ja-JP" dirty="0"/>
              <a:t>UP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0693AE-9400-4B4D-94FD-C07E9972069D}"/>
              </a:ext>
            </a:extLst>
          </p:cNvPr>
          <p:cNvSpPr txBox="1"/>
          <p:nvPr/>
        </p:nvSpPr>
        <p:spPr>
          <a:xfrm>
            <a:off x="3253376" y="4313695"/>
            <a:ext cx="219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ライブラリに自動登録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33DDDF-E992-4CF7-B500-11F1B9212C08}"/>
              </a:ext>
            </a:extLst>
          </p:cNvPr>
          <p:cNvSpPr txBox="1"/>
          <p:nvPr/>
        </p:nvSpPr>
        <p:spPr>
          <a:xfrm>
            <a:off x="5909794" y="4292723"/>
            <a:ext cx="2924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Power BI</a:t>
            </a:r>
            <a:r>
              <a:rPr kumimoji="1" lang="ja-JP" altLang="en-US" dirty="0"/>
              <a:t>で状況を可視化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Power BI</a:t>
            </a:r>
            <a:r>
              <a:rPr lang="ja-JP" altLang="en-US" dirty="0"/>
              <a:t>で再発防止対策の　　</a:t>
            </a:r>
            <a:endParaRPr lang="en-US" altLang="ja-JP" dirty="0"/>
          </a:p>
          <a:p>
            <a:r>
              <a:rPr lang="ja-JP" altLang="en-US" dirty="0"/>
              <a:t>  進捗管理</a:t>
            </a:r>
            <a:endParaRPr lang="en-US" altLang="ja-JP" dirty="0"/>
          </a:p>
          <a:p>
            <a:r>
              <a:rPr lang="ja-JP" altLang="en-US" dirty="0"/>
              <a:t>・エクセル形式でデータ抽出</a:t>
            </a:r>
            <a:endParaRPr lang="en-US" altLang="ja-JP" dirty="0"/>
          </a:p>
        </p:txBody>
      </p:sp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CE7FF138-5A3C-4238-90CE-07F4699F1A1B}"/>
              </a:ext>
            </a:extLst>
          </p:cNvPr>
          <p:cNvSpPr/>
          <p:nvPr/>
        </p:nvSpPr>
        <p:spPr>
          <a:xfrm flipH="1">
            <a:off x="2333574" y="5052395"/>
            <a:ext cx="1507901" cy="646331"/>
          </a:xfrm>
          <a:prstGeom prst="curvedUpArrow">
            <a:avLst>
              <a:gd name="adj1" fmla="val 25000"/>
              <a:gd name="adj2" fmla="val 50000"/>
              <a:gd name="adj3" fmla="val 26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0D9CC5-F720-4841-9912-C10AB8F9932B}"/>
              </a:ext>
            </a:extLst>
          </p:cNvPr>
          <p:cNvSpPr txBox="1"/>
          <p:nvPr/>
        </p:nvSpPr>
        <p:spPr>
          <a:xfrm>
            <a:off x="2092427" y="5795116"/>
            <a:ext cx="20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過去の類似事例を検索・一括表示</a:t>
            </a:r>
            <a:endParaRPr lang="en-US" altLang="ja-JP" dirty="0"/>
          </a:p>
        </p:txBody>
      </p:sp>
      <p:pic>
        <p:nvPicPr>
          <p:cNvPr id="4" name="Picture 2" descr="Microsoft Excel（マイクロソフト・エクセル）とは - 意味をわかりやすく - IT用語辞典 e-Words">
            <a:extLst>
              <a:ext uri="{FF2B5EF4-FFF2-40B4-BE49-F238E27FC236}">
                <a16:creationId xmlns:a16="http://schemas.microsoft.com/office/drawing/2014/main" id="{3C3E9E64-3897-4418-BC70-6187DB6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403" y="3249998"/>
            <a:ext cx="760921" cy="76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F998E8-04F4-F67A-B222-12B054F59090}"/>
              </a:ext>
            </a:extLst>
          </p:cNvPr>
          <p:cNvSpPr/>
          <p:nvPr/>
        </p:nvSpPr>
        <p:spPr>
          <a:xfrm>
            <a:off x="113622" y="2738442"/>
            <a:ext cx="8916756" cy="388301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3A07439-4F90-3292-BE65-9E81446E8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184" y="2036228"/>
            <a:ext cx="1073262" cy="1073262"/>
          </a:xfrm>
          <a:prstGeom prst="rect">
            <a:avLst/>
          </a:prstGeom>
        </p:spPr>
      </p:pic>
      <p:pic>
        <p:nvPicPr>
          <p:cNvPr id="9" name="Picture 4" descr="Microsoft Apps">
            <a:extLst>
              <a:ext uri="{FF2B5EF4-FFF2-40B4-BE49-F238E27FC236}">
                <a16:creationId xmlns:a16="http://schemas.microsoft.com/office/drawing/2014/main" id="{C2535188-898A-D6F5-CE31-73383E11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4821070" y="2402038"/>
            <a:ext cx="637431" cy="5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38304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各上司入力（管理用アプリ）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221982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D3699CB-760A-F26F-4FC6-5942713E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4" y="2694495"/>
            <a:ext cx="6570880" cy="3661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>
            <a:off x="1465312" y="2483014"/>
            <a:ext cx="432048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365643" y="2904475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選択ボタン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649888" y="3099325"/>
            <a:ext cx="715755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5DC553A5-387B-43F3-B695-CB8751E0350F}"/>
              </a:ext>
            </a:extLst>
          </p:cNvPr>
          <p:cNvSpPr txBox="1">
            <a:spLocks/>
          </p:cNvSpPr>
          <p:nvPr/>
        </p:nvSpPr>
        <p:spPr>
          <a:xfrm>
            <a:off x="395536" y="2172157"/>
            <a:ext cx="140913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件名検索欄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8E231BC-DA72-715C-B940-AC20295E4E72}"/>
              </a:ext>
            </a:extLst>
          </p:cNvPr>
          <p:cNvCxnSpPr>
            <a:cxnSpLocks/>
          </p:cNvCxnSpPr>
          <p:nvPr/>
        </p:nvCxnSpPr>
        <p:spPr>
          <a:xfrm>
            <a:off x="3121496" y="2479975"/>
            <a:ext cx="432048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6D9DF6B6-9D42-6E61-285A-AB9EC768841E}"/>
              </a:ext>
            </a:extLst>
          </p:cNvPr>
          <p:cNvSpPr txBox="1">
            <a:spLocks/>
          </p:cNvSpPr>
          <p:nvPr/>
        </p:nvSpPr>
        <p:spPr>
          <a:xfrm>
            <a:off x="1836075" y="2172156"/>
            <a:ext cx="2246402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工程検索（プルダウン）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8C51A3-C19D-6401-D30C-BB2733E6CB31}"/>
              </a:ext>
            </a:extLst>
          </p:cNvPr>
          <p:cNvCxnSpPr>
            <a:cxnSpLocks/>
          </p:cNvCxnSpPr>
          <p:nvPr/>
        </p:nvCxnSpPr>
        <p:spPr>
          <a:xfrm flipH="1">
            <a:off x="4885884" y="2501788"/>
            <a:ext cx="351583" cy="52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FF49B621-12C0-93AD-1F68-5A4748CC3E1B}"/>
              </a:ext>
            </a:extLst>
          </p:cNvPr>
          <p:cNvSpPr txBox="1">
            <a:spLocks/>
          </p:cNvSpPr>
          <p:nvPr/>
        </p:nvSpPr>
        <p:spPr>
          <a:xfrm>
            <a:off x="4113883" y="2143189"/>
            <a:ext cx="282284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対応状況検索（プルダウン）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D38C78-02ED-595F-65B5-7F599D03A200}"/>
              </a:ext>
            </a:extLst>
          </p:cNvPr>
          <p:cNvSpPr/>
          <p:nvPr/>
        </p:nvSpPr>
        <p:spPr>
          <a:xfrm>
            <a:off x="5995113" y="3534161"/>
            <a:ext cx="510760" cy="431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6F433FC5-386F-FF86-D44D-6459B95BFB5D}"/>
              </a:ext>
            </a:extLst>
          </p:cNvPr>
          <p:cNvSpPr txBox="1">
            <a:spLocks/>
          </p:cNvSpPr>
          <p:nvPr/>
        </p:nvSpPr>
        <p:spPr>
          <a:xfrm>
            <a:off x="6804248" y="1932488"/>
            <a:ext cx="2232249" cy="7060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再発防止対応進捗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状況検索（プルダウン）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32C9265-5E86-64B6-5BB4-CAAE51270BFD}"/>
              </a:ext>
            </a:extLst>
          </p:cNvPr>
          <p:cNvCxnSpPr>
            <a:cxnSpLocks/>
          </p:cNvCxnSpPr>
          <p:nvPr/>
        </p:nvCxnSpPr>
        <p:spPr>
          <a:xfrm flipH="1">
            <a:off x="6141450" y="2638578"/>
            <a:ext cx="1127609" cy="49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8BE6F50F-220D-BDD5-5F0A-9B066CDA73EC}"/>
              </a:ext>
            </a:extLst>
          </p:cNvPr>
          <p:cNvSpPr txBox="1">
            <a:spLocks/>
          </p:cNvSpPr>
          <p:nvPr/>
        </p:nvSpPr>
        <p:spPr>
          <a:xfrm>
            <a:off x="443043" y="1220850"/>
            <a:ext cx="8229600" cy="8062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報告者からのメールのリンクまたはホーム画面を開き、該当の報告の「＜」を押す。</a:t>
            </a:r>
          </a:p>
        </p:txBody>
      </p:sp>
    </p:spTree>
    <p:extLst>
      <p:ext uri="{BB962C8B-B14F-4D97-AF65-F5344CB8AC3E}">
        <p14:creationId xmlns:p14="http://schemas.microsoft.com/office/powerpoint/2010/main" val="231150420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F79637C-6A7F-D0DA-7227-F9F6DAD7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4" y="2564904"/>
            <a:ext cx="6636007" cy="3703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閲覧画面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500378" y="3553670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職位ボタン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308304" y="3757985"/>
            <a:ext cx="216024" cy="38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92652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内容を確認し、右のバーの職位ボタンをクリックする。</a:t>
            </a:r>
            <a:endParaRPr kumimoji="1" lang="en-US" altLang="ja-JP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D38C78-02ED-595F-65B5-7F599D03A200}"/>
              </a:ext>
            </a:extLst>
          </p:cNvPr>
          <p:cNvSpPr/>
          <p:nvPr/>
        </p:nvSpPr>
        <p:spPr>
          <a:xfrm>
            <a:off x="6588225" y="4147684"/>
            <a:ext cx="601946" cy="158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314525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77F1119-FE84-E185-D259-218A6C88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51160"/>
            <a:ext cx="7200800" cy="3971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職長入力画面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6444208" y="2263906"/>
            <a:ext cx="720080" cy="182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6154937" y="1666038"/>
            <a:ext cx="2822843" cy="5978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入力が完了したら次の担当者確認中を選択する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4205453747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1B804C-48EB-9E31-A149-B0FCFFFB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8" y="2405787"/>
            <a:ext cx="7184990" cy="4049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係長入力画面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4788024" y="4430312"/>
            <a:ext cx="2520280" cy="65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7326581" y="3825034"/>
            <a:ext cx="1781980" cy="9563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次の担当者確認中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を選択する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7DE906A-E683-2D2C-2A1E-5AC26B77A84C}"/>
              </a:ext>
            </a:extLst>
          </p:cNvPr>
          <p:cNvCxnSpPr>
            <a:cxnSpLocks/>
          </p:cNvCxnSpPr>
          <p:nvPr/>
        </p:nvCxnSpPr>
        <p:spPr>
          <a:xfrm flipH="1">
            <a:off x="6306219" y="2296351"/>
            <a:ext cx="1002085" cy="14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4D1C56F6-01D1-0253-E9B3-803732EB92B4}"/>
              </a:ext>
            </a:extLst>
          </p:cNvPr>
          <p:cNvSpPr txBox="1">
            <a:spLocks/>
          </p:cNvSpPr>
          <p:nvPr/>
        </p:nvSpPr>
        <p:spPr>
          <a:xfrm>
            <a:off x="4572000" y="1948256"/>
            <a:ext cx="2016224" cy="457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再発防止対策入力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2981E35-5B5D-E6A5-8CAF-A4F7E7D97F63}"/>
              </a:ext>
            </a:extLst>
          </p:cNvPr>
          <p:cNvCxnSpPr>
            <a:cxnSpLocks/>
          </p:cNvCxnSpPr>
          <p:nvPr/>
        </p:nvCxnSpPr>
        <p:spPr>
          <a:xfrm flipH="1">
            <a:off x="3569915" y="2296351"/>
            <a:ext cx="1362125" cy="223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39C82725-DA91-B830-9D06-1251244DC00D}"/>
              </a:ext>
            </a:extLst>
          </p:cNvPr>
          <p:cNvSpPr txBox="1">
            <a:spLocks/>
          </p:cNvSpPr>
          <p:nvPr/>
        </p:nvSpPr>
        <p:spPr>
          <a:xfrm>
            <a:off x="7316688" y="2020912"/>
            <a:ext cx="1781980" cy="457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重要度判定を行う</a:t>
            </a:r>
          </a:p>
        </p:txBody>
      </p:sp>
    </p:spTree>
    <p:extLst>
      <p:ext uri="{BB962C8B-B14F-4D97-AF65-F5344CB8AC3E}">
        <p14:creationId xmlns:p14="http://schemas.microsoft.com/office/powerpoint/2010/main" val="3260733739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0F2AC78-362F-A156-6D4E-C9DF0340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8" y="2333001"/>
            <a:ext cx="7419975" cy="416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重要度判定確認画面</a:t>
            </a:r>
            <a:endParaRPr kumimoji="1" lang="ja-JP" altLang="en-US" dirty="0"/>
          </a:p>
        </p:txBody>
      </p: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重要度ランク判定の参考として、「リスク評価マトリクス表」画面を用意。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FA0D57-B018-E6DC-8705-378A807ABD2B}"/>
              </a:ext>
            </a:extLst>
          </p:cNvPr>
          <p:cNvCxnSpPr>
            <a:cxnSpLocks/>
          </p:cNvCxnSpPr>
          <p:nvPr/>
        </p:nvCxnSpPr>
        <p:spPr>
          <a:xfrm>
            <a:off x="1124846" y="5651668"/>
            <a:ext cx="504056" cy="29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1DE9D96D-6E79-831D-D5A7-35EE6CD4EDFD}"/>
              </a:ext>
            </a:extLst>
          </p:cNvPr>
          <p:cNvSpPr txBox="1">
            <a:spLocks/>
          </p:cNvSpPr>
          <p:nvPr/>
        </p:nvSpPr>
        <p:spPr>
          <a:xfrm>
            <a:off x="251520" y="5064313"/>
            <a:ext cx="1185593" cy="667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入力画面に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530299996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243FE73-EEEA-3C91-6E1A-E70593E9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9" y="2249958"/>
            <a:ext cx="7439025" cy="4105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再発防止対策入力画面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</p:spTree>
    <p:extLst>
      <p:ext uri="{BB962C8B-B14F-4D97-AF65-F5344CB8AC3E}">
        <p14:creationId xmlns:p14="http://schemas.microsoft.com/office/powerpoint/2010/main" val="2412553354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FC3010-0A10-6D8B-32A1-17C49546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3" y="2463928"/>
            <a:ext cx="7111677" cy="3932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6444208" y="2263906"/>
            <a:ext cx="720080" cy="182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6154937" y="1666038"/>
            <a:ext cx="2822843" cy="5978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入力が完了したら次の担当者確認中を選択する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391071518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CA340E-D824-E3A3-18D6-DC4A7EF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0290"/>
            <a:ext cx="734377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環境安全課長入力画面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6444208" y="2263906"/>
            <a:ext cx="720080" cy="182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6154937" y="1666038"/>
            <a:ext cx="2822843" cy="5978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入力が完了したら次の担当者確認中を選択する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2618113863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F4F5580-C7C4-5336-3242-ABE21D3C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5" y="2451161"/>
            <a:ext cx="7107267" cy="3968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6444208" y="2263906"/>
            <a:ext cx="720080" cy="182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6154937" y="1666038"/>
            <a:ext cx="2822843" cy="5978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入力が完了したら次の担当者確認中を選択する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321380371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アプリの種類と機能</a:t>
            </a:r>
          </a:p>
        </p:txBody>
      </p:sp>
    </p:spTree>
    <p:extLst>
      <p:ext uri="{BB962C8B-B14F-4D97-AF65-F5344CB8AC3E}">
        <p14:creationId xmlns:p14="http://schemas.microsoft.com/office/powerpoint/2010/main" val="306262434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A520C94-5D12-DE6F-D373-7D44A9E3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3" y="2348880"/>
            <a:ext cx="7419975" cy="416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所長・工場長入力画面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04286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26256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</p:spTree>
    <p:extLst>
      <p:ext uri="{BB962C8B-B14F-4D97-AF65-F5344CB8AC3E}">
        <p14:creationId xmlns:p14="http://schemas.microsoft.com/office/powerpoint/2010/main" val="3405673045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Power BI</a:t>
            </a:r>
            <a:r>
              <a:rPr lang="ja-JP" altLang="en-US" dirty="0"/>
              <a:t>レポート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1641782"/>
      </p:ext>
    </p:extLst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7293399-BB46-603E-AA0C-668A2CCB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2276872"/>
            <a:ext cx="8460432" cy="3825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A0E0350-34D5-7948-490F-C9267057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年度集計報告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B56E98-6C24-32B5-8C14-19941B76DCC4}"/>
              </a:ext>
            </a:extLst>
          </p:cNvPr>
          <p:cNvSpPr txBox="1"/>
          <p:nvPr/>
        </p:nvSpPr>
        <p:spPr>
          <a:xfrm>
            <a:off x="683568" y="6252130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異常処置報告</a:t>
            </a:r>
            <a:r>
              <a:rPr lang="en-US" altLang="ja-JP" dirty="0">
                <a:hlinkClick r:id="rId3"/>
              </a:rPr>
              <a:t>r - Power BI</a:t>
            </a:r>
            <a:endParaRPr lang="ja-JP" altLang="en-US" dirty="0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A77A5F10-047A-0DB3-40ED-9733BA828AFD}"/>
              </a:ext>
            </a:extLst>
          </p:cNvPr>
          <p:cNvSpPr txBox="1">
            <a:spLocks/>
          </p:cNvSpPr>
          <p:nvPr/>
        </p:nvSpPr>
        <p:spPr>
          <a:xfrm>
            <a:off x="360236" y="1206332"/>
            <a:ext cx="8229600" cy="921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年度ごとにレポートを作成。添付ファイルへの直リンクあり。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※</a:t>
            </a:r>
            <a:r>
              <a:rPr lang="ja-JP" altLang="en-US" sz="2400" dirty="0"/>
              <a:t>毎日</a:t>
            </a:r>
            <a:r>
              <a:rPr lang="en-US" altLang="ja-JP" sz="2400" dirty="0"/>
              <a:t>AM8</a:t>
            </a:r>
            <a:r>
              <a:rPr lang="ja-JP" altLang="en-US" sz="2400" dirty="0"/>
              <a:t>時自動更新</a:t>
            </a:r>
            <a:endParaRPr lang="en-US" altLang="ja-JP" sz="2400" dirty="0"/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D9931068-0161-FFD0-8F9F-046CF521399D}"/>
              </a:ext>
            </a:extLst>
          </p:cNvPr>
          <p:cNvSpPr txBox="1">
            <a:spLocks/>
          </p:cNvSpPr>
          <p:nvPr/>
        </p:nvSpPr>
        <p:spPr>
          <a:xfrm>
            <a:off x="7848335" y="1692247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更新ボタン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28F40D-D03E-B9C6-31BD-70C893C73FC8}"/>
              </a:ext>
            </a:extLst>
          </p:cNvPr>
          <p:cNvCxnSpPr>
            <a:cxnSpLocks/>
          </p:cNvCxnSpPr>
          <p:nvPr/>
        </p:nvCxnSpPr>
        <p:spPr>
          <a:xfrm>
            <a:off x="8313592" y="1974287"/>
            <a:ext cx="0" cy="30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48EDE3A-5320-27FD-6523-AB882AB8B2E5}"/>
              </a:ext>
            </a:extLst>
          </p:cNvPr>
          <p:cNvSpPr/>
          <p:nvPr/>
        </p:nvSpPr>
        <p:spPr>
          <a:xfrm>
            <a:off x="8100392" y="2277025"/>
            <a:ext cx="360040" cy="290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10164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355B0-78AB-48E1-9F1A-8331F80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デモアプリの種類と機能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2B44DB36-F747-4567-BD04-10226E607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864" y="1124744"/>
            <a:ext cx="8229600" cy="6089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bg2"/>
                </a:solidFill>
              </a:rPr>
              <a:t>①</a:t>
            </a:r>
            <a:r>
              <a:rPr lang="en-US" altLang="ja-JP" sz="2400" dirty="0">
                <a:solidFill>
                  <a:schemeClr val="bg2"/>
                </a:solidFill>
              </a:rPr>
              <a:t>【</a:t>
            </a:r>
            <a:r>
              <a:rPr lang="ja-JP" altLang="en-US" sz="2400" dirty="0">
                <a:solidFill>
                  <a:schemeClr val="bg2"/>
                </a:solidFill>
              </a:rPr>
              <a:t>スマホ</a:t>
            </a:r>
            <a:r>
              <a:rPr lang="en-US" altLang="ja-JP" sz="2400" dirty="0">
                <a:solidFill>
                  <a:schemeClr val="bg2"/>
                </a:solidFill>
              </a:rPr>
              <a:t>】</a:t>
            </a:r>
            <a:r>
              <a:rPr lang="ja-JP" altLang="en-US" sz="2400" dirty="0">
                <a:solidFill>
                  <a:schemeClr val="bg2"/>
                </a:solidFill>
              </a:rPr>
              <a:t>現場入力アプリ</a:t>
            </a:r>
            <a:endParaRPr lang="en-US" altLang="ja-JP" sz="2400" dirty="0">
              <a:solidFill>
                <a:schemeClr val="bg2"/>
              </a:solidFill>
            </a:endParaRP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17CD8E4E-64CA-4A48-9A29-5F72F47E1D15}"/>
              </a:ext>
            </a:extLst>
          </p:cNvPr>
          <p:cNvSpPr txBox="1">
            <a:spLocks/>
          </p:cNvSpPr>
          <p:nvPr/>
        </p:nvSpPr>
        <p:spPr>
          <a:xfrm>
            <a:off x="518864" y="3068960"/>
            <a:ext cx="8229600" cy="5787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2"/>
                </a:solidFill>
              </a:rPr>
              <a:t>②</a:t>
            </a:r>
            <a:r>
              <a:rPr lang="en-US" altLang="ja-JP" sz="2400" dirty="0">
                <a:solidFill>
                  <a:schemeClr val="bg2"/>
                </a:solidFill>
              </a:rPr>
              <a:t>【</a:t>
            </a:r>
            <a:r>
              <a:rPr lang="ja-JP" altLang="en-US" sz="2400" dirty="0">
                <a:solidFill>
                  <a:schemeClr val="bg2"/>
                </a:solidFill>
              </a:rPr>
              <a:t>タブレット</a:t>
            </a:r>
            <a:r>
              <a:rPr lang="en-US" altLang="ja-JP" sz="2400" dirty="0">
                <a:solidFill>
                  <a:schemeClr val="bg2"/>
                </a:solidFill>
              </a:rPr>
              <a:t>/PC】</a:t>
            </a:r>
            <a:r>
              <a:rPr lang="ja-JP" altLang="en-US" sz="2400" dirty="0">
                <a:solidFill>
                  <a:schemeClr val="bg2"/>
                </a:solidFill>
              </a:rPr>
              <a:t>異常処置報告アプリ</a:t>
            </a:r>
            <a:endParaRPr lang="en-US" altLang="ja-JP" sz="2400" dirty="0">
              <a:solidFill>
                <a:schemeClr val="bg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E54957F-DC85-4C57-B89D-BBBD63223014}"/>
              </a:ext>
            </a:extLst>
          </p:cNvPr>
          <p:cNvSpPr txBox="1"/>
          <p:nvPr/>
        </p:nvSpPr>
        <p:spPr>
          <a:xfrm>
            <a:off x="975800" y="1604128"/>
            <a:ext cx="7649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b="1" u="sng" dirty="0">
                <a:solidFill>
                  <a:srgbClr val="FF0000"/>
                </a:solidFill>
              </a:rPr>
              <a:t>現場</a:t>
            </a:r>
            <a:r>
              <a:rPr kumimoji="1" lang="ja-JP" altLang="en-US" sz="1600" dirty="0"/>
              <a:t>で異常報告内容を</a:t>
            </a:r>
            <a:r>
              <a:rPr kumimoji="1" lang="ja-JP" altLang="en-US" sz="1600" b="1" u="sng" dirty="0">
                <a:solidFill>
                  <a:srgbClr val="FF0000"/>
                </a:solidFill>
              </a:rPr>
              <a:t>スマホで即時入力するために特化したアプリ（対応まで入力）</a:t>
            </a:r>
            <a:endParaRPr kumimoji="1" lang="en-US" altLang="ja-JP" sz="16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スマホのカメラ機能で写真添付可能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u="sng" dirty="0">
                <a:solidFill>
                  <a:schemeClr val="bg2"/>
                </a:solidFill>
              </a:rPr>
              <a:t>報告内容は</a:t>
            </a:r>
            <a:r>
              <a:rPr lang="en-US" altLang="ja-JP" sz="1600" b="1" u="sng" dirty="0">
                <a:solidFill>
                  <a:schemeClr val="bg2"/>
                </a:solidFill>
              </a:rPr>
              <a:t>SharePoint</a:t>
            </a:r>
            <a:r>
              <a:rPr lang="ja-JP" altLang="en-US" sz="1600" b="1" u="sng" dirty="0">
                <a:solidFill>
                  <a:schemeClr val="bg2"/>
                </a:solidFill>
              </a:rPr>
              <a:t>リスト（ライブラリ）に自動収集</a:t>
            </a:r>
            <a:endParaRPr kumimoji="1" lang="en-US" altLang="ja-JP" sz="1600" b="1" u="sng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入力内容は異常処置報告アプリに反映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u="sng" dirty="0">
                <a:solidFill>
                  <a:schemeClr val="bg2"/>
                </a:solidFill>
              </a:rPr>
              <a:t>過去の類似事例（簡易版）の閲覧が可能</a:t>
            </a:r>
            <a:endParaRPr kumimoji="1" lang="en-US" altLang="ja-JP" sz="1600" b="1" u="sng" dirty="0">
              <a:solidFill>
                <a:schemeClr val="bg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F64C6B-246F-4AA6-B50C-4A2CB7DC7688}"/>
              </a:ext>
            </a:extLst>
          </p:cNvPr>
          <p:cNvSpPr txBox="1"/>
          <p:nvPr/>
        </p:nvSpPr>
        <p:spPr>
          <a:xfrm>
            <a:off x="978372" y="3501008"/>
            <a:ext cx="705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報告者は、</a:t>
            </a:r>
            <a:r>
              <a:rPr kumimoji="1" lang="ja-JP" altLang="en-US" sz="1600" b="1" u="sng" dirty="0"/>
              <a:t>現場</a:t>
            </a:r>
            <a:r>
              <a:rPr kumimoji="1" lang="ja-JP" altLang="en-US" sz="1600" dirty="0"/>
              <a:t>または</a:t>
            </a:r>
            <a:r>
              <a:rPr kumimoji="1" lang="ja-JP" altLang="en-US" sz="1600" b="1" u="sng" dirty="0"/>
              <a:t>居室等</a:t>
            </a:r>
            <a:r>
              <a:rPr kumimoji="1" lang="ja-JP" altLang="en-US" sz="1600" dirty="0"/>
              <a:t>で異常報告内容をタブレットまたは</a:t>
            </a:r>
            <a:r>
              <a:rPr kumimoji="1" lang="en-US" altLang="ja-JP" sz="1600" dirty="0"/>
              <a:t>PC</a:t>
            </a:r>
            <a:r>
              <a:rPr kumimoji="1" lang="ja-JP" altLang="en-US" sz="1600" dirty="0"/>
              <a:t>で入力・確認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上長は、報告内容を確認し、コメント、判定入力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確認内容はメール機能で次の確認・承認者へ簡単送信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Teams</a:t>
            </a:r>
            <a:r>
              <a:rPr lang="ja-JP" altLang="en-US" sz="1600" dirty="0"/>
              <a:t>の専用チームのチャネルに報告内容転記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追加の処置を行った場合も追記処理可能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u="sng" dirty="0">
                <a:solidFill>
                  <a:schemeClr val="bg2"/>
                </a:solidFill>
              </a:rPr>
              <a:t>過去の類似事例の閲覧が可能</a:t>
            </a:r>
            <a:endParaRPr kumimoji="1" lang="en-US" altLang="ja-JP" sz="1600" b="1" u="sng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必要に応じて</a:t>
            </a:r>
            <a:r>
              <a:rPr kumimoji="1" lang="en-US" altLang="ja-JP" sz="1600" dirty="0"/>
              <a:t>Excel</a:t>
            </a:r>
            <a:r>
              <a:rPr kumimoji="1" lang="ja-JP" altLang="en-US" sz="1600" dirty="0"/>
              <a:t>で出力可能</a:t>
            </a:r>
            <a:endParaRPr kumimoji="1" lang="en-US" altLang="ja-JP" sz="1600" dirty="0"/>
          </a:p>
        </p:txBody>
      </p:sp>
      <p:sp>
        <p:nvSpPr>
          <p:cNvPr id="3" name="テキスト プレースホルダー 9">
            <a:extLst>
              <a:ext uri="{FF2B5EF4-FFF2-40B4-BE49-F238E27FC236}">
                <a16:creationId xmlns:a16="http://schemas.microsoft.com/office/drawing/2014/main" id="{9AD85735-086B-EEC9-C562-C12176DE26DE}"/>
              </a:ext>
            </a:extLst>
          </p:cNvPr>
          <p:cNvSpPr txBox="1">
            <a:spLocks/>
          </p:cNvSpPr>
          <p:nvPr/>
        </p:nvSpPr>
        <p:spPr>
          <a:xfrm>
            <a:off x="546932" y="5493067"/>
            <a:ext cx="8229600" cy="6089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>
                <a:solidFill>
                  <a:schemeClr val="bg2"/>
                </a:solidFill>
              </a:rPr>
              <a:t>③</a:t>
            </a:r>
            <a:r>
              <a:rPr lang="en-US" altLang="ja-JP" sz="2400" dirty="0">
                <a:solidFill>
                  <a:schemeClr val="bg2"/>
                </a:solidFill>
              </a:rPr>
              <a:t>【</a:t>
            </a:r>
            <a:r>
              <a:rPr lang="ja-JP" altLang="en-US" sz="2400" dirty="0">
                <a:solidFill>
                  <a:schemeClr val="bg2"/>
                </a:solidFill>
              </a:rPr>
              <a:t>全端末</a:t>
            </a:r>
            <a:r>
              <a:rPr lang="en-US" altLang="ja-JP" sz="2400" dirty="0">
                <a:solidFill>
                  <a:schemeClr val="bg2"/>
                </a:solidFill>
              </a:rPr>
              <a:t>】Power BI</a:t>
            </a:r>
            <a:r>
              <a:rPr lang="ja-JP" altLang="en-US" sz="2400" dirty="0">
                <a:solidFill>
                  <a:schemeClr val="bg2"/>
                </a:solidFill>
              </a:rPr>
              <a:t>レポート</a:t>
            </a:r>
            <a:endParaRPr lang="en-US" altLang="ja-JP" sz="2400" dirty="0">
              <a:solidFill>
                <a:schemeClr val="bg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0BFB15-B213-572A-8846-1ECAAFE67457}"/>
              </a:ext>
            </a:extLst>
          </p:cNvPr>
          <p:cNvSpPr txBox="1"/>
          <p:nvPr/>
        </p:nvSpPr>
        <p:spPr>
          <a:xfrm>
            <a:off x="1003868" y="5972451"/>
            <a:ext cx="764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登録内容と進捗状況をリアルタイムモニタリング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再発防止対策の進捗も管理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82573784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E8867EF-E8D8-353F-D9EB-6066D37D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82" y="2325668"/>
            <a:ext cx="7524836" cy="3913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59355B0-78AB-48E1-9F1A-8331F80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専用チーム画面の構成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D398A5-3949-C9F0-88A6-A30AC3A5E6D5}"/>
              </a:ext>
            </a:extLst>
          </p:cNvPr>
          <p:cNvCxnSpPr>
            <a:cxnSpLocks/>
          </p:cNvCxnSpPr>
          <p:nvPr/>
        </p:nvCxnSpPr>
        <p:spPr>
          <a:xfrm>
            <a:off x="4716016" y="2136876"/>
            <a:ext cx="288032" cy="16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AF09A6F1-82D8-BDAA-DAC5-BE30638E154B}"/>
              </a:ext>
            </a:extLst>
          </p:cNvPr>
          <p:cNvSpPr txBox="1">
            <a:spLocks/>
          </p:cNvSpPr>
          <p:nvPr/>
        </p:nvSpPr>
        <p:spPr>
          <a:xfrm>
            <a:off x="3131840" y="1772816"/>
            <a:ext cx="4536504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各アプリ、</a:t>
            </a:r>
            <a:r>
              <a:rPr lang="en-US" altLang="ja-JP" sz="1600" dirty="0"/>
              <a:t>Power BI</a:t>
            </a:r>
            <a:r>
              <a:rPr lang="ja-JP" altLang="en-US" sz="1600" dirty="0"/>
              <a:t>レポート、</a:t>
            </a:r>
            <a:r>
              <a:rPr lang="en-US" altLang="ja-JP" sz="1600" dirty="0"/>
              <a:t>SharePoint</a:t>
            </a:r>
            <a:r>
              <a:rPr lang="ja-JP" altLang="en-US" sz="1600" dirty="0"/>
              <a:t>リストを配置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B181A3-4BC3-BEFC-7D6B-223761ED9C5A}"/>
              </a:ext>
            </a:extLst>
          </p:cNvPr>
          <p:cNvSpPr/>
          <p:nvPr/>
        </p:nvSpPr>
        <p:spPr>
          <a:xfrm>
            <a:off x="4211960" y="2353432"/>
            <a:ext cx="3456384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229DE7-932C-CBF8-6388-821402F32BDF}"/>
              </a:ext>
            </a:extLst>
          </p:cNvPr>
          <p:cNvSpPr/>
          <p:nvPr/>
        </p:nvSpPr>
        <p:spPr>
          <a:xfrm>
            <a:off x="1187624" y="4221088"/>
            <a:ext cx="172819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9CAC59C4-EB19-6EB4-F6D6-878281A46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9045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一つのチーム内ですべてを簡潔。利用者はチームに登録して利用。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7818BFDD-9B93-079C-2A7B-4FB95CF07D48}"/>
              </a:ext>
            </a:extLst>
          </p:cNvPr>
          <p:cNvSpPr txBox="1">
            <a:spLocks/>
          </p:cNvSpPr>
          <p:nvPr/>
        </p:nvSpPr>
        <p:spPr>
          <a:xfrm>
            <a:off x="2627784" y="6468301"/>
            <a:ext cx="4536504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チーム名、チャネル名などは本番稼働前に修正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385914-D3DF-CABE-E9E7-A9C4F0715319}"/>
              </a:ext>
            </a:extLst>
          </p:cNvPr>
          <p:cNvCxnSpPr>
            <a:cxnSpLocks/>
          </p:cNvCxnSpPr>
          <p:nvPr/>
        </p:nvCxnSpPr>
        <p:spPr>
          <a:xfrm>
            <a:off x="2627784" y="5230999"/>
            <a:ext cx="648072" cy="117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337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運用フロー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78541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運用フローの凡例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D01093F-E7B8-3F68-F074-66E5A500D529}"/>
              </a:ext>
            </a:extLst>
          </p:cNvPr>
          <p:cNvSpPr/>
          <p:nvPr/>
        </p:nvSpPr>
        <p:spPr>
          <a:xfrm>
            <a:off x="899592" y="2518215"/>
            <a:ext cx="1224136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A92E73-F336-8ABF-27F3-50B683D4A22C}"/>
              </a:ext>
            </a:extLst>
          </p:cNvPr>
          <p:cNvSpPr txBox="1"/>
          <p:nvPr/>
        </p:nvSpPr>
        <p:spPr>
          <a:xfrm>
            <a:off x="791580" y="224121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タスク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E22A0BA1-7F4D-3C81-504D-04A3CDF8197C}"/>
              </a:ext>
            </a:extLst>
          </p:cNvPr>
          <p:cNvSpPr/>
          <p:nvPr/>
        </p:nvSpPr>
        <p:spPr>
          <a:xfrm flipH="1">
            <a:off x="2932973" y="2442738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19352B-7148-7F28-DBF4-33D637362EDD}"/>
              </a:ext>
            </a:extLst>
          </p:cNvPr>
          <p:cNvSpPr txBox="1"/>
          <p:nvPr/>
        </p:nvSpPr>
        <p:spPr>
          <a:xfrm>
            <a:off x="2608936" y="2241216"/>
            <a:ext cx="106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分岐・判定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A50919-1217-FCE1-35A8-7E33F49BF249}"/>
              </a:ext>
            </a:extLst>
          </p:cNvPr>
          <p:cNvCxnSpPr/>
          <p:nvPr/>
        </p:nvCxnSpPr>
        <p:spPr>
          <a:xfrm>
            <a:off x="1187624" y="424640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2A20799-3C06-BF76-F40E-2423305E81F3}"/>
              </a:ext>
            </a:extLst>
          </p:cNvPr>
          <p:cNvCxnSpPr/>
          <p:nvPr/>
        </p:nvCxnSpPr>
        <p:spPr>
          <a:xfrm>
            <a:off x="3040985" y="424640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D1FEF52-F4E6-9F92-E363-19BD694DF0CC}"/>
              </a:ext>
            </a:extLst>
          </p:cNvPr>
          <p:cNvCxnSpPr/>
          <p:nvPr/>
        </p:nvCxnSpPr>
        <p:spPr>
          <a:xfrm>
            <a:off x="4788024" y="4246407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804A42-17E1-D92A-1C9A-D7EAB9E9B99E}"/>
              </a:ext>
            </a:extLst>
          </p:cNvPr>
          <p:cNvCxnSpPr>
            <a:cxnSpLocks/>
          </p:cNvCxnSpPr>
          <p:nvPr/>
        </p:nvCxnSpPr>
        <p:spPr>
          <a:xfrm>
            <a:off x="6804248" y="4246407"/>
            <a:ext cx="1368152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7B7747-AAF4-3FFB-D403-EF797B2EC18B}"/>
              </a:ext>
            </a:extLst>
          </p:cNvPr>
          <p:cNvSpPr txBox="1"/>
          <p:nvPr/>
        </p:nvSpPr>
        <p:spPr>
          <a:xfrm>
            <a:off x="1041242" y="3886371"/>
            <a:ext cx="1298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承認・確認・許可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8D86B6B-6ABB-C200-335A-705EA73D68AF}"/>
              </a:ext>
            </a:extLst>
          </p:cNvPr>
          <p:cNvSpPr txBox="1"/>
          <p:nvPr/>
        </p:nvSpPr>
        <p:spPr>
          <a:xfrm>
            <a:off x="2951820" y="388637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差戻し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6AE248-847E-3A50-F317-CBA5B82CDE08}"/>
              </a:ext>
            </a:extLst>
          </p:cNvPr>
          <p:cNvSpPr txBox="1"/>
          <p:nvPr/>
        </p:nvSpPr>
        <p:spPr>
          <a:xfrm>
            <a:off x="4644008" y="388637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追加の処置指示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7F552E-99B6-2FC7-CF8F-CE1BC8F4BE59}"/>
              </a:ext>
            </a:extLst>
          </p:cNvPr>
          <p:cNvSpPr txBox="1"/>
          <p:nvPr/>
        </p:nvSpPr>
        <p:spPr>
          <a:xfrm>
            <a:off x="6660232" y="388636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Teams</a:t>
            </a:r>
            <a:r>
              <a:rPr kumimoji="1" lang="ja-JP" altLang="en-US" sz="1200" dirty="0"/>
              <a:t>自動通知</a:t>
            </a:r>
          </a:p>
        </p:txBody>
      </p:sp>
      <p:pic>
        <p:nvPicPr>
          <p:cNvPr id="19" name="Picture 4" descr="Microsoft Apps">
            <a:extLst>
              <a:ext uri="{FF2B5EF4-FFF2-40B4-BE49-F238E27FC236}">
                <a16:creationId xmlns:a16="http://schemas.microsoft.com/office/drawing/2014/main" id="{503F0032-F331-7DA0-727C-714180950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6376703" y="3806154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A2E9A922-095B-5AF9-AFE8-DE653931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99093" y="3871620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25C1773-2068-09B5-358E-81A7DA95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2535524" y="3871619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2A0B225E-F23D-290F-6C4F-DD216DA4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4183118" y="3859716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E1CD12B-6D85-B99C-8DCD-F82EBFE27C2C}"/>
              </a:ext>
            </a:extLst>
          </p:cNvPr>
          <p:cNvCxnSpPr/>
          <p:nvPr/>
        </p:nvCxnSpPr>
        <p:spPr>
          <a:xfrm>
            <a:off x="1188538" y="5062207"/>
            <a:ext cx="115212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B06F1A-9E03-6BEF-2CD8-9CDD3C74AAD2}"/>
              </a:ext>
            </a:extLst>
          </p:cNvPr>
          <p:cNvSpPr txBox="1"/>
          <p:nvPr/>
        </p:nvSpPr>
        <p:spPr>
          <a:xfrm>
            <a:off x="1099372" y="4702171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再発防止対策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3CA2FDB6-CEB1-C98F-A277-D177672A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683077" y="4687419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99868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A261F197-83EE-BD05-874A-8D28216F313E}"/>
              </a:ext>
            </a:extLst>
          </p:cNvPr>
          <p:cNvCxnSpPr>
            <a:cxnSpLocks/>
          </p:cNvCxnSpPr>
          <p:nvPr/>
        </p:nvCxnSpPr>
        <p:spPr>
          <a:xfrm>
            <a:off x="5173133" y="3313391"/>
            <a:ext cx="0" cy="277990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03F291C-D0A8-C1CE-2BE9-655A92305767}"/>
              </a:ext>
            </a:extLst>
          </p:cNvPr>
          <p:cNvCxnSpPr>
            <a:cxnSpLocks/>
          </p:cNvCxnSpPr>
          <p:nvPr/>
        </p:nvCxnSpPr>
        <p:spPr>
          <a:xfrm>
            <a:off x="3708086" y="2548687"/>
            <a:ext cx="0" cy="354460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運用フロー</a:t>
            </a: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7149EBD8-0BF2-BB93-CBF1-08DF30D25FDC}"/>
              </a:ext>
            </a:extLst>
          </p:cNvPr>
          <p:cNvSpPr/>
          <p:nvPr/>
        </p:nvSpPr>
        <p:spPr>
          <a:xfrm>
            <a:off x="1349630" y="1052736"/>
            <a:ext cx="1368152" cy="360040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発見・報告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739A4364-28F6-AAEE-0626-8BA37EEECB38}"/>
              </a:ext>
            </a:extLst>
          </p:cNvPr>
          <p:cNvSpPr/>
          <p:nvPr/>
        </p:nvSpPr>
        <p:spPr>
          <a:xfrm>
            <a:off x="3005814" y="1069690"/>
            <a:ext cx="3096344" cy="343086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確認・承認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77B1B6-9DC0-3933-3034-B22E665D6845}"/>
              </a:ext>
            </a:extLst>
          </p:cNvPr>
          <p:cNvSpPr/>
          <p:nvPr/>
        </p:nvSpPr>
        <p:spPr>
          <a:xfrm>
            <a:off x="403182" y="1614098"/>
            <a:ext cx="576064" cy="3677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現場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2E213B-8879-3AC0-6748-AA1D3D367EB8}"/>
              </a:ext>
            </a:extLst>
          </p:cNvPr>
          <p:cNvSpPr/>
          <p:nvPr/>
        </p:nvSpPr>
        <p:spPr>
          <a:xfrm>
            <a:off x="395024" y="2191873"/>
            <a:ext cx="576064" cy="3981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職長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70BF972-2A41-219D-20A9-D8C5F36EA095}"/>
              </a:ext>
            </a:extLst>
          </p:cNvPr>
          <p:cNvSpPr/>
          <p:nvPr/>
        </p:nvSpPr>
        <p:spPr>
          <a:xfrm>
            <a:off x="395024" y="2799989"/>
            <a:ext cx="576064" cy="3981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係長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866077-98AA-1616-9B4F-94A814F99659}"/>
              </a:ext>
            </a:extLst>
          </p:cNvPr>
          <p:cNvSpPr/>
          <p:nvPr/>
        </p:nvSpPr>
        <p:spPr>
          <a:xfrm>
            <a:off x="408039" y="3381870"/>
            <a:ext cx="576064" cy="3677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課長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BB6F090-ABF0-655A-8156-73661E534F27}"/>
              </a:ext>
            </a:extLst>
          </p:cNvPr>
          <p:cNvSpPr/>
          <p:nvPr/>
        </p:nvSpPr>
        <p:spPr>
          <a:xfrm>
            <a:off x="415565" y="3928549"/>
            <a:ext cx="576064" cy="4311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環安</a:t>
            </a:r>
            <a:endParaRPr lang="en-US" altLang="ja-JP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課長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B10A08-16CF-FC7D-71E3-5066DA2CE905}"/>
              </a:ext>
            </a:extLst>
          </p:cNvPr>
          <p:cNvSpPr/>
          <p:nvPr/>
        </p:nvSpPr>
        <p:spPr>
          <a:xfrm>
            <a:off x="395024" y="4536665"/>
            <a:ext cx="576064" cy="307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次長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DE8D7B8-8483-BCCC-7A52-0311FF52A694}"/>
              </a:ext>
            </a:extLst>
          </p:cNvPr>
          <p:cNvSpPr/>
          <p:nvPr/>
        </p:nvSpPr>
        <p:spPr>
          <a:xfrm>
            <a:off x="395024" y="5090063"/>
            <a:ext cx="576064" cy="307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所長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4246B00-0CFC-FF30-9701-57F002914ACE}"/>
              </a:ext>
            </a:extLst>
          </p:cNvPr>
          <p:cNvCxnSpPr>
            <a:cxnSpLocks/>
          </p:cNvCxnSpPr>
          <p:nvPr/>
        </p:nvCxnSpPr>
        <p:spPr>
          <a:xfrm>
            <a:off x="323528" y="5731178"/>
            <a:ext cx="8639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AB940964-2651-F8A4-D9BF-DC1B29DF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9" y="5743301"/>
            <a:ext cx="685406" cy="685406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2A52E1B-04F9-C19A-AA71-DD1CFF4EA35C}"/>
              </a:ext>
            </a:extLst>
          </p:cNvPr>
          <p:cNvSpPr/>
          <p:nvPr/>
        </p:nvSpPr>
        <p:spPr>
          <a:xfrm>
            <a:off x="1421638" y="1614098"/>
            <a:ext cx="1224136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アプリ入力</a:t>
            </a:r>
            <a:endParaRPr kumimoji="1" lang="ja-JP" altLang="en-US" sz="1400" dirty="0"/>
          </a:p>
        </p:txBody>
      </p:sp>
      <p:sp>
        <p:nvSpPr>
          <p:cNvPr id="25" name="フローチャート: 判断 24">
            <a:extLst>
              <a:ext uri="{FF2B5EF4-FFF2-40B4-BE49-F238E27FC236}">
                <a16:creationId xmlns:a16="http://schemas.microsoft.com/office/drawing/2014/main" id="{33958F11-2586-7CDA-44C3-81BF1B7C370E}"/>
              </a:ext>
            </a:extLst>
          </p:cNvPr>
          <p:cNvSpPr/>
          <p:nvPr/>
        </p:nvSpPr>
        <p:spPr>
          <a:xfrm flipH="1">
            <a:off x="3024011" y="2037698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92CBF301-AF66-712E-9DC7-46BA14965D91}"/>
              </a:ext>
            </a:extLst>
          </p:cNvPr>
          <p:cNvCxnSpPr>
            <a:stCxn id="24" idx="2"/>
            <a:endCxn id="25" idx="3"/>
          </p:cNvCxnSpPr>
          <p:nvPr/>
        </p:nvCxnSpPr>
        <p:spPr>
          <a:xfrm rot="16200000" flipH="1">
            <a:off x="2369329" y="1638510"/>
            <a:ext cx="319059" cy="990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91F7F86-FE5E-2A26-7BE3-0E902C2C46C2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rot="16200000" flipV="1">
            <a:off x="3055140" y="1384750"/>
            <a:ext cx="243582" cy="1062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F0EDDC-15DC-5C3D-60E2-2D8A1F32AF42}"/>
              </a:ext>
            </a:extLst>
          </p:cNvPr>
          <p:cNvSpPr txBox="1"/>
          <p:nvPr/>
        </p:nvSpPr>
        <p:spPr>
          <a:xfrm>
            <a:off x="3535147" y="1526186"/>
            <a:ext cx="95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49BEA1EC-F3C8-3B4E-960C-5E46441774B5}"/>
              </a:ext>
            </a:extLst>
          </p:cNvPr>
          <p:cNvSpPr/>
          <p:nvPr/>
        </p:nvSpPr>
        <p:spPr>
          <a:xfrm flipH="1">
            <a:off x="3024011" y="2704512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5328A03-4964-720E-2592-5D2A0447FFE0}"/>
              </a:ext>
            </a:extLst>
          </p:cNvPr>
          <p:cNvSpPr/>
          <p:nvPr/>
        </p:nvSpPr>
        <p:spPr>
          <a:xfrm>
            <a:off x="4661998" y="2779988"/>
            <a:ext cx="1224136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重要度判定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39C1A5D3-87A2-EB73-E790-1472C0B49BF3}"/>
              </a:ext>
            </a:extLst>
          </p:cNvPr>
          <p:cNvCxnSpPr>
            <a:cxnSpLocks/>
            <a:stCxn id="25" idx="1"/>
            <a:endCxn id="7" idx="0"/>
          </p:cNvCxnSpPr>
          <p:nvPr/>
        </p:nvCxnSpPr>
        <p:spPr>
          <a:xfrm>
            <a:off x="4392163" y="2293193"/>
            <a:ext cx="881903" cy="486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B85136-9477-B3A6-76DE-B2B3C64020A1}"/>
              </a:ext>
            </a:extLst>
          </p:cNvPr>
          <p:cNvSpPr txBox="1"/>
          <p:nvPr/>
        </p:nvSpPr>
        <p:spPr>
          <a:xfrm>
            <a:off x="5303563" y="2293191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C99B127-652A-9503-5F71-0F4CA562AEC7}"/>
              </a:ext>
            </a:extLst>
          </p:cNvPr>
          <p:cNvCxnSpPr>
            <a:stCxn id="7" idx="1"/>
            <a:endCxn id="6" idx="1"/>
          </p:cNvCxnSpPr>
          <p:nvPr/>
        </p:nvCxnSpPr>
        <p:spPr>
          <a:xfrm flipH="1">
            <a:off x="4392163" y="2960006"/>
            <a:ext cx="269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6DB6508-95F5-4E13-D1E7-691E01B40715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rot="10800000">
            <a:off x="1421639" y="1794117"/>
            <a:ext cx="1602373" cy="1165891"/>
          </a:xfrm>
          <a:prstGeom prst="bentConnector3">
            <a:avLst>
              <a:gd name="adj1" fmla="val 114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2D7764-6C42-86B1-3C3C-423E10C8469F}"/>
              </a:ext>
            </a:extLst>
          </p:cNvPr>
          <p:cNvSpPr txBox="1"/>
          <p:nvPr/>
        </p:nvSpPr>
        <p:spPr>
          <a:xfrm>
            <a:off x="2078744" y="2683229"/>
            <a:ext cx="666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459EA00A-220D-F6CB-4FFA-8DD4C7B823F0}"/>
              </a:ext>
            </a:extLst>
          </p:cNvPr>
          <p:cNvSpPr/>
          <p:nvPr/>
        </p:nvSpPr>
        <p:spPr>
          <a:xfrm flipH="1">
            <a:off x="4489057" y="3235774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33" name="フローチャート: 判断 32">
            <a:extLst>
              <a:ext uri="{FF2B5EF4-FFF2-40B4-BE49-F238E27FC236}">
                <a16:creationId xmlns:a16="http://schemas.microsoft.com/office/drawing/2014/main" id="{11B178E1-FE3C-F9EB-1A2E-9ECC579D9544}"/>
              </a:ext>
            </a:extLst>
          </p:cNvPr>
          <p:cNvSpPr/>
          <p:nvPr/>
        </p:nvSpPr>
        <p:spPr>
          <a:xfrm flipH="1">
            <a:off x="3024011" y="3828720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34" name="フローチャート: 判断 33">
            <a:extLst>
              <a:ext uri="{FF2B5EF4-FFF2-40B4-BE49-F238E27FC236}">
                <a16:creationId xmlns:a16="http://schemas.microsoft.com/office/drawing/2014/main" id="{62BDBF11-35BD-8D32-3FC3-B83E7873136E}"/>
              </a:ext>
            </a:extLst>
          </p:cNvPr>
          <p:cNvSpPr/>
          <p:nvPr/>
        </p:nvSpPr>
        <p:spPr>
          <a:xfrm flipH="1">
            <a:off x="4500929" y="4404860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2B4D7D14-A649-8DD7-19C7-723C4E192361}"/>
              </a:ext>
            </a:extLst>
          </p:cNvPr>
          <p:cNvSpPr/>
          <p:nvPr/>
        </p:nvSpPr>
        <p:spPr>
          <a:xfrm flipH="1">
            <a:off x="3027765" y="4997903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1369E00D-09C6-69C1-6845-19C0CC00243C}"/>
              </a:ext>
            </a:extLst>
          </p:cNvPr>
          <p:cNvCxnSpPr>
            <a:cxnSpLocks/>
            <a:stCxn id="6" idx="2"/>
            <a:endCxn id="32" idx="3"/>
          </p:cNvCxnSpPr>
          <p:nvPr/>
        </p:nvCxnSpPr>
        <p:spPr>
          <a:xfrm rot="16200000" flipH="1">
            <a:off x="3960688" y="2962900"/>
            <a:ext cx="275768" cy="78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CEA46663-D4B1-3FF7-5268-B890FF71EDED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5400000">
            <a:off x="4613922" y="3525004"/>
            <a:ext cx="337452" cy="78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12EB07C5-38E5-AC15-1CE6-D5E785390ADB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rot="16200000" flipH="1">
            <a:off x="3944185" y="4103611"/>
            <a:ext cx="320646" cy="792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F19F14E-2545-A1B2-1477-3AD095467587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5400000">
            <a:off x="4621687" y="4690079"/>
            <a:ext cx="337549" cy="78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60937603-F949-0F77-F7A8-81A93DB8BFFA}"/>
              </a:ext>
            </a:extLst>
          </p:cNvPr>
          <p:cNvCxnSpPr>
            <a:cxnSpLocks/>
            <a:stCxn id="32" idx="1"/>
            <a:endCxn id="24" idx="3"/>
          </p:cNvCxnSpPr>
          <p:nvPr/>
        </p:nvCxnSpPr>
        <p:spPr>
          <a:xfrm flipH="1" flipV="1">
            <a:off x="2645774" y="1794116"/>
            <a:ext cx="3211435" cy="1697153"/>
          </a:xfrm>
          <a:prstGeom prst="bentConnector3">
            <a:avLst>
              <a:gd name="adj1" fmla="val -77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D403693-04EE-F275-29CF-1E574DE3819D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rot="10800000">
            <a:off x="1421639" y="1794117"/>
            <a:ext cx="1602373" cy="2290099"/>
          </a:xfrm>
          <a:prstGeom prst="bentConnector3">
            <a:avLst>
              <a:gd name="adj1" fmla="val 114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785E87F2-F9D2-2611-D065-7FA843AADB2D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 rot="10800000">
            <a:off x="1421639" y="1794116"/>
            <a:ext cx="1606127" cy="3459282"/>
          </a:xfrm>
          <a:prstGeom prst="bentConnector3">
            <a:avLst>
              <a:gd name="adj1" fmla="val 1142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F303DFE1-E5EC-CA2A-AA0F-E5E1B3D63376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flipH="1" flipV="1">
            <a:off x="2645774" y="1794116"/>
            <a:ext cx="3223307" cy="2866239"/>
          </a:xfrm>
          <a:prstGeom prst="bentConnector3">
            <a:avLst>
              <a:gd name="adj1" fmla="val -70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矢印: 五方向 82">
            <a:extLst>
              <a:ext uri="{FF2B5EF4-FFF2-40B4-BE49-F238E27FC236}">
                <a16:creationId xmlns:a16="http://schemas.microsoft.com/office/drawing/2014/main" id="{2CEA537E-4129-B08F-B255-3F505A6A6623}"/>
              </a:ext>
            </a:extLst>
          </p:cNvPr>
          <p:cNvSpPr/>
          <p:nvPr/>
        </p:nvSpPr>
        <p:spPr>
          <a:xfrm>
            <a:off x="7525613" y="1038532"/>
            <a:ext cx="1437589" cy="405401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再発防止対策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4E83F3E0-7A54-C5D4-956F-EA114F28104E}"/>
              </a:ext>
            </a:extLst>
          </p:cNvPr>
          <p:cNvCxnSpPr>
            <a:cxnSpLocks/>
          </p:cNvCxnSpPr>
          <p:nvPr/>
        </p:nvCxnSpPr>
        <p:spPr>
          <a:xfrm>
            <a:off x="2023167" y="1974132"/>
            <a:ext cx="33058" cy="411916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E229D11-A5F2-89F0-0772-A5F648BB5C21}"/>
              </a:ext>
            </a:extLst>
          </p:cNvPr>
          <p:cNvSpPr txBox="1"/>
          <p:nvPr/>
        </p:nvSpPr>
        <p:spPr>
          <a:xfrm>
            <a:off x="1810573" y="6086004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通知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22DB654-1FD9-C7D0-0A21-AF40D460533D}"/>
              </a:ext>
            </a:extLst>
          </p:cNvPr>
          <p:cNvSpPr txBox="1"/>
          <p:nvPr/>
        </p:nvSpPr>
        <p:spPr>
          <a:xfrm>
            <a:off x="3491853" y="6109161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通知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D61E78D-6BA7-D355-0ED1-1E6EE2FAE6CD}"/>
              </a:ext>
            </a:extLst>
          </p:cNvPr>
          <p:cNvSpPr txBox="1"/>
          <p:nvPr/>
        </p:nvSpPr>
        <p:spPr>
          <a:xfrm>
            <a:off x="4989932" y="6122813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通知</a:t>
            </a:r>
          </a:p>
        </p:txBody>
      </p:sp>
      <p:sp>
        <p:nvSpPr>
          <p:cNvPr id="100" name="矢印: 五方向 99">
            <a:extLst>
              <a:ext uri="{FF2B5EF4-FFF2-40B4-BE49-F238E27FC236}">
                <a16:creationId xmlns:a16="http://schemas.microsoft.com/office/drawing/2014/main" id="{13DB86B7-131F-7391-70E6-7C91B0EB14C6}"/>
              </a:ext>
            </a:extLst>
          </p:cNvPr>
          <p:cNvSpPr/>
          <p:nvPr/>
        </p:nvSpPr>
        <p:spPr>
          <a:xfrm>
            <a:off x="6237821" y="1052736"/>
            <a:ext cx="1152128" cy="405401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追加処置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293AC702-DB2C-C15E-BC27-26D83E641747}"/>
              </a:ext>
            </a:extLst>
          </p:cNvPr>
          <p:cNvSpPr/>
          <p:nvPr/>
        </p:nvSpPr>
        <p:spPr>
          <a:xfrm>
            <a:off x="6336930" y="1607778"/>
            <a:ext cx="953910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追加処置</a:t>
            </a:r>
            <a:endParaRPr kumimoji="1" lang="ja-JP" altLang="en-US" sz="14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03B1AE-B6B0-6C36-D365-3FCF29DF89E5}"/>
              </a:ext>
            </a:extLst>
          </p:cNvPr>
          <p:cNvSpPr txBox="1"/>
          <p:nvPr/>
        </p:nvSpPr>
        <p:spPr>
          <a:xfrm>
            <a:off x="3764535" y="3537516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20CBB7F-EA2E-E5FC-7344-47BD4BDF382F}"/>
              </a:ext>
            </a:extLst>
          </p:cNvPr>
          <p:cNvSpPr txBox="1"/>
          <p:nvPr/>
        </p:nvSpPr>
        <p:spPr>
          <a:xfrm>
            <a:off x="4640937" y="3837364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C1408A4-9303-34B2-EDE5-5B1FD51D01A0}"/>
              </a:ext>
            </a:extLst>
          </p:cNvPr>
          <p:cNvSpPr txBox="1"/>
          <p:nvPr/>
        </p:nvSpPr>
        <p:spPr>
          <a:xfrm>
            <a:off x="3820608" y="4404721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C3BBEC4-5463-1D89-200A-952D859A64D6}"/>
              </a:ext>
            </a:extLst>
          </p:cNvPr>
          <p:cNvSpPr txBox="1"/>
          <p:nvPr/>
        </p:nvSpPr>
        <p:spPr>
          <a:xfrm>
            <a:off x="4515005" y="4979027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03FFD8F-F280-F36D-BEAE-98AB34ADEDE1}"/>
              </a:ext>
            </a:extLst>
          </p:cNvPr>
          <p:cNvSpPr txBox="1"/>
          <p:nvPr/>
        </p:nvSpPr>
        <p:spPr>
          <a:xfrm>
            <a:off x="2101858" y="3775338"/>
            <a:ext cx="666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46596C-8290-2528-1BE2-AFAA5B08502D}"/>
              </a:ext>
            </a:extLst>
          </p:cNvPr>
          <p:cNvSpPr txBox="1"/>
          <p:nvPr/>
        </p:nvSpPr>
        <p:spPr>
          <a:xfrm>
            <a:off x="2084846" y="4979872"/>
            <a:ext cx="666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0365EB49-8143-0F15-8B73-EB08B5787ACD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3711840" y="1787796"/>
            <a:ext cx="2625090" cy="1435217"/>
          </a:xfrm>
          <a:prstGeom prst="bentConnector3">
            <a:avLst>
              <a:gd name="adj1" fmla="val 949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29F61B9-9E3B-12B2-37BC-34AE84BD8D95}"/>
              </a:ext>
            </a:extLst>
          </p:cNvPr>
          <p:cNvSpPr txBox="1"/>
          <p:nvPr/>
        </p:nvSpPr>
        <p:spPr>
          <a:xfrm>
            <a:off x="6144825" y="2150500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指示</a:t>
            </a:r>
            <a:endParaRPr kumimoji="1" lang="ja-JP" altLang="en-US" sz="1100" dirty="0"/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E5E33082-5766-5E68-9127-62C3B80341F0}"/>
              </a:ext>
            </a:extLst>
          </p:cNvPr>
          <p:cNvCxnSpPr>
            <a:cxnSpLocks/>
            <a:stCxn id="101" idx="2"/>
            <a:endCxn id="14" idx="0"/>
          </p:cNvCxnSpPr>
          <p:nvPr/>
        </p:nvCxnSpPr>
        <p:spPr>
          <a:xfrm>
            <a:off x="6813885" y="1967814"/>
            <a:ext cx="0" cy="79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54E09DD-A4BC-09E1-77A1-AB79E41BFDF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275102" y="3249075"/>
            <a:ext cx="7696" cy="272599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059B5AC-1581-35A1-B279-18980FEBAABE}"/>
              </a:ext>
            </a:extLst>
          </p:cNvPr>
          <p:cNvSpPr txBox="1"/>
          <p:nvPr/>
        </p:nvSpPr>
        <p:spPr>
          <a:xfrm>
            <a:off x="7598722" y="5975071"/>
            <a:ext cx="1310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Power BI</a:t>
            </a:r>
            <a:r>
              <a:rPr kumimoji="1" lang="ja-JP" altLang="en-US" sz="1100" dirty="0"/>
              <a:t>レポートで</a:t>
            </a:r>
            <a:endParaRPr kumimoji="1" lang="en-US" altLang="ja-JP" sz="1100" dirty="0"/>
          </a:p>
          <a:p>
            <a:r>
              <a:rPr lang="ja-JP" altLang="en-US" sz="1100" dirty="0"/>
              <a:t>進捗</a:t>
            </a:r>
            <a:r>
              <a:rPr kumimoji="1" lang="ja-JP" altLang="en-US" sz="1100" dirty="0"/>
              <a:t>管理</a:t>
            </a:r>
          </a:p>
        </p:txBody>
      </p:sp>
      <p:pic>
        <p:nvPicPr>
          <p:cNvPr id="144" name="Picture 4" descr="Microsoft Apps">
            <a:extLst>
              <a:ext uri="{FF2B5EF4-FFF2-40B4-BE49-F238E27FC236}">
                <a16:creationId xmlns:a16="http://schemas.microsoft.com/office/drawing/2014/main" id="{D8C53928-E9E6-5414-42EA-47243B297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1455243" y="5993322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" descr="Microsoft Apps">
            <a:extLst>
              <a:ext uri="{FF2B5EF4-FFF2-40B4-BE49-F238E27FC236}">
                <a16:creationId xmlns:a16="http://schemas.microsoft.com/office/drawing/2014/main" id="{59E024B0-B9FA-1940-4BC7-5EFF6139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3179663" y="5971505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Microsoft Apps">
            <a:extLst>
              <a:ext uri="{FF2B5EF4-FFF2-40B4-BE49-F238E27FC236}">
                <a16:creationId xmlns:a16="http://schemas.microsoft.com/office/drawing/2014/main" id="{01C3C0F4-C21C-8887-1BA8-411E86A2D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4640937" y="6034538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Microsoft Power BI」の特徴・評判・口コミ・料金を徹底解説！ - 起業ログ">
            <a:extLst>
              <a:ext uri="{FF2B5EF4-FFF2-40B4-BE49-F238E27FC236}">
                <a16:creationId xmlns:a16="http://schemas.microsoft.com/office/drawing/2014/main" id="{DD6B7320-0609-4F04-A569-82865A5D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88" y="5819754"/>
            <a:ext cx="644121" cy="6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フローチャート: 判断 26">
            <a:extLst>
              <a:ext uri="{FF2B5EF4-FFF2-40B4-BE49-F238E27FC236}">
                <a16:creationId xmlns:a16="http://schemas.microsoft.com/office/drawing/2014/main" id="{8D2E5DB8-ACBD-DEBB-43EE-D60794FE087A}"/>
              </a:ext>
            </a:extLst>
          </p:cNvPr>
          <p:cNvSpPr/>
          <p:nvPr/>
        </p:nvSpPr>
        <p:spPr>
          <a:xfrm flipH="1">
            <a:off x="7598722" y="2738086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B5351A5B-833A-7C44-7066-13668A55275B}"/>
              </a:ext>
            </a:extLst>
          </p:cNvPr>
          <p:cNvCxnSpPr>
            <a:cxnSpLocks/>
            <a:stCxn id="6" idx="0"/>
            <a:endCxn id="27" idx="0"/>
          </p:cNvCxnSpPr>
          <p:nvPr/>
        </p:nvCxnSpPr>
        <p:spPr>
          <a:xfrm rot="16200000" flipH="1">
            <a:off x="5978655" y="433944"/>
            <a:ext cx="33574" cy="4574711"/>
          </a:xfrm>
          <a:prstGeom prst="bentConnector3">
            <a:avLst>
              <a:gd name="adj1" fmla="val -68088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2D8B4ABE-D3B5-D47A-1619-596A01F02052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>
            <a:off x="6948907" y="2157378"/>
            <a:ext cx="242194" cy="242558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121C441-F423-A8B9-1F5B-1B004625DF91}"/>
              </a:ext>
            </a:extLst>
          </p:cNvPr>
          <p:cNvSpPr txBox="1"/>
          <p:nvPr/>
        </p:nvSpPr>
        <p:spPr>
          <a:xfrm>
            <a:off x="7333716" y="3573624"/>
            <a:ext cx="766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要否判定</a:t>
            </a:r>
            <a:endParaRPr kumimoji="1" lang="ja-JP" altLang="en-US" sz="1100" dirty="0"/>
          </a:p>
        </p:txBody>
      </p:sp>
      <p:pic>
        <p:nvPicPr>
          <p:cNvPr id="44" name="Picture 8" descr="Microsoft Power BI」の特徴・評判・口コミ・料金を徹底解説！ - 起業ログ">
            <a:extLst>
              <a:ext uri="{FF2B5EF4-FFF2-40B4-BE49-F238E27FC236}">
                <a16:creationId xmlns:a16="http://schemas.microsoft.com/office/drawing/2014/main" id="{CDAE27E3-38F5-5334-21CC-E1C561269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73" y="6294564"/>
            <a:ext cx="422184" cy="4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D6188CB-A213-72FE-3D8E-D279BB4ED811}"/>
              </a:ext>
            </a:extLst>
          </p:cNvPr>
          <p:cNvSpPr/>
          <p:nvPr/>
        </p:nvSpPr>
        <p:spPr>
          <a:xfrm>
            <a:off x="6336930" y="2763608"/>
            <a:ext cx="953910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処置内容確認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78782507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1324</Words>
  <Application>Microsoft Office PowerPoint</Application>
  <PresentationFormat>画面に合わせる (4:3)</PresentationFormat>
  <Paragraphs>245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42</vt:i4>
      </vt:variant>
    </vt:vector>
  </HeadingPairs>
  <TitlesOfParts>
    <vt:vector size="54" baseType="lpstr">
      <vt:lpstr>Noto Sans CJK JP Bold</vt:lpstr>
      <vt:lpstr>SimHei</vt:lpstr>
      <vt:lpstr>游明朝</vt:lpstr>
      <vt:lpstr>Arial</vt:lpstr>
      <vt:lpstr>Calibri</vt:lpstr>
      <vt:lpstr>Wingdings</vt:lpstr>
      <vt:lpstr>2_デザインの設定</vt:lpstr>
      <vt:lpstr>デザインの設定</vt:lpstr>
      <vt:lpstr>1_デザインの設定</vt:lpstr>
      <vt:lpstr>3_デザインの設定</vt:lpstr>
      <vt:lpstr>4_デザインの設定</vt:lpstr>
      <vt:lpstr>5_デザインの設定</vt:lpstr>
      <vt:lpstr>異常処置報告アプリ 簡易操作マニュアル</vt:lpstr>
      <vt:lpstr>システム構成</vt:lpstr>
      <vt:lpstr>システム構成</vt:lpstr>
      <vt:lpstr>アプリの種類と機能</vt:lpstr>
      <vt:lpstr>デモアプリの種類と機能</vt:lpstr>
      <vt:lpstr>専用チーム画面の構成</vt:lpstr>
      <vt:lpstr>運用フロー</vt:lpstr>
      <vt:lpstr>運用フローの凡例</vt:lpstr>
      <vt:lpstr>運用フロー</vt:lpstr>
      <vt:lpstr>新規作成（現場用アプリ）</vt:lpstr>
      <vt:lpstr>ホーム画面</vt:lpstr>
      <vt:lpstr>入力画面①</vt:lpstr>
      <vt:lpstr>入力画面②</vt:lpstr>
      <vt:lpstr>入力画面③</vt:lpstr>
      <vt:lpstr>閲覧（現場用アプリ）</vt:lpstr>
      <vt:lpstr>ホーム画面</vt:lpstr>
      <vt:lpstr>詳細画面</vt:lpstr>
      <vt:lpstr>新規作成（管理用アプリ）</vt:lpstr>
      <vt:lpstr>ホーム画面</vt:lpstr>
      <vt:lpstr>新規作成画面</vt:lpstr>
      <vt:lpstr>メール送信画面</vt:lpstr>
      <vt:lpstr>メール（Outlook）</vt:lpstr>
      <vt:lpstr>Teamsへの自動通知(Power Automate)</vt:lpstr>
      <vt:lpstr>追記・修正（管理用アプリ）</vt:lpstr>
      <vt:lpstr>ホーム画面</vt:lpstr>
      <vt:lpstr>閲覧画面</vt:lpstr>
      <vt:lpstr>追記・修正画面</vt:lpstr>
      <vt:lpstr>メール送信画面</vt:lpstr>
      <vt:lpstr>Teamsへの自動通知(Power Automate)</vt:lpstr>
      <vt:lpstr>各上司入力（管理用アプリ）</vt:lpstr>
      <vt:lpstr>ホーム画面</vt:lpstr>
      <vt:lpstr>閲覧画面</vt:lpstr>
      <vt:lpstr>職長入力画面</vt:lpstr>
      <vt:lpstr>係長入力画面</vt:lpstr>
      <vt:lpstr>重要度判定確認画面</vt:lpstr>
      <vt:lpstr>再発防止対策入力画面</vt:lpstr>
      <vt:lpstr>課長入力画面</vt:lpstr>
      <vt:lpstr>環境安全課長入力画面</vt:lpstr>
      <vt:lpstr>次長入力画面</vt:lpstr>
      <vt:lpstr>所長・工場長入力画面</vt:lpstr>
      <vt:lpstr>Power BIレポート</vt:lpstr>
      <vt:lpstr>2023年度集計報告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旭化成グループ</dc:title>
  <dc:creator>旭化成グループ</dc:creator>
  <cp:lastModifiedBy>矢野　雅也(Yano, Masaya)</cp:lastModifiedBy>
  <cp:revision>483</cp:revision>
  <cp:lastPrinted>2016-11-29T02:43:50Z</cp:lastPrinted>
  <dcterms:created xsi:type="dcterms:W3CDTF">2016-08-26T06:33:31Z</dcterms:created>
  <dcterms:modified xsi:type="dcterms:W3CDTF">2023-09-12T06:59:19Z</dcterms:modified>
</cp:coreProperties>
</file>