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6"/>
  </p:notesMasterIdLst>
  <p:sldIdLst>
    <p:sldId id="263" r:id="rId2"/>
    <p:sldId id="266" r:id="rId3"/>
    <p:sldId id="265" r:id="rId4"/>
    <p:sldId id="260" r:id="rId5"/>
  </p:sldIdLst>
  <p:sldSz cx="13433425" cy="7556500"/>
  <p:notesSz cx="10693400" cy="7556500"/>
  <p:defaultTextStyle>
    <a:defPPr>
      <a:defRPr kern="0"/>
    </a:defPPr>
  </p:defaultTextStyle>
  <p:extLst>
    <p:ext uri="{EFAFB233-063F-42B5-8137-9DF3F51BA10A}">
      <p15:sldGuideLst xmlns:p15="http://schemas.microsoft.com/office/powerpoint/2012/main">
        <p15:guide id="1" orient="horz" pos="2380" userDrawn="1">
          <p15:clr>
            <a:srgbClr val="A4A3A4"/>
          </p15:clr>
        </p15:guide>
        <p15:guide id="2" pos="42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F6C3C3"/>
    <a:srgbClr val="C0EDFF"/>
    <a:srgbClr val="F7F5B0"/>
    <a:srgbClr val="EBF8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702" y="78"/>
      </p:cViewPr>
      <p:guideLst>
        <p:guide orient="horz" pos="2380"/>
        <p:guide pos="42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6FEB46CD-4DCC-4B55-AAEB-4894FF947FE9}" type="datetimeFigureOut">
              <a:rPr kumimoji="1" lang="ja-JP" altLang="en-US" smtClean="0"/>
              <a:t>2023/6/1</a:t>
            </a:fld>
            <a:endParaRPr kumimoji="1" lang="ja-JP" altLang="en-US"/>
          </a:p>
        </p:txBody>
      </p:sp>
      <p:sp>
        <p:nvSpPr>
          <p:cNvPr id="4" name="スライド イメージ プレースホルダー 3"/>
          <p:cNvSpPr>
            <a:spLocks noGrp="1" noRot="1" noChangeAspect="1"/>
          </p:cNvSpPr>
          <p:nvPr>
            <p:ph type="sldImg" idx="2"/>
          </p:nvPr>
        </p:nvSpPr>
        <p:spPr>
          <a:xfrm>
            <a:off x="3079750" y="944563"/>
            <a:ext cx="4533900" cy="2551112"/>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983509C0-C35A-444D-84B4-C15CDCEF3F0F}" type="slidenum">
              <a:rPr kumimoji="1" lang="ja-JP" altLang="en-US" smtClean="0"/>
              <a:t>‹#›</a:t>
            </a:fld>
            <a:endParaRPr kumimoji="1" lang="ja-JP" altLang="en-US"/>
          </a:p>
        </p:txBody>
      </p:sp>
    </p:spTree>
    <p:extLst>
      <p:ext uri="{BB962C8B-B14F-4D97-AF65-F5344CB8AC3E}">
        <p14:creationId xmlns:p14="http://schemas.microsoft.com/office/powerpoint/2010/main" val="14455396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83509C0-C35A-444D-84B4-C15CDCEF3F0F}" type="slidenum">
              <a:rPr kumimoji="1" lang="ja-JP" altLang="en-US" smtClean="0"/>
              <a:t>3</a:t>
            </a:fld>
            <a:endParaRPr kumimoji="1" lang="ja-JP" altLang="en-US"/>
          </a:p>
        </p:txBody>
      </p:sp>
    </p:spTree>
    <p:extLst>
      <p:ext uri="{BB962C8B-B14F-4D97-AF65-F5344CB8AC3E}">
        <p14:creationId xmlns:p14="http://schemas.microsoft.com/office/powerpoint/2010/main" val="1136630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33925-66C9-49FE-AA3D-70FC0F295E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CDA9EE-ED46-40F6-A915-45EE26A7C1A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17181D-2F03-494E-BD86-31BC87504601}"/>
              </a:ext>
            </a:extLst>
          </p:cNvPr>
          <p:cNvSpPr>
            <a:spLocks noGrp="1"/>
          </p:cNvSpPr>
          <p:nvPr>
            <p:ph type="dt" sz="half" idx="10"/>
          </p:nvPr>
        </p:nvSpPr>
        <p:spPr/>
        <p:txBody>
          <a:bodyPr/>
          <a:lstStyle/>
          <a:p>
            <a:fld id="{C1666CF3-2924-4E9B-BDC6-472A773BA08D}" type="datetime1">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0C2745A8-90CD-47A1-A35F-B835C58735B7}"/>
              </a:ext>
            </a:extLst>
          </p:cNvPr>
          <p:cNvSpPr>
            <a:spLocks noGrp="1"/>
          </p:cNvSpPr>
          <p:nvPr>
            <p:ph type="ftr" sz="quarter" idx="11"/>
          </p:nvPr>
        </p:nvSpPr>
        <p:spPr/>
        <p:txBody>
          <a:bodyPr/>
          <a:lstStyle/>
          <a:p>
            <a:r>
              <a:rPr kumimoji="1" lang="en-US" altLang="ja-JP"/>
              <a:t>/15</a:t>
            </a:r>
            <a:endParaRPr kumimoji="1" lang="ja-JP" altLang="en-US"/>
          </a:p>
        </p:txBody>
      </p:sp>
      <p:sp>
        <p:nvSpPr>
          <p:cNvPr id="6" name="スライド番号プレースホルダー 5">
            <a:extLst>
              <a:ext uri="{FF2B5EF4-FFF2-40B4-BE49-F238E27FC236}">
                <a16:creationId xmlns:a16="http://schemas.microsoft.com/office/drawing/2014/main" id="{89EF5E3E-8277-4A35-88C8-289A7BB3652C}"/>
              </a:ext>
            </a:extLst>
          </p:cNvPr>
          <p:cNvSpPr>
            <a:spLocks noGrp="1"/>
          </p:cNvSpPr>
          <p:nvPr>
            <p:ph type="sldNum" sz="quarter" idx="12"/>
          </p:nvPr>
        </p:nvSpPr>
        <p:spPr>
          <a:xfrm>
            <a:off x="12224824" y="7119203"/>
            <a:ext cx="634650" cy="402314"/>
          </a:xfrm>
        </p:spPr>
        <p:txBody>
          <a:bodyPr/>
          <a:lstStyle/>
          <a:p>
            <a:fld id="{1F1BFE01-17D7-45EC-AB2B-3C239F66C8E9}" type="slidenum">
              <a:rPr kumimoji="1" lang="ja-JP" altLang="en-US" smtClean="0"/>
              <a:t>‹#›</a:t>
            </a:fld>
            <a:endParaRPr kumimoji="1" lang="ja-JP" altLang="en-US"/>
          </a:p>
        </p:txBody>
      </p:sp>
    </p:spTree>
    <p:extLst>
      <p:ext uri="{BB962C8B-B14F-4D97-AF65-F5344CB8AC3E}">
        <p14:creationId xmlns:p14="http://schemas.microsoft.com/office/powerpoint/2010/main" val="187618111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726626A-2C9E-4CEE-8308-C37499504F60}"/>
              </a:ext>
            </a:extLst>
          </p:cNvPr>
          <p:cNvSpPr>
            <a:spLocks noGrp="1"/>
          </p:cNvSpPr>
          <p:nvPr>
            <p:ph type="title"/>
          </p:nvPr>
        </p:nvSpPr>
        <p:spPr>
          <a:xfrm>
            <a:off x="923548" y="402314"/>
            <a:ext cx="11586329" cy="1460574"/>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DFEFCC-233B-40ED-BDEC-5610D2ED830C}"/>
              </a:ext>
            </a:extLst>
          </p:cNvPr>
          <p:cNvSpPr>
            <a:spLocks noGrp="1"/>
          </p:cNvSpPr>
          <p:nvPr>
            <p:ph type="body" idx="1"/>
          </p:nvPr>
        </p:nvSpPr>
        <p:spPr>
          <a:xfrm>
            <a:off x="923548" y="2011568"/>
            <a:ext cx="11586329" cy="4794530"/>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1EA179E-083B-444B-A37E-4914706359D1}"/>
              </a:ext>
            </a:extLst>
          </p:cNvPr>
          <p:cNvSpPr>
            <a:spLocks noGrp="1"/>
          </p:cNvSpPr>
          <p:nvPr>
            <p:ph type="dt" sz="half" idx="2"/>
          </p:nvPr>
        </p:nvSpPr>
        <p:spPr>
          <a:xfrm>
            <a:off x="923548" y="7003756"/>
            <a:ext cx="3022521" cy="402314"/>
          </a:xfrm>
          <a:prstGeom prst="rect">
            <a:avLst/>
          </a:prstGeom>
        </p:spPr>
        <p:txBody>
          <a:bodyPr vert="horz" lIns="91440" tIns="45720" rIns="91440" bIns="45720" rtlCol="0" anchor="ctr"/>
          <a:lstStyle>
            <a:lvl1pPr algn="l">
              <a:defRPr sz="1322">
                <a:solidFill>
                  <a:schemeClr val="tx1">
                    <a:tint val="75000"/>
                  </a:schemeClr>
                </a:solidFill>
              </a:defRPr>
            </a:lvl1pPr>
          </a:lstStyle>
          <a:p>
            <a:fld id="{6F31A24F-00BC-4935-981E-EEEA3049A8F0}" type="datetime1">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5D83706F-EBD2-4DB9-A641-5A61B3C41B8F}"/>
              </a:ext>
            </a:extLst>
          </p:cNvPr>
          <p:cNvSpPr>
            <a:spLocks noGrp="1"/>
          </p:cNvSpPr>
          <p:nvPr>
            <p:ph type="ftr" sz="quarter" idx="3"/>
          </p:nvPr>
        </p:nvSpPr>
        <p:spPr>
          <a:xfrm>
            <a:off x="12719774" y="7119203"/>
            <a:ext cx="674316" cy="402314"/>
          </a:xfrm>
          <a:prstGeom prst="rect">
            <a:avLst/>
          </a:prstGeom>
        </p:spPr>
        <p:txBody>
          <a:bodyPr vert="horz" lIns="91440" tIns="45720" rIns="91440" bIns="45720" rtlCol="0" anchor="ctr"/>
          <a:lstStyle>
            <a:lvl1pPr algn="l">
              <a:defRPr sz="1322">
                <a:solidFill>
                  <a:schemeClr val="tx1"/>
                </a:solidFill>
                <a:latin typeface="Meiryo UI" panose="020B0604030504040204" pitchFamily="50" charset="-128"/>
                <a:ea typeface="Meiryo UI" panose="020B0604030504040204" pitchFamily="50" charset="-128"/>
              </a:defRPr>
            </a:lvl1pPr>
          </a:lstStyle>
          <a:p>
            <a:r>
              <a:rPr lang="en-US" altLang="ja-JP"/>
              <a:t>/15</a:t>
            </a:r>
            <a:endParaRPr lang="ja-JP" altLang="en-US"/>
          </a:p>
        </p:txBody>
      </p:sp>
      <p:sp>
        <p:nvSpPr>
          <p:cNvPr id="6" name="スライド番号プレースホルダー 5">
            <a:extLst>
              <a:ext uri="{FF2B5EF4-FFF2-40B4-BE49-F238E27FC236}">
                <a16:creationId xmlns:a16="http://schemas.microsoft.com/office/drawing/2014/main" id="{C10B1CE8-33D1-41CA-8DA9-34D31C41B8C9}"/>
              </a:ext>
            </a:extLst>
          </p:cNvPr>
          <p:cNvSpPr>
            <a:spLocks noGrp="1"/>
          </p:cNvSpPr>
          <p:nvPr>
            <p:ph type="sldNum" sz="quarter" idx="4"/>
          </p:nvPr>
        </p:nvSpPr>
        <p:spPr>
          <a:xfrm>
            <a:off x="12085124" y="7119203"/>
            <a:ext cx="634650" cy="402314"/>
          </a:xfrm>
          <a:prstGeom prst="rect">
            <a:avLst/>
          </a:prstGeom>
        </p:spPr>
        <p:txBody>
          <a:bodyPr vert="horz" lIns="91440" tIns="45720" rIns="91440" bIns="45720" rtlCol="0" anchor="ctr"/>
          <a:lstStyle>
            <a:lvl1pPr algn="r">
              <a:defRPr sz="1322">
                <a:solidFill>
                  <a:schemeClr val="tx1"/>
                </a:solidFill>
                <a:latin typeface="Meiryo UI" panose="020B0604030504040204" pitchFamily="50" charset="-128"/>
                <a:ea typeface="Meiryo UI" panose="020B0604030504040204" pitchFamily="50" charset="-128"/>
              </a:defRPr>
            </a:lvl1pPr>
          </a:lstStyle>
          <a:p>
            <a:fld id="{1F1BFE01-17D7-45EC-AB2B-3C239F66C8E9}" type="slidenum">
              <a:rPr lang="ja-JP" altLang="en-US" smtClean="0"/>
              <a:pPr/>
              <a:t>‹#›</a:t>
            </a:fld>
            <a:endParaRPr lang="ja-JP" altLang="en-US"/>
          </a:p>
        </p:txBody>
      </p:sp>
    </p:spTree>
    <p:extLst>
      <p:ext uri="{BB962C8B-B14F-4D97-AF65-F5344CB8AC3E}">
        <p14:creationId xmlns:p14="http://schemas.microsoft.com/office/powerpoint/2010/main" val="2678348381"/>
      </p:ext>
    </p:extLst>
  </p:cSld>
  <p:clrMap bg1="lt1" tx1="dk1" bg2="lt2" tx2="dk2" accent1="accent1" accent2="accent2" accent3="accent3" accent4="accent4" accent5="accent5" accent6="accent6" hlink="hlink" folHlink="folHlink"/>
  <p:sldLayoutIdLst>
    <p:sldLayoutId id="2147483650" r:id="rId1"/>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09667F35-E35C-4309-838D-B82C9BF82DE6}"/>
              </a:ext>
            </a:extLst>
          </p:cNvPr>
          <p:cNvSpPr txBox="1"/>
          <p:nvPr/>
        </p:nvSpPr>
        <p:spPr>
          <a:xfrm>
            <a:off x="239712" y="196850"/>
            <a:ext cx="4742004" cy="426655"/>
          </a:xfrm>
          <a:prstGeom prst="rect">
            <a:avLst/>
          </a:prstGeom>
          <a:noFill/>
        </p:spPr>
        <p:txBody>
          <a:bodyPr wrap="none" rtlCol="0">
            <a:spAutoFit/>
          </a:bodyPr>
          <a:lstStyle/>
          <a:p>
            <a:pPr>
              <a:lnSpc>
                <a:spcPts val="3000"/>
              </a:lnSpc>
            </a:pPr>
            <a:r>
              <a:rPr kumimoji="1" lang="en-US" altLang="ja-JP" b="1" dirty="0">
                <a:latin typeface="Meiryo UI" panose="020B0604030504040204" pitchFamily="50" charset="-128"/>
                <a:ea typeface="Meiryo UI" panose="020B0604030504040204" pitchFamily="50" charset="-128"/>
              </a:rPr>
              <a:t>Project X</a:t>
            </a:r>
            <a:r>
              <a:rPr kumimoji="1" lang="ja-JP" altLang="en-US" b="1" dirty="0">
                <a:latin typeface="Meiryo UI" panose="020B0604030504040204" pitchFamily="50" charset="-128"/>
                <a:ea typeface="Meiryo UI" panose="020B0604030504040204" pitchFamily="50" charset="-128"/>
              </a:rPr>
              <a:t>　異常処置報告活動の運用について</a:t>
            </a:r>
            <a:endParaRPr kumimoji="1" lang="en-US" altLang="ja-JP" b="1" dirty="0">
              <a:latin typeface="Meiryo UI" panose="020B0604030504040204" pitchFamily="50" charset="-128"/>
              <a:ea typeface="Meiryo UI" panose="020B0604030504040204" pitchFamily="50" charset="-128"/>
            </a:endParaRPr>
          </a:p>
        </p:txBody>
      </p:sp>
      <p:sp>
        <p:nvSpPr>
          <p:cNvPr id="7" name="フッター プレースホルダー 6">
            <a:extLst>
              <a:ext uri="{FF2B5EF4-FFF2-40B4-BE49-F238E27FC236}">
                <a16:creationId xmlns:a16="http://schemas.microsoft.com/office/drawing/2014/main" id="{B9830B9A-B220-4C21-A926-71B74A545094}"/>
              </a:ext>
            </a:extLst>
          </p:cNvPr>
          <p:cNvSpPr>
            <a:spLocks noGrp="1"/>
          </p:cNvSpPr>
          <p:nvPr>
            <p:ph type="ftr" sz="quarter" idx="11"/>
          </p:nvPr>
        </p:nvSpPr>
        <p:spPr/>
        <p:txBody>
          <a:bodyPr/>
          <a:lstStyle/>
          <a:p>
            <a:r>
              <a:rPr kumimoji="1" lang="en-US" altLang="ja-JP"/>
              <a:t>/15</a:t>
            </a:r>
            <a:endParaRPr kumimoji="1" lang="ja-JP" altLang="en-US"/>
          </a:p>
        </p:txBody>
      </p:sp>
      <p:sp>
        <p:nvSpPr>
          <p:cNvPr id="8" name="スライド番号プレースホルダー 7">
            <a:extLst>
              <a:ext uri="{FF2B5EF4-FFF2-40B4-BE49-F238E27FC236}">
                <a16:creationId xmlns:a16="http://schemas.microsoft.com/office/drawing/2014/main" id="{A4C6A88F-C5D3-4CB9-B498-3E012ACAE68F}"/>
              </a:ext>
            </a:extLst>
          </p:cNvPr>
          <p:cNvSpPr>
            <a:spLocks noGrp="1"/>
          </p:cNvSpPr>
          <p:nvPr>
            <p:ph type="sldNum" sz="quarter" idx="12"/>
          </p:nvPr>
        </p:nvSpPr>
        <p:spPr/>
        <p:txBody>
          <a:bodyPr/>
          <a:lstStyle/>
          <a:p>
            <a:fld id="{1F1BFE01-17D7-45EC-AB2B-3C239F66C8E9}" type="slidenum">
              <a:rPr kumimoji="1" lang="ja-JP" altLang="en-US" smtClean="0"/>
              <a:t>1</a:t>
            </a:fld>
            <a:endParaRPr kumimoji="1" lang="ja-JP" altLang="en-US"/>
          </a:p>
        </p:txBody>
      </p:sp>
      <p:sp>
        <p:nvSpPr>
          <p:cNvPr id="2" name="テキスト ボックス 1">
            <a:extLst>
              <a:ext uri="{FF2B5EF4-FFF2-40B4-BE49-F238E27FC236}">
                <a16:creationId xmlns:a16="http://schemas.microsoft.com/office/drawing/2014/main" id="{CA33BF91-4687-5167-1F8C-EB58DCAF613C}"/>
              </a:ext>
            </a:extLst>
          </p:cNvPr>
          <p:cNvSpPr txBox="1"/>
          <p:nvPr/>
        </p:nvSpPr>
        <p:spPr>
          <a:xfrm>
            <a:off x="239712" y="882650"/>
            <a:ext cx="11646137" cy="1965538"/>
          </a:xfrm>
          <a:prstGeom prst="rect">
            <a:avLst/>
          </a:prstGeom>
          <a:noFill/>
        </p:spPr>
        <p:txBody>
          <a:bodyPr wrap="none" rtlCol="0">
            <a:spAutoFit/>
          </a:bodyPr>
          <a:lstStyle/>
          <a:p>
            <a:pPr>
              <a:lnSpc>
                <a:spcPts val="3000"/>
              </a:lnSpc>
            </a:pPr>
            <a:r>
              <a:rPr kumimoji="1" lang="ja-JP" altLang="en-US" b="1" u="sng" dirty="0">
                <a:latin typeface="Meiryo UI" panose="020B0604030504040204" pitchFamily="50" charset="-128"/>
                <a:ea typeface="Meiryo UI" panose="020B0604030504040204" pitchFamily="50" charset="-128"/>
              </a:rPr>
              <a:t>１．現状の流れ</a:t>
            </a:r>
            <a:endParaRPr kumimoji="1" lang="en-US" altLang="ja-JP" b="1" u="sng"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１</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異常発生時、職長へ連絡後、初動対応を行っている。異常内容及び初動対応について異常処置報告書が作成され</a:t>
            </a:r>
            <a:endParaRPr kumimoji="1" lang="en-US" altLang="ja-JP"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上司及び関係者へ報告される。</a:t>
            </a:r>
            <a:endParaRPr kumimoji="1" lang="en-US" altLang="ja-JP"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２</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上司は、非定常作業内容を確認し、現場は非定常作業対応に移行する。</a:t>
            </a:r>
            <a:endParaRPr kumimoji="1" lang="en-US" altLang="ja-JP"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３</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異常処置報告書の記載内容を、リストに纏め進捗管理実施している。</a:t>
            </a:r>
            <a:endParaRPr kumimoji="1" lang="en-US" altLang="ja-JP"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A7EF43CA-DA23-0584-996F-036A9D6F695F}"/>
              </a:ext>
            </a:extLst>
          </p:cNvPr>
          <p:cNvSpPr txBox="1"/>
          <p:nvPr/>
        </p:nvSpPr>
        <p:spPr>
          <a:xfrm>
            <a:off x="205446" y="3016250"/>
            <a:ext cx="12726561" cy="2350259"/>
          </a:xfrm>
          <a:prstGeom prst="rect">
            <a:avLst/>
          </a:prstGeom>
          <a:noFill/>
        </p:spPr>
        <p:txBody>
          <a:bodyPr wrap="none" rtlCol="0">
            <a:spAutoFit/>
          </a:bodyPr>
          <a:lstStyle/>
          <a:p>
            <a:pPr>
              <a:lnSpc>
                <a:spcPts val="3000"/>
              </a:lnSpc>
            </a:pPr>
            <a:r>
              <a:rPr kumimoji="1" lang="ja-JP" altLang="en-US" b="1" u="sng" dirty="0">
                <a:latin typeface="Meiryo UI" panose="020B0604030504040204" pitchFamily="50" charset="-128"/>
                <a:ea typeface="Meiryo UI" panose="020B0604030504040204" pitchFamily="50" charset="-128"/>
              </a:rPr>
              <a:t>２．現状の問題点</a:t>
            </a:r>
            <a:endParaRPr kumimoji="1" lang="en-US" altLang="ja-JP" b="1" u="sng"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１</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異常処置報告書の管理は誰が確認し、誰が管理するのか⇒作成されたまま放置されている。</a:t>
            </a:r>
            <a:endParaRPr kumimoji="1" lang="en-US" altLang="ja-JP"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２</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異常内容の原因解析の為の事実深堀は誰がどのように行うか⇒</a:t>
            </a:r>
            <a:r>
              <a:rPr kumimoji="1" lang="en-US" altLang="ja-JP" dirty="0" err="1">
                <a:latin typeface="Meiryo UI" panose="020B0604030504040204" pitchFamily="50" charset="-128"/>
                <a:ea typeface="Meiryo UI" panose="020B0604030504040204" pitchFamily="50" charset="-128"/>
              </a:rPr>
              <a:t>ProjectX</a:t>
            </a:r>
            <a:r>
              <a:rPr kumimoji="1" lang="ja-JP" altLang="en-US" dirty="0">
                <a:latin typeface="Meiryo UI" panose="020B0604030504040204" pitchFamily="50" charset="-128"/>
                <a:ea typeface="Meiryo UI" panose="020B0604030504040204" pitchFamily="50" charset="-128"/>
              </a:rPr>
              <a:t>会議にて事実が不明な件名が多い。</a:t>
            </a:r>
            <a:endParaRPr kumimoji="1" lang="en-US" altLang="ja-JP"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３</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異常内容の原因解析が不十分で、応急対策で完了し恒久対策までの立案が出来ていない件名が多い。</a:t>
            </a:r>
            <a:endParaRPr kumimoji="1" lang="en-US" altLang="ja-JP"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４</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本来の</a:t>
            </a:r>
            <a:r>
              <a:rPr kumimoji="1" lang="en-US" altLang="ja-JP" dirty="0" err="1">
                <a:latin typeface="Meiryo UI" panose="020B0604030504040204" pitchFamily="50" charset="-128"/>
                <a:ea typeface="Meiryo UI" panose="020B0604030504040204" pitchFamily="50" charset="-128"/>
              </a:rPr>
              <a:t>ProjectX</a:t>
            </a:r>
            <a:r>
              <a:rPr kumimoji="1" lang="ja-JP" altLang="en-US" dirty="0">
                <a:latin typeface="Meiryo UI" panose="020B0604030504040204" pitchFamily="50" charset="-128"/>
                <a:ea typeface="Meiryo UI" panose="020B0604030504040204" pitchFamily="50" charset="-128"/>
              </a:rPr>
              <a:t>活動の目的でもある、異常処置報告活動から異常対応手順の構築、設備化検討に繋げる事が出来ていない。</a:t>
            </a:r>
            <a:endParaRPr kumimoji="1" lang="en-US" altLang="ja-JP"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a:t>
            </a:r>
            <a:r>
              <a:rPr kumimoji="1" lang="en-US" altLang="ja-JP" dirty="0" err="1">
                <a:latin typeface="Meiryo UI" panose="020B0604030504040204" pitchFamily="50" charset="-128"/>
                <a:ea typeface="Meiryo UI" panose="020B0604030504040204" pitchFamily="50" charset="-128"/>
              </a:rPr>
              <a:t>ProjectX</a:t>
            </a:r>
            <a:r>
              <a:rPr kumimoji="1" lang="ja-JP" altLang="en-US" dirty="0">
                <a:latin typeface="Meiryo UI" panose="020B0604030504040204" pitchFamily="50" charset="-128"/>
                <a:ea typeface="Meiryo UI" panose="020B0604030504040204" pitchFamily="50" charset="-128"/>
              </a:rPr>
              <a:t>会議が、報告の場となっている。</a:t>
            </a:r>
            <a:endParaRPr kumimoji="1" lang="en-US" altLang="ja-JP"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CA218142-F772-991F-0382-F0C4C32ED6F7}"/>
              </a:ext>
            </a:extLst>
          </p:cNvPr>
          <p:cNvSpPr txBox="1"/>
          <p:nvPr/>
        </p:nvSpPr>
        <p:spPr>
          <a:xfrm>
            <a:off x="205446" y="5607050"/>
            <a:ext cx="11910633" cy="1580817"/>
          </a:xfrm>
          <a:prstGeom prst="rect">
            <a:avLst/>
          </a:prstGeom>
          <a:noFill/>
        </p:spPr>
        <p:txBody>
          <a:bodyPr wrap="none" rtlCol="0">
            <a:spAutoFit/>
          </a:bodyPr>
          <a:lstStyle/>
          <a:p>
            <a:pPr>
              <a:lnSpc>
                <a:spcPts val="3000"/>
              </a:lnSpc>
            </a:pPr>
            <a:r>
              <a:rPr kumimoji="1" lang="ja-JP" altLang="en-US" b="1" u="sng" dirty="0">
                <a:latin typeface="Meiryo UI" panose="020B0604030504040204" pitchFamily="50" charset="-128"/>
                <a:ea typeface="Meiryo UI" panose="020B0604030504040204" pitchFamily="50" charset="-128"/>
              </a:rPr>
              <a:t>３．現状の問題点の背景</a:t>
            </a:r>
            <a:endParaRPr kumimoji="1" lang="en-US" altLang="ja-JP" b="1" u="sng"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１</a:t>
            </a:r>
            <a:r>
              <a:rPr kumimoji="1" lang="en-US" altLang="ja-JP" dirty="0">
                <a:latin typeface="Meiryo UI" panose="020B0604030504040204" pitchFamily="50" charset="-128"/>
                <a:ea typeface="Meiryo UI" panose="020B0604030504040204" pitchFamily="50" charset="-128"/>
              </a:rPr>
              <a:t>)</a:t>
            </a:r>
            <a:r>
              <a:rPr kumimoji="1" lang="ja-JP" altLang="en-US" dirty="0">
                <a:solidFill>
                  <a:srgbClr val="FF0000"/>
                </a:solidFill>
                <a:latin typeface="Meiryo UI" panose="020B0604030504040204" pitchFamily="50" charset="-128"/>
                <a:ea typeface="Meiryo UI" panose="020B0604030504040204" pitchFamily="50" charset="-128"/>
              </a:rPr>
              <a:t>異常処置報告件数が多く、その時点の対応に追われ、事実の深堀、原因解析、再発防止立案まで係長の手が回らない。</a:t>
            </a:r>
            <a:endParaRPr kumimoji="1" lang="en-US" altLang="ja-JP" dirty="0">
              <a:solidFill>
                <a:srgbClr val="FF0000"/>
              </a:solidFill>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２</a:t>
            </a:r>
            <a:r>
              <a:rPr kumimoji="1" lang="en-US" altLang="ja-JP" dirty="0">
                <a:latin typeface="Meiryo UI" panose="020B0604030504040204" pitchFamily="50" charset="-128"/>
                <a:ea typeface="Meiryo UI" panose="020B0604030504040204" pitchFamily="50" charset="-128"/>
              </a:rPr>
              <a:t>)</a:t>
            </a:r>
            <a:r>
              <a:rPr kumimoji="1" lang="ja-JP" altLang="en-US" dirty="0">
                <a:solidFill>
                  <a:srgbClr val="FF0000"/>
                </a:solidFill>
                <a:latin typeface="Meiryo UI" panose="020B0604030504040204" pitchFamily="50" charset="-128"/>
                <a:ea typeface="Meiryo UI" panose="020B0604030504040204" pitchFamily="50" charset="-128"/>
              </a:rPr>
              <a:t>異常処置報告内容について、何処のポジションの方がどのように対応するのか役割が不明瞭のため、係長に集中する。</a:t>
            </a:r>
            <a:endParaRPr kumimoji="1" lang="en-US" altLang="ja-JP" dirty="0">
              <a:solidFill>
                <a:srgbClr val="FF0000"/>
              </a:solidFill>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a:t>
            </a:r>
            <a:endParaRPr kumimoji="1"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2795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09667F35-E35C-4309-838D-B82C9BF82DE6}"/>
              </a:ext>
            </a:extLst>
          </p:cNvPr>
          <p:cNvSpPr txBox="1"/>
          <p:nvPr/>
        </p:nvSpPr>
        <p:spPr>
          <a:xfrm>
            <a:off x="239712" y="196850"/>
            <a:ext cx="4742004" cy="426655"/>
          </a:xfrm>
          <a:prstGeom prst="rect">
            <a:avLst/>
          </a:prstGeom>
          <a:noFill/>
        </p:spPr>
        <p:txBody>
          <a:bodyPr wrap="none" rtlCol="0">
            <a:spAutoFit/>
          </a:bodyPr>
          <a:lstStyle/>
          <a:p>
            <a:pPr>
              <a:lnSpc>
                <a:spcPts val="3000"/>
              </a:lnSpc>
            </a:pPr>
            <a:r>
              <a:rPr kumimoji="1" lang="en-US" altLang="ja-JP" b="1" dirty="0">
                <a:latin typeface="Meiryo UI" panose="020B0604030504040204" pitchFamily="50" charset="-128"/>
                <a:ea typeface="Meiryo UI" panose="020B0604030504040204" pitchFamily="50" charset="-128"/>
              </a:rPr>
              <a:t>Project X</a:t>
            </a:r>
            <a:r>
              <a:rPr kumimoji="1" lang="ja-JP" altLang="en-US" b="1" dirty="0">
                <a:latin typeface="Meiryo UI" panose="020B0604030504040204" pitchFamily="50" charset="-128"/>
                <a:ea typeface="Meiryo UI" panose="020B0604030504040204" pitchFamily="50" charset="-128"/>
              </a:rPr>
              <a:t>　異常処置報告活動の運用について</a:t>
            </a:r>
            <a:endParaRPr kumimoji="1" lang="en-US" altLang="ja-JP" b="1" dirty="0">
              <a:latin typeface="Meiryo UI" panose="020B0604030504040204" pitchFamily="50" charset="-128"/>
              <a:ea typeface="Meiryo UI" panose="020B0604030504040204" pitchFamily="50" charset="-128"/>
            </a:endParaRPr>
          </a:p>
        </p:txBody>
      </p:sp>
      <p:sp>
        <p:nvSpPr>
          <p:cNvPr id="7" name="フッター プレースホルダー 6">
            <a:extLst>
              <a:ext uri="{FF2B5EF4-FFF2-40B4-BE49-F238E27FC236}">
                <a16:creationId xmlns:a16="http://schemas.microsoft.com/office/drawing/2014/main" id="{B9830B9A-B220-4C21-A926-71B74A545094}"/>
              </a:ext>
            </a:extLst>
          </p:cNvPr>
          <p:cNvSpPr>
            <a:spLocks noGrp="1"/>
          </p:cNvSpPr>
          <p:nvPr>
            <p:ph type="ftr" sz="quarter" idx="11"/>
          </p:nvPr>
        </p:nvSpPr>
        <p:spPr/>
        <p:txBody>
          <a:bodyPr/>
          <a:lstStyle/>
          <a:p>
            <a:r>
              <a:rPr kumimoji="1" lang="en-US" altLang="ja-JP"/>
              <a:t>/15</a:t>
            </a:r>
            <a:endParaRPr kumimoji="1" lang="ja-JP" altLang="en-US"/>
          </a:p>
        </p:txBody>
      </p:sp>
      <p:sp>
        <p:nvSpPr>
          <p:cNvPr id="8" name="スライド番号プレースホルダー 7">
            <a:extLst>
              <a:ext uri="{FF2B5EF4-FFF2-40B4-BE49-F238E27FC236}">
                <a16:creationId xmlns:a16="http://schemas.microsoft.com/office/drawing/2014/main" id="{A4C6A88F-C5D3-4CB9-B498-3E012ACAE68F}"/>
              </a:ext>
            </a:extLst>
          </p:cNvPr>
          <p:cNvSpPr>
            <a:spLocks noGrp="1"/>
          </p:cNvSpPr>
          <p:nvPr>
            <p:ph type="sldNum" sz="quarter" idx="12"/>
          </p:nvPr>
        </p:nvSpPr>
        <p:spPr/>
        <p:txBody>
          <a:bodyPr/>
          <a:lstStyle/>
          <a:p>
            <a:fld id="{1F1BFE01-17D7-45EC-AB2B-3C239F66C8E9}" type="slidenum">
              <a:rPr kumimoji="1" lang="ja-JP" altLang="en-US" smtClean="0"/>
              <a:t>2</a:t>
            </a:fld>
            <a:endParaRPr kumimoji="1" lang="ja-JP" altLang="en-US"/>
          </a:p>
        </p:txBody>
      </p:sp>
      <p:sp>
        <p:nvSpPr>
          <p:cNvPr id="2" name="テキスト ボックス 1">
            <a:extLst>
              <a:ext uri="{FF2B5EF4-FFF2-40B4-BE49-F238E27FC236}">
                <a16:creationId xmlns:a16="http://schemas.microsoft.com/office/drawing/2014/main" id="{CA33BF91-4687-5167-1F8C-EB58DCAF613C}"/>
              </a:ext>
            </a:extLst>
          </p:cNvPr>
          <p:cNvSpPr txBox="1"/>
          <p:nvPr/>
        </p:nvSpPr>
        <p:spPr>
          <a:xfrm>
            <a:off x="239713" y="882650"/>
            <a:ext cx="12954000" cy="2734979"/>
          </a:xfrm>
          <a:prstGeom prst="rect">
            <a:avLst/>
          </a:prstGeom>
          <a:noFill/>
        </p:spPr>
        <p:txBody>
          <a:bodyPr wrap="square" rtlCol="0">
            <a:spAutoFit/>
          </a:bodyPr>
          <a:lstStyle/>
          <a:p>
            <a:pPr>
              <a:lnSpc>
                <a:spcPts val="3000"/>
              </a:lnSpc>
            </a:pPr>
            <a:r>
              <a:rPr kumimoji="1" lang="ja-JP" altLang="en-US" b="1" u="sng" dirty="0">
                <a:latin typeface="Meiryo UI" panose="020B0604030504040204" pitchFamily="50" charset="-128"/>
                <a:ea typeface="Meiryo UI" panose="020B0604030504040204" pitchFamily="50" charset="-128"/>
              </a:rPr>
              <a:t>１．円滑に運用できるための改善案</a:t>
            </a:r>
            <a:endParaRPr kumimoji="1" lang="en-US" altLang="ja-JP" b="1" u="sng" dirty="0">
              <a:latin typeface="Meiryo UI" panose="020B0604030504040204" pitchFamily="50" charset="-128"/>
              <a:ea typeface="Meiryo UI" panose="020B0604030504040204" pitchFamily="50" charset="-128"/>
            </a:endParaRPr>
          </a:p>
          <a:p>
            <a:pPr>
              <a:lnSpc>
                <a:spcPts val="3000"/>
              </a:lnSpc>
            </a:pPr>
            <a:r>
              <a:rPr kumimoji="1" lang="ja-JP" altLang="en-US" b="1" dirty="0">
                <a:latin typeface="Meiryo UI" panose="020B0604030504040204" pitchFamily="50" charset="-128"/>
                <a:ea typeface="Meiryo UI" panose="020B0604030504040204" pitchFamily="50" charset="-128"/>
              </a:rPr>
              <a:t>（各ポジションの役割明確化）</a:t>
            </a:r>
            <a:endParaRPr kumimoji="1" lang="en-US" altLang="ja-JP" b="1"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１</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職長、課付が主となって事実の深堀と原因解析を進めてもらう。</a:t>
            </a:r>
            <a:endParaRPr kumimoji="1" lang="en-US" altLang="ja-JP"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２</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課付は係長と事実及び原因解析について、情報共有を行い、再発防止の立案を行う（</a:t>
            </a:r>
            <a:r>
              <a:rPr kumimoji="1" lang="en-US" altLang="ja-JP" dirty="0" err="1">
                <a:latin typeface="Meiryo UI" panose="020B0604030504040204" pitchFamily="50" charset="-128"/>
                <a:ea typeface="Meiryo UI" panose="020B0604030504040204" pitchFamily="50" charset="-128"/>
              </a:rPr>
              <a:t>ProjectX</a:t>
            </a:r>
            <a:r>
              <a:rPr kumimoji="1" lang="ja-JP" altLang="en-US" dirty="0">
                <a:latin typeface="Meiryo UI" panose="020B0604030504040204" pitchFamily="50" charset="-128"/>
                <a:ea typeface="Meiryo UI" panose="020B0604030504040204" pitchFamily="50" charset="-128"/>
              </a:rPr>
              <a:t>会議にて</a:t>
            </a:r>
            <a:r>
              <a:rPr kumimoji="1" lang="en-US" altLang="ja-JP" dirty="0">
                <a:latin typeface="Meiryo UI" panose="020B0604030504040204" pitchFamily="50" charset="-128"/>
                <a:ea typeface="Meiryo UI" panose="020B0604030504040204" pitchFamily="50" charset="-128"/>
              </a:rPr>
              <a:t>LI</a:t>
            </a:r>
            <a:r>
              <a:rPr kumimoji="1" lang="ja-JP" altLang="en-US" dirty="0">
                <a:latin typeface="Meiryo UI" panose="020B0604030504040204" pitchFamily="50" charset="-128"/>
                <a:ea typeface="Meiryo UI" panose="020B0604030504040204" pitchFamily="50" charset="-128"/>
              </a:rPr>
              <a:t>事業部のご意見も頂く）。</a:t>
            </a:r>
            <a:endParaRPr kumimoji="1" lang="en-US" altLang="ja-JP"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設備、管理、横展開すべき事はないか</a:t>
            </a:r>
            <a:endParaRPr kumimoji="1" lang="en-US" altLang="ja-JP"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３</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係長は課長へ再発防止迄の情報共有を行い、異常処置リストに纏めていく。</a:t>
            </a:r>
            <a:endParaRPr kumimoji="1" lang="en-US" altLang="ja-JP"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４</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進捗管理は、基本係長が行う事とするが、製造課長、環安課長、次長も進捗状況をフォローする。　</a:t>
            </a:r>
            <a:endParaRPr kumimoji="1" lang="en-US" altLang="ja-JP"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7EFB441F-A675-708C-073D-8EDA6D9C0B9A}"/>
              </a:ext>
            </a:extLst>
          </p:cNvPr>
          <p:cNvSpPr txBox="1"/>
          <p:nvPr/>
        </p:nvSpPr>
        <p:spPr>
          <a:xfrm>
            <a:off x="239712" y="3778250"/>
            <a:ext cx="12954000" cy="1196097"/>
          </a:xfrm>
          <a:prstGeom prst="rect">
            <a:avLst/>
          </a:prstGeom>
          <a:noFill/>
        </p:spPr>
        <p:txBody>
          <a:bodyPr wrap="square" rtlCol="0">
            <a:spAutoFit/>
          </a:bodyPr>
          <a:lstStyle/>
          <a:p>
            <a:pPr>
              <a:lnSpc>
                <a:spcPts val="3000"/>
              </a:lnSpc>
            </a:pPr>
            <a:r>
              <a:rPr kumimoji="1" lang="ja-JP" altLang="en-US" b="1" dirty="0">
                <a:latin typeface="Meiryo UI" panose="020B0604030504040204" pitchFamily="50" charset="-128"/>
                <a:ea typeface="Meiryo UI" panose="020B0604030504040204" pitchFamily="50" charset="-128"/>
              </a:rPr>
              <a:t>（人員対応）</a:t>
            </a:r>
            <a:endParaRPr kumimoji="1" lang="en-US" altLang="ja-JP" b="1"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１</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現在、工程管理をしている課付メンバーが、各工程を担当。</a:t>
            </a:r>
            <a:endParaRPr kumimoji="1" lang="en-US" altLang="ja-JP"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２</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　</a:t>
            </a:r>
            <a:endParaRPr kumimoji="1" lang="en-US" altLang="ja-JP"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1EE3F7AD-81E8-DAE1-7B07-9BEF578223BE}"/>
              </a:ext>
            </a:extLst>
          </p:cNvPr>
          <p:cNvSpPr txBox="1"/>
          <p:nvPr/>
        </p:nvSpPr>
        <p:spPr>
          <a:xfrm>
            <a:off x="239712" y="5378450"/>
            <a:ext cx="12954000" cy="1580817"/>
          </a:xfrm>
          <a:prstGeom prst="rect">
            <a:avLst/>
          </a:prstGeom>
          <a:noFill/>
        </p:spPr>
        <p:txBody>
          <a:bodyPr wrap="square" rtlCol="0">
            <a:spAutoFit/>
          </a:bodyPr>
          <a:lstStyle/>
          <a:p>
            <a:pPr>
              <a:lnSpc>
                <a:spcPts val="3000"/>
              </a:lnSpc>
            </a:pPr>
            <a:r>
              <a:rPr kumimoji="1" lang="ja-JP" altLang="en-US" b="1" dirty="0">
                <a:latin typeface="Meiryo UI" panose="020B0604030504040204" pitchFamily="50" charset="-128"/>
                <a:ea typeface="Meiryo UI" panose="020B0604030504040204" pitchFamily="50" charset="-128"/>
              </a:rPr>
              <a:t>（</a:t>
            </a:r>
            <a:r>
              <a:rPr kumimoji="1" lang="en-US" altLang="ja-JP" b="1" dirty="0">
                <a:latin typeface="Meiryo UI" panose="020B0604030504040204" pitchFamily="50" charset="-128"/>
                <a:ea typeface="Meiryo UI" panose="020B0604030504040204" pitchFamily="50" charset="-128"/>
              </a:rPr>
              <a:t>Project X</a:t>
            </a:r>
            <a:r>
              <a:rPr kumimoji="1" lang="ja-JP" altLang="en-US" b="1" dirty="0">
                <a:latin typeface="Meiryo UI" panose="020B0604030504040204" pitchFamily="50" charset="-128"/>
                <a:ea typeface="Meiryo UI" panose="020B0604030504040204" pitchFamily="50" charset="-128"/>
              </a:rPr>
              <a:t>会議での報告件名について）</a:t>
            </a:r>
            <a:endParaRPr kumimoji="1" lang="en-US" altLang="ja-JP" b="1"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１</a:t>
            </a:r>
            <a:r>
              <a:rPr kumimoji="1" lang="en-US" altLang="ja-JP" dirty="0">
                <a:latin typeface="Meiryo UI" panose="020B0604030504040204" pitchFamily="50" charset="-128"/>
                <a:ea typeface="Meiryo UI" panose="020B0604030504040204" pitchFamily="50" charset="-128"/>
              </a:rPr>
              <a:t>)APSAS</a:t>
            </a:r>
            <a:r>
              <a:rPr kumimoji="1" lang="ja-JP" altLang="en-US" dirty="0">
                <a:latin typeface="Meiryo UI" panose="020B0604030504040204" pitchFamily="50" charset="-128"/>
                <a:ea typeface="Meiryo UI" panose="020B0604030504040204" pitchFamily="50" charset="-128"/>
              </a:rPr>
              <a:t>のリスク評価マトリックス表にて、リスクと重要度のランク付けの見直しを行い、重要度（重、中）の件名に絞り、事業本部の</a:t>
            </a:r>
            <a:endParaRPr kumimoji="1" lang="en-US" altLang="ja-JP"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フォローを実施してもらう。⇒やるべき事を明確にしていく（管理上手順に落とし込むもの、設備検討部会に繋ぐもの）</a:t>
            </a:r>
            <a:endParaRPr kumimoji="1" lang="en-US" altLang="ja-JP" dirty="0">
              <a:latin typeface="Meiryo UI" panose="020B0604030504040204" pitchFamily="50" charset="-128"/>
              <a:ea typeface="Meiryo UI" panose="020B0604030504040204" pitchFamily="50" charset="-128"/>
            </a:endParaRPr>
          </a:p>
          <a:p>
            <a:pPr>
              <a:lnSpc>
                <a:spcPts val="3000"/>
              </a:lnSpc>
            </a:pPr>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重要度ランクの見直し実施済み　</a:t>
            </a:r>
            <a:endParaRPr kumimoji="1"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5588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矢印コネクタ 28">
            <a:extLst>
              <a:ext uri="{FF2B5EF4-FFF2-40B4-BE49-F238E27FC236}">
                <a16:creationId xmlns:a16="http://schemas.microsoft.com/office/drawing/2014/main" id="{107A4F4A-6DCC-4747-BC66-17B5FF9A505F}"/>
              </a:ext>
            </a:extLst>
          </p:cNvPr>
          <p:cNvCxnSpPr>
            <a:stCxn id="24" idx="3"/>
            <a:endCxn id="22" idx="1"/>
          </p:cNvCxnSpPr>
          <p:nvPr/>
        </p:nvCxnSpPr>
        <p:spPr>
          <a:xfrm flipV="1">
            <a:off x="2829144" y="1448392"/>
            <a:ext cx="6708061" cy="3127468"/>
          </a:xfrm>
          <a:prstGeom prst="straightConnector1">
            <a:avLst/>
          </a:prstGeom>
          <a:ln w="101600">
            <a:solidFill>
              <a:srgbClr val="0000FF">
                <a:alpha val="31000"/>
              </a:srgbClr>
            </a:solidFill>
            <a:tailEnd type="stealth" w="lg" len="lg"/>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00000000-0008-0000-0000-000009000000}"/>
              </a:ext>
            </a:extLst>
          </p:cNvPr>
          <p:cNvSpPr/>
          <p:nvPr/>
        </p:nvSpPr>
        <p:spPr>
          <a:xfrm>
            <a:off x="314701" y="5432"/>
            <a:ext cx="12847605" cy="72897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2800" dirty="0">
                <a:solidFill>
                  <a:srgbClr val="0000FF"/>
                </a:solidFill>
                <a:latin typeface="Meiryo UI" panose="020B0604030504040204" pitchFamily="50" charset="-128"/>
                <a:ea typeface="Meiryo UI" panose="020B0604030504040204" pitchFamily="50" charset="-128"/>
              </a:rPr>
              <a:t>＜</a:t>
            </a:r>
            <a:r>
              <a:rPr kumimoji="1" lang="en-US" altLang="ja-JP" sz="2800" dirty="0">
                <a:solidFill>
                  <a:srgbClr val="0000FF"/>
                </a:solidFill>
                <a:latin typeface="Meiryo UI" panose="020B0604030504040204" pitchFamily="50" charset="-128"/>
                <a:ea typeface="Meiryo UI" panose="020B0604030504040204" pitchFamily="50" charset="-128"/>
              </a:rPr>
              <a:t>Project X</a:t>
            </a:r>
            <a:r>
              <a:rPr kumimoji="1" lang="ja-JP" altLang="en-US" sz="2800" dirty="0">
                <a:solidFill>
                  <a:srgbClr val="0000FF"/>
                </a:solidFill>
                <a:latin typeface="Meiryo UI" panose="020B0604030504040204" pitchFamily="50" charset="-128"/>
                <a:ea typeface="Meiryo UI" panose="020B0604030504040204" pitchFamily="50" charset="-128"/>
              </a:rPr>
              <a:t>　活動のイメージ図＞</a:t>
            </a:r>
            <a:r>
              <a:rPr kumimoji="1" lang="en-US" altLang="ja-JP" sz="2800" dirty="0">
                <a:solidFill>
                  <a:srgbClr val="0000FF"/>
                </a:solidFill>
                <a:latin typeface="Meiryo UI" panose="020B0604030504040204" pitchFamily="50" charset="-128"/>
                <a:ea typeface="Meiryo UI" panose="020B0604030504040204" pitchFamily="50" charset="-128"/>
              </a:rPr>
              <a:t>Pro-</a:t>
            </a:r>
            <a:r>
              <a:rPr kumimoji="1" lang="en-US" altLang="ja-JP" sz="2800" b="1" dirty="0">
                <a:solidFill>
                  <a:srgbClr val="FF0000"/>
                </a:solidFill>
                <a:latin typeface="Meiryo UI" panose="020B0604030504040204" pitchFamily="50" charset="-128"/>
                <a:ea typeface="Meiryo UI" panose="020B0604030504040204" pitchFamily="50" charset="-128"/>
              </a:rPr>
              <a:t>X</a:t>
            </a:r>
            <a:r>
              <a:rPr kumimoji="1" lang="ja-JP" altLang="en-US" sz="2800" dirty="0">
                <a:solidFill>
                  <a:srgbClr val="0000FF"/>
                </a:solidFill>
                <a:latin typeface="Meiryo UI" panose="020B0604030504040204" pitchFamily="50" charset="-128"/>
                <a:ea typeface="Meiryo UI" panose="020B0604030504040204" pitchFamily="50" charset="-128"/>
              </a:rPr>
              <a:t>ネーミングと考え方</a:t>
            </a:r>
            <a:endParaRPr kumimoji="1" lang="en-US" altLang="ja-JP" sz="2800" dirty="0">
              <a:solidFill>
                <a:srgbClr val="0000FF"/>
              </a:solidFill>
              <a:latin typeface="Meiryo UI" panose="020B0604030504040204" pitchFamily="50" charset="-128"/>
              <a:ea typeface="Meiryo UI" panose="020B0604030504040204" pitchFamily="50" charset="-128"/>
            </a:endParaRPr>
          </a:p>
          <a:p>
            <a:pPr algn="l"/>
            <a:r>
              <a:rPr kumimoji="1" lang="ja-JP" altLang="en-US" sz="2800" dirty="0">
                <a:solidFill>
                  <a:srgbClr val="0000FF"/>
                </a:solidFill>
                <a:latin typeface="Meiryo UI" panose="020B0604030504040204" pitchFamily="50" charset="-128"/>
                <a:ea typeface="Meiryo UI" panose="020B0604030504040204" pitchFamily="50" charset="-128"/>
              </a:rPr>
              <a:t>　　　　　　　　　　　　　　　（横一辺倒の対応から、</a:t>
            </a:r>
            <a:r>
              <a:rPr kumimoji="1" lang="en-US" altLang="ja-JP" sz="2800" b="1" dirty="0">
                <a:solidFill>
                  <a:srgbClr val="FF0000"/>
                </a:solidFill>
                <a:latin typeface="Meiryo UI" panose="020B0604030504040204" pitchFamily="50" charset="-128"/>
                <a:ea typeface="Meiryo UI" panose="020B0604030504040204" pitchFamily="50" charset="-128"/>
              </a:rPr>
              <a:t>X</a:t>
            </a:r>
            <a:r>
              <a:rPr kumimoji="1" lang="ja-JP" altLang="en-US" sz="2800" b="1" dirty="0">
                <a:solidFill>
                  <a:srgbClr val="FF0000"/>
                </a:solidFill>
                <a:latin typeface="Meiryo UI" panose="020B0604030504040204" pitchFamily="50" charset="-128"/>
                <a:ea typeface="Meiryo UI" panose="020B0604030504040204" pitchFamily="50" charset="-128"/>
              </a:rPr>
              <a:t>（クロス）</a:t>
            </a:r>
            <a:r>
              <a:rPr kumimoji="1" lang="ja-JP" altLang="en-US" sz="2800" dirty="0">
                <a:solidFill>
                  <a:srgbClr val="0000FF"/>
                </a:solidFill>
                <a:latin typeface="Meiryo UI" panose="020B0604030504040204" pitchFamily="50" charset="-128"/>
                <a:ea typeface="Meiryo UI" panose="020B0604030504040204" pitchFamily="50" charset="-128"/>
              </a:rPr>
              <a:t>した対応活動への変革）</a:t>
            </a:r>
          </a:p>
        </p:txBody>
      </p:sp>
      <p:sp>
        <p:nvSpPr>
          <p:cNvPr id="13" name="正方形/長方形 12">
            <a:extLst>
              <a:ext uri="{FF2B5EF4-FFF2-40B4-BE49-F238E27FC236}">
                <a16:creationId xmlns:a16="http://schemas.microsoft.com/office/drawing/2014/main" id="{00000000-0008-0000-0000-000015000000}"/>
              </a:ext>
            </a:extLst>
          </p:cNvPr>
          <p:cNvSpPr/>
          <p:nvPr/>
        </p:nvSpPr>
        <p:spPr>
          <a:xfrm>
            <a:off x="5225518" y="4666926"/>
            <a:ext cx="1915313" cy="43892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763" dirty="0">
                <a:solidFill>
                  <a:srgbClr val="0000FF"/>
                </a:solidFill>
                <a:latin typeface="Meiryo UI" panose="020B0604030504040204" pitchFamily="50" charset="-128"/>
                <a:ea typeface="Meiryo UI" panose="020B0604030504040204" pitchFamily="50" charset="-128"/>
              </a:rPr>
              <a:t>設備、保全見直し</a:t>
            </a:r>
          </a:p>
        </p:txBody>
      </p:sp>
      <p:sp>
        <p:nvSpPr>
          <p:cNvPr id="14" name="正方形/長方形 13">
            <a:extLst>
              <a:ext uri="{FF2B5EF4-FFF2-40B4-BE49-F238E27FC236}">
                <a16:creationId xmlns:a16="http://schemas.microsoft.com/office/drawing/2014/main" id="{00000000-0008-0000-0000-000008000000}"/>
              </a:ext>
            </a:extLst>
          </p:cNvPr>
          <p:cNvSpPr/>
          <p:nvPr/>
        </p:nvSpPr>
        <p:spPr>
          <a:xfrm>
            <a:off x="4591453" y="1011328"/>
            <a:ext cx="3183442" cy="4389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763" dirty="0">
                <a:solidFill>
                  <a:srgbClr val="0000FF"/>
                </a:solidFill>
                <a:latin typeface="Meiryo UI" panose="020B0604030504040204" pitchFamily="50" charset="-128"/>
                <a:ea typeface="Meiryo UI" panose="020B0604030504040204" pitchFamily="50" charset="-128"/>
              </a:rPr>
              <a:t>操作基準書＆管理基準見直し</a:t>
            </a:r>
          </a:p>
        </p:txBody>
      </p:sp>
      <p:sp>
        <p:nvSpPr>
          <p:cNvPr id="15" name="正方形/長方形 14">
            <a:extLst>
              <a:ext uri="{FF2B5EF4-FFF2-40B4-BE49-F238E27FC236}">
                <a16:creationId xmlns:a16="http://schemas.microsoft.com/office/drawing/2014/main" id="{00000000-0008-0000-0000-000017000000}"/>
              </a:ext>
            </a:extLst>
          </p:cNvPr>
          <p:cNvSpPr/>
          <p:nvPr/>
        </p:nvSpPr>
        <p:spPr>
          <a:xfrm>
            <a:off x="835215" y="4958921"/>
            <a:ext cx="5518549" cy="233510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lnSpc>
                <a:spcPts val="2424"/>
              </a:lnSpc>
            </a:pPr>
            <a:r>
              <a:rPr kumimoji="1" lang="ja-JP" altLang="en-US" sz="1763" dirty="0">
                <a:solidFill>
                  <a:srgbClr val="0000FF"/>
                </a:solidFill>
                <a:latin typeface="Meiryo UI" panose="020B0604030504040204" pitchFamily="50" charset="-128"/>
                <a:ea typeface="Meiryo UI" panose="020B0604030504040204" pitchFamily="50" charset="-128"/>
              </a:rPr>
              <a:t>・</a:t>
            </a:r>
            <a:r>
              <a:rPr kumimoji="1" lang="en-US" altLang="ja-JP" sz="1763" dirty="0">
                <a:solidFill>
                  <a:srgbClr val="0000FF"/>
                </a:solidFill>
                <a:latin typeface="Meiryo UI" panose="020B0604030504040204" pitchFamily="50" charset="-128"/>
                <a:ea typeface="Meiryo UI" panose="020B0604030504040204" pitchFamily="50" charset="-128"/>
              </a:rPr>
              <a:t>APSAS</a:t>
            </a:r>
            <a:r>
              <a:rPr kumimoji="1" lang="ja-JP" altLang="en-US" sz="1763" dirty="0">
                <a:solidFill>
                  <a:srgbClr val="0000FF"/>
                </a:solidFill>
                <a:latin typeface="Meiryo UI" panose="020B0604030504040204" pitchFamily="50" charset="-128"/>
                <a:ea typeface="Meiryo UI" panose="020B0604030504040204" pitchFamily="50" charset="-128"/>
              </a:rPr>
              <a:t>の第４段階／プロセス安全性評価</a:t>
            </a:r>
            <a:endParaRPr kumimoji="1" lang="en-US" altLang="ja-JP" sz="1763" dirty="0">
              <a:solidFill>
                <a:srgbClr val="0000FF"/>
              </a:solidFill>
              <a:latin typeface="Meiryo UI" panose="020B0604030504040204" pitchFamily="50" charset="-128"/>
              <a:ea typeface="Meiryo UI" panose="020B0604030504040204" pitchFamily="50" charset="-128"/>
            </a:endParaRPr>
          </a:p>
          <a:p>
            <a:pPr algn="l">
              <a:lnSpc>
                <a:spcPts val="2424"/>
              </a:lnSpc>
            </a:pPr>
            <a:r>
              <a:rPr kumimoji="1" lang="ja-JP" altLang="en-US" sz="1763" dirty="0">
                <a:solidFill>
                  <a:srgbClr val="0000FF"/>
                </a:solidFill>
                <a:latin typeface="Meiryo UI" panose="020B0604030504040204" pitchFamily="50" charset="-128"/>
                <a:ea typeface="Meiryo UI" panose="020B0604030504040204" pitchFamily="50" charset="-128"/>
              </a:rPr>
              <a:t>　（基準書と</a:t>
            </a:r>
            <a:r>
              <a:rPr kumimoji="1" lang="en-US" altLang="ja-JP" sz="1763" dirty="0">
                <a:solidFill>
                  <a:srgbClr val="0000FF"/>
                </a:solidFill>
                <a:latin typeface="Meiryo UI" panose="020B0604030504040204" pitchFamily="50" charset="-128"/>
                <a:ea typeface="Meiryo UI" panose="020B0604030504040204" pitchFamily="50" charset="-128"/>
              </a:rPr>
              <a:t>P</a:t>
            </a:r>
            <a:r>
              <a:rPr kumimoji="1" lang="ja-JP" altLang="en-US" sz="1763" dirty="0">
                <a:solidFill>
                  <a:srgbClr val="0000FF"/>
                </a:solidFill>
                <a:latin typeface="Meiryo UI" panose="020B0604030504040204" pitchFamily="50" charset="-128"/>
                <a:ea typeface="Meiryo UI" panose="020B0604030504040204" pitchFamily="50" charset="-128"/>
              </a:rPr>
              <a:t>＆</a:t>
            </a:r>
            <a:r>
              <a:rPr kumimoji="1" lang="en-US" altLang="ja-JP" sz="1763" dirty="0">
                <a:solidFill>
                  <a:srgbClr val="0000FF"/>
                </a:solidFill>
                <a:latin typeface="Meiryo UI" panose="020B0604030504040204" pitchFamily="50" charset="-128"/>
                <a:ea typeface="Meiryo UI" panose="020B0604030504040204" pitchFamily="50" charset="-128"/>
              </a:rPr>
              <a:t>ID</a:t>
            </a:r>
            <a:r>
              <a:rPr kumimoji="1" lang="ja-JP" altLang="en-US" sz="1763" dirty="0">
                <a:solidFill>
                  <a:srgbClr val="0000FF"/>
                </a:solidFill>
                <a:latin typeface="Meiryo UI" panose="020B0604030504040204" pitchFamily="50" charset="-128"/>
                <a:ea typeface="Meiryo UI" panose="020B0604030504040204" pitchFamily="50" charset="-128"/>
              </a:rPr>
              <a:t>から</a:t>
            </a:r>
            <a:r>
              <a:rPr kumimoji="1" lang="en-US" altLang="ja-JP" sz="1763" dirty="0">
                <a:solidFill>
                  <a:srgbClr val="0000FF"/>
                </a:solidFill>
                <a:latin typeface="Meiryo UI" panose="020B0604030504040204" pitchFamily="50" charset="-128"/>
                <a:ea typeface="Meiryo UI" panose="020B0604030504040204" pitchFamily="50" charset="-128"/>
              </a:rPr>
              <a:t>What-if</a:t>
            </a:r>
            <a:r>
              <a:rPr kumimoji="1" lang="ja-JP" altLang="en-US" sz="1763" dirty="0">
                <a:solidFill>
                  <a:srgbClr val="0000FF"/>
                </a:solidFill>
                <a:latin typeface="Meiryo UI" panose="020B0604030504040204" pitchFamily="50" charset="-128"/>
                <a:ea typeface="Meiryo UI" panose="020B0604030504040204" pitchFamily="50" charset="-128"/>
              </a:rPr>
              <a:t>シートを作成）</a:t>
            </a:r>
            <a:endParaRPr kumimoji="1" lang="en-US" altLang="ja-JP" sz="1763" dirty="0">
              <a:solidFill>
                <a:srgbClr val="0000FF"/>
              </a:solidFill>
              <a:latin typeface="Meiryo UI" panose="020B0604030504040204" pitchFamily="50" charset="-128"/>
              <a:ea typeface="Meiryo UI" panose="020B0604030504040204" pitchFamily="50" charset="-128"/>
            </a:endParaRPr>
          </a:p>
          <a:p>
            <a:pPr algn="l">
              <a:lnSpc>
                <a:spcPts val="2424"/>
              </a:lnSpc>
            </a:pPr>
            <a:r>
              <a:rPr kumimoji="1" lang="ja-JP" altLang="en-US" sz="1763" dirty="0">
                <a:solidFill>
                  <a:srgbClr val="0000FF"/>
                </a:solidFill>
                <a:latin typeface="Meiryo UI" panose="020B0604030504040204" pitchFamily="50" charset="-128"/>
                <a:ea typeface="Meiryo UI" panose="020B0604030504040204" pitchFamily="50" charset="-128"/>
              </a:rPr>
              <a:t>・</a:t>
            </a:r>
            <a:r>
              <a:rPr kumimoji="1" lang="en-US" altLang="ja-JP" sz="1763" dirty="0">
                <a:solidFill>
                  <a:srgbClr val="0000FF"/>
                </a:solidFill>
                <a:latin typeface="Meiryo UI" panose="020B0604030504040204" pitchFamily="50" charset="-128"/>
                <a:ea typeface="Meiryo UI" panose="020B0604030504040204" pitchFamily="50" charset="-128"/>
              </a:rPr>
              <a:t>APSAS</a:t>
            </a:r>
            <a:r>
              <a:rPr kumimoji="1" lang="ja-JP" altLang="en-US" sz="1763" dirty="0">
                <a:solidFill>
                  <a:srgbClr val="0000FF"/>
                </a:solidFill>
                <a:latin typeface="Meiryo UI" panose="020B0604030504040204" pitchFamily="50" charset="-128"/>
                <a:ea typeface="Meiryo UI" panose="020B0604030504040204" pitchFamily="50" charset="-128"/>
              </a:rPr>
              <a:t>の第５段階／安全対策の確認</a:t>
            </a:r>
          </a:p>
          <a:p>
            <a:pPr algn="l">
              <a:lnSpc>
                <a:spcPts val="2424"/>
              </a:lnSpc>
            </a:pPr>
            <a:r>
              <a:rPr kumimoji="1" lang="ja-JP" altLang="en-US" sz="1763" dirty="0">
                <a:solidFill>
                  <a:srgbClr val="0000FF"/>
                </a:solidFill>
                <a:latin typeface="Meiryo UI" panose="020B0604030504040204" pitchFamily="50" charset="-128"/>
                <a:ea typeface="Meiryo UI" panose="020B0604030504040204" pitchFamily="50" charset="-128"/>
              </a:rPr>
              <a:t>　（作業面、設備面、管理面へ落とし込み）</a:t>
            </a:r>
            <a:endParaRPr kumimoji="1" lang="en-US" altLang="ja-JP" sz="1763" dirty="0">
              <a:solidFill>
                <a:srgbClr val="0000FF"/>
              </a:solidFill>
              <a:latin typeface="Meiryo UI" panose="020B0604030504040204" pitchFamily="50" charset="-128"/>
              <a:ea typeface="Meiryo UI" panose="020B0604030504040204" pitchFamily="50" charset="-128"/>
            </a:endParaRPr>
          </a:p>
          <a:p>
            <a:pPr algn="l">
              <a:lnSpc>
                <a:spcPts val="2424"/>
              </a:lnSpc>
            </a:pPr>
            <a:r>
              <a:rPr kumimoji="1" lang="ja-JP" altLang="en-US" sz="1763" dirty="0">
                <a:solidFill>
                  <a:srgbClr val="0000FF"/>
                </a:solidFill>
                <a:latin typeface="Meiryo UI" panose="020B0604030504040204" pitchFamily="50" charset="-128"/>
                <a:ea typeface="Meiryo UI" panose="020B0604030504040204" pitchFamily="50" charset="-128"/>
              </a:rPr>
              <a:t>・現状リスクならにびリスク低減活動効果の見える化</a:t>
            </a:r>
            <a:endParaRPr kumimoji="1" lang="en-US" altLang="ja-JP" sz="1763" dirty="0">
              <a:solidFill>
                <a:srgbClr val="0000FF"/>
              </a:solidFill>
              <a:latin typeface="Meiryo UI" panose="020B0604030504040204" pitchFamily="50" charset="-128"/>
              <a:ea typeface="Meiryo UI" panose="020B0604030504040204" pitchFamily="50" charset="-128"/>
            </a:endParaRPr>
          </a:p>
          <a:p>
            <a:pPr algn="l">
              <a:lnSpc>
                <a:spcPts val="2424"/>
              </a:lnSpc>
            </a:pPr>
            <a:r>
              <a:rPr kumimoji="1" lang="en-US" altLang="ja-JP" sz="1763" dirty="0">
                <a:solidFill>
                  <a:srgbClr val="0000FF"/>
                </a:solidFill>
                <a:latin typeface="Meiryo UI" panose="020B0604030504040204" pitchFamily="50" charset="-128"/>
                <a:ea typeface="Meiryo UI" panose="020B0604030504040204" pitchFamily="50" charset="-128"/>
              </a:rPr>
              <a:t>※</a:t>
            </a:r>
            <a:r>
              <a:rPr kumimoji="1" lang="ja-JP" altLang="en-US" sz="1763" dirty="0">
                <a:solidFill>
                  <a:srgbClr val="0000FF"/>
                </a:solidFill>
                <a:latin typeface="Meiryo UI" panose="020B0604030504040204" pitchFamily="50" charset="-128"/>
                <a:ea typeface="Meiryo UI" panose="020B0604030504040204" pitchFamily="50" charset="-128"/>
              </a:rPr>
              <a:t>まずは、</a:t>
            </a:r>
            <a:r>
              <a:rPr kumimoji="1" lang="en-US" altLang="ja-JP" sz="1763" dirty="0">
                <a:solidFill>
                  <a:srgbClr val="0000FF"/>
                </a:solidFill>
                <a:latin typeface="Meiryo UI" panose="020B0604030504040204" pitchFamily="50" charset="-128"/>
                <a:ea typeface="Meiryo UI" panose="020B0604030504040204" pitchFamily="50" charset="-128"/>
              </a:rPr>
              <a:t>ATBC</a:t>
            </a:r>
            <a:r>
              <a:rPr kumimoji="1" lang="ja-JP" altLang="en-US" sz="1763" dirty="0">
                <a:solidFill>
                  <a:srgbClr val="0000FF"/>
                </a:solidFill>
                <a:latin typeface="Meiryo UI" panose="020B0604030504040204" pitchFamily="50" charset="-128"/>
                <a:ea typeface="Meiryo UI" panose="020B0604030504040204" pitchFamily="50" charset="-128"/>
              </a:rPr>
              <a:t>から完了させる。</a:t>
            </a:r>
            <a:endParaRPr kumimoji="1" lang="en-US" altLang="ja-JP" sz="1763" dirty="0">
              <a:solidFill>
                <a:srgbClr val="0000FF"/>
              </a:solidFill>
              <a:latin typeface="Meiryo UI" panose="020B0604030504040204" pitchFamily="50" charset="-128"/>
              <a:ea typeface="Meiryo UI" panose="020B0604030504040204" pitchFamily="50" charset="-128"/>
            </a:endParaRPr>
          </a:p>
          <a:p>
            <a:pPr algn="l">
              <a:lnSpc>
                <a:spcPts val="2424"/>
              </a:lnSpc>
            </a:pPr>
            <a:r>
              <a:rPr kumimoji="1" lang="en-US" altLang="ja-JP" sz="1763" dirty="0">
                <a:solidFill>
                  <a:srgbClr val="0000FF"/>
                </a:solidFill>
                <a:latin typeface="Meiryo UI" panose="020B0604030504040204" pitchFamily="50" charset="-128"/>
                <a:ea typeface="Meiryo UI" panose="020B0604030504040204" pitchFamily="50" charset="-128"/>
              </a:rPr>
              <a:t>※M5A</a:t>
            </a:r>
            <a:r>
              <a:rPr kumimoji="1" lang="ja-JP" altLang="en-US" sz="1763" dirty="0">
                <a:solidFill>
                  <a:srgbClr val="0000FF"/>
                </a:solidFill>
                <a:latin typeface="Meiryo UI" panose="020B0604030504040204" pitchFamily="50" charset="-128"/>
                <a:ea typeface="Meiryo UI" panose="020B0604030504040204" pitchFamily="50" charset="-128"/>
              </a:rPr>
              <a:t>増設では、</a:t>
            </a:r>
            <a:r>
              <a:rPr kumimoji="1" lang="en-US" altLang="ja-JP" sz="1763" dirty="0">
                <a:solidFill>
                  <a:srgbClr val="0000FF"/>
                </a:solidFill>
                <a:latin typeface="Meiryo UI" panose="020B0604030504040204" pitchFamily="50" charset="-128"/>
                <a:ea typeface="Meiryo UI" panose="020B0604030504040204" pitchFamily="50" charset="-128"/>
              </a:rPr>
              <a:t>Project X</a:t>
            </a:r>
            <a:r>
              <a:rPr kumimoji="1" lang="ja-JP" altLang="en-US" sz="1763" dirty="0">
                <a:solidFill>
                  <a:srgbClr val="0000FF"/>
                </a:solidFill>
                <a:latin typeface="Meiryo UI" panose="020B0604030504040204" pitchFamily="50" charset="-128"/>
                <a:ea typeface="Meiryo UI" panose="020B0604030504040204" pitchFamily="50" charset="-128"/>
              </a:rPr>
              <a:t>とは別に第４段階を実施中。</a:t>
            </a:r>
          </a:p>
        </p:txBody>
      </p:sp>
      <p:sp>
        <p:nvSpPr>
          <p:cNvPr id="16" name="正方形/長方形 15">
            <a:extLst>
              <a:ext uri="{FF2B5EF4-FFF2-40B4-BE49-F238E27FC236}">
                <a16:creationId xmlns:a16="http://schemas.microsoft.com/office/drawing/2014/main" id="{00000000-0008-0000-0000-000018000000}"/>
              </a:ext>
            </a:extLst>
          </p:cNvPr>
          <p:cNvSpPr/>
          <p:nvPr/>
        </p:nvSpPr>
        <p:spPr>
          <a:xfrm>
            <a:off x="835214" y="1743995"/>
            <a:ext cx="7862698" cy="25938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lnSpc>
                <a:spcPts val="2424"/>
              </a:lnSpc>
            </a:pPr>
            <a:r>
              <a:rPr kumimoji="1" lang="ja-JP" altLang="en-US" sz="1763" b="1" u="sng" dirty="0">
                <a:solidFill>
                  <a:srgbClr val="FF0000"/>
                </a:solidFill>
                <a:latin typeface="Meiryo UI" panose="020B0604030504040204" pitchFamily="50" charset="-128"/>
                <a:ea typeface="Meiryo UI" panose="020B0604030504040204" pitchFamily="50" charset="-128"/>
              </a:rPr>
              <a:t>・異常処置報告書</a:t>
            </a:r>
            <a:endParaRPr kumimoji="1" lang="en-US" altLang="ja-JP" sz="1763" b="1" u="sng" dirty="0">
              <a:solidFill>
                <a:srgbClr val="FF0000"/>
              </a:solidFill>
              <a:latin typeface="Meiryo UI" panose="020B0604030504040204" pitchFamily="50" charset="-128"/>
              <a:ea typeface="Meiryo UI" panose="020B0604030504040204" pitchFamily="50" charset="-128"/>
            </a:endParaRPr>
          </a:p>
          <a:p>
            <a:pPr algn="l">
              <a:lnSpc>
                <a:spcPts val="2424"/>
              </a:lnSpc>
            </a:pPr>
            <a:r>
              <a:rPr kumimoji="1" lang="ja-JP" altLang="en-US" sz="1763" b="1" u="sng" dirty="0">
                <a:solidFill>
                  <a:srgbClr val="FF0000"/>
                </a:solidFill>
                <a:latin typeface="Meiryo UI" panose="020B0604030504040204" pitchFamily="50" charset="-128"/>
                <a:ea typeface="Meiryo UI" panose="020B0604030504040204" pitchFamily="50" charset="-128"/>
              </a:rPr>
              <a:t>（初動手順の情報共有</a:t>
            </a:r>
            <a:r>
              <a:rPr kumimoji="1" lang="ja-JP" altLang="en-US" sz="1763" b="1" dirty="0">
                <a:solidFill>
                  <a:srgbClr val="FF0000"/>
                </a:solidFill>
                <a:latin typeface="Meiryo UI" panose="020B0604030504040204" pitchFamily="50" charset="-128"/>
                <a:ea typeface="Meiryo UI" panose="020B0604030504040204" pitchFamily="50" charset="-128"/>
              </a:rPr>
              <a:t>）</a:t>
            </a:r>
            <a:endParaRPr kumimoji="1" lang="en-US" altLang="ja-JP" sz="1763" dirty="0">
              <a:solidFill>
                <a:srgbClr val="FF0000"/>
              </a:solidFill>
              <a:latin typeface="Meiryo UI" panose="020B0604030504040204" pitchFamily="50" charset="-128"/>
              <a:ea typeface="Meiryo UI" panose="020B0604030504040204" pitchFamily="50" charset="-128"/>
            </a:endParaRPr>
          </a:p>
          <a:p>
            <a:pPr algn="l">
              <a:lnSpc>
                <a:spcPts val="2424"/>
              </a:lnSpc>
            </a:pPr>
            <a:r>
              <a:rPr kumimoji="1" lang="ja-JP" altLang="en-US" sz="1763" dirty="0">
                <a:solidFill>
                  <a:srgbClr val="FF0000"/>
                </a:solidFill>
                <a:latin typeface="Meiryo UI" panose="020B0604030504040204" pitchFamily="50" charset="-128"/>
                <a:ea typeface="Meiryo UI" panose="020B0604030504040204" pitchFamily="50" charset="-128"/>
              </a:rPr>
              <a:t>・原因と対策の深堀りと共有</a:t>
            </a:r>
            <a:endParaRPr kumimoji="1" lang="en-US" altLang="ja-JP" sz="1763" dirty="0">
              <a:solidFill>
                <a:srgbClr val="FF0000"/>
              </a:solidFill>
              <a:latin typeface="Meiryo UI" panose="020B0604030504040204" pitchFamily="50" charset="-128"/>
              <a:ea typeface="Meiryo UI" panose="020B0604030504040204" pitchFamily="50" charset="-128"/>
            </a:endParaRPr>
          </a:p>
          <a:p>
            <a:pPr algn="l">
              <a:lnSpc>
                <a:spcPts val="2424"/>
              </a:lnSpc>
            </a:pPr>
            <a:r>
              <a:rPr kumimoji="1" lang="ja-JP" altLang="en-US" sz="1763" dirty="0">
                <a:solidFill>
                  <a:srgbClr val="FF0000"/>
                </a:solidFill>
                <a:latin typeface="Meiryo UI" panose="020B0604030504040204" pitchFamily="50" charset="-128"/>
                <a:ea typeface="Meiryo UI" panose="020B0604030504040204" pitchFamily="50" charset="-128"/>
              </a:rPr>
              <a:t>・水平展開</a:t>
            </a:r>
            <a:r>
              <a:rPr lang="ja-JP" altLang="en-US" sz="1763" dirty="0">
                <a:solidFill>
                  <a:srgbClr val="FF0000"/>
                </a:solidFill>
                <a:latin typeface="Meiryo UI" panose="020B0604030504040204" pitchFamily="50" charset="-128"/>
                <a:ea typeface="Meiryo UI" panose="020B0604030504040204" pitchFamily="50" charset="-128"/>
              </a:rPr>
              <a:t>（</a:t>
            </a:r>
            <a:r>
              <a:rPr kumimoji="1" lang="ja-JP" altLang="en-US" sz="1763" dirty="0">
                <a:solidFill>
                  <a:srgbClr val="FF0000"/>
                </a:solidFill>
                <a:latin typeface="Meiryo UI" panose="020B0604030504040204" pitchFamily="50" charset="-128"/>
                <a:ea typeface="Meiryo UI" panose="020B0604030504040204" pitchFamily="50" charset="-128"/>
              </a:rPr>
              <a:t>同様作業の抽出）</a:t>
            </a:r>
            <a:endParaRPr kumimoji="1" lang="en-US" altLang="ja-JP" sz="1763" dirty="0">
              <a:solidFill>
                <a:srgbClr val="FF0000"/>
              </a:solidFill>
              <a:latin typeface="Meiryo UI" panose="020B0604030504040204" pitchFamily="50" charset="-128"/>
              <a:ea typeface="Meiryo UI" panose="020B0604030504040204" pitchFamily="50" charset="-128"/>
            </a:endParaRPr>
          </a:p>
          <a:p>
            <a:pPr algn="l">
              <a:lnSpc>
                <a:spcPts val="2424"/>
              </a:lnSpc>
            </a:pPr>
            <a:r>
              <a:rPr kumimoji="1" lang="ja-JP" altLang="en-US" sz="1763" dirty="0">
                <a:solidFill>
                  <a:srgbClr val="FF0000"/>
                </a:solidFill>
                <a:latin typeface="Meiryo UI" panose="020B0604030504040204" pitchFamily="50" charset="-128"/>
                <a:ea typeface="Meiryo UI" panose="020B0604030504040204" pitchFamily="50" charset="-128"/>
              </a:rPr>
              <a:t>・リスクの定量化と優先順位付け</a:t>
            </a:r>
            <a:endParaRPr kumimoji="1" lang="en-US" altLang="ja-JP" sz="1763" dirty="0">
              <a:solidFill>
                <a:srgbClr val="FF0000"/>
              </a:solidFill>
              <a:latin typeface="Meiryo UI" panose="020B0604030504040204" pitchFamily="50" charset="-128"/>
              <a:ea typeface="Meiryo UI" panose="020B0604030504040204" pitchFamily="50" charset="-128"/>
            </a:endParaRPr>
          </a:p>
          <a:p>
            <a:pPr algn="l">
              <a:lnSpc>
                <a:spcPts val="2424"/>
              </a:lnSpc>
            </a:pPr>
            <a:r>
              <a:rPr kumimoji="1" lang="ja-JP" altLang="en-US" sz="1763" dirty="0">
                <a:solidFill>
                  <a:srgbClr val="FF0000"/>
                </a:solidFill>
                <a:latin typeface="Meiryo UI" panose="020B0604030504040204" pitchFamily="50" charset="-128"/>
                <a:ea typeface="Meiryo UI" panose="020B0604030504040204" pitchFamily="50" charset="-128"/>
              </a:rPr>
              <a:t>・手順書の見直し（曖昧な言葉に対して、具体的な言葉への是正）</a:t>
            </a:r>
            <a:endParaRPr kumimoji="1" lang="en-US" altLang="ja-JP" sz="1763" dirty="0">
              <a:solidFill>
                <a:srgbClr val="FF0000"/>
              </a:solidFill>
              <a:latin typeface="Meiryo UI" panose="020B0604030504040204" pitchFamily="50" charset="-128"/>
              <a:ea typeface="Meiryo UI" panose="020B0604030504040204" pitchFamily="50" charset="-128"/>
            </a:endParaRPr>
          </a:p>
          <a:p>
            <a:pPr algn="l">
              <a:lnSpc>
                <a:spcPts val="2424"/>
              </a:lnSpc>
            </a:pPr>
            <a:r>
              <a:rPr kumimoji="1" lang="ja-JP" altLang="en-US" sz="1763" dirty="0">
                <a:solidFill>
                  <a:srgbClr val="FF0000"/>
                </a:solidFill>
                <a:latin typeface="Meiryo UI" panose="020B0604030504040204" pitchFamily="50" charset="-128"/>
                <a:ea typeface="Meiryo UI" panose="020B0604030504040204" pitchFamily="50" charset="-128"/>
              </a:rPr>
              <a:t>例：確認する⇒圧力</a:t>
            </a:r>
            <a:r>
              <a:rPr kumimoji="1" lang="en-US" altLang="ja-JP" sz="1763" dirty="0">
                <a:solidFill>
                  <a:srgbClr val="FF0000"/>
                </a:solidFill>
                <a:latin typeface="Meiryo UI" panose="020B0604030504040204" pitchFamily="50" charset="-128"/>
                <a:ea typeface="Meiryo UI" panose="020B0604030504040204" pitchFamily="50" charset="-128"/>
              </a:rPr>
              <a:t>PV</a:t>
            </a:r>
            <a:r>
              <a:rPr kumimoji="1" lang="ja-JP" altLang="en-US" sz="1763" dirty="0">
                <a:solidFill>
                  <a:srgbClr val="FF0000"/>
                </a:solidFill>
                <a:latin typeface="Meiryo UI" panose="020B0604030504040204" pitchFamily="50" charset="-128"/>
                <a:ea typeface="Meiryo UI" panose="020B0604030504040204" pitchFamily="50" charset="-128"/>
              </a:rPr>
              <a:t>値が</a:t>
            </a:r>
            <a:r>
              <a:rPr kumimoji="1" lang="en-US" altLang="ja-JP" sz="1763" dirty="0">
                <a:solidFill>
                  <a:srgbClr val="FF0000"/>
                </a:solidFill>
                <a:latin typeface="Meiryo UI" panose="020B0604030504040204" pitchFamily="50" charset="-128"/>
                <a:ea typeface="Meiryo UI" panose="020B0604030504040204" pitchFamily="50" charset="-128"/>
              </a:rPr>
              <a:t>SV</a:t>
            </a:r>
            <a:r>
              <a:rPr kumimoji="1" lang="ja-JP" altLang="en-US" sz="1763" dirty="0">
                <a:solidFill>
                  <a:srgbClr val="FF0000"/>
                </a:solidFill>
                <a:latin typeface="Meiryo UI" panose="020B0604030504040204" pitchFamily="50" charset="-128"/>
                <a:ea typeface="Meiryo UI" panose="020B0604030504040204" pitchFamily="50" charset="-128"/>
              </a:rPr>
              <a:t>値と＊＊範囲内にあることを確認し、記録する。など</a:t>
            </a:r>
            <a:endParaRPr kumimoji="1" lang="en-US" altLang="ja-JP" sz="1763" dirty="0">
              <a:solidFill>
                <a:srgbClr val="FF0000"/>
              </a:solidFill>
              <a:latin typeface="Meiryo UI" panose="020B0604030504040204" pitchFamily="50" charset="-128"/>
              <a:ea typeface="Meiryo UI" panose="020B0604030504040204" pitchFamily="50" charset="-128"/>
            </a:endParaRPr>
          </a:p>
          <a:p>
            <a:pPr algn="l">
              <a:lnSpc>
                <a:spcPts val="2424"/>
              </a:lnSpc>
            </a:pPr>
            <a:endParaRPr kumimoji="1" lang="en-US" altLang="ja-JP" sz="1763" dirty="0">
              <a:solidFill>
                <a:srgbClr val="FF0000"/>
              </a:solidFill>
              <a:latin typeface="Meiryo UI" panose="020B0604030504040204" pitchFamily="50" charset="-128"/>
              <a:ea typeface="Meiryo UI" panose="020B0604030504040204" pitchFamily="50" charset="-128"/>
            </a:endParaRPr>
          </a:p>
        </p:txBody>
      </p:sp>
      <p:sp>
        <p:nvSpPr>
          <p:cNvPr id="17" name="正方形/長方形 16">
            <a:extLst>
              <a:ext uri="{FF2B5EF4-FFF2-40B4-BE49-F238E27FC236}">
                <a16:creationId xmlns:a16="http://schemas.microsoft.com/office/drawing/2014/main" id="{00000000-0008-0000-0000-00001A000000}"/>
              </a:ext>
            </a:extLst>
          </p:cNvPr>
          <p:cNvSpPr/>
          <p:nvPr/>
        </p:nvSpPr>
        <p:spPr>
          <a:xfrm>
            <a:off x="9634283" y="4958922"/>
            <a:ext cx="3300634" cy="138718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lnSpc>
                <a:spcPts val="2424"/>
              </a:lnSpc>
            </a:pPr>
            <a:r>
              <a:rPr kumimoji="1" lang="ja-JP" altLang="en-US" sz="1763" dirty="0">
                <a:solidFill>
                  <a:srgbClr val="0000FF"/>
                </a:solidFill>
                <a:latin typeface="Meiryo UI" panose="020B0604030504040204" pitchFamily="50" charset="-128"/>
                <a:ea typeface="Meiryo UI" panose="020B0604030504040204" pitchFamily="50" charset="-128"/>
              </a:rPr>
              <a:t>・設備改造、自動化検討</a:t>
            </a:r>
            <a:endParaRPr kumimoji="1" lang="en-US" altLang="ja-JP" sz="1763" dirty="0">
              <a:solidFill>
                <a:srgbClr val="0000FF"/>
              </a:solidFill>
              <a:latin typeface="Meiryo UI" panose="020B0604030504040204" pitchFamily="50" charset="-128"/>
              <a:ea typeface="Meiryo UI" panose="020B0604030504040204" pitchFamily="50" charset="-128"/>
            </a:endParaRPr>
          </a:p>
          <a:p>
            <a:pPr algn="l">
              <a:lnSpc>
                <a:spcPts val="2424"/>
              </a:lnSpc>
            </a:pPr>
            <a:r>
              <a:rPr kumimoji="1" lang="ja-JP" altLang="en-US" sz="1763" dirty="0">
                <a:solidFill>
                  <a:srgbClr val="0000FF"/>
                </a:solidFill>
                <a:latin typeface="Meiryo UI" panose="020B0604030504040204" pitchFamily="50" charset="-128"/>
                <a:ea typeface="Meiryo UI" panose="020B0604030504040204" pitchFamily="50" charset="-128"/>
              </a:rPr>
              <a:t>・保全管理方法検討</a:t>
            </a:r>
            <a:endParaRPr kumimoji="1" lang="en-US" altLang="ja-JP" sz="1763" dirty="0">
              <a:solidFill>
                <a:srgbClr val="0000FF"/>
              </a:solidFill>
              <a:latin typeface="Meiryo UI" panose="020B0604030504040204" pitchFamily="50" charset="-128"/>
              <a:ea typeface="Meiryo UI" panose="020B0604030504040204" pitchFamily="50" charset="-128"/>
            </a:endParaRPr>
          </a:p>
          <a:p>
            <a:pPr algn="l">
              <a:lnSpc>
                <a:spcPts val="2424"/>
              </a:lnSpc>
            </a:pPr>
            <a:r>
              <a:rPr kumimoji="1" lang="ja-JP" altLang="en-US" sz="1763" dirty="0">
                <a:solidFill>
                  <a:srgbClr val="0000FF"/>
                </a:solidFill>
                <a:latin typeface="Meiryo UI" panose="020B0604030504040204" pitchFamily="50" charset="-128"/>
                <a:ea typeface="Meiryo UI" panose="020B0604030504040204" pitchFamily="50" charset="-128"/>
              </a:rPr>
              <a:t>　（</a:t>
            </a:r>
            <a:r>
              <a:rPr kumimoji="1" lang="en-US" altLang="ja-JP" sz="1763" dirty="0">
                <a:solidFill>
                  <a:srgbClr val="0000FF"/>
                </a:solidFill>
                <a:latin typeface="Meiryo UI" panose="020B0604030504040204" pitchFamily="50" charset="-128"/>
                <a:ea typeface="Meiryo UI" panose="020B0604030504040204" pitchFamily="50" charset="-128"/>
              </a:rPr>
              <a:t>TMQ</a:t>
            </a:r>
            <a:r>
              <a:rPr kumimoji="1" lang="ja-JP" altLang="en-US" sz="1763" dirty="0">
                <a:solidFill>
                  <a:srgbClr val="0000FF"/>
                </a:solidFill>
                <a:latin typeface="Meiryo UI" panose="020B0604030504040204" pitchFamily="50" charset="-128"/>
                <a:ea typeface="Meiryo UI" panose="020B0604030504040204" pitchFamily="50" charset="-128"/>
              </a:rPr>
              <a:t>運用計画作成等）</a:t>
            </a:r>
            <a:endParaRPr kumimoji="1" lang="en-US" altLang="ja-JP" sz="1763" dirty="0">
              <a:solidFill>
                <a:srgbClr val="0000FF"/>
              </a:solidFill>
              <a:latin typeface="Meiryo UI" panose="020B0604030504040204" pitchFamily="50" charset="-128"/>
              <a:ea typeface="Meiryo UI" panose="020B0604030504040204" pitchFamily="50" charset="-128"/>
            </a:endParaRPr>
          </a:p>
          <a:p>
            <a:pPr algn="l">
              <a:lnSpc>
                <a:spcPts val="2424"/>
              </a:lnSpc>
            </a:pPr>
            <a:r>
              <a:rPr kumimoji="1" lang="ja-JP" altLang="en-US" sz="1763" dirty="0">
                <a:solidFill>
                  <a:srgbClr val="0000FF"/>
                </a:solidFill>
                <a:latin typeface="Meiryo UI" panose="020B0604030504040204" pitchFamily="50" charset="-128"/>
                <a:ea typeface="Meiryo UI" panose="020B0604030504040204" pitchFamily="50" charset="-128"/>
              </a:rPr>
              <a:t>・支社環安に進捗状況説明</a:t>
            </a:r>
          </a:p>
        </p:txBody>
      </p:sp>
      <p:sp>
        <p:nvSpPr>
          <p:cNvPr id="20" name="正方形/長方形 19">
            <a:extLst>
              <a:ext uri="{FF2B5EF4-FFF2-40B4-BE49-F238E27FC236}">
                <a16:creationId xmlns:a16="http://schemas.microsoft.com/office/drawing/2014/main" id="{00000000-0008-0000-0000-00002B000000}"/>
              </a:ext>
            </a:extLst>
          </p:cNvPr>
          <p:cNvSpPr/>
          <p:nvPr/>
        </p:nvSpPr>
        <p:spPr>
          <a:xfrm>
            <a:off x="9383711" y="1737000"/>
            <a:ext cx="3778595" cy="172990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lnSpc>
                <a:spcPts val="2424"/>
              </a:lnSpc>
            </a:pPr>
            <a:r>
              <a:rPr kumimoji="1" lang="ja-JP" altLang="en-US" sz="1763" b="1" u="sng" dirty="0">
                <a:solidFill>
                  <a:srgbClr val="0000FF"/>
                </a:solidFill>
                <a:latin typeface="Meiryo UI" panose="020B0604030504040204" pitchFamily="50" charset="-128"/>
                <a:ea typeface="Meiryo UI" panose="020B0604030504040204" pitchFamily="50" charset="-128"/>
              </a:rPr>
              <a:t>・目指す姿：</a:t>
            </a:r>
            <a:endParaRPr kumimoji="1" lang="en-US" altLang="ja-JP" sz="1763" b="1" u="sng" dirty="0">
              <a:solidFill>
                <a:srgbClr val="0000FF"/>
              </a:solidFill>
              <a:latin typeface="Meiryo UI" panose="020B0604030504040204" pitchFamily="50" charset="-128"/>
              <a:ea typeface="Meiryo UI" panose="020B0604030504040204" pitchFamily="50" charset="-128"/>
            </a:endParaRPr>
          </a:p>
          <a:p>
            <a:pPr algn="l">
              <a:lnSpc>
                <a:spcPts val="2424"/>
              </a:lnSpc>
            </a:pPr>
            <a:r>
              <a:rPr kumimoji="1" lang="ja-JP" altLang="en-US" sz="1763" b="1" u="sng" dirty="0">
                <a:solidFill>
                  <a:srgbClr val="0000FF"/>
                </a:solidFill>
                <a:latin typeface="Meiryo UI" panose="020B0604030504040204" pitchFamily="50" charset="-128"/>
                <a:ea typeface="Meiryo UI" panose="020B0604030504040204" pitchFamily="50" charset="-128"/>
              </a:rPr>
              <a:t>＊初動対応を正しい手順ですぐに行い、安全が確保できるようにする。</a:t>
            </a:r>
            <a:endParaRPr kumimoji="1" lang="en-US" altLang="ja-JP" sz="1763" b="1" u="sng" dirty="0">
              <a:solidFill>
                <a:srgbClr val="0000FF"/>
              </a:solidFill>
              <a:latin typeface="Meiryo UI" panose="020B0604030504040204" pitchFamily="50" charset="-128"/>
              <a:ea typeface="Meiryo UI" panose="020B0604030504040204" pitchFamily="50" charset="-128"/>
            </a:endParaRPr>
          </a:p>
          <a:p>
            <a:pPr algn="l">
              <a:lnSpc>
                <a:spcPts val="2424"/>
              </a:lnSpc>
            </a:pPr>
            <a:r>
              <a:rPr kumimoji="1" lang="ja-JP" altLang="en-US" sz="1763" dirty="0">
                <a:solidFill>
                  <a:srgbClr val="0000FF"/>
                </a:solidFill>
                <a:latin typeface="Meiryo UI" panose="020B0604030504040204" pitchFamily="50" charset="-128"/>
                <a:ea typeface="Meiryo UI" panose="020B0604030504040204" pitchFamily="50" charset="-128"/>
              </a:rPr>
              <a:t>・無理・無駄・斑作業、作業効率化、その他要望を手順書へ反映する。</a:t>
            </a:r>
          </a:p>
        </p:txBody>
      </p:sp>
      <p:sp>
        <p:nvSpPr>
          <p:cNvPr id="21" name="円弧 20">
            <a:extLst>
              <a:ext uri="{FF2B5EF4-FFF2-40B4-BE49-F238E27FC236}">
                <a16:creationId xmlns:a16="http://schemas.microsoft.com/office/drawing/2014/main" id="{1BE8DE20-FEC0-4941-8E51-6055FF9BF3D7}"/>
              </a:ext>
            </a:extLst>
          </p:cNvPr>
          <p:cNvSpPr/>
          <p:nvPr/>
        </p:nvSpPr>
        <p:spPr>
          <a:xfrm rot="16200000">
            <a:off x="-886897" y="4261097"/>
            <a:ext cx="3510696" cy="739886"/>
          </a:xfrm>
          <a:prstGeom prst="arc">
            <a:avLst>
              <a:gd name="adj1" fmla="val 10755582"/>
              <a:gd name="adj2" fmla="val 0"/>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t"/>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l"/>
            <a:endParaRPr kumimoji="1" lang="ja-JP" altLang="en-US" sz="1763">
              <a:latin typeface="Meiryo UI" panose="020B0604030504040204" pitchFamily="50" charset="-128"/>
              <a:ea typeface="Meiryo UI" panose="020B0604030504040204" pitchFamily="50" charset="-128"/>
            </a:endParaRPr>
          </a:p>
        </p:txBody>
      </p:sp>
      <p:sp>
        <p:nvSpPr>
          <p:cNvPr id="22" name="四角形: 角を丸くする 21">
            <a:extLst>
              <a:ext uri="{FF2B5EF4-FFF2-40B4-BE49-F238E27FC236}">
                <a16:creationId xmlns:a16="http://schemas.microsoft.com/office/drawing/2014/main" id="{ACC32E69-0064-4FAC-85E7-9C01ADCDFC4C}"/>
              </a:ext>
            </a:extLst>
          </p:cNvPr>
          <p:cNvSpPr/>
          <p:nvPr/>
        </p:nvSpPr>
        <p:spPr>
          <a:xfrm>
            <a:off x="9537205" y="1210397"/>
            <a:ext cx="2102278" cy="475988"/>
          </a:xfrm>
          <a:prstGeom prst="roundRect">
            <a:avLst/>
          </a:prstGeom>
          <a:solidFill>
            <a:schemeClr val="accent6">
              <a:lumMod val="40000"/>
              <a:lumOff val="60000"/>
            </a:schemeClr>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763" b="1" dirty="0">
                <a:solidFill>
                  <a:schemeClr val="tx1"/>
                </a:solidFill>
                <a:latin typeface="Meiryo UI" panose="020B0604030504040204" pitchFamily="50" charset="-128"/>
                <a:ea typeface="Meiryo UI" panose="020B0604030504040204" pitchFamily="50" charset="-128"/>
              </a:rPr>
              <a:t>製造課、環安課</a:t>
            </a:r>
          </a:p>
        </p:txBody>
      </p:sp>
      <p:sp>
        <p:nvSpPr>
          <p:cNvPr id="23" name="四角形: 角を丸くする 22">
            <a:extLst>
              <a:ext uri="{FF2B5EF4-FFF2-40B4-BE49-F238E27FC236}">
                <a16:creationId xmlns:a16="http://schemas.microsoft.com/office/drawing/2014/main" id="{A9A96748-5750-430F-BE86-C3B6ECC7D77A}"/>
              </a:ext>
            </a:extLst>
          </p:cNvPr>
          <p:cNvSpPr/>
          <p:nvPr/>
        </p:nvSpPr>
        <p:spPr>
          <a:xfrm>
            <a:off x="726866" y="1210397"/>
            <a:ext cx="2102278" cy="475988"/>
          </a:xfrm>
          <a:prstGeom prst="roundRect">
            <a:avLst/>
          </a:prstGeom>
          <a:solidFill>
            <a:schemeClr val="accent4">
              <a:lumMod val="40000"/>
              <a:lumOff val="60000"/>
            </a:schemeClr>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763" b="1" dirty="0">
                <a:solidFill>
                  <a:srgbClr val="0000FF"/>
                </a:solidFill>
                <a:latin typeface="Meiryo UI" panose="020B0604030504040204" pitchFamily="50" charset="-128"/>
                <a:ea typeface="Meiryo UI" panose="020B0604030504040204" pitchFamily="50" charset="-128"/>
              </a:rPr>
              <a:t>トラヒヤ検討会</a:t>
            </a:r>
          </a:p>
        </p:txBody>
      </p:sp>
      <p:sp>
        <p:nvSpPr>
          <p:cNvPr id="24" name="四角形: 角を丸くする 23">
            <a:extLst>
              <a:ext uri="{FF2B5EF4-FFF2-40B4-BE49-F238E27FC236}">
                <a16:creationId xmlns:a16="http://schemas.microsoft.com/office/drawing/2014/main" id="{084C30FC-83C3-4BB1-85E8-860847FC43BC}"/>
              </a:ext>
            </a:extLst>
          </p:cNvPr>
          <p:cNvSpPr/>
          <p:nvPr/>
        </p:nvSpPr>
        <p:spPr>
          <a:xfrm>
            <a:off x="726866" y="4337866"/>
            <a:ext cx="2102278" cy="475988"/>
          </a:xfrm>
          <a:prstGeom prst="roundRect">
            <a:avLst/>
          </a:prstGeom>
          <a:solidFill>
            <a:schemeClr val="accent4">
              <a:lumMod val="40000"/>
              <a:lumOff val="60000"/>
            </a:schemeClr>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1763" b="1" dirty="0">
                <a:solidFill>
                  <a:srgbClr val="0000FF"/>
                </a:solidFill>
                <a:latin typeface="Meiryo UI" panose="020B0604030504040204" pitchFamily="50" charset="-128"/>
                <a:ea typeface="Meiryo UI" panose="020B0604030504040204" pitchFamily="50" charset="-128"/>
              </a:rPr>
              <a:t>安全性評価検討会</a:t>
            </a:r>
          </a:p>
        </p:txBody>
      </p:sp>
      <p:sp>
        <p:nvSpPr>
          <p:cNvPr id="25" name="四角形: 角を丸くする 24">
            <a:extLst>
              <a:ext uri="{FF2B5EF4-FFF2-40B4-BE49-F238E27FC236}">
                <a16:creationId xmlns:a16="http://schemas.microsoft.com/office/drawing/2014/main" id="{F408D8A8-78EC-43D3-9745-64262348C243}"/>
              </a:ext>
            </a:extLst>
          </p:cNvPr>
          <p:cNvSpPr/>
          <p:nvPr/>
        </p:nvSpPr>
        <p:spPr>
          <a:xfrm>
            <a:off x="9537205" y="4337866"/>
            <a:ext cx="2102278" cy="475988"/>
          </a:xfrm>
          <a:prstGeom prst="roundRect">
            <a:avLst/>
          </a:prstGeom>
          <a:solidFill>
            <a:schemeClr val="accent4">
              <a:lumMod val="40000"/>
              <a:lumOff val="60000"/>
            </a:schemeClr>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763" b="1" dirty="0">
                <a:solidFill>
                  <a:srgbClr val="0000FF"/>
                </a:solidFill>
                <a:latin typeface="Meiryo UI" panose="020B0604030504040204" pitchFamily="50" charset="-128"/>
                <a:ea typeface="Meiryo UI" panose="020B0604030504040204" pitchFamily="50" charset="-128"/>
              </a:rPr>
              <a:t>設備化検討会</a:t>
            </a:r>
          </a:p>
        </p:txBody>
      </p:sp>
      <p:cxnSp>
        <p:nvCxnSpPr>
          <p:cNvPr id="27" name="直線矢印コネクタ 26">
            <a:extLst>
              <a:ext uri="{FF2B5EF4-FFF2-40B4-BE49-F238E27FC236}">
                <a16:creationId xmlns:a16="http://schemas.microsoft.com/office/drawing/2014/main" id="{BA333F03-018B-4FF7-92D6-1C99FB7C0544}"/>
              </a:ext>
            </a:extLst>
          </p:cNvPr>
          <p:cNvCxnSpPr>
            <a:stCxn id="23" idx="3"/>
            <a:endCxn id="22" idx="1"/>
          </p:cNvCxnSpPr>
          <p:nvPr/>
        </p:nvCxnSpPr>
        <p:spPr>
          <a:xfrm>
            <a:off x="2829144" y="1448391"/>
            <a:ext cx="6708061"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A31F8AC3-ECA7-4EFB-B786-5DB502E64D10}"/>
              </a:ext>
            </a:extLst>
          </p:cNvPr>
          <p:cNvCxnSpPr>
            <a:stCxn id="24" idx="3"/>
            <a:endCxn id="25" idx="1"/>
          </p:cNvCxnSpPr>
          <p:nvPr/>
        </p:nvCxnSpPr>
        <p:spPr>
          <a:xfrm>
            <a:off x="2829144" y="4575860"/>
            <a:ext cx="6708061" cy="0"/>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918785CE-914A-414B-82F2-C9E2E9D9D445}"/>
              </a:ext>
            </a:extLst>
          </p:cNvPr>
          <p:cNvCxnSpPr>
            <a:cxnSpLocks/>
          </p:cNvCxnSpPr>
          <p:nvPr/>
        </p:nvCxnSpPr>
        <p:spPr>
          <a:xfrm>
            <a:off x="2845080" y="1509279"/>
            <a:ext cx="6708061" cy="3127468"/>
          </a:xfrm>
          <a:prstGeom prst="straightConnector1">
            <a:avLst/>
          </a:prstGeom>
          <a:ln w="101600">
            <a:solidFill>
              <a:srgbClr val="0000FF">
                <a:alpha val="39000"/>
              </a:srgb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001B0DF-7488-4370-B634-09E0B0179CEA}"/>
              </a:ext>
            </a:extLst>
          </p:cNvPr>
          <p:cNvCxnSpPr>
            <a:stCxn id="22" idx="2"/>
            <a:endCxn id="25" idx="0"/>
          </p:cNvCxnSpPr>
          <p:nvPr/>
        </p:nvCxnSpPr>
        <p:spPr>
          <a:xfrm>
            <a:off x="10588344" y="1686386"/>
            <a:ext cx="0" cy="2651481"/>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 name="フッター プレースホルダー 1">
            <a:extLst>
              <a:ext uri="{FF2B5EF4-FFF2-40B4-BE49-F238E27FC236}">
                <a16:creationId xmlns:a16="http://schemas.microsoft.com/office/drawing/2014/main" id="{6F260BF9-0D02-4832-AF9B-FE5EAED0350E}"/>
              </a:ext>
            </a:extLst>
          </p:cNvPr>
          <p:cNvSpPr>
            <a:spLocks noGrp="1"/>
          </p:cNvSpPr>
          <p:nvPr>
            <p:ph type="ftr" sz="quarter" idx="11"/>
          </p:nvPr>
        </p:nvSpPr>
        <p:spPr/>
        <p:txBody>
          <a:bodyPr/>
          <a:lstStyle/>
          <a:p>
            <a:r>
              <a:rPr kumimoji="1" lang="en-US" altLang="ja-JP"/>
              <a:t>/13</a:t>
            </a:r>
            <a:endParaRPr kumimoji="1" lang="ja-JP" altLang="en-US"/>
          </a:p>
        </p:txBody>
      </p:sp>
      <p:sp>
        <p:nvSpPr>
          <p:cNvPr id="3" name="スライド番号プレースホルダー 2">
            <a:extLst>
              <a:ext uri="{FF2B5EF4-FFF2-40B4-BE49-F238E27FC236}">
                <a16:creationId xmlns:a16="http://schemas.microsoft.com/office/drawing/2014/main" id="{F6B66CC5-E0C3-4745-8A16-E47F93E9C62F}"/>
              </a:ext>
            </a:extLst>
          </p:cNvPr>
          <p:cNvSpPr>
            <a:spLocks noGrp="1"/>
          </p:cNvSpPr>
          <p:nvPr>
            <p:ph type="sldNum" sz="quarter" idx="12"/>
          </p:nvPr>
        </p:nvSpPr>
        <p:spPr/>
        <p:txBody>
          <a:bodyPr/>
          <a:lstStyle/>
          <a:p>
            <a:fld id="{1F1BFE01-17D7-45EC-AB2B-3C239F66C8E9}" type="slidenum">
              <a:rPr kumimoji="1" lang="ja-JP" altLang="en-US" smtClean="0"/>
              <a:t>3</a:t>
            </a:fld>
            <a:endParaRPr kumimoji="1" lang="ja-JP" altLang="en-US"/>
          </a:p>
        </p:txBody>
      </p:sp>
    </p:spTree>
    <p:extLst>
      <p:ext uri="{BB962C8B-B14F-4D97-AF65-F5344CB8AC3E}">
        <p14:creationId xmlns:p14="http://schemas.microsoft.com/office/powerpoint/2010/main" val="343407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四角形: 角を丸くする 29">
            <a:extLst>
              <a:ext uri="{FF2B5EF4-FFF2-40B4-BE49-F238E27FC236}">
                <a16:creationId xmlns:a16="http://schemas.microsoft.com/office/drawing/2014/main" id="{243BEF14-BB35-4838-8774-E208D485480F}"/>
              </a:ext>
            </a:extLst>
          </p:cNvPr>
          <p:cNvSpPr/>
          <p:nvPr/>
        </p:nvSpPr>
        <p:spPr>
          <a:xfrm>
            <a:off x="1119451" y="7062860"/>
            <a:ext cx="991641" cy="277659"/>
          </a:xfrm>
          <a:prstGeom prst="roundRect">
            <a:avLst/>
          </a:prstGeom>
          <a:solidFill>
            <a:schemeClr val="accent4">
              <a:lumMod val="40000"/>
              <a:lumOff val="60000"/>
            </a:schemeClr>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0"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榎園</a:t>
            </a:r>
          </a:p>
        </p:txBody>
      </p:sp>
      <p:sp>
        <p:nvSpPr>
          <p:cNvPr id="31" name="四角形: 角を丸くする 30">
            <a:extLst>
              <a:ext uri="{FF2B5EF4-FFF2-40B4-BE49-F238E27FC236}">
                <a16:creationId xmlns:a16="http://schemas.microsoft.com/office/drawing/2014/main" id="{3FF3144E-8483-47C7-8A19-F593665B5628}"/>
              </a:ext>
            </a:extLst>
          </p:cNvPr>
          <p:cNvSpPr/>
          <p:nvPr/>
        </p:nvSpPr>
        <p:spPr>
          <a:xfrm>
            <a:off x="1119451" y="5757857"/>
            <a:ext cx="991641" cy="277659"/>
          </a:xfrm>
          <a:prstGeom prst="roundRect">
            <a:avLst/>
          </a:prstGeom>
          <a:solidFill>
            <a:schemeClr val="accent4">
              <a:lumMod val="40000"/>
              <a:lumOff val="60000"/>
            </a:schemeClr>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0"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後藤</a:t>
            </a:r>
          </a:p>
        </p:txBody>
      </p:sp>
      <p:sp>
        <p:nvSpPr>
          <p:cNvPr id="32" name="四角形: 角を丸くする 31">
            <a:extLst>
              <a:ext uri="{FF2B5EF4-FFF2-40B4-BE49-F238E27FC236}">
                <a16:creationId xmlns:a16="http://schemas.microsoft.com/office/drawing/2014/main" id="{2ACC9D61-9AFE-4F04-BF8E-EF955BC4562D}"/>
              </a:ext>
            </a:extLst>
          </p:cNvPr>
          <p:cNvSpPr/>
          <p:nvPr/>
        </p:nvSpPr>
        <p:spPr>
          <a:xfrm>
            <a:off x="1809799" y="6404569"/>
            <a:ext cx="991641" cy="277659"/>
          </a:xfrm>
          <a:prstGeom prst="roundRect">
            <a:avLst/>
          </a:prstGeom>
          <a:solidFill>
            <a:schemeClr val="accent4">
              <a:lumMod val="40000"/>
              <a:lumOff val="60000"/>
            </a:schemeClr>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佐橋</a:t>
            </a:r>
          </a:p>
        </p:txBody>
      </p:sp>
      <p:sp>
        <p:nvSpPr>
          <p:cNvPr id="33" name="四角形: 角を丸くする 32">
            <a:extLst>
              <a:ext uri="{FF2B5EF4-FFF2-40B4-BE49-F238E27FC236}">
                <a16:creationId xmlns:a16="http://schemas.microsoft.com/office/drawing/2014/main" id="{5BBAC6C4-8065-4759-B7F8-3636B9403D92}"/>
              </a:ext>
            </a:extLst>
          </p:cNvPr>
          <p:cNvSpPr/>
          <p:nvPr/>
        </p:nvSpPr>
        <p:spPr>
          <a:xfrm>
            <a:off x="2995966" y="6404569"/>
            <a:ext cx="991641" cy="277659"/>
          </a:xfrm>
          <a:prstGeom prst="roundRect">
            <a:avLst/>
          </a:prstGeom>
          <a:solidFill>
            <a:schemeClr val="accent4">
              <a:lumMod val="40000"/>
              <a:lumOff val="60000"/>
            </a:schemeClr>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樋口</a:t>
            </a:r>
          </a:p>
        </p:txBody>
      </p:sp>
      <p:sp>
        <p:nvSpPr>
          <p:cNvPr id="34" name="四角形: 角を丸くする 33">
            <a:extLst>
              <a:ext uri="{FF2B5EF4-FFF2-40B4-BE49-F238E27FC236}">
                <a16:creationId xmlns:a16="http://schemas.microsoft.com/office/drawing/2014/main" id="{E45B03FB-F4D2-407C-B4E6-BBFA1438C25E}"/>
              </a:ext>
            </a:extLst>
          </p:cNvPr>
          <p:cNvSpPr/>
          <p:nvPr/>
        </p:nvSpPr>
        <p:spPr>
          <a:xfrm>
            <a:off x="4259433" y="5757857"/>
            <a:ext cx="991641" cy="277659"/>
          </a:xfrm>
          <a:prstGeom prst="roundRect">
            <a:avLst/>
          </a:prstGeom>
          <a:solidFill>
            <a:schemeClr val="accent4">
              <a:lumMod val="40000"/>
              <a:lumOff val="60000"/>
            </a:schemeClr>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中山</a:t>
            </a:r>
          </a:p>
        </p:txBody>
      </p:sp>
      <p:sp>
        <p:nvSpPr>
          <p:cNvPr id="35" name="四角形: 角を丸くする 34">
            <a:extLst>
              <a:ext uri="{FF2B5EF4-FFF2-40B4-BE49-F238E27FC236}">
                <a16:creationId xmlns:a16="http://schemas.microsoft.com/office/drawing/2014/main" id="{6862D8B0-557A-454C-9EA3-DF07599D29BC}"/>
              </a:ext>
            </a:extLst>
          </p:cNvPr>
          <p:cNvSpPr/>
          <p:nvPr/>
        </p:nvSpPr>
        <p:spPr>
          <a:xfrm>
            <a:off x="4259433" y="6404569"/>
            <a:ext cx="991641" cy="277659"/>
          </a:xfrm>
          <a:prstGeom prst="roundRect">
            <a:avLst/>
          </a:prstGeom>
          <a:solidFill>
            <a:schemeClr val="accent4">
              <a:lumMod val="40000"/>
              <a:lumOff val="60000"/>
            </a:schemeClr>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高橋浩</a:t>
            </a:r>
          </a:p>
        </p:txBody>
      </p:sp>
      <p:sp>
        <p:nvSpPr>
          <p:cNvPr id="36" name="四角形: 角を丸くする 35">
            <a:extLst>
              <a:ext uri="{FF2B5EF4-FFF2-40B4-BE49-F238E27FC236}">
                <a16:creationId xmlns:a16="http://schemas.microsoft.com/office/drawing/2014/main" id="{37E1D642-F989-4D76-B7D4-DB03F1DA7A6C}"/>
              </a:ext>
            </a:extLst>
          </p:cNvPr>
          <p:cNvSpPr/>
          <p:nvPr/>
        </p:nvSpPr>
        <p:spPr>
          <a:xfrm>
            <a:off x="2995966" y="5757857"/>
            <a:ext cx="991641" cy="277659"/>
          </a:xfrm>
          <a:prstGeom prst="roundRect">
            <a:avLst/>
          </a:prstGeom>
          <a:solidFill>
            <a:schemeClr val="accent4">
              <a:lumMod val="40000"/>
              <a:lumOff val="60000"/>
            </a:schemeClr>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金子</a:t>
            </a:r>
          </a:p>
        </p:txBody>
      </p:sp>
      <p:sp>
        <p:nvSpPr>
          <p:cNvPr id="37" name="四角形: 角を丸くする 36">
            <a:extLst>
              <a:ext uri="{FF2B5EF4-FFF2-40B4-BE49-F238E27FC236}">
                <a16:creationId xmlns:a16="http://schemas.microsoft.com/office/drawing/2014/main" id="{A6154019-FA23-4AD5-95A1-39428E3787C2}"/>
              </a:ext>
            </a:extLst>
          </p:cNvPr>
          <p:cNvSpPr/>
          <p:nvPr/>
        </p:nvSpPr>
        <p:spPr>
          <a:xfrm>
            <a:off x="1119451" y="629331"/>
            <a:ext cx="991641"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中島</a:t>
            </a:r>
          </a:p>
        </p:txBody>
      </p:sp>
      <p:sp>
        <p:nvSpPr>
          <p:cNvPr id="38" name="四角形: 角を丸くする 37">
            <a:extLst>
              <a:ext uri="{FF2B5EF4-FFF2-40B4-BE49-F238E27FC236}">
                <a16:creationId xmlns:a16="http://schemas.microsoft.com/office/drawing/2014/main" id="{045EE58A-BCCB-4E5C-AF3B-E56952EE0C7D}"/>
              </a:ext>
            </a:extLst>
          </p:cNvPr>
          <p:cNvSpPr/>
          <p:nvPr/>
        </p:nvSpPr>
        <p:spPr>
          <a:xfrm>
            <a:off x="2995966" y="629331"/>
            <a:ext cx="991641"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小田</a:t>
            </a:r>
          </a:p>
        </p:txBody>
      </p:sp>
      <p:sp>
        <p:nvSpPr>
          <p:cNvPr id="39" name="四角形: 角を丸くする 38">
            <a:extLst>
              <a:ext uri="{FF2B5EF4-FFF2-40B4-BE49-F238E27FC236}">
                <a16:creationId xmlns:a16="http://schemas.microsoft.com/office/drawing/2014/main" id="{6BF36D61-B9A1-43E3-8F4C-B699C1FC18CA}"/>
              </a:ext>
            </a:extLst>
          </p:cNvPr>
          <p:cNvSpPr/>
          <p:nvPr/>
        </p:nvSpPr>
        <p:spPr>
          <a:xfrm>
            <a:off x="4259433" y="629331"/>
            <a:ext cx="991641"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東</a:t>
            </a:r>
          </a:p>
        </p:txBody>
      </p:sp>
      <p:sp>
        <p:nvSpPr>
          <p:cNvPr id="40" name="四角形: 角を丸くする 39">
            <a:extLst>
              <a:ext uri="{FF2B5EF4-FFF2-40B4-BE49-F238E27FC236}">
                <a16:creationId xmlns:a16="http://schemas.microsoft.com/office/drawing/2014/main" id="{DB7BC923-04A7-4771-A221-E9D2BD603D68}"/>
              </a:ext>
            </a:extLst>
          </p:cNvPr>
          <p:cNvSpPr/>
          <p:nvPr/>
        </p:nvSpPr>
        <p:spPr>
          <a:xfrm>
            <a:off x="4259433" y="2905581"/>
            <a:ext cx="991641"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松田</a:t>
            </a:r>
          </a:p>
        </p:txBody>
      </p:sp>
      <p:sp>
        <p:nvSpPr>
          <p:cNvPr id="41" name="四角形: 角を丸くする 40">
            <a:extLst>
              <a:ext uri="{FF2B5EF4-FFF2-40B4-BE49-F238E27FC236}">
                <a16:creationId xmlns:a16="http://schemas.microsoft.com/office/drawing/2014/main" id="{0939CBDA-5689-4FCF-B590-AFF4A6376912}"/>
              </a:ext>
            </a:extLst>
          </p:cNvPr>
          <p:cNvSpPr/>
          <p:nvPr/>
        </p:nvSpPr>
        <p:spPr>
          <a:xfrm>
            <a:off x="4259433" y="3464179"/>
            <a:ext cx="991641"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池田</a:t>
            </a:r>
          </a:p>
        </p:txBody>
      </p:sp>
      <p:sp>
        <p:nvSpPr>
          <p:cNvPr id="42" name="四角形: 角を丸くする 41">
            <a:extLst>
              <a:ext uri="{FF2B5EF4-FFF2-40B4-BE49-F238E27FC236}">
                <a16:creationId xmlns:a16="http://schemas.microsoft.com/office/drawing/2014/main" id="{7D6B2315-B29E-44EF-BF13-F7ED6CF0E9CF}"/>
              </a:ext>
            </a:extLst>
          </p:cNvPr>
          <p:cNvSpPr/>
          <p:nvPr/>
        </p:nvSpPr>
        <p:spPr>
          <a:xfrm>
            <a:off x="5456367" y="3464179"/>
            <a:ext cx="991641"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植野</a:t>
            </a:r>
          </a:p>
        </p:txBody>
      </p:sp>
      <p:sp>
        <p:nvSpPr>
          <p:cNvPr id="43" name="四角形: 角を丸くする 42">
            <a:extLst>
              <a:ext uri="{FF2B5EF4-FFF2-40B4-BE49-F238E27FC236}">
                <a16:creationId xmlns:a16="http://schemas.microsoft.com/office/drawing/2014/main" id="{2C5DF425-81C6-4A00-8EC2-FF7E9F6236C9}"/>
              </a:ext>
            </a:extLst>
          </p:cNvPr>
          <p:cNvSpPr/>
          <p:nvPr/>
        </p:nvSpPr>
        <p:spPr>
          <a:xfrm>
            <a:off x="6463865" y="1325324"/>
            <a:ext cx="991641"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吉本</a:t>
            </a:r>
          </a:p>
        </p:txBody>
      </p:sp>
      <p:sp>
        <p:nvSpPr>
          <p:cNvPr id="44" name="四角形: 角を丸くする 43">
            <a:extLst>
              <a:ext uri="{FF2B5EF4-FFF2-40B4-BE49-F238E27FC236}">
                <a16:creationId xmlns:a16="http://schemas.microsoft.com/office/drawing/2014/main" id="{6E3F6DFC-ADEF-4A22-905B-C39875C45D39}"/>
              </a:ext>
            </a:extLst>
          </p:cNvPr>
          <p:cNvSpPr/>
          <p:nvPr/>
        </p:nvSpPr>
        <p:spPr>
          <a:xfrm>
            <a:off x="6463865" y="2021316"/>
            <a:ext cx="991641"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馬原</a:t>
            </a:r>
          </a:p>
        </p:txBody>
      </p:sp>
      <p:sp>
        <p:nvSpPr>
          <p:cNvPr id="45" name="四角形: 角を丸くする 44">
            <a:extLst>
              <a:ext uri="{FF2B5EF4-FFF2-40B4-BE49-F238E27FC236}">
                <a16:creationId xmlns:a16="http://schemas.microsoft.com/office/drawing/2014/main" id="{2A6142F9-532C-4C40-9583-291AD228D839}"/>
              </a:ext>
            </a:extLst>
          </p:cNvPr>
          <p:cNvSpPr/>
          <p:nvPr/>
        </p:nvSpPr>
        <p:spPr>
          <a:xfrm>
            <a:off x="5686652" y="4007552"/>
            <a:ext cx="991641"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岩切</a:t>
            </a:r>
          </a:p>
        </p:txBody>
      </p:sp>
      <p:sp>
        <p:nvSpPr>
          <p:cNvPr id="46" name="四角形: 角を丸くする 45">
            <a:extLst>
              <a:ext uri="{FF2B5EF4-FFF2-40B4-BE49-F238E27FC236}">
                <a16:creationId xmlns:a16="http://schemas.microsoft.com/office/drawing/2014/main" id="{4ED7290A-2C9E-4BDF-8D41-5283C4493695}"/>
              </a:ext>
            </a:extLst>
          </p:cNvPr>
          <p:cNvSpPr/>
          <p:nvPr/>
        </p:nvSpPr>
        <p:spPr>
          <a:xfrm>
            <a:off x="6776793" y="4000533"/>
            <a:ext cx="991641"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高橋健</a:t>
            </a:r>
          </a:p>
        </p:txBody>
      </p:sp>
      <p:sp>
        <p:nvSpPr>
          <p:cNvPr id="47" name="四角形: 角を丸くする 46">
            <a:extLst>
              <a:ext uri="{FF2B5EF4-FFF2-40B4-BE49-F238E27FC236}">
                <a16:creationId xmlns:a16="http://schemas.microsoft.com/office/drawing/2014/main" id="{4C08E940-BAF8-4420-9B0C-5AA717C84C28}"/>
              </a:ext>
            </a:extLst>
          </p:cNvPr>
          <p:cNvSpPr/>
          <p:nvPr/>
        </p:nvSpPr>
        <p:spPr>
          <a:xfrm>
            <a:off x="4259433" y="4529757"/>
            <a:ext cx="991641"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奈須</a:t>
            </a:r>
          </a:p>
        </p:txBody>
      </p:sp>
      <p:sp>
        <p:nvSpPr>
          <p:cNvPr id="49" name="四角形: 角を丸くする 48">
            <a:extLst>
              <a:ext uri="{FF2B5EF4-FFF2-40B4-BE49-F238E27FC236}">
                <a16:creationId xmlns:a16="http://schemas.microsoft.com/office/drawing/2014/main" id="{EB67A777-60C9-4218-8C8B-F86CFDC059DB}"/>
              </a:ext>
            </a:extLst>
          </p:cNvPr>
          <p:cNvSpPr/>
          <p:nvPr/>
        </p:nvSpPr>
        <p:spPr>
          <a:xfrm>
            <a:off x="6463865" y="629331"/>
            <a:ext cx="991641"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三樹</a:t>
            </a:r>
          </a:p>
        </p:txBody>
      </p:sp>
      <p:sp>
        <p:nvSpPr>
          <p:cNvPr id="50" name="四角形: 角を丸くする 49">
            <a:extLst>
              <a:ext uri="{FF2B5EF4-FFF2-40B4-BE49-F238E27FC236}">
                <a16:creationId xmlns:a16="http://schemas.microsoft.com/office/drawing/2014/main" id="{E52C9E4C-9298-4F5B-9328-85F6E177931E}"/>
              </a:ext>
            </a:extLst>
          </p:cNvPr>
          <p:cNvSpPr/>
          <p:nvPr/>
        </p:nvSpPr>
        <p:spPr>
          <a:xfrm>
            <a:off x="7948820" y="1318407"/>
            <a:ext cx="4635188" cy="277659"/>
          </a:xfrm>
          <a:prstGeom prst="roundRect">
            <a:avLst/>
          </a:prstGeom>
          <a:solidFill>
            <a:srgbClr val="C0EDFF"/>
          </a:solidFill>
          <a:ln w="25400" cap="flat" cmpd="sng" algn="ctr">
            <a:solidFill>
              <a:srgbClr val="4F81BD">
                <a:shade val="50000"/>
              </a:srgbClr>
            </a:solidFill>
            <a:prstDash val="solid"/>
          </a:ln>
          <a:effectLst/>
        </p:spPr>
        <p:txBody>
          <a:bodyPr lIns="39666" rIns="39666"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defTabSz="1007486" eaLnBrk="1" fontAlgn="auto" latinLnBrk="0" hangingPunct="1">
              <a:lnSpc>
                <a:spcPct val="100000"/>
              </a:lnSpc>
              <a:spcBef>
                <a:spcPts val="0"/>
              </a:spcBef>
              <a:spcAft>
                <a:spcPts val="0"/>
              </a:spcAft>
              <a:buClrTx/>
              <a:buSzTx/>
              <a:buFontTx/>
              <a:buNone/>
              <a:tabLst/>
              <a:defRPr/>
            </a:pPr>
            <a:r>
              <a:rPr kumimoji="0" lang="en-US" altLang="ja-JP" sz="1432" b="0" i="0" u="none" strike="noStrike" kern="0" cap="none" spc="-110" normalizeH="0" noProof="0" dirty="0">
                <a:ln>
                  <a:noFill/>
                </a:ln>
                <a:effectLst/>
                <a:uLnTx/>
                <a:uFillTx/>
                <a:latin typeface="Meiryo UI" panose="020B0604030504040204" pitchFamily="50" charset="-128"/>
                <a:ea typeface="Meiryo UI" panose="020B0604030504040204" pitchFamily="50" charset="-128"/>
              </a:rPr>
              <a:t>1</a:t>
            </a:r>
            <a:r>
              <a:rPr kumimoji="0" lang="ja-JP" altLang="en-US" sz="1432" b="0" i="0" u="none" strike="noStrike" kern="0" cap="none" spc="-110" normalizeH="0" noProof="0" dirty="0">
                <a:ln>
                  <a:noFill/>
                </a:ln>
                <a:effectLst/>
                <a:uLnTx/>
                <a:uFillTx/>
                <a:latin typeface="Meiryo UI" panose="020B0604030504040204" pitchFamily="50" charset="-128"/>
                <a:ea typeface="Meiryo UI" panose="020B0604030504040204" pitchFamily="50" charset="-128"/>
              </a:rPr>
              <a:t>係；職長・日専・交代</a:t>
            </a:r>
          </a:p>
        </p:txBody>
      </p:sp>
      <p:sp>
        <p:nvSpPr>
          <p:cNvPr id="51" name="四角形: 角を丸くする 50">
            <a:extLst>
              <a:ext uri="{FF2B5EF4-FFF2-40B4-BE49-F238E27FC236}">
                <a16:creationId xmlns:a16="http://schemas.microsoft.com/office/drawing/2014/main" id="{80F619CD-F765-48D3-BCE2-FDA131275025}"/>
              </a:ext>
            </a:extLst>
          </p:cNvPr>
          <p:cNvSpPr/>
          <p:nvPr/>
        </p:nvSpPr>
        <p:spPr>
          <a:xfrm>
            <a:off x="7948820" y="2014399"/>
            <a:ext cx="4635189" cy="277659"/>
          </a:xfrm>
          <a:prstGeom prst="roundRect">
            <a:avLst/>
          </a:prstGeom>
          <a:solidFill>
            <a:srgbClr val="C0EDFF"/>
          </a:solidFill>
          <a:ln w="25400" cap="flat" cmpd="sng" algn="ctr">
            <a:solidFill>
              <a:srgbClr val="4F81BD">
                <a:shade val="50000"/>
              </a:srgbClr>
            </a:solidFill>
            <a:prstDash val="solid"/>
          </a:ln>
          <a:effectLst/>
        </p:spPr>
        <p:txBody>
          <a:bodyPr lIns="39666" rIns="39666"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defTabSz="1007486" eaLnBrk="1" fontAlgn="auto" latinLnBrk="0" hangingPunct="1">
              <a:lnSpc>
                <a:spcPct val="100000"/>
              </a:lnSpc>
              <a:spcBef>
                <a:spcPts val="0"/>
              </a:spcBef>
              <a:spcAft>
                <a:spcPts val="0"/>
              </a:spcAft>
              <a:buClrTx/>
              <a:buSzTx/>
              <a:buFontTx/>
              <a:buNone/>
              <a:tabLst/>
              <a:defRPr/>
            </a:pPr>
            <a:r>
              <a:rPr kumimoji="0" lang="en-US" altLang="ja-JP" sz="1432" b="0" i="0" u="none" strike="noStrike" kern="0" cap="none" spc="-110" normalizeH="0" noProof="0" dirty="0">
                <a:ln>
                  <a:noFill/>
                </a:ln>
                <a:effectLst/>
                <a:uLnTx/>
                <a:uFillTx/>
                <a:latin typeface="Meiryo UI" panose="020B0604030504040204" pitchFamily="50" charset="-128"/>
                <a:ea typeface="Meiryo UI" panose="020B0604030504040204" pitchFamily="50" charset="-128"/>
              </a:rPr>
              <a:t>2</a:t>
            </a:r>
            <a:r>
              <a:rPr kumimoji="0" lang="ja-JP" altLang="en-US" sz="1432" b="0" i="0" u="none" strike="noStrike" kern="0" cap="none" spc="-110" normalizeH="0" noProof="0" dirty="0">
                <a:ln>
                  <a:noFill/>
                </a:ln>
                <a:effectLst/>
                <a:uLnTx/>
                <a:uFillTx/>
                <a:latin typeface="Meiryo UI" panose="020B0604030504040204" pitchFamily="50" charset="-128"/>
                <a:ea typeface="Meiryo UI" panose="020B0604030504040204" pitchFamily="50" charset="-128"/>
              </a:rPr>
              <a:t>係；職長・日専・交代</a:t>
            </a:r>
          </a:p>
        </p:txBody>
      </p:sp>
      <p:sp>
        <p:nvSpPr>
          <p:cNvPr id="52" name="四角形: 角を丸くする 51">
            <a:extLst>
              <a:ext uri="{FF2B5EF4-FFF2-40B4-BE49-F238E27FC236}">
                <a16:creationId xmlns:a16="http://schemas.microsoft.com/office/drawing/2014/main" id="{D81F35D3-AD96-4942-9789-6824E40468FF}"/>
              </a:ext>
            </a:extLst>
          </p:cNvPr>
          <p:cNvSpPr/>
          <p:nvPr/>
        </p:nvSpPr>
        <p:spPr>
          <a:xfrm>
            <a:off x="7948820" y="622414"/>
            <a:ext cx="1784953"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0"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課付</a:t>
            </a:r>
          </a:p>
        </p:txBody>
      </p:sp>
      <p:sp>
        <p:nvSpPr>
          <p:cNvPr id="53" name="四角形: 角を丸くする 52">
            <a:extLst>
              <a:ext uri="{FF2B5EF4-FFF2-40B4-BE49-F238E27FC236}">
                <a16:creationId xmlns:a16="http://schemas.microsoft.com/office/drawing/2014/main" id="{384D5AA4-8A46-40B1-84B9-FB505906ECA4}"/>
              </a:ext>
            </a:extLst>
          </p:cNvPr>
          <p:cNvSpPr/>
          <p:nvPr/>
        </p:nvSpPr>
        <p:spPr>
          <a:xfrm>
            <a:off x="7948820" y="2905581"/>
            <a:ext cx="1784953"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0"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環境安全課</a:t>
            </a:r>
          </a:p>
        </p:txBody>
      </p:sp>
      <p:sp>
        <p:nvSpPr>
          <p:cNvPr id="54" name="四角形: 角を丸くする 53">
            <a:extLst>
              <a:ext uri="{FF2B5EF4-FFF2-40B4-BE49-F238E27FC236}">
                <a16:creationId xmlns:a16="http://schemas.microsoft.com/office/drawing/2014/main" id="{C2ADBFAA-5A40-4754-9420-F043F06D7B36}"/>
              </a:ext>
            </a:extLst>
          </p:cNvPr>
          <p:cNvSpPr/>
          <p:nvPr/>
        </p:nvSpPr>
        <p:spPr>
          <a:xfrm>
            <a:off x="7948820" y="3463610"/>
            <a:ext cx="1784953"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0"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設備技術課</a:t>
            </a:r>
          </a:p>
        </p:txBody>
      </p:sp>
      <p:sp>
        <p:nvSpPr>
          <p:cNvPr id="55" name="四角形: 角を丸くする 54">
            <a:extLst>
              <a:ext uri="{FF2B5EF4-FFF2-40B4-BE49-F238E27FC236}">
                <a16:creationId xmlns:a16="http://schemas.microsoft.com/office/drawing/2014/main" id="{86FC896C-27F0-4878-937A-1A46A52BE5F8}"/>
              </a:ext>
            </a:extLst>
          </p:cNvPr>
          <p:cNvSpPr/>
          <p:nvPr/>
        </p:nvSpPr>
        <p:spPr>
          <a:xfrm>
            <a:off x="7948820" y="4000533"/>
            <a:ext cx="1784953"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0"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生産技術課</a:t>
            </a:r>
          </a:p>
        </p:txBody>
      </p:sp>
      <p:sp>
        <p:nvSpPr>
          <p:cNvPr id="57" name="object 12">
            <a:extLst>
              <a:ext uri="{FF2B5EF4-FFF2-40B4-BE49-F238E27FC236}">
                <a16:creationId xmlns:a16="http://schemas.microsoft.com/office/drawing/2014/main" id="{A1B4F6E3-6AD6-4CFA-9172-4977C68B57E9}"/>
              </a:ext>
            </a:extLst>
          </p:cNvPr>
          <p:cNvSpPr txBox="1">
            <a:spLocks noGrp="1"/>
          </p:cNvSpPr>
          <p:nvPr>
            <p:ph type="title"/>
          </p:nvPr>
        </p:nvSpPr>
        <p:spPr>
          <a:xfrm>
            <a:off x="164063" y="127270"/>
            <a:ext cx="10918512" cy="316744"/>
          </a:xfrm>
          <a:prstGeom prst="rect">
            <a:avLst/>
          </a:prstGeom>
        </p:spPr>
        <p:txBody>
          <a:bodyPr vert="horz" wrap="square" lIns="0" tIns="11429" rIns="0" bIns="0" rtlCol="0">
            <a:spAutoFit/>
          </a:bodyP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131444">
              <a:spcBef>
                <a:spcPts val="90"/>
              </a:spcBef>
            </a:pPr>
            <a:r>
              <a:rPr lang="en-US" altLang="ja-JP" sz="2204" spc="-35" dirty="0">
                <a:latin typeface="Meiryo UI" panose="020B0604030504040204" pitchFamily="50" charset="-128"/>
                <a:ea typeface="Meiryo UI" panose="020B0604030504040204" pitchFamily="50" charset="-128"/>
              </a:rPr>
              <a:t>AFC</a:t>
            </a:r>
            <a:r>
              <a:rPr lang="ja-JP" altLang="en-US" sz="2204" spc="-35" dirty="0">
                <a:latin typeface="Meiryo UI" panose="020B0604030504040204" pitchFamily="50" charset="-128"/>
                <a:ea typeface="Meiryo UI" panose="020B0604030504040204" pitchFamily="50" charset="-128"/>
              </a:rPr>
              <a:t>延岡製造所・</a:t>
            </a:r>
            <a:r>
              <a:rPr lang="en-US" altLang="ja-JP" sz="2204" spc="-35" dirty="0">
                <a:latin typeface="Meiryo UI" panose="020B0604030504040204" pitchFamily="50" charset="-128"/>
                <a:ea typeface="Meiryo UI" panose="020B0604030504040204" pitchFamily="50" charset="-128"/>
              </a:rPr>
              <a:t>Project X </a:t>
            </a:r>
            <a:r>
              <a:rPr sz="2204" spc="-35" dirty="0" err="1">
                <a:latin typeface="Meiryo UI" panose="020B0604030504040204" pitchFamily="50" charset="-128"/>
                <a:ea typeface="Meiryo UI" panose="020B0604030504040204" pitchFamily="50" charset="-128"/>
              </a:rPr>
              <a:t>推進体制</a:t>
            </a:r>
            <a:r>
              <a:rPr sz="2204" spc="-20" dirty="0" err="1">
                <a:latin typeface="Meiryo UI" panose="020B0604030504040204" pitchFamily="50" charset="-128"/>
                <a:ea typeface="Meiryo UI" panose="020B0604030504040204" pitchFamily="50" charset="-128"/>
              </a:rPr>
              <a:t>【</a:t>
            </a:r>
            <a:r>
              <a:rPr sz="2204" spc="-35" dirty="0" err="1">
                <a:latin typeface="Meiryo UI" panose="020B0604030504040204" pitchFamily="50" charset="-128"/>
                <a:ea typeface="Meiryo UI" panose="020B0604030504040204" pitchFamily="50" charset="-128"/>
              </a:rPr>
              <a:t>事業活動</a:t>
            </a:r>
            <a:r>
              <a:rPr sz="2204" spc="-25" dirty="0" err="1">
                <a:latin typeface="Meiryo UI" panose="020B0604030504040204" pitchFamily="50" charset="-128"/>
                <a:ea typeface="Meiryo UI" panose="020B0604030504040204" pitchFamily="50" charset="-128"/>
              </a:rPr>
              <a:t>・</a:t>
            </a:r>
            <a:r>
              <a:rPr sz="2204" spc="-35" dirty="0" err="1">
                <a:latin typeface="Meiryo UI" panose="020B0604030504040204" pitchFamily="50" charset="-128"/>
                <a:ea typeface="Meiryo UI" panose="020B0604030504040204" pitchFamily="50" charset="-128"/>
              </a:rPr>
              <a:t>安全基盤強化活動</a:t>
            </a:r>
            <a:r>
              <a:rPr sz="2204" spc="-20" dirty="0">
                <a:latin typeface="Meiryo UI" panose="020B0604030504040204" pitchFamily="50" charset="-128"/>
                <a:ea typeface="Meiryo UI" panose="020B0604030504040204" pitchFamily="50" charset="-128"/>
              </a:rPr>
              <a:t>】</a:t>
            </a:r>
            <a:r>
              <a:rPr sz="2204" spc="-10" dirty="0">
                <a:latin typeface="Meiryo UI" panose="020B0604030504040204" pitchFamily="50" charset="-128"/>
                <a:ea typeface="Meiryo UI" panose="020B0604030504040204" pitchFamily="50" charset="-128"/>
              </a:rPr>
              <a:t>（202</a:t>
            </a:r>
            <a:r>
              <a:rPr lang="en-US" sz="2204" spc="-10" dirty="0">
                <a:latin typeface="Meiryo UI" panose="020B0604030504040204" pitchFamily="50" charset="-128"/>
                <a:ea typeface="Meiryo UI" panose="020B0604030504040204" pitchFamily="50" charset="-128"/>
              </a:rPr>
              <a:t>3</a:t>
            </a:r>
            <a:r>
              <a:rPr sz="2204" spc="-10" dirty="0">
                <a:latin typeface="Meiryo UI" panose="020B0604030504040204" pitchFamily="50" charset="-128"/>
                <a:ea typeface="Meiryo UI" panose="020B0604030504040204" pitchFamily="50" charset="-128"/>
              </a:rPr>
              <a:t>/</a:t>
            </a:r>
            <a:r>
              <a:rPr lang="en-US" sz="2204" spc="-10" dirty="0">
                <a:latin typeface="Meiryo UI" panose="020B0604030504040204" pitchFamily="50" charset="-128"/>
                <a:ea typeface="Meiryo UI" panose="020B0604030504040204" pitchFamily="50" charset="-128"/>
              </a:rPr>
              <a:t>3</a:t>
            </a:r>
            <a:r>
              <a:rPr sz="2204" spc="-10" dirty="0">
                <a:latin typeface="Meiryo UI" panose="020B0604030504040204" pitchFamily="50" charset="-128"/>
                <a:ea typeface="Meiryo UI" panose="020B0604030504040204" pitchFamily="50" charset="-128"/>
              </a:rPr>
              <a:t>/1～）</a:t>
            </a:r>
            <a:endParaRPr sz="2204" dirty="0">
              <a:latin typeface="Meiryo UI" panose="020B0604030504040204" pitchFamily="50" charset="-128"/>
              <a:ea typeface="Meiryo UI" panose="020B0604030504040204" pitchFamily="50" charset="-128"/>
            </a:endParaRPr>
          </a:p>
        </p:txBody>
      </p:sp>
      <p:cxnSp>
        <p:nvCxnSpPr>
          <p:cNvPr id="59" name="直線コネクタ 58">
            <a:extLst>
              <a:ext uri="{FF2B5EF4-FFF2-40B4-BE49-F238E27FC236}">
                <a16:creationId xmlns:a16="http://schemas.microsoft.com/office/drawing/2014/main" id="{BEB71FF7-E50C-4562-9AB7-1889743B6488}"/>
              </a:ext>
            </a:extLst>
          </p:cNvPr>
          <p:cNvCxnSpPr>
            <a:stCxn id="37" idx="3"/>
            <a:endCxn id="38" idx="1"/>
          </p:cNvCxnSpPr>
          <p:nvPr/>
        </p:nvCxnSpPr>
        <p:spPr>
          <a:xfrm>
            <a:off x="2111092" y="768160"/>
            <a:ext cx="8848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12874B0C-A352-4F49-B96A-84007B20A4CD}"/>
              </a:ext>
            </a:extLst>
          </p:cNvPr>
          <p:cNvCxnSpPr>
            <a:stCxn id="38" idx="3"/>
            <a:endCxn id="39" idx="1"/>
          </p:cNvCxnSpPr>
          <p:nvPr/>
        </p:nvCxnSpPr>
        <p:spPr>
          <a:xfrm>
            <a:off x="3987607" y="768160"/>
            <a:ext cx="2718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48629B0C-915C-4762-B29B-1B81AA23C029}"/>
              </a:ext>
            </a:extLst>
          </p:cNvPr>
          <p:cNvCxnSpPr>
            <a:stCxn id="39" idx="3"/>
            <a:endCxn id="49" idx="1"/>
          </p:cNvCxnSpPr>
          <p:nvPr/>
        </p:nvCxnSpPr>
        <p:spPr>
          <a:xfrm>
            <a:off x="5251074" y="768160"/>
            <a:ext cx="12127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46EADFE9-2BCE-40CD-A50A-83166575EE95}"/>
              </a:ext>
            </a:extLst>
          </p:cNvPr>
          <p:cNvCxnSpPr>
            <a:stCxn id="49" idx="3"/>
            <a:endCxn id="52" idx="1"/>
          </p:cNvCxnSpPr>
          <p:nvPr/>
        </p:nvCxnSpPr>
        <p:spPr>
          <a:xfrm flipV="1">
            <a:off x="7455507" y="761245"/>
            <a:ext cx="493314" cy="6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C0AFE6F3-84B3-434A-A0E3-073CFB3E43EE}"/>
              </a:ext>
            </a:extLst>
          </p:cNvPr>
          <p:cNvCxnSpPr>
            <a:stCxn id="38" idx="3"/>
            <a:endCxn id="40" idx="1"/>
          </p:cNvCxnSpPr>
          <p:nvPr/>
        </p:nvCxnSpPr>
        <p:spPr>
          <a:xfrm>
            <a:off x="3987607" y="768161"/>
            <a:ext cx="271826" cy="22762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1" name="コネクタ: カギ線 70">
            <a:extLst>
              <a:ext uri="{FF2B5EF4-FFF2-40B4-BE49-F238E27FC236}">
                <a16:creationId xmlns:a16="http://schemas.microsoft.com/office/drawing/2014/main" id="{F2406262-1009-491C-AD56-56B47AFEA48E}"/>
              </a:ext>
            </a:extLst>
          </p:cNvPr>
          <p:cNvCxnSpPr>
            <a:stCxn id="38" idx="3"/>
            <a:endCxn id="41" idx="1"/>
          </p:cNvCxnSpPr>
          <p:nvPr/>
        </p:nvCxnSpPr>
        <p:spPr>
          <a:xfrm>
            <a:off x="3987607" y="768161"/>
            <a:ext cx="271826" cy="283484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B3D44CB5-4636-45D4-A98D-1BAA5D0BBF66}"/>
              </a:ext>
            </a:extLst>
          </p:cNvPr>
          <p:cNvCxnSpPr>
            <a:cxnSpLocks/>
            <a:stCxn id="41" idx="3"/>
            <a:endCxn id="45" idx="1"/>
          </p:cNvCxnSpPr>
          <p:nvPr/>
        </p:nvCxnSpPr>
        <p:spPr>
          <a:xfrm>
            <a:off x="5251074" y="3603009"/>
            <a:ext cx="435578" cy="54337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75" name="コネクタ: カギ線 74">
            <a:extLst>
              <a:ext uri="{FF2B5EF4-FFF2-40B4-BE49-F238E27FC236}">
                <a16:creationId xmlns:a16="http://schemas.microsoft.com/office/drawing/2014/main" id="{29BD27AC-86FB-489A-84FD-AA2B4863FC90}"/>
              </a:ext>
            </a:extLst>
          </p:cNvPr>
          <p:cNvCxnSpPr>
            <a:stCxn id="38" idx="3"/>
            <a:endCxn id="47" idx="1"/>
          </p:cNvCxnSpPr>
          <p:nvPr/>
        </p:nvCxnSpPr>
        <p:spPr>
          <a:xfrm>
            <a:off x="3987607" y="768161"/>
            <a:ext cx="271826" cy="390042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FCC96076-3084-43BD-A939-4D46C82DB8A4}"/>
              </a:ext>
            </a:extLst>
          </p:cNvPr>
          <p:cNvCxnSpPr>
            <a:cxnSpLocks/>
            <a:stCxn id="43" idx="3"/>
            <a:endCxn id="50" idx="1"/>
          </p:cNvCxnSpPr>
          <p:nvPr/>
        </p:nvCxnSpPr>
        <p:spPr>
          <a:xfrm flipV="1">
            <a:off x="7455507" y="1457238"/>
            <a:ext cx="493314" cy="6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922D57D-D0D3-4DFE-8850-1AC8828B2B6A}"/>
              </a:ext>
            </a:extLst>
          </p:cNvPr>
          <p:cNvCxnSpPr>
            <a:cxnSpLocks/>
            <a:stCxn id="44" idx="3"/>
            <a:endCxn id="51" idx="1"/>
          </p:cNvCxnSpPr>
          <p:nvPr/>
        </p:nvCxnSpPr>
        <p:spPr>
          <a:xfrm flipV="1">
            <a:off x="7455506" y="2153229"/>
            <a:ext cx="493313" cy="6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05B86704-1C09-4AE0-9022-835AB75B59B6}"/>
              </a:ext>
            </a:extLst>
          </p:cNvPr>
          <p:cNvCxnSpPr>
            <a:stCxn id="40" idx="3"/>
            <a:endCxn id="53" idx="1"/>
          </p:cNvCxnSpPr>
          <p:nvPr/>
        </p:nvCxnSpPr>
        <p:spPr>
          <a:xfrm>
            <a:off x="5251074" y="3044411"/>
            <a:ext cx="26977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DD8814E9-0EDB-4510-80C1-E004F628DFF8}"/>
              </a:ext>
            </a:extLst>
          </p:cNvPr>
          <p:cNvCxnSpPr>
            <a:stCxn id="41" idx="3"/>
            <a:endCxn id="42" idx="1"/>
          </p:cNvCxnSpPr>
          <p:nvPr/>
        </p:nvCxnSpPr>
        <p:spPr>
          <a:xfrm>
            <a:off x="5251074" y="3603008"/>
            <a:ext cx="2052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CF2360D6-FA67-4BA2-8838-CE61CC73A89F}"/>
              </a:ext>
            </a:extLst>
          </p:cNvPr>
          <p:cNvCxnSpPr>
            <a:cxnSpLocks/>
            <a:stCxn id="42" idx="3"/>
            <a:endCxn id="54" idx="1"/>
          </p:cNvCxnSpPr>
          <p:nvPr/>
        </p:nvCxnSpPr>
        <p:spPr>
          <a:xfrm flipV="1">
            <a:off x="6448009" y="3602440"/>
            <a:ext cx="1500812" cy="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73C10988-819B-4797-BACC-76F679CF3687}"/>
              </a:ext>
            </a:extLst>
          </p:cNvPr>
          <p:cNvCxnSpPr>
            <a:stCxn id="45" idx="3"/>
            <a:endCxn id="46" idx="1"/>
          </p:cNvCxnSpPr>
          <p:nvPr/>
        </p:nvCxnSpPr>
        <p:spPr>
          <a:xfrm flipV="1">
            <a:off x="6678293" y="4139363"/>
            <a:ext cx="98500" cy="70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283D500-DBD9-4295-A8E9-AAEE2202BDBA}"/>
              </a:ext>
            </a:extLst>
          </p:cNvPr>
          <p:cNvCxnSpPr>
            <a:stCxn id="46" idx="3"/>
            <a:endCxn id="55" idx="1"/>
          </p:cNvCxnSpPr>
          <p:nvPr/>
        </p:nvCxnSpPr>
        <p:spPr>
          <a:xfrm>
            <a:off x="7768434" y="4139363"/>
            <a:ext cx="1803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106753AA-DFAF-40FE-B210-01D3E08FD6CA}"/>
              </a:ext>
            </a:extLst>
          </p:cNvPr>
          <p:cNvCxnSpPr>
            <a:stCxn id="31" idx="2"/>
          </p:cNvCxnSpPr>
          <p:nvPr/>
        </p:nvCxnSpPr>
        <p:spPr>
          <a:xfrm>
            <a:off x="1615272" y="6035516"/>
            <a:ext cx="0" cy="1153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コネクタ: カギ線 96">
            <a:extLst>
              <a:ext uri="{FF2B5EF4-FFF2-40B4-BE49-F238E27FC236}">
                <a16:creationId xmlns:a16="http://schemas.microsoft.com/office/drawing/2014/main" id="{7DCB90BD-183D-46BE-8343-69B7299DAF69}"/>
              </a:ext>
            </a:extLst>
          </p:cNvPr>
          <p:cNvCxnSpPr>
            <a:cxnSpLocks/>
            <a:stCxn id="31" idx="2"/>
            <a:endCxn id="32" idx="1"/>
          </p:cNvCxnSpPr>
          <p:nvPr/>
        </p:nvCxnSpPr>
        <p:spPr>
          <a:xfrm rot="16200000" flipH="1">
            <a:off x="1458595" y="6192193"/>
            <a:ext cx="507882" cy="19452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23D0598A-99FE-4EC5-BAF7-3D7431674703}"/>
              </a:ext>
            </a:extLst>
          </p:cNvPr>
          <p:cNvCxnSpPr>
            <a:stCxn id="32" idx="3"/>
            <a:endCxn id="33" idx="1"/>
          </p:cNvCxnSpPr>
          <p:nvPr/>
        </p:nvCxnSpPr>
        <p:spPr>
          <a:xfrm>
            <a:off x="2801439" y="6543398"/>
            <a:ext cx="1945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コネクタ: カギ線 112">
            <a:extLst>
              <a:ext uri="{FF2B5EF4-FFF2-40B4-BE49-F238E27FC236}">
                <a16:creationId xmlns:a16="http://schemas.microsoft.com/office/drawing/2014/main" id="{BBEF99BC-A4D9-4571-AF41-885FD88635F0}"/>
              </a:ext>
            </a:extLst>
          </p:cNvPr>
          <p:cNvCxnSpPr>
            <a:stCxn id="33" idx="0"/>
            <a:endCxn id="34" idx="2"/>
          </p:cNvCxnSpPr>
          <p:nvPr/>
        </p:nvCxnSpPr>
        <p:spPr>
          <a:xfrm rot="5400000" flipH="1" flipV="1">
            <a:off x="3938995" y="5588309"/>
            <a:ext cx="369052" cy="126346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4DEB4885-1C02-4387-99AC-57D9EA2CE59E}"/>
              </a:ext>
            </a:extLst>
          </p:cNvPr>
          <p:cNvCxnSpPr>
            <a:stCxn id="34" idx="2"/>
            <a:endCxn id="35" idx="0"/>
          </p:cNvCxnSpPr>
          <p:nvPr/>
        </p:nvCxnSpPr>
        <p:spPr>
          <a:xfrm>
            <a:off x="4755253" y="6035517"/>
            <a:ext cx="0" cy="36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834673B7-31ED-4401-9A1A-C9BEFB5677F2}"/>
              </a:ext>
            </a:extLst>
          </p:cNvPr>
          <p:cNvCxnSpPr>
            <a:stCxn id="33" idx="0"/>
            <a:endCxn id="36" idx="2"/>
          </p:cNvCxnSpPr>
          <p:nvPr/>
        </p:nvCxnSpPr>
        <p:spPr>
          <a:xfrm flipV="1">
            <a:off x="3491787" y="6035517"/>
            <a:ext cx="0" cy="3690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ED6BC64C-95EA-4837-8629-EAD9D9FE47E5}"/>
              </a:ext>
            </a:extLst>
          </p:cNvPr>
          <p:cNvCxnSpPr>
            <a:cxnSpLocks/>
          </p:cNvCxnSpPr>
          <p:nvPr/>
        </p:nvCxnSpPr>
        <p:spPr>
          <a:xfrm>
            <a:off x="3904385" y="906990"/>
            <a:ext cx="0" cy="4850867"/>
          </a:xfrm>
          <a:prstGeom prst="straightConnector1">
            <a:avLst/>
          </a:prstGeom>
          <a:ln w="28575">
            <a:solidFill>
              <a:srgbClr val="CC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コネクタ: カギ線 125">
            <a:extLst>
              <a:ext uri="{FF2B5EF4-FFF2-40B4-BE49-F238E27FC236}">
                <a16:creationId xmlns:a16="http://schemas.microsoft.com/office/drawing/2014/main" id="{53890733-03A9-4AF4-B017-8A1A041B1398}"/>
              </a:ext>
            </a:extLst>
          </p:cNvPr>
          <p:cNvCxnSpPr>
            <a:stCxn id="39" idx="3"/>
            <a:endCxn id="43" idx="1"/>
          </p:cNvCxnSpPr>
          <p:nvPr/>
        </p:nvCxnSpPr>
        <p:spPr>
          <a:xfrm>
            <a:off x="5251074" y="768160"/>
            <a:ext cx="1212792" cy="69599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28" name="コネクタ: カギ線 127">
            <a:extLst>
              <a:ext uri="{FF2B5EF4-FFF2-40B4-BE49-F238E27FC236}">
                <a16:creationId xmlns:a16="http://schemas.microsoft.com/office/drawing/2014/main" id="{881081DB-8AB0-4821-B139-2C36EE943578}"/>
              </a:ext>
            </a:extLst>
          </p:cNvPr>
          <p:cNvCxnSpPr>
            <a:stCxn id="39" idx="3"/>
            <a:endCxn id="44" idx="1"/>
          </p:cNvCxnSpPr>
          <p:nvPr/>
        </p:nvCxnSpPr>
        <p:spPr>
          <a:xfrm>
            <a:off x="5251074" y="768160"/>
            <a:ext cx="1212792" cy="139198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29" name="テキスト ボックス 128">
            <a:extLst>
              <a:ext uri="{FF2B5EF4-FFF2-40B4-BE49-F238E27FC236}">
                <a16:creationId xmlns:a16="http://schemas.microsoft.com/office/drawing/2014/main" id="{49482890-FC6C-48AC-859B-1D45A5D42B13}"/>
              </a:ext>
            </a:extLst>
          </p:cNvPr>
          <p:cNvSpPr txBox="1"/>
          <p:nvPr/>
        </p:nvSpPr>
        <p:spPr>
          <a:xfrm>
            <a:off x="9687979" y="2013544"/>
            <a:ext cx="2974922" cy="288248"/>
          </a:xfrm>
          <a:prstGeom prst="rect">
            <a:avLst/>
          </a:prstGeom>
          <a:noFill/>
        </p:spPr>
        <p:txBody>
          <a:bodyPr wrap="square" rtlCol="0">
            <a:spAutoFit/>
          </a:bodyP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r>
              <a:rPr lang="en-US" altLang="ja-JP" sz="1212" dirty="0">
                <a:latin typeface="Meiryo UI" panose="020B0604030504040204" pitchFamily="50" charset="-128"/>
                <a:ea typeface="Meiryo UI" panose="020B0604030504040204" pitchFamily="50" charset="-128"/>
              </a:rPr>
              <a:t>【HMA/MB</a:t>
            </a:r>
            <a:r>
              <a:rPr lang="ja-JP" altLang="en-US" sz="1212" dirty="0">
                <a:latin typeface="Meiryo UI" panose="020B0604030504040204" pitchFamily="50" charset="-128"/>
                <a:ea typeface="Meiryo UI" panose="020B0604030504040204" pitchFamily="50" charset="-128"/>
              </a:rPr>
              <a:t>、</a:t>
            </a:r>
            <a:r>
              <a:rPr lang="en-US" altLang="ja-JP" sz="1212" dirty="0">
                <a:latin typeface="Meiryo UI" panose="020B0604030504040204" pitchFamily="50" charset="-128"/>
                <a:ea typeface="Meiryo UI" panose="020B0604030504040204" pitchFamily="50" charset="-128"/>
              </a:rPr>
              <a:t>UL/FM4401</a:t>
            </a:r>
            <a:r>
              <a:rPr lang="ja-JP" altLang="en-US" sz="1212" dirty="0">
                <a:latin typeface="Meiryo UI" panose="020B0604030504040204" pitchFamily="50" charset="-128"/>
                <a:ea typeface="Meiryo UI" panose="020B0604030504040204" pitchFamily="50" charset="-128"/>
              </a:rPr>
              <a:t>、</a:t>
            </a:r>
            <a:r>
              <a:rPr lang="en-US" altLang="ja-JP" sz="1212" dirty="0">
                <a:latin typeface="Meiryo UI" panose="020B0604030504040204" pitchFamily="50" charset="-128"/>
                <a:ea typeface="Meiryo UI" panose="020B0604030504040204" pitchFamily="50" charset="-128"/>
              </a:rPr>
              <a:t>M3U/M5A】</a:t>
            </a:r>
          </a:p>
        </p:txBody>
      </p:sp>
      <p:sp>
        <p:nvSpPr>
          <p:cNvPr id="130" name="テキスト ボックス 129">
            <a:extLst>
              <a:ext uri="{FF2B5EF4-FFF2-40B4-BE49-F238E27FC236}">
                <a16:creationId xmlns:a16="http://schemas.microsoft.com/office/drawing/2014/main" id="{0D204E09-B1A9-40AE-83F8-49CC7E90DBA9}"/>
              </a:ext>
            </a:extLst>
          </p:cNvPr>
          <p:cNvSpPr txBox="1"/>
          <p:nvPr/>
        </p:nvSpPr>
        <p:spPr>
          <a:xfrm>
            <a:off x="9687979" y="1316501"/>
            <a:ext cx="2974922" cy="288248"/>
          </a:xfrm>
          <a:prstGeom prst="rect">
            <a:avLst/>
          </a:prstGeom>
          <a:noFill/>
        </p:spPr>
        <p:txBody>
          <a:bodyPr wrap="square" rtlCol="0">
            <a:spAutoFit/>
          </a:bodyP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r>
              <a:rPr lang="en-US" altLang="ja-JP" sz="1212" dirty="0">
                <a:latin typeface="Meiryo UI" panose="020B0604030504040204" pitchFamily="50" charset="-128"/>
                <a:ea typeface="Meiryo UI" panose="020B0604030504040204" pitchFamily="50" charset="-128"/>
              </a:rPr>
              <a:t>【ATBC</a:t>
            </a:r>
            <a:r>
              <a:rPr lang="ja-JP" altLang="en-US" sz="1212" dirty="0">
                <a:latin typeface="Meiryo UI" panose="020B0604030504040204" pitchFamily="50" charset="-128"/>
                <a:ea typeface="Meiryo UI" panose="020B0604030504040204" pitchFamily="50" charset="-128"/>
              </a:rPr>
              <a:t>、ペリセア、</a:t>
            </a:r>
            <a:r>
              <a:rPr lang="en-US" altLang="ja-JP" sz="1212" dirty="0">
                <a:latin typeface="Meiryo UI" panose="020B0604030504040204" pitchFamily="50" charset="-128"/>
                <a:ea typeface="Meiryo UI" panose="020B0604030504040204" pitchFamily="50" charset="-128"/>
              </a:rPr>
              <a:t>H3/EBS/SVS</a:t>
            </a:r>
            <a:r>
              <a:rPr lang="ja-JP" altLang="en-US" sz="1212" dirty="0">
                <a:latin typeface="Meiryo UI" panose="020B0604030504040204" pitchFamily="50" charset="-128"/>
                <a:ea typeface="Meiryo UI" panose="020B0604030504040204" pitchFamily="50" charset="-128"/>
              </a:rPr>
              <a:t>、活性剤</a:t>
            </a:r>
            <a:r>
              <a:rPr lang="en-US" altLang="ja-JP" sz="1212" dirty="0">
                <a:latin typeface="Meiryo UI" panose="020B0604030504040204" pitchFamily="50" charset="-128"/>
                <a:ea typeface="Meiryo UI" panose="020B0604030504040204" pitchFamily="50" charset="-128"/>
              </a:rPr>
              <a:t>】</a:t>
            </a:r>
          </a:p>
        </p:txBody>
      </p:sp>
      <p:sp>
        <p:nvSpPr>
          <p:cNvPr id="68" name="四角形: 角を丸くする 67">
            <a:extLst>
              <a:ext uri="{FF2B5EF4-FFF2-40B4-BE49-F238E27FC236}">
                <a16:creationId xmlns:a16="http://schemas.microsoft.com/office/drawing/2014/main" id="{CBBFB6E2-BEDF-4471-ACB6-9BA58E9AD14E}"/>
              </a:ext>
            </a:extLst>
          </p:cNvPr>
          <p:cNvSpPr/>
          <p:nvPr/>
        </p:nvSpPr>
        <p:spPr>
          <a:xfrm>
            <a:off x="1176635" y="1795506"/>
            <a:ext cx="899977" cy="241193"/>
          </a:xfrm>
          <a:prstGeom prst="roundRect">
            <a:avLst/>
          </a:prstGeom>
          <a:solidFill>
            <a:srgbClr val="C0EDFF"/>
          </a:solidFill>
          <a:ln w="19050">
            <a:solidFill>
              <a:srgbClr val="C0ED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algn="ctr"/>
            <a:r>
              <a:rPr kumimoji="1" lang="ja-JP" altLang="en-US" sz="1300" dirty="0">
                <a:solidFill>
                  <a:schemeClr val="tx1"/>
                </a:solidFill>
                <a:latin typeface="Meiryo UI" panose="020B0604030504040204" pitchFamily="50" charset="-128"/>
                <a:ea typeface="Meiryo UI" panose="020B0604030504040204" pitchFamily="50" charset="-128"/>
              </a:rPr>
              <a:t>事業活動</a:t>
            </a:r>
          </a:p>
        </p:txBody>
      </p:sp>
      <p:sp>
        <p:nvSpPr>
          <p:cNvPr id="70" name="四角形: 角を丸くする 69">
            <a:extLst>
              <a:ext uri="{FF2B5EF4-FFF2-40B4-BE49-F238E27FC236}">
                <a16:creationId xmlns:a16="http://schemas.microsoft.com/office/drawing/2014/main" id="{F3C98BD9-312D-4778-B75C-814C2B2E0A32}"/>
              </a:ext>
            </a:extLst>
          </p:cNvPr>
          <p:cNvSpPr/>
          <p:nvPr/>
        </p:nvSpPr>
        <p:spPr>
          <a:xfrm>
            <a:off x="1176635" y="3860787"/>
            <a:ext cx="1223968" cy="241193"/>
          </a:xfrm>
          <a:prstGeom prst="roundRect">
            <a:avLst/>
          </a:prstGeom>
          <a:solidFill>
            <a:srgbClr val="F6C3C3"/>
          </a:solidFill>
          <a:ln w="19050">
            <a:solidFill>
              <a:srgbClr val="F6C3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algn="ctr"/>
            <a:r>
              <a:rPr kumimoji="1" lang="ja-JP" altLang="en-US" sz="1300" dirty="0">
                <a:solidFill>
                  <a:schemeClr val="tx1"/>
                </a:solidFill>
                <a:latin typeface="Meiryo UI" panose="020B0604030504040204" pitchFamily="50" charset="-128"/>
                <a:ea typeface="Meiryo UI" panose="020B0604030504040204" pitchFamily="50" charset="-128"/>
              </a:rPr>
              <a:t>安全基盤強化</a:t>
            </a:r>
          </a:p>
        </p:txBody>
      </p:sp>
      <p:sp>
        <p:nvSpPr>
          <p:cNvPr id="72" name="object 112">
            <a:extLst>
              <a:ext uri="{FF2B5EF4-FFF2-40B4-BE49-F238E27FC236}">
                <a16:creationId xmlns:a16="http://schemas.microsoft.com/office/drawing/2014/main" id="{15DC4847-3B12-419A-8830-663AE364C68B}"/>
              </a:ext>
            </a:extLst>
          </p:cNvPr>
          <p:cNvSpPr/>
          <p:nvPr/>
        </p:nvSpPr>
        <p:spPr>
          <a:xfrm>
            <a:off x="828644" y="531059"/>
            <a:ext cx="12321433" cy="4852236"/>
          </a:xfrm>
          <a:custGeom>
            <a:avLst/>
            <a:gdLst/>
            <a:ahLst/>
            <a:cxnLst/>
            <a:rect l="l" t="t" r="r" b="b"/>
            <a:pathLst>
              <a:path w="10373995" h="2444750">
                <a:moveTo>
                  <a:pt x="0" y="0"/>
                </a:moveTo>
                <a:lnTo>
                  <a:pt x="10373868" y="0"/>
                </a:lnTo>
                <a:lnTo>
                  <a:pt x="10373868" y="2444496"/>
                </a:lnTo>
                <a:lnTo>
                  <a:pt x="0" y="2444496"/>
                </a:lnTo>
                <a:lnTo>
                  <a:pt x="0" y="0"/>
                </a:lnTo>
                <a:close/>
              </a:path>
            </a:pathLst>
          </a:custGeom>
          <a:ln w="27432">
            <a:solidFill>
              <a:srgbClr val="3333FF"/>
            </a:solidFill>
          </a:ln>
        </p:spPr>
        <p:txBody>
          <a:bodyPr wrap="square" lIns="0" tIns="0" rIns="0" bIns="0" rtlCol="0"/>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endParaRPr sz="2185">
              <a:latin typeface="Meiryo UI" panose="020B0604030504040204" pitchFamily="50" charset="-128"/>
              <a:ea typeface="Meiryo UI" panose="020B0604030504040204" pitchFamily="50" charset="-128"/>
            </a:endParaRPr>
          </a:p>
        </p:txBody>
      </p:sp>
      <p:sp>
        <p:nvSpPr>
          <p:cNvPr id="74" name="object 113">
            <a:extLst>
              <a:ext uri="{FF2B5EF4-FFF2-40B4-BE49-F238E27FC236}">
                <a16:creationId xmlns:a16="http://schemas.microsoft.com/office/drawing/2014/main" id="{38948ECB-EF46-4F46-B696-E6B0AC7B5363}"/>
              </a:ext>
            </a:extLst>
          </p:cNvPr>
          <p:cNvSpPr/>
          <p:nvPr/>
        </p:nvSpPr>
        <p:spPr>
          <a:xfrm>
            <a:off x="769140" y="494233"/>
            <a:ext cx="7100787" cy="7018989"/>
          </a:xfrm>
          <a:custGeom>
            <a:avLst/>
            <a:gdLst/>
            <a:ahLst/>
            <a:cxnLst/>
            <a:rect l="l" t="t" r="r" b="b"/>
            <a:pathLst>
              <a:path w="4638040" h="5675630">
                <a:moveTo>
                  <a:pt x="0" y="0"/>
                </a:moveTo>
                <a:lnTo>
                  <a:pt x="4637532" y="0"/>
                </a:lnTo>
                <a:lnTo>
                  <a:pt x="4637532" y="5675376"/>
                </a:lnTo>
                <a:lnTo>
                  <a:pt x="0" y="5675376"/>
                </a:lnTo>
                <a:lnTo>
                  <a:pt x="0" y="0"/>
                </a:lnTo>
                <a:close/>
              </a:path>
            </a:pathLst>
          </a:custGeom>
          <a:ln w="27432">
            <a:solidFill>
              <a:srgbClr val="E54343"/>
            </a:solidFill>
          </a:ln>
        </p:spPr>
        <p:txBody>
          <a:bodyPr wrap="square" lIns="0" tIns="0" rIns="0" bIns="0" rtlCol="0"/>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endParaRPr sz="2185">
              <a:latin typeface="Meiryo UI" panose="020B0604030504040204" pitchFamily="50" charset="-128"/>
              <a:ea typeface="Meiryo UI" panose="020B0604030504040204" pitchFamily="50" charset="-128"/>
            </a:endParaRPr>
          </a:p>
        </p:txBody>
      </p:sp>
      <p:sp>
        <p:nvSpPr>
          <p:cNvPr id="76" name="object 114">
            <a:extLst>
              <a:ext uri="{FF2B5EF4-FFF2-40B4-BE49-F238E27FC236}">
                <a16:creationId xmlns:a16="http://schemas.microsoft.com/office/drawing/2014/main" id="{1D89543D-82B9-4842-9BD7-E75CF50071B7}"/>
              </a:ext>
            </a:extLst>
          </p:cNvPr>
          <p:cNvSpPr/>
          <p:nvPr/>
        </p:nvSpPr>
        <p:spPr>
          <a:xfrm>
            <a:off x="828644" y="5470142"/>
            <a:ext cx="6754171" cy="1978474"/>
          </a:xfrm>
          <a:custGeom>
            <a:avLst/>
            <a:gdLst/>
            <a:ahLst/>
            <a:cxnLst/>
            <a:rect l="l" t="t" r="r" b="b"/>
            <a:pathLst>
              <a:path w="4520565" h="1485900">
                <a:moveTo>
                  <a:pt x="0" y="0"/>
                </a:moveTo>
                <a:lnTo>
                  <a:pt x="4520184" y="0"/>
                </a:lnTo>
                <a:lnTo>
                  <a:pt x="4520184" y="1485900"/>
                </a:lnTo>
                <a:lnTo>
                  <a:pt x="0" y="1485900"/>
                </a:lnTo>
                <a:lnTo>
                  <a:pt x="0" y="0"/>
                </a:lnTo>
                <a:close/>
              </a:path>
            </a:pathLst>
          </a:custGeom>
          <a:ln w="27432">
            <a:solidFill>
              <a:srgbClr val="D8D212"/>
            </a:solidFill>
          </a:ln>
        </p:spPr>
        <p:txBody>
          <a:bodyPr wrap="square" lIns="0" tIns="0" rIns="0" bIns="0" rtlCol="0"/>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endParaRPr sz="2185">
              <a:latin typeface="Meiryo UI" panose="020B0604030504040204" pitchFamily="50" charset="-128"/>
              <a:ea typeface="Meiryo UI" panose="020B0604030504040204" pitchFamily="50" charset="-128"/>
            </a:endParaRPr>
          </a:p>
        </p:txBody>
      </p:sp>
      <p:sp>
        <p:nvSpPr>
          <p:cNvPr id="78" name="object 78">
            <a:extLst>
              <a:ext uri="{FF2B5EF4-FFF2-40B4-BE49-F238E27FC236}">
                <a16:creationId xmlns:a16="http://schemas.microsoft.com/office/drawing/2014/main" id="{46E089FA-5566-475A-8EE0-0C548C727930}"/>
              </a:ext>
            </a:extLst>
          </p:cNvPr>
          <p:cNvSpPr txBox="1"/>
          <p:nvPr/>
        </p:nvSpPr>
        <p:spPr>
          <a:xfrm>
            <a:off x="5358765" y="6053989"/>
            <a:ext cx="1481676" cy="321863"/>
          </a:xfrm>
          <a:prstGeom prst="rect">
            <a:avLst/>
          </a:prstGeom>
        </p:spPr>
        <p:txBody>
          <a:bodyPr vert="horz" wrap="square" lIns="0" tIns="15239" rIns="0" bIns="0" rtlCol="0">
            <a:spAutoFit/>
          </a:bodyP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12700">
              <a:spcBef>
                <a:spcPts val="120"/>
              </a:spcBef>
            </a:pPr>
            <a:r>
              <a:rPr sz="950" b="1" dirty="0" err="1">
                <a:latin typeface="Meiryo UI" panose="020B0604030504040204" pitchFamily="50" charset="-128"/>
                <a:ea typeface="Meiryo UI" panose="020B0604030504040204" pitchFamily="50" charset="-128"/>
                <a:cs typeface="Meiryo UI"/>
              </a:rPr>
              <a:t>製造技術推進第一部</a:t>
            </a:r>
            <a:endParaRPr lang="en-US" sz="950" b="1" dirty="0">
              <a:latin typeface="Meiryo UI" panose="020B0604030504040204" pitchFamily="50" charset="-128"/>
              <a:ea typeface="Meiryo UI" panose="020B0604030504040204" pitchFamily="50" charset="-128"/>
              <a:cs typeface="Meiryo UI"/>
            </a:endParaRPr>
          </a:p>
          <a:p>
            <a:pPr marL="12700">
              <a:spcBef>
                <a:spcPts val="120"/>
              </a:spcBef>
            </a:pPr>
            <a:r>
              <a:rPr sz="950" b="1" dirty="0">
                <a:latin typeface="Meiryo UI" panose="020B0604030504040204" pitchFamily="50" charset="-128"/>
                <a:ea typeface="Meiryo UI" panose="020B0604030504040204" pitchFamily="50" charset="-128"/>
                <a:cs typeface="Meiryo UI"/>
              </a:rPr>
              <a:t>（</a:t>
            </a:r>
            <a:r>
              <a:rPr sz="950" b="1" dirty="0" err="1">
                <a:latin typeface="Meiryo UI" panose="020B0604030504040204" pitchFamily="50" charset="-128"/>
                <a:ea typeface="Meiryo UI" panose="020B0604030504040204" pitchFamily="50" charset="-128"/>
                <a:cs typeface="Meiryo UI"/>
              </a:rPr>
              <a:t>大阪駐在</a:t>
            </a:r>
            <a:r>
              <a:rPr lang="ja-JP" altLang="en-US" sz="950" b="1" dirty="0">
                <a:latin typeface="Meiryo UI" panose="020B0604030504040204" pitchFamily="50" charset="-128"/>
                <a:ea typeface="Meiryo UI" panose="020B0604030504040204" pitchFamily="50" charset="-128"/>
                <a:cs typeface="Meiryo UI"/>
              </a:rPr>
              <a:t>：禿げ増し隊</a:t>
            </a:r>
            <a:r>
              <a:rPr sz="950" b="1" dirty="0">
                <a:latin typeface="Meiryo UI" panose="020B0604030504040204" pitchFamily="50" charset="-128"/>
                <a:ea typeface="Meiryo UI" panose="020B0604030504040204" pitchFamily="50" charset="-128"/>
                <a:cs typeface="Meiryo UI"/>
              </a:rPr>
              <a:t>）</a:t>
            </a:r>
            <a:endParaRPr sz="950" dirty="0">
              <a:latin typeface="Meiryo UI" panose="020B0604030504040204" pitchFamily="50" charset="-128"/>
              <a:ea typeface="Meiryo UI" panose="020B0604030504040204" pitchFamily="50" charset="-128"/>
              <a:cs typeface="Meiryo UI"/>
            </a:endParaRPr>
          </a:p>
        </p:txBody>
      </p:sp>
      <p:sp>
        <p:nvSpPr>
          <p:cNvPr id="80" name="object 79">
            <a:extLst>
              <a:ext uri="{FF2B5EF4-FFF2-40B4-BE49-F238E27FC236}">
                <a16:creationId xmlns:a16="http://schemas.microsoft.com/office/drawing/2014/main" id="{07CB5000-F4B9-47EF-BFB1-707E2DC39C1C}"/>
              </a:ext>
            </a:extLst>
          </p:cNvPr>
          <p:cNvSpPr txBox="1"/>
          <p:nvPr/>
        </p:nvSpPr>
        <p:spPr>
          <a:xfrm>
            <a:off x="7791614" y="5810401"/>
            <a:ext cx="4792395" cy="161561"/>
          </a:xfrm>
          <a:prstGeom prst="rect">
            <a:avLst/>
          </a:prstGeom>
        </p:spPr>
        <p:txBody>
          <a:bodyPr vert="horz" wrap="square" lIns="0" tIns="15239" rIns="0" bIns="0" rtlCol="0">
            <a:spAutoFit/>
          </a:bodyP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12700">
              <a:spcBef>
                <a:spcPts val="120"/>
              </a:spcBef>
            </a:pPr>
            <a:r>
              <a:rPr sz="950" b="1" dirty="0">
                <a:latin typeface="Meiryo UI" panose="020B0604030504040204" pitchFamily="50" charset="-128"/>
                <a:ea typeface="Meiryo UI" panose="020B0604030504040204" pitchFamily="50" charset="-128"/>
                <a:cs typeface="Meiryo UI"/>
              </a:rPr>
              <a:t>Project </a:t>
            </a:r>
            <a:r>
              <a:rPr lang="en-US" sz="950" b="1" dirty="0" err="1">
                <a:latin typeface="Meiryo UI" panose="020B0604030504040204" pitchFamily="50" charset="-128"/>
                <a:ea typeface="Meiryo UI" panose="020B0604030504040204" pitchFamily="50" charset="-128"/>
                <a:cs typeface="Meiryo UI"/>
              </a:rPr>
              <a:t>X</a:t>
            </a:r>
            <a:r>
              <a:rPr sz="950" b="1" dirty="0" err="1">
                <a:latin typeface="Meiryo UI" panose="020B0604030504040204" pitchFamily="50" charset="-128"/>
                <a:ea typeface="Meiryo UI" panose="020B0604030504040204" pitchFamily="50" charset="-128"/>
                <a:cs typeface="Meiryo UI"/>
              </a:rPr>
              <a:t>事務局</a:t>
            </a:r>
            <a:r>
              <a:rPr lang="ja-JP" altLang="en-US" sz="950" b="1" dirty="0">
                <a:latin typeface="Meiryo UI" panose="020B0604030504040204" pitchFamily="50" charset="-128"/>
                <a:ea typeface="Meiryo UI" panose="020B0604030504040204" pitchFamily="50" charset="-128"/>
                <a:cs typeface="Meiryo UI"/>
              </a:rPr>
              <a:t>（</a:t>
            </a:r>
            <a:r>
              <a:rPr lang="en-US" altLang="ja-JP" sz="950" b="1" dirty="0">
                <a:latin typeface="Meiryo UI" panose="020B0604030504040204" pitchFamily="50" charset="-128"/>
                <a:ea typeface="Meiryo UI" panose="020B0604030504040204" pitchFamily="50" charset="-128"/>
                <a:cs typeface="Meiryo UI"/>
              </a:rPr>
              <a:t>2023</a:t>
            </a:r>
            <a:r>
              <a:rPr lang="ja-JP" altLang="en-US" sz="950" b="1" dirty="0">
                <a:latin typeface="Meiryo UI" panose="020B0604030504040204" pitchFamily="50" charset="-128"/>
                <a:ea typeface="Meiryo UI" panose="020B0604030504040204" pitchFamily="50" charset="-128"/>
                <a:cs typeface="Meiryo UI"/>
              </a:rPr>
              <a:t>年度下期あるいは</a:t>
            </a:r>
            <a:r>
              <a:rPr lang="en-US" altLang="ja-JP" sz="950" b="1" dirty="0">
                <a:latin typeface="Meiryo UI" panose="020B0604030504040204" pitchFamily="50" charset="-128"/>
                <a:ea typeface="Meiryo UI" panose="020B0604030504040204" pitchFamily="50" charset="-128"/>
                <a:cs typeface="Meiryo UI"/>
              </a:rPr>
              <a:t>2024</a:t>
            </a:r>
            <a:r>
              <a:rPr lang="ja-JP" altLang="en-US" sz="950" b="1" dirty="0">
                <a:latin typeface="Meiryo UI" panose="020B0604030504040204" pitchFamily="50" charset="-128"/>
                <a:ea typeface="Meiryo UI" panose="020B0604030504040204" pitchFamily="50" charset="-128"/>
                <a:cs typeface="Meiryo UI"/>
              </a:rPr>
              <a:t>年度より</a:t>
            </a:r>
            <a:r>
              <a:rPr lang="en-US" altLang="ja-JP" sz="950" b="1" dirty="0">
                <a:latin typeface="Meiryo UI" panose="020B0604030504040204" pitchFamily="50" charset="-128"/>
                <a:ea typeface="Meiryo UI" panose="020B0604030504040204" pitchFamily="50" charset="-128"/>
                <a:cs typeface="Meiryo UI"/>
              </a:rPr>
              <a:t>AFC</a:t>
            </a:r>
            <a:r>
              <a:rPr lang="ja-JP" altLang="en-US" sz="950" b="1" dirty="0">
                <a:latin typeface="Meiryo UI" panose="020B0604030504040204" pitchFamily="50" charset="-128"/>
                <a:ea typeface="Meiryo UI" panose="020B0604030504040204" pitchFamily="50" charset="-128"/>
                <a:cs typeface="Meiryo UI"/>
              </a:rPr>
              <a:t>移管目標（要相談）</a:t>
            </a:r>
            <a:endParaRPr sz="950" dirty="0">
              <a:latin typeface="Meiryo UI" panose="020B0604030504040204" pitchFamily="50" charset="-128"/>
              <a:ea typeface="Meiryo UI" panose="020B0604030504040204" pitchFamily="50" charset="-128"/>
              <a:cs typeface="Meiryo UI"/>
            </a:endParaRPr>
          </a:p>
        </p:txBody>
      </p:sp>
      <p:sp>
        <p:nvSpPr>
          <p:cNvPr id="82" name="object 107">
            <a:extLst>
              <a:ext uri="{FF2B5EF4-FFF2-40B4-BE49-F238E27FC236}">
                <a16:creationId xmlns:a16="http://schemas.microsoft.com/office/drawing/2014/main" id="{F36A2195-D6C1-4E93-9E98-8E9C0B95EB53}"/>
              </a:ext>
            </a:extLst>
          </p:cNvPr>
          <p:cNvSpPr txBox="1"/>
          <p:nvPr/>
        </p:nvSpPr>
        <p:spPr>
          <a:xfrm>
            <a:off x="926833" y="988714"/>
            <a:ext cx="1588728" cy="299199"/>
          </a:xfrm>
          <a:prstGeom prst="rect">
            <a:avLst/>
          </a:prstGeom>
        </p:spPr>
        <p:txBody>
          <a:bodyPr vert="horz" wrap="square" lIns="0" tIns="0" rIns="0" bIns="0" rtlCol="0">
            <a:spAutoFit/>
          </a:bodyP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97950" marR="5080" indent="-85707">
              <a:lnSpc>
                <a:spcPct val="102099"/>
              </a:lnSpc>
              <a:spcBef>
                <a:spcPts val="95"/>
              </a:spcBef>
              <a:buFont typeface="Arial" panose="020B0604020202020204" pitchFamily="34" charset="0"/>
              <a:buChar char="•"/>
            </a:pPr>
            <a:r>
              <a:rPr lang="ja-JP" altLang="en-US" sz="950" dirty="0">
                <a:latin typeface="Meiryo UI" panose="020B0604030504040204" pitchFamily="50" charset="-128"/>
                <a:ea typeface="Meiryo UI" panose="020B0604030504040204" pitchFamily="50" charset="-128"/>
                <a:cs typeface="Meiryo UI"/>
              </a:rPr>
              <a:t>延岡製造所長</a:t>
            </a:r>
            <a:endParaRPr lang="en-US" altLang="ja-JP" sz="950" dirty="0">
              <a:latin typeface="Meiryo UI" panose="020B0604030504040204" pitchFamily="50" charset="-128"/>
              <a:ea typeface="Meiryo UI" panose="020B0604030504040204" pitchFamily="50" charset="-128"/>
              <a:cs typeface="Meiryo UI"/>
            </a:endParaRPr>
          </a:p>
          <a:p>
            <a:pPr marL="97950" marR="5080" indent="-85707">
              <a:lnSpc>
                <a:spcPct val="102099"/>
              </a:lnSpc>
              <a:spcBef>
                <a:spcPts val="95"/>
              </a:spcBef>
              <a:buFont typeface="Arial" panose="020B0604020202020204" pitchFamily="34" charset="0"/>
              <a:buChar char="•"/>
            </a:pPr>
            <a:r>
              <a:rPr lang="ja-JP" altLang="en-US" sz="950" dirty="0">
                <a:latin typeface="Meiryo UI" panose="020B0604030504040204" pitchFamily="50" charset="-128"/>
                <a:ea typeface="Meiryo UI" panose="020B0604030504040204" pitchFamily="50" charset="-128"/>
                <a:cs typeface="Meiryo UI"/>
              </a:rPr>
              <a:t>全活動における総括責任者</a:t>
            </a:r>
            <a:endParaRPr sz="950" dirty="0">
              <a:latin typeface="Meiryo UI" panose="020B0604030504040204" pitchFamily="50" charset="-128"/>
              <a:ea typeface="Meiryo UI" panose="020B0604030504040204" pitchFamily="50" charset="-128"/>
              <a:cs typeface="Meiryo UI"/>
            </a:endParaRPr>
          </a:p>
        </p:txBody>
      </p:sp>
      <p:sp>
        <p:nvSpPr>
          <p:cNvPr id="19" name="正方形/長方形 18">
            <a:extLst>
              <a:ext uri="{FF2B5EF4-FFF2-40B4-BE49-F238E27FC236}">
                <a16:creationId xmlns:a16="http://schemas.microsoft.com/office/drawing/2014/main" id="{568A45B1-878A-4DB3-9B60-40C299F16C23}"/>
              </a:ext>
            </a:extLst>
          </p:cNvPr>
          <p:cNvSpPr/>
          <p:nvPr/>
        </p:nvSpPr>
        <p:spPr>
          <a:xfrm>
            <a:off x="4191361" y="917874"/>
            <a:ext cx="1666109" cy="1048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97950" indent="-97950">
              <a:buFont typeface="Arial" panose="020B0604020202020204" pitchFamily="34" charset="0"/>
              <a:buChar char="•"/>
            </a:pPr>
            <a:r>
              <a:rPr kumimoji="1" lang="ja-JP" altLang="en-US" sz="948" dirty="0">
                <a:solidFill>
                  <a:schemeClr val="tx1"/>
                </a:solidFill>
                <a:latin typeface="Meiryo UI" panose="020B0604030504040204" pitchFamily="50" charset="-128"/>
                <a:ea typeface="Meiryo UI" panose="020B0604030504040204" pitchFamily="50" charset="-128"/>
              </a:rPr>
              <a:t>製造課長</a:t>
            </a:r>
            <a:endParaRPr kumimoji="1" lang="en-US" altLang="ja-JP" sz="948" dirty="0">
              <a:solidFill>
                <a:schemeClr val="tx1"/>
              </a:solidFill>
              <a:latin typeface="Meiryo UI" panose="020B0604030504040204" pitchFamily="50" charset="-128"/>
              <a:ea typeface="Meiryo UI" panose="020B0604030504040204" pitchFamily="50" charset="-128"/>
            </a:endParaRPr>
          </a:p>
          <a:p>
            <a:pPr marL="97950" indent="-97950">
              <a:buFont typeface="Arial" panose="020B0604020202020204" pitchFamily="34" charset="0"/>
              <a:buChar char="•"/>
            </a:pPr>
            <a:r>
              <a:rPr kumimoji="1" lang="ja-JP" altLang="en-US" sz="948" dirty="0">
                <a:solidFill>
                  <a:schemeClr val="tx1"/>
                </a:solidFill>
                <a:latin typeface="Meiryo UI" panose="020B0604030504040204" pitchFamily="50" charset="-128"/>
                <a:ea typeface="Meiryo UI" panose="020B0604030504040204" pitchFamily="50" charset="-128"/>
              </a:rPr>
              <a:t>工場トラブルの情報共有</a:t>
            </a:r>
            <a:endParaRPr kumimoji="1" lang="en-US" altLang="ja-JP" sz="948" dirty="0">
              <a:solidFill>
                <a:schemeClr val="tx1"/>
              </a:solidFill>
              <a:latin typeface="Meiryo UI" panose="020B0604030504040204" pitchFamily="50" charset="-128"/>
              <a:ea typeface="Meiryo UI" panose="020B0604030504040204" pitchFamily="50" charset="-128"/>
            </a:endParaRPr>
          </a:p>
          <a:p>
            <a:pPr marL="97950" indent="-97950">
              <a:buFont typeface="Arial" panose="020B0604020202020204" pitchFamily="34" charset="0"/>
              <a:buChar char="•"/>
            </a:pPr>
            <a:r>
              <a:rPr kumimoji="1" lang="ja-JP" altLang="en-US" sz="948" dirty="0">
                <a:solidFill>
                  <a:schemeClr val="tx1"/>
                </a:solidFill>
                <a:latin typeface="Meiryo UI" panose="020B0604030504040204" pitchFamily="50" charset="-128"/>
                <a:ea typeface="Meiryo UI" panose="020B0604030504040204" pitchFamily="50" charset="-128"/>
              </a:rPr>
              <a:t>生産計画の立案と調整</a:t>
            </a:r>
            <a:endParaRPr kumimoji="1" lang="en-US" altLang="ja-JP" sz="948" dirty="0">
              <a:solidFill>
                <a:schemeClr val="tx1"/>
              </a:solidFill>
              <a:latin typeface="Meiryo UI" panose="020B0604030504040204" pitchFamily="50" charset="-128"/>
              <a:ea typeface="Meiryo UI" panose="020B0604030504040204" pitchFamily="50" charset="-128"/>
            </a:endParaRPr>
          </a:p>
          <a:p>
            <a:pPr marL="97950" indent="-97950">
              <a:buFont typeface="Arial" panose="020B0604020202020204" pitchFamily="34" charset="0"/>
              <a:buChar char="•"/>
            </a:pPr>
            <a:r>
              <a:rPr kumimoji="1" lang="ja-JP" altLang="en-US" sz="948" dirty="0">
                <a:solidFill>
                  <a:schemeClr val="tx1"/>
                </a:solidFill>
                <a:latin typeface="Meiryo UI" panose="020B0604030504040204" pitchFamily="50" charset="-128"/>
                <a:ea typeface="Meiryo UI" panose="020B0604030504040204" pitchFamily="50" charset="-128"/>
              </a:rPr>
              <a:t>安全活動計画の推進</a:t>
            </a:r>
            <a:endParaRPr kumimoji="1" lang="en-US" altLang="ja-JP" sz="948" dirty="0">
              <a:solidFill>
                <a:schemeClr val="tx1"/>
              </a:solidFill>
              <a:latin typeface="Meiryo UI" panose="020B0604030504040204" pitchFamily="50" charset="-128"/>
              <a:ea typeface="Meiryo UI" panose="020B0604030504040204" pitchFamily="50" charset="-128"/>
            </a:endParaRPr>
          </a:p>
          <a:p>
            <a:pPr marL="97950" indent="-97950">
              <a:buFont typeface="Arial" panose="020B0604020202020204" pitchFamily="34" charset="0"/>
              <a:buChar char="•"/>
            </a:pPr>
            <a:r>
              <a:rPr kumimoji="1" lang="ja-JP" altLang="en-US" sz="948" dirty="0">
                <a:solidFill>
                  <a:schemeClr val="tx1"/>
                </a:solidFill>
                <a:latin typeface="Meiryo UI" panose="020B0604030504040204" pitchFamily="50" charset="-128"/>
                <a:ea typeface="Meiryo UI" panose="020B0604030504040204" pitchFamily="50" charset="-128"/>
              </a:rPr>
              <a:t>設備投資件名の検討と推進</a:t>
            </a:r>
            <a:endParaRPr kumimoji="1" lang="en-US" altLang="ja-JP" sz="948" dirty="0">
              <a:solidFill>
                <a:schemeClr val="tx1"/>
              </a:solidFill>
              <a:latin typeface="Meiryo UI" panose="020B0604030504040204" pitchFamily="50" charset="-128"/>
              <a:ea typeface="Meiryo UI" panose="020B0604030504040204" pitchFamily="50" charset="-128"/>
            </a:endParaRPr>
          </a:p>
          <a:p>
            <a:pPr marL="99700" indent="-99700">
              <a:buFont typeface="Arial" panose="020B0604020202020204" pitchFamily="34" charset="0"/>
              <a:buChar char="•"/>
            </a:pPr>
            <a:r>
              <a:rPr lang="ja-JP" altLang="en-US" sz="948" dirty="0">
                <a:solidFill>
                  <a:schemeClr val="tx1"/>
                </a:solidFill>
                <a:latin typeface="Meiryo UI" panose="020B0604030504040204" pitchFamily="50" charset="-128"/>
                <a:ea typeface="Meiryo UI" panose="020B0604030504040204" pitchFamily="50" charset="-128"/>
              </a:rPr>
              <a:t>予算策定と管理</a:t>
            </a:r>
            <a:endParaRPr kumimoji="1" lang="en-US" altLang="ja-JP" sz="948" dirty="0">
              <a:solidFill>
                <a:schemeClr val="tx1"/>
              </a:solidFill>
              <a:latin typeface="Meiryo UI" panose="020B0604030504040204" pitchFamily="50" charset="-128"/>
              <a:ea typeface="Meiryo UI" panose="020B0604030504040204" pitchFamily="50" charset="-128"/>
            </a:endParaRPr>
          </a:p>
          <a:p>
            <a:pPr marL="97950" indent="-97950">
              <a:buFont typeface="Arial" panose="020B0604020202020204" pitchFamily="34" charset="0"/>
              <a:buChar char="•"/>
            </a:pPr>
            <a:r>
              <a:rPr lang="ja-JP" altLang="en-US" sz="948" dirty="0">
                <a:solidFill>
                  <a:schemeClr val="tx1"/>
                </a:solidFill>
                <a:latin typeface="Meiryo UI" panose="020B0604030504040204" pitchFamily="50" charset="-128"/>
                <a:ea typeface="Meiryo UI" panose="020B0604030504040204" pitchFamily="50" charset="-128"/>
              </a:rPr>
              <a:t>製造課</a:t>
            </a:r>
            <a:r>
              <a:rPr kumimoji="1" lang="ja-JP" altLang="en-US" sz="948" dirty="0">
                <a:solidFill>
                  <a:schemeClr val="tx1"/>
                </a:solidFill>
                <a:latin typeface="Meiryo UI" panose="020B0604030504040204" pitchFamily="50" charset="-128"/>
                <a:ea typeface="Meiryo UI" panose="020B0604030504040204" pitchFamily="50" charset="-128"/>
              </a:rPr>
              <a:t>の</a:t>
            </a:r>
            <a:r>
              <a:rPr lang="ja-JP" altLang="en-US" sz="948" dirty="0">
                <a:solidFill>
                  <a:schemeClr val="tx1"/>
                </a:solidFill>
                <a:latin typeface="Meiryo UI" panose="020B0604030504040204" pitchFamily="50" charset="-128"/>
                <a:ea typeface="Meiryo UI" panose="020B0604030504040204" pitchFamily="50" charset="-128"/>
              </a:rPr>
              <a:t>人財</a:t>
            </a:r>
            <a:r>
              <a:rPr kumimoji="1" lang="ja-JP" altLang="en-US" sz="948" dirty="0">
                <a:solidFill>
                  <a:schemeClr val="tx1"/>
                </a:solidFill>
                <a:latin typeface="Meiryo UI" panose="020B0604030504040204" pitchFamily="50" charset="-128"/>
                <a:ea typeface="Meiryo UI" panose="020B0604030504040204" pitchFamily="50" charset="-128"/>
              </a:rPr>
              <a:t>育成</a:t>
            </a:r>
          </a:p>
        </p:txBody>
      </p:sp>
      <p:sp>
        <p:nvSpPr>
          <p:cNvPr id="84" name="正方形/長方形 83">
            <a:extLst>
              <a:ext uri="{FF2B5EF4-FFF2-40B4-BE49-F238E27FC236}">
                <a16:creationId xmlns:a16="http://schemas.microsoft.com/office/drawing/2014/main" id="{DC16433D-CDDF-42A1-B661-DFBD251FDBE9}"/>
              </a:ext>
            </a:extLst>
          </p:cNvPr>
          <p:cNvSpPr/>
          <p:nvPr/>
        </p:nvSpPr>
        <p:spPr>
          <a:xfrm>
            <a:off x="2593325" y="940242"/>
            <a:ext cx="1265895" cy="1040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97950" indent="-97950">
              <a:buFont typeface="Arial" panose="020B0604020202020204" pitchFamily="34" charset="0"/>
              <a:buChar char="•"/>
            </a:pPr>
            <a:r>
              <a:rPr kumimoji="1" lang="ja-JP" altLang="en-US" sz="948" dirty="0">
                <a:solidFill>
                  <a:schemeClr val="tx1"/>
                </a:solidFill>
                <a:latin typeface="Meiryo UI" panose="020B0604030504040204" pitchFamily="50" charset="-128"/>
                <a:ea typeface="Meiryo UI" panose="020B0604030504040204" pitchFamily="50" charset="-128"/>
              </a:rPr>
              <a:t>延岡製造所次長</a:t>
            </a:r>
            <a:endParaRPr kumimoji="1" lang="en-US" altLang="ja-JP" sz="948" dirty="0">
              <a:solidFill>
                <a:schemeClr val="tx1"/>
              </a:solidFill>
              <a:latin typeface="Meiryo UI" panose="020B0604030504040204" pitchFamily="50" charset="-128"/>
              <a:ea typeface="Meiryo UI" panose="020B0604030504040204" pitchFamily="50" charset="-128"/>
            </a:endParaRPr>
          </a:p>
          <a:p>
            <a:pPr marL="97950" indent="-97950">
              <a:buFont typeface="Arial" panose="020B0604020202020204" pitchFamily="34" charset="0"/>
              <a:buChar char="•"/>
            </a:pPr>
            <a:r>
              <a:rPr kumimoji="1" lang="ja-JP" altLang="en-US" sz="948" dirty="0">
                <a:solidFill>
                  <a:schemeClr val="tx1"/>
                </a:solidFill>
                <a:latin typeface="Meiryo UI" panose="020B0604030504040204" pitchFamily="50" charset="-128"/>
                <a:ea typeface="Meiryo UI" panose="020B0604030504040204" pitchFamily="50" charset="-128"/>
              </a:rPr>
              <a:t>労働安全・環境安全・製品安全・コンプライアンスの執行責任者</a:t>
            </a:r>
            <a:endParaRPr kumimoji="1" lang="en-US" altLang="ja-JP" sz="948" dirty="0">
              <a:solidFill>
                <a:schemeClr val="tx1"/>
              </a:solidFill>
              <a:latin typeface="Meiryo UI" panose="020B0604030504040204" pitchFamily="50" charset="-128"/>
              <a:ea typeface="Meiryo UI" panose="020B0604030504040204" pitchFamily="50" charset="-128"/>
            </a:endParaRPr>
          </a:p>
          <a:p>
            <a:pPr marL="97950" indent="-97950">
              <a:buFont typeface="Arial" panose="020B0604020202020204" pitchFamily="34" charset="0"/>
              <a:buChar char="•"/>
            </a:pPr>
            <a:r>
              <a:rPr lang="ja-JP" altLang="en-US" sz="948" dirty="0">
                <a:solidFill>
                  <a:schemeClr val="tx1"/>
                </a:solidFill>
                <a:latin typeface="Meiryo UI" panose="020B0604030504040204" pitchFamily="50" charset="-128"/>
                <a:ea typeface="Meiryo UI" panose="020B0604030504040204" pitchFamily="50" charset="-128"/>
              </a:rPr>
              <a:t>生産活動・品質確保・人財育成に関する</a:t>
            </a:r>
            <a:r>
              <a:rPr kumimoji="1" lang="ja-JP" altLang="en-US" sz="948" dirty="0">
                <a:solidFill>
                  <a:schemeClr val="tx1"/>
                </a:solidFill>
                <a:latin typeface="Meiryo UI" panose="020B0604030504040204" pitchFamily="50" charset="-128"/>
                <a:ea typeface="Meiryo UI" panose="020B0604030504040204" pitchFamily="50" charset="-128"/>
              </a:rPr>
              <a:t>計画策定と実行管理</a:t>
            </a:r>
          </a:p>
        </p:txBody>
      </p:sp>
      <p:sp>
        <p:nvSpPr>
          <p:cNvPr id="86" name="正方形/長方形 85">
            <a:extLst>
              <a:ext uri="{FF2B5EF4-FFF2-40B4-BE49-F238E27FC236}">
                <a16:creationId xmlns:a16="http://schemas.microsoft.com/office/drawing/2014/main" id="{2EF25569-FECF-4DF5-B7D2-0AC010F22145}"/>
              </a:ext>
            </a:extLst>
          </p:cNvPr>
          <p:cNvSpPr/>
          <p:nvPr/>
        </p:nvSpPr>
        <p:spPr>
          <a:xfrm>
            <a:off x="6463866" y="953594"/>
            <a:ext cx="6402575" cy="162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r>
              <a:rPr kumimoji="1" lang="ja-JP" altLang="en-US" sz="948" dirty="0">
                <a:solidFill>
                  <a:schemeClr val="tx1"/>
                </a:solidFill>
                <a:latin typeface="Meiryo UI" panose="020B0604030504040204" pitchFamily="50" charset="-128"/>
                <a:ea typeface="Meiryo UI" panose="020B0604030504040204" pitchFamily="50" charset="-128"/>
              </a:rPr>
              <a:t>手順確認会議の製造課内責任者、操作基準書と実作業の乖離確認、設備提案と進捗管理、課長指示要請事項の対応</a:t>
            </a:r>
          </a:p>
        </p:txBody>
      </p:sp>
      <p:sp>
        <p:nvSpPr>
          <p:cNvPr id="91" name="正方形/長方形 90">
            <a:extLst>
              <a:ext uri="{FF2B5EF4-FFF2-40B4-BE49-F238E27FC236}">
                <a16:creationId xmlns:a16="http://schemas.microsoft.com/office/drawing/2014/main" id="{AB2B1EF5-0BC6-4B5F-BAB2-E9E9BB8EA1F0}"/>
              </a:ext>
            </a:extLst>
          </p:cNvPr>
          <p:cNvSpPr/>
          <p:nvPr/>
        </p:nvSpPr>
        <p:spPr>
          <a:xfrm>
            <a:off x="4259433" y="3224860"/>
            <a:ext cx="6663825" cy="158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r>
              <a:rPr kumimoji="1" lang="ja-JP" altLang="en-US" sz="948" dirty="0">
                <a:solidFill>
                  <a:schemeClr val="tx1"/>
                </a:solidFill>
                <a:latin typeface="Meiryo UI" panose="020B0604030504040204" pitchFamily="50" charset="-128"/>
                <a:ea typeface="Meiryo UI" panose="020B0604030504040204" pitchFamily="50" charset="-128"/>
              </a:rPr>
              <a:t>環境安全課長：保安防災・労働安全・衛生・環境管理・健康増進の推進責任者</a:t>
            </a:r>
          </a:p>
        </p:txBody>
      </p:sp>
      <p:sp>
        <p:nvSpPr>
          <p:cNvPr id="92" name="正方形/長方形 91">
            <a:extLst>
              <a:ext uri="{FF2B5EF4-FFF2-40B4-BE49-F238E27FC236}">
                <a16:creationId xmlns:a16="http://schemas.microsoft.com/office/drawing/2014/main" id="{ED22A766-F8FC-446B-AD01-BB14B6FC6BEA}"/>
              </a:ext>
            </a:extLst>
          </p:cNvPr>
          <p:cNvSpPr/>
          <p:nvPr/>
        </p:nvSpPr>
        <p:spPr>
          <a:xfrm>
            <a:off x="4260829" y="3766559"/>
            <a:ext cx="6663825" cy="158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r>
              <a:rPr kumimoji="1" lang="ja-JP" altLang="en-US" sz="948" dirty="0">
                <a:solidFill>
                  <a:schemeClr val="tx1"/>
                </a:solidFill>
                <a:latin typeface="Meiryo UI" panose="020B0604030504040204" pitchFamily="50" charset="-128"/>
                <a:ea typeface="Meiryo UI" panose="020B0604030504040204" pitchFamily="50" charset="-128"/>
              </a:rPr>
              <a:t>設備技術部長：設備投資検討、設備維持保全管理、設備トラブル原因解析と恒久対策の立案と実行、</a:t>
            </a:r>
            <a:r>
              <a:rPr kumimoji="1" lang="en-US" altLang="ja-JP" sz="948" dirty="0">
                <a:solidFill>
                  <a:schemeClr val="tx1"/>
                </a:solidFill>
                <a:latin typeface="Meiryo UI" panose="020B0604030504040204" pitchFamily="50" charset="-128"/>
                <a:ea typeface="Meiryo UI" panose="020B0604030504040204" pitchFamily="50" charset="-128"/>
              </a:rPr>
              <a:t>P&amp;ID</a:t>
            </a:r>
            <a:r>
              <a:rPr kumimoji="1" lang="ja-JP" altLang="en-US" sz="948" dirty="0">
                <a:solidFill>
                  <a:schemeClr val="tx1"/>
                </a:solidFill>
                <a:latin typeface="Meiryo UI" panose="020B0604030504040204" pitchFamily="50" charset="-128"/>
                <a:ea typeface="Meiryo UI" panose="020B0604030504040204" pitchFamily="50" charset="-128"/>
              </a:rPr>
              <a:t>の管理、工事安全管理</a:t>
            </a:r>
          </a:p>
        </p:txBody>
      </p:sp>
      <p:sp>
        <p:nvSpPr>
          <p:cNvPr id="94" name="正方形/長方形 93">
            <a:extLst>
              <a:ext uri="{FF2B5EF4-FFF2-40B4-BE49-F238E27FC236}">
                <a16:creationId xmlns:a16="http://schemas.microsoft.com/office/drawing/2014/main" id="{A5B9D327-C443-4CD3-AC5A-68DA95B30037}"/>
              </a:ext>
            </a:extLst>
          </p:cNvPr>
          <p:cNvSpPr/>
          <p:nvPr/>
        </p:nvSpPr>
        <p:spPr>
          <a:xfrm>
            <a:off x="5710212" y="4317765"/>
            <a:ext cx="4320000" cy="158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r>
              <a:rPr kumimoji="1" lang="ja-JP" altLang="en-US" sz="948" dirty="0">
                <a:solidFill>
                  <a:schemeClr val="tx1"/>
                </a:solidFill>
                <a:latin typeface="Meiryo UI" panose="020B0604030504040204" pitchFamily="50" charset="-128"/>
                <a:ea typeface="Meiryo UI" panose="020B0604030504040204" pitchFamily="50" charset="-128"/>
              </a:rPr>
              <a:t>生産技術課長：製造工程の自動化検討、生産性改善検討、拡大投資の技術サポート</a:t>
            </a:r>
          </a:p>
        </p:txBody>
      </p:sp>
      <p:sp>
        <p:nvSpPr>
          <p:cNvPr id="96" name="正方形/長方形 95">
            <a:extLst>
              <a:ext uri="{FF2B5EF4-FFF2-40B4-BE49-F238E27FC236}">
                <a16:creationId xmlns:a16="http://schemas.microsoft.com/office/drawing/2014/main" id="{62558454-22FD-4303-B990-A957B16270DD}"/>
              </a:ext>
            </a:extLst>
          </p:cNvPr>
          <p:cNvSpPr/>
          <p:nvPr/>
        </p:nvSpPr>
        <p:spPr>
          <a:xfrm>
            <a:off x="5339587" y="4596348"/>
            <a:ext cx="3924000" cy="158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r>
              <a:rPr kumimoji="1" lang="ja-JP" altLang="en-US" sz="948" dirty="0">
                <a:solidFill>
                  <a:schemeClr val="tx1"/>
                </a:solidFill>
                <a:latin typeface="Meiryo UI" panose="020B0604030504040204" pitchFamily="50" charset="-128"/>
                <a:ea typeface="Meiryo UI" panose="020B0604030504040204" pitchFamily="50" charset="-128"/>
              </a:rPr>
              <a:t>社長付：手順確認会議の推進と支援、安全確保全般の支援、</a:t>
            </a:r>
            <a:r>
              <a:rPr kumimoji="1" lang="en-US" altLang="ja-JP" sz="948" dirty="0">
                <a:solidFill>
                  <a:schemeClr val="tx1"/>
                </a:solidFill>
                <a:latin typeface="Meiryo UI" panose="020B0604030504040204" pitchFamily="50" charset="-128"/>
                <a:ea typeface="Meiryo UI" panose="020B0604030504040204" pitchFamily="50" charset="-128"/>
              </a:rPr>
              <a:t>Dx</a:t>
            </a:r>
            <a:r>
              <a:rPr kumimoji="1" lang="ja-JP" altLang="en-US" sz="948" dirty="0">
                <a:solidFill>
                  <a:schemeClr val="tx1"/>
                </a:solidFill>
                <a:latin typeface="Meiryo UI" panose="020B0604030504040204" pitchFamily="50" charset="-128"/>
                <a:ea typeface="Meiryo UI" panose="020B0604030504040204" pitchFamily="50" charset="-128"/>
              </a:rPr>
              <a:t>と人財育成</a:t>
            </a:r>
          </a:p>
          <a:p>
            <a:endParaRPr kumimoji="1" lang="ja-JP" altLang="en-US" sz="948" dirty="0">
              <a:solidFill>
                <a:schemeClr val="tx1"/>
              </a:solidFill>
              <a:latin typeface="Meiryo UI" panose="020B0604030504040204" pitchFamily="50" charset="-128"/>
              <a:ea typeface="Meiryo UI" panose="020B0604030504040204" pitchFamily="50" charset="-128"/>
            </a:endParaRPr>
          </a:p>
        </p:txBody>
      </p:sp>
      <p:sp>
        <p:nvSpPr>
          <p:cNvPr id="100" name="object 15">
            <a:extLst>
              <a:ext uri="{FF2B5EF4-FFF2-40B4-BE49-F238E27FC236}">
                <a16:creationId xmlns:a16="http://schemas.microsoft.com/office/drawing/2014/main" id="{BA4CA4BD-A1E6-4133-AD49-31C433064811}"/>
              </a:ext>
            </a:extLst>
          </p:cNvPr>
          <p:cNvSpPr txBox="1"/>
          <p:nvPr/>
        </p:nvSpPr>
        <p:spPr>
          <a:xfrm>
            <a:off x="919270" y="6108827"/>
            <a:ext cx="1012799" cy="161579"/>
          </a:xfrm>
          <a:prstGeom prst="rect">
            <a:avLst/>
          </a:prstGeom>
        </p:spPr>
        <p:txBody>
          <a:bodyPr vert="horz" wrap="square" lIns="0" tIns="15239" rIns="0" bIns="0" rtlCol="0">
            <a:spAutoFit/>
          </a:bodyP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12700">
              <a:spcBef>
                <a:spcPts val="120"/>
              </a:spcBef>
            </a:pPr>
            <a:r>
              <a:rPr lang="ja-JP" altLang="en-US" sz="950" dirty="0">
                <a:latin typeface="Meiryo UI" panose="020B0604030504040204" pitchFamily="50" charset="-128"/>
                <a:ea typeface="Meiryo UI" panose="020B0604030504040204" pitchFamily="50" charset="-128"/>
                <a:cs typeface="Meiryo UI"/>
              </a:rPr>
              <a:t>生産</a:t>
            </a:r>
            <a:r>
              <a:rPr sz="950" dirty="0" err="1">
                <a:latin typeface="Meiryo UI" panose="020B0604030504040204" pitchFamily="50" charset="-128"/>
                <a:ea typeface="Meiryo UI" panose="020B0604030504040204" pitchFamily="50" charset="-128"/>
                <a:cs typeface="Meiryo UI"/>
              </a:rPr>
              <a:t>基盤統括部長</a:t>
            </a:r>
            <a:endParaRPr sz="950" dirty="0">
              <a:latin typeface="Meiryo UI" panose="020B0604030504040204" pitchFamily="50" charset="-128"/>
              <a:ea typeface="Meiryo UI" panose="020B0604030504040204" pitchFamily="50" charset="-128"/>
              <a:cs typeface="Meiryo UI"/>
            </a:endParaRPr>
          </a:p>
        </p:txBody>
      </p:sp>
      <p:sp>
        <p:nvSpPr>
          <p:cNvPr id="101" name="object 20">
            <a:extLst>
              <a:ext uri="{FF2B5EF4-FFF2-40B4-BE49-F238E27FC236}">
                <a16:creationId xmlns:a16="http://schemas.microsoft.com/office/drawing/2014/main" id="{DC4804D6-BCFC-4D44-B570-A96EB34329BD}"/>
              </a:ext>
            </a:extLst>
          </p:cNvPr>
          <p:cNvSpPr txBox="1"/>
          <p:nvPr/>
        </p:nvSpPr>
        <p:spPr>
          <a:xfrm>
            <a:off x="53025" y="5243648"/>
            <a:ext cx="866118" cy="184661"/>
          </a:xfrm>
          <a:prstGeom prst="rect">
            <a:avLst/>
          </a:prstGeom>
        </p:spPr>
        <p:txBody>
          <a:bodyPr vert="horz" wrap="square" lIns="0" tIns="15239" rIns="0" bIns="0" rtlCol="0">
            <a:spAutoFit/>
          </a:bodyP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12700">
              <a:spcBef>
                <a:spcPts val="120"/>
              </a:spcBef>
            </a:pPr>
            <a:r>
              <a:rPr sz="1100" b="1" dirty="0">
                <a:solidFill>
                  <a:srgbClr val="E75050"/>
                </a:solidFill>
                <a:latin typeface="Meiryo UI" panose="020B0604030504040204" pitchFamily="50" charset="-128"/>
                <a:ea typeface="Meiryo UI" panose="020B0604030504040204" pitchFamily="50" charset="-128"/>
                <a:cs typeface="Meiryo UI"/>
              </a:rPr>
              <a:t>Project </a:t>
            </a:r>
            <a:r>
              <a:rPr lang="en-US" sz="1100" b="1" dirty="0">
                <a:solidFill>
                  <a:srgbClr val="E75050"/>
                </a:solidFill>
                <a:latin typeface="Meiryo UI" panose="020B0604030504040204" pitchFamily="50" charset="-128"/>
                <a:ea typeface="Meiryo UI" panose="020B0604030504040204" pitchFamily="50" charset="-128"/>
                <a:cs typeface="Meiryo UI"/>
              </a:rPr>
              <a:t>X</a:t>
            </a:r>
            <a:endParaRPr sz="1100" dirty="0">
              <a:solidFill>
                <a:srgbClr val="E75050"/>
              </a:solidFill>
              <a:latin typeface="Meiryo UI" panose="020B0604030504040204" pitchFamily="50" charset="-128"/>
              <a:ea typeface="Meiryo UI" panose="020B0604030504040204" pitchFamily="50" charset="-128"/>
              <a:cs typeface="Meiryo UI"/>
            </a:endParaRPr>
          </a:p>
        </p:txBody>
      </p:sp>
      <p:sp>
        <p:nvSpPr>
          <p:cNvPr id="102" name="object 77">
            <a:extLst>
              <a:ext uri="{FF2B5EF4-FFF2-40B4-BE49-F238E27FC236}">
                <a16:creationId xmlns:a16="http://schemas.microsoft.com/office/drawing/2014/main" id="{1C3AE81F-FE8F-41FB-ABEF-863F69D46D86}"/>
              </a:ext>
            </a:extLst>
          </p:cNvPr>
          <p:cNvSpPr txBox="1"/>
          <p:nvPr/>
        </p:nvSpPr>
        <p:spPr>
          <a:xfrm>
            <a:off x="914797" y="5433514"/>
            <a:ext cx="1854659" cy="256474"/>
          </a:xfrm>
          <a:prstGeom prst="rect">
            <a:avLst/>
          </a:prstGeom>
        </p:spPr>
        <p:txBody>
          <a:bodyPr vert="horz" wrap="square" lIns="0" tIns="86358" rIns="0" bIns="0" rtlCol="0">
            <a:spAutoFit/>
          </a:bodyP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12700">
              <a:spcBef>
                <a:spcPts val="680"/>
              </a:spcBef>
            </a:pPr>
            <a:r>
              <a:rPr sz="1100" b="1" dirty="0">
                <a:latin typeface="Meiryo UI" panose="020B0604030504040204" pitchFamily="50" charset="-128"/>
                <a:ea typeface="Meiryo UI" panose="020B0604030504040204" pitchFamily="50" charset="-128"/>
                <a:cs typeface="Meiryo UI"/>
              </a:rPr>
              <a:t>LI事業本部 </a:t>
            </a:r>
            <a:r>
              <a:rPr sz="1100" b="1" dirty="0" err="1">
                <a:latin typeface="Meiryo UI" panose="020B0604030504040204" pitchFamily="50" charset="-128"/>
                <a:ea typeface="Meiryo UI" panose="020B0604030504040204" pitchFamily="50" charset="-128"/>
                <a:cs typeface="Meiryo UI"/>
              </a:rPr>
              <a:t>生産基盤統括部</a:t>
            </a:r>
            <a:endParaRPr sz="1100" dirty="0">
              <a:latin typeface="Meiryo UI" panose="020B0604030504040204" pitchFamily="50" charset="-128"/>
              <a:ea typeface="Meiryo UI" panose="020B0604030504040204" pitchFamily="50" charset="-128"/>
              <a:cs typeface="Meiryo UI"/>
            </a:endParaRPr>
          </a:p>
        </p:txBody>
      </p:sp>
      <p:sp>
        <p:nvSpPr>
          <p:cNvPr id="103" name="object 82">
            <a:extLst>
              <a:ext uri="{FF2B5EF4-FFF2-40B4-BE49-F238E27FC236}">
                <a16:creationId xmlns:a16="http://schemas.microsoft.com/office/drawing/2014/main" id="{6B26EF9F-AB16-439C-A5AF-F08DB6E39117}"/>
              </a:ext>
            </a:extLst>
          </p:cNvPr>
          <p:cNvSpPr txBox="1"/>
          <p:nvPr/>
        </p:nvSpPr>
        <p:spPr>
          <a:xfrm>
            <a:off x="1712536" y="6740405"/>
            <a:ext cx="1297860" cy="321863"/>
          </a:xfrm>
          <a:prstGeom prst="rect">
            <a:avLst/>
          </a:prstGeom>
        </p:spPr>
        <p:txBody>
          <a:bodyPr vert="horz" wrap="square" lIns="0" tIns="15239" rIns="0" bIns="0" rtlCol="0">
            <a:spAutoFit/>
          </a:bodyP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12700">
              <a:spcBef>
                <a:spcPts val="120"/>
              </a:spcBef>
            </a:pPr>
            <a:r>
              <a:rPr sz="950" dirty="0" err="1">
                <a:latin typeface="Meiryo UI" panose="020B0604030504040204" pitchFamily="50" charset="-128"/>
                <a:ea typeface="Meiryo UI" panose="020B0604030504040204" pitchFamily="50" charset="-128"/>
                <a:cs typeface="Meiryo UI"/>
              </a:rPr>
              <a:t>製造技術推進第一部</a:t>
            </a:r>
            <a:endParaRPr lang="en-US" sz="950" dirty="0">
              <a:latin typeface="Meiryo UI" panose="020B0604030504040204" pitchFamily="50" charset="-128"/>
              <a:ea typeface="Meiryo UI" panose="020B0604030504040204" pitchFamily="50" charset="-128"/>
              <a:cs typeface="Meiryo UI"/>
            </a:endParaRPr>
          </a:p>
          <a:p>
            <a:pPr marL="12700">
              <a:spcBef>
                <a:spcPts val="120"/>
              </a:spcBef>
            </a:pPr>
            <a:r>
              <a:rPr sz="950" dirty="0">
                <a:latin typeface="Meiryo UI" panose="020B0604030504040204" pitchFamily="50" charset="-128"/>
                <a:ea typeface="Meiryo UI" panose="020B0604030504040204" pitchFamily="50" charset="-128"/>
                <a:cs typeface="Meiryo UI"/>
              </a:rPr>
              <a:t> 部長</a:t>
            </a:r>
          </a:p>
        </p:txBody>
      </p:sp>
      <p:sp>
        <p:nvSpPr>
          <p:cNvPr id="104" name="object 82">
            <a:extLst>
              <a:ext uri="{FF2B5EF4-FFF2-40B4-BE49-F238E27FC236}">
                <a16:creationId xmlns:a16="http://schemas.microsoft.com/office/drawing/2014/main" id="{CC132253-1D1E-4A3E-88B2-AC6EC44B8737}"/>
              </a:ext>
            </a:extLst>
          </p:cNvPr>
          <p:cNvSpPr txBox="1"/>
          <p:nvPr/>
        </p:nvSpPr>
        <p:spPr>
          <a:xfrm>
            <a:off x="2900163" y="6740405"/>
            <a:ext cx="1297860" cy="321863"/>
          </a:xfrm>
          <a:prstGeom prst="rect">
            <a:avLst/>
          </a:prstGeom>
        </p:spPr>
        <p:txBody>
          <a:bodyPr vert="horz" wrap="square" lIns="0" tIns="15239" rIns="0" bIns="0" rtlCol="0">
            <a:spAutoFit/>
          </a:bodyP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12700">
              <a:spcBef>
                <a:spcPts val="120"/>
              </a:spcBef>
            </a:pPr>
            <a:r>
              <a:rPr sz="950" dirty="0" err="1">
                <a:latin typeface="Meiryo UI" panose="020B0604030504040204" pitchFamily="50" charset="-128"/>
                <a:ea typeface="Meiryo UI" panose="020B0604030504040204" pitchFamily="50" charset="-128"/>
                <a:cs typeface="Meiryo UI"/>
              </a:rPr>
              <a:t>製造技術推進第一部</a:t>
            </a:r>
            <a:endParaRPr lang="en-US" sz="950" dirty="0">
              <a:latin typeface="Meiryo UI" panose="020B0604030504040204" pitchFamily="50" charset="-128"/>
              <a:ea typeface="Meiryo UI" panose="020B0604030504040204" pitchFamily="50" charset="-128"/>
              <a:cs typeface="Meiryo UI"/>
            </a:endParaRPr>
          </a:p>
          <a:p>
            <a:pPr marL="12700">
              <a:spcBef>
                <a:spcPts val="120"/>
              </a:spcBef>
            </a:pPr>
            <a:r>
              <a:rPr sz="950" dirty="0">
                <a:latin typeface="Meiryo UI" panose="020B0604030504040204" pitchFamily="50" charset="-128"/>
                <a:ea typeface="Meiryo UI" panose="020B0604030504040204" pitchFamily="50" charset="-128"/>
                <a:cs typeface="Meiryo UI"/>
              </a:rPr>
              <a:t> </a:t>
            </a:r>
            <a:r>
              <a:rPr lang="ja-JP" altLang="en-US" sz="950" dirty="0">
                <a:latin typeface="Meiryo UI" panose="020B0604030504040204" pitchFamily="50" charset="-128"/>
                <a:ea typeface="Meiryo UI" panose="020B0604030504040204" pitchFamily="50" charset="-128"/>
                <a:cs typeface="Meiryo UI"/>
              </a:rPr>
              <a:t>製造技術指針グループ長</a:t>
            </a:r>
            <a:endParaRPr sz="950" dirty="0">
              <a:latin typeface="Meiryo UI" panose="020B0604030504040204" pitchFamily="50" charset="-128"/>
              <a:ea typeface="Meiryo UI" panose="020B0604030504040204" pitchFamily="50" charset="-128"/>
              <a:cs typeface="Meiryo UI"/>
            </a:endParaRPr>
          </a:p>
        </p:txBody>
      </p:sp>
      <p:sp>
        <p:nvSpPr>
          <p:cNvPr id="105" name="正方形/長方形 104">
            <a:extLst>
              <a:ext uri="{FF2B5EF4-FFF2-40B4-BE49-F238E27FC236}">
                <a16:creationId xmlns:a16="http://schemas.microsoft.com/office/drawing/2014/main" id="{A902E94E-5869-4721-97F8-57C746117785}"/>
              </a:ext>
            </a:extLst>
          </p:cNvPr>
          <p:cNvSpPr/>
          <p:nvPr/>
        </p:nvSpPr>
        <p:spPr>
          <a:xfrm>
            <a:off x="6463866" y="1627466"/>
            <a:ext cx="6558874" cy="348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1915273" indent="-1915273"/>
            <a:r>
              <a:rPr kumimoji="1" lang="ja-JP" altLang="en-US" sz="948" dirty="0">
                <a:solidFill>
                  <a:schemeClr val="tx1"/>
                </a:solidFill>
                <a:latin typeface="Meiryo UI" panose="020B0604030504040204" pitchFamily="50" charset="-128"/>
                <a:ea typeface="Meiryo UI" panose="020B0604030504040204" pitchFamily="50" charset="-128"/>
              </a:rPr>
              <a:t>製造</a:t>
            </a:r>
            <a:r>
              <a:rPr kumimoji="1" lang="en-US" altLang="ja-JP" sz="948" dirty="0">
                <a:solidFill>
                  <a:schemeClr val="tx1"/>
                </a:solidFill>
                <a:latin typeface="Meiryo UI" panose="020B0604030504040204" pitchFamily="50" charset="-128"/>
                <a:ea typeface="Meiryo UI" panose="020B0604030504040204" pitchFamily="50" charset="-128"/>
              </a:rPr>
              <a:t>1</a:t>
            </a:r>
            <a:r>
              <a:rPr kumimoji="1" lang="ja-JP" altLang="en-US" sz="948" dirty="0">
                <a:solidFill>
                  <a:schemeClr val="tx1"/>
                </a:solidFill>
                <a:latin typeface="Meiryo UI" panose="020B0604030504040204" pitchFamily="50" charset="-128"/>
                <a:ea typeface="Meiryo UI" panose="020B0604030504040204" pitchFamily="50" charset="-128"/>
              </a:rPr>
              <a:t>係長：</a:t>
            </a:r>
            <a:r>
              <a:rPr kumimoji="1" lang="en-US" altLang="ja-JP" sz="948" dirty="0">
                <a:solidFill>
                  <a:schemeClr val="tx1"/>
                </a:solidFill>
                <a:latin typeface="Meiryo UI" panose="020B0604030504040204" pitchFamily="50" charset="-128"/>
                <a:ea typeface="Meiryo UI" panose="020B0604030504040204" pitchFamily="50" charset="-128"/>
              </a:rPr>
              <a:t>1</a:t>
            </a:r>
            <a:r>
              <a:rPr kumimoji="1" lang="ja-JP" altLang="en-US" sz="948" dirty="0">
                <a:solidFill>
                  <a:schemeClr val="tx1"/>
                </a:solidFill>
                <a:latin typeface="Meiryo UI" panose="020B0604030504040204" pitchFamily="50" charset="-128"/>
                <a:ea typeface="Meiryo UI" panose="020B0604030504040204" pitchFamily="50" charset="-128"/>
              </a:rPr>
              <a:t>係における以下の業務；トラブル状況把握と報告及び再発防止、操作基準書の改訂および作業との乖離確認、生産計画の策定、工事安全管理・変更管理・非定常作業管理</a:t>
            </a:r>
          </a:p>
        </p:txBody>
      </p:sp>
      <p:sp>
        <p:nvSpPr>
          <p:cNvPr id="88" name="正方形/長方形 87">
            <a:extLst>
              <a:ext uri="{FF2B5EF4-FFF2-40B4-BE49-F238E27FC236}">
                <a16:creationId xmlns:a16="http://schemas.microsoft.com/office/drawing/2014/main" id="{AE0864BE-9A02-496F-85C3-51388C1B2AF0}"/>
              </a:ext>
            </a:extLst>
          </p:cNvPr>
          <p:cNvSpPr/>
          <p:nvPr/>
        </p:nvSpPr>
        <p:spPr>
          <a:xfrm>
            <a:off x="6463866" y="2358198"/>
            <a:ext cx="6558874" cy="348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1915273" indent="-1915273"/>
            <a:r>
              <a:rPr kumimoji="1" lang="ja-JP" altLang="en-US" sz="948" dirty="0">
                <a:solidFill>
                  <a:schemeClr val="tx1"/>
                </a:solidFill>
                <a:latin typeface="Meiryo UI" panose="020B0604030504040204" pitchFamily="50" charset="-128"/>
                <a:ea typeface="Meiryo UI" panose="020B0604030504040204" pitchFamily="50" charset="-128"/>
              </a:rPr>
              <a:t>製造</a:t>
            </a:r>
            <a:r>
              <a:rPr lang="en-US" altLang="ja-JP" sz="948" dirty="0">
                <a:solidFill>
                  <a:schemeClr val="tx1"/>
                </a:solidFill>
                <a:latin typeface="Meiryo UI" panose="020B0604030504040204" pitchFamily="50" charset="-128"/>
                <a:ea typeface="Meiryo UI" panose="020B0604030504040204" pitchFamily="50" charset="-128"/>
              </a:rPr>
              <a:t>2</a:t>
            </a:r>
            <a:r>
              <a:rPr kumimoji="1" lang="ja-JP" altLang="en-US" sz="948" dirty="0">
                <a:solidFill>
                  <a:schemeClr val="tx1"/>
                </a:solidFill>
                <a:latin typeface="Meiryo UI" panose="020B0604030504040204" pitchFamily="50" charset="-128"/>
                <a:ea typeface="Meiryo UI" panose="020B0604030504040204" pitchFamily="50" charset="-128"/>
              </a:rPr>
              <a:t>係長：</a:t>
            </a:r>
            <a:r>
              <a:rPr lang="en-US" altLang="ja-JP" sz="948" dirty="0">
                <a:solidFill>
                  <a:schemeClr val="tx1"/>
                </a:solidFill>
                <a:latin typeface="Meiryo UI" panose="020B0604030504040204" pitchFamily="50" charset="-128"/>
                <a:ea typeface="Meiryo UI" panose="020B0604030504040204" pitchFamily="50" charset="-128"/>
              </a:rPr>
              <a:t>2</a:t>
            </a:r>
            <a:r>
              <a:rPr kumimoji="1" lang="ja-JP" altLang="en-US" sz="948" dirty="0">
                <a:solidFill>
                  <a:schemeClr val="tx1"/>
                </a:solidFill>
                <a:latin typeface="Meiryo UI" panose="020B0604030504040204" pitchFamily="50" charset="-128"/>
                <a:ea typeface="Meiryo UI" panose="020B0604030504040204" pitchFamily="50" charset="-128"/>
              </a:rPr>
              <a:t>係における以下の業務；トラブル状況把握と報告及び再発防止、操作基準書の改訂および作業との乖離確認、生産計画の策定、工事安全管理・変更管理・非定常作業管理</a:t>
            </a:r>
          </a:p>
        </p:txBody>
      </p:sp>
      <p:sp>
        <p:nvSpPr>
          <p:cNvPr id="2" name="フッター プレースホルダー 1">
            <a:extLst>
              <a:ext uri="{FF2B5EF4-FFF2-40B4-BE49-F238E27FC236}">
                <a16:creationId xmlns:a16="http://schemas.microsoft.com/office/drawing/2014/main" id="{8368F6D1-1CAD-4D7E-A68B-98A4CE9F597B}"/>
              </a:ext>
            </a:extLst>
          </p:cNvPr>
          <p:cNvSpPr>
            <a:spLocks noGrp="1"/>
          </p:cNvSpPr>
          <p:nvPr>
            <p:ph type="ftr" sz="quarter" idx="11"/>
          </p:nvPr>
        </p:nvSpPr>
        <p:spPr/>
        <p:txBody>
          <a:bodyPr/>
          <a:lstStyle/>
          <a:p>
            <a:r>
              <a:rPr kumimoji="1" lang="en-US" altLang="ja-JP"/>
              <a:t>/15</a:t>
            </a:r>
            <a:endParaRPr kumimoji="1" lang="ja-JP" altLang="en-US"/>
          </a:p>
        </p:txBody>
      </p:sp>
      <p:sp>
        <p:nvSpPr>
          <p:cNvPr id="3" name="スライド番号プレースホルダー 2">
            <a:extLst>
              <a:ext uri="{FF2B5EF4-FFF2-40B4-BE49-F238E27FC236}">
                <a16:creationId xmlns:a16="http://schemas.microsoft.com/office/drawing/2014/main" id="{7F5E9225-3B26-4C9F-A612-D99BC6697342}"/>
              </a:ext>
            </a:extLst>
          </p:cNvPr>
          <p:cNvSpPr>
            <a:spLocks noGrp="1"/>
          </p:cNvSpPr>
          <p:nvPr>
            <p:ph type="sldNum" sz="quarter" idx="12"/>
          </p:nvPr>
        </p:nvSpPr>
        <p:spPr/>
        <p:txBody>
          <a:bodyPr/>
          <a:lstStyle/>
          <a:p>
            <a:fld id="{1F1BFE01-17D7-45EC-AB2B-3C239F66C8E9}" type="slidenum">
              <a:rPr kumimoji="1" lang="ja-JP" altLang="en-US" smtClean="0"/>
              <a:t>4</a:t>
            </a:fld>
            <a:endParaRPr kumimoji="1" lang="ja-JP" altLang="en-US"/>
          </a:p>
        </p:txBody>
      </p:sp>
      <p:sp>
        <p:nvSpPr>
          <p:cNvPr id="90" name="正方形/長方形 89">
            <a:extLst>
              <a:ext uri="{FF2B5EF4-FFF2-40B4-BE49-F238E27FC236}">
                <a16:creationId xmlns:a16="http://schemas.microsoft.com/office/drawing/2014/main" id="{B0BF6326-0CDE-4F66-A6B0-F4F6E72BB46B}"/>
              </a:ext>
            </a:extLst>
          </p:cNvPr>
          <p:cNvSpPr/>
          <p:nvPr/>
        </p:nvSpPr>
        <p:spPr>
          <a:xfrm>
            <a:off x="5339587" y="4969837"/>
            <a:ext cx="3996000" cy="180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kumimoji="1" lang="ja-JP" altLang="en-US" sz="950" dirty="0">
                <a:solidFill>
                  <a:schemeClr val="tx1"/>
                </a:solidFill>
                <a:latin typeface="Meiryo UI" panose="020B0604030504040204" pitchFamily="50" charset="-128"/>
                <a:ea typeface="Meiryo UI" panose="020B0604030504040204" pitchFamily="50" charset="-128"/>
              </a:rPr>
              <a:t>環境安全部長：ファンケム各活動の横ぐしを通す為に準メンバーとして参加する</a:t>
            </a:r>
          </a:p>
        </p:txBody>
      </p:sp>
      <p:sp>
        <p:nvSpPr>
          <p:cNvPr id="98" name="四角形: 角を丸くする 97">
            <a:extLst>
              <a:ext uri="{FF2B5EF4-FFF2-40B4-BE49-F238E27FC236}">
                <a16:creationId xmlns:a16="http://schemas.microsoft.com/office/drawing/2014/main" id="{F2AA49CB-6903-4963-AA8F-E5BE8921EFF4}"/>
              </a:ext>
            </a:extLst>
          </p:cNvPr>
          <p:cNvSpPr/>
          <p:nvPr/>
        </p:nvSpPr>
        <p:spPr>
          <a:xfrm>
            <a:off x="4259433" y="4909070"/>
            <a:ext cx="991641" cy="277659"/>
          </a:xfrm>
          <a:prstGeom prst="roundRect">
            <a:avLst/>
          </a:prstGeom>
          <a:solidFill>
            <a:srgbClr val="C0EDFF"/>
          </a:solidFill>
          <a:ln w="25400" cap="flat" cmpd="sng" algn="ctr">
            <a:solidFill>
              <a:srgbClr val="4F81BD">
                <a:shade val="50000"/>
              </a:srgbClr>
            </a:solidFill>
            <a:prstDash val="solid"/>
          </a:ln>
          <a:effectLst/>
        </p:spPr>
        <p:txBody>
          <a:bodyPr rtlCol="0" anchor="ctr"/>
          <a:lstStyle>
            <a:defPPr>
              <a:defRPr lang="ja-JP"/>
            </a:defPPr>
            <a:lvl1pPr marL="0" algn="l" defTabSz="1007486" rtl="0" eaLnBrk="1" latinLnBrk="0" hangingPunct="1">
              <a:defRPr kumimoji="1" sz="1983" kern="1200">
                <a:solidFill>
                  <a:schemeClr val="tx1"/>
                </a:solidFill>
                <a:latin typeface="+mn-lt"/>
                <a:ea typeface="+mn-ea"/>
                <a:cs typeface="+mn-cs"/>
              </a:defRPr>
            </a:lvl1pPr>
            <a:lvl2pPr marL="503743" algn="l" defTabSz="1007486" rtl="0" eaLnBrk="1" latinLnBrk="0" hangingPunct="1">
              <a:defRPr kumimoji="1" sz="1983" kern="1200">
                <a:solidFill>
                  <a:schemeClr val="tx1"/>
                </a:solidFill>
                <a:latin typeface="+mn-lt"/>
                <a:ea typeface="+mn-ea"/>
                <a:cs typeface="+mn-cs"/>
              </a:defRPr>
            </a:lvl2pPr>
            <a:lvl3pPr marL="1007486" algn="l" defTabSz="1007486" rtl="0" eaLnBrk="1" latinLnBrk="0" hangingPunct="1">
              <a:defRPr kumimoji="1" sz="1983" kern="1200">
                <a:solidFill>
                  <a:schemeClr val="tx1"/>
                </a:solidFill>
                <a:latin typeface="+mn-lt"/>
                <a:ea typeface="+mn-ea"/>
                <a:cs typeface="+mn-cs"/>
              </a:defRPr>
            </a:lvl3pPr>
            <a:lvl4pPr marL="1511229" algn="l" defTabSz="1007486" rtl="0" eaLnBrk="1" latinLnBrk="0" hangingPunct="1">
              <a:defRPr kumimoji="1" sz="1983" kern="1200">
                <a:solidFill>
                  <a:schemeClr val="tx1"/>
                </a:solidFill>
                <a:latin typeface="+mn-lt"/>
                <a:ea typeface="+mn-ea"/>
                <a:cs typeface="+mn-cs"/>
              </a:defRPr>
            </a:lvl4pPr>
            <a:lvl5pPr marL="2014972" algn="l" defTabSz="1007486" rtl="0" eaLnBrk="1" latinLnBrk="0" hangingPunct="1">
              <a:defRPr kumimoji="1" sz="1983" kern="1200">
                <a:solidFill>
                  <a:schemeClr val="tx1"/>
                </a:solidFill>
                <a:latin typeface="+mn-lt"/>
                <a:ea typeface="+mn-ea"/>
                <a:cs typeface="+mn-cs"/>
              </a:defRPr>
            </a:lvl5pPr>
            <a:lvl6pPr marL="2518715" algn="l" defTabSz="1007486" rtl="0" eaLnBrk="1" latinLnBrk="0" hangingPunct="1">
              <a:defRPr kumimoji="1" sz="1983" kern="1200">
                <a:solidFill>
                  <a:schemeClr val="tx1"/>
                </a:solidFill>
                <a:latin typeface="+mn-lt"/>
                <a:ea typeface="+mn-ea"/>
                <a:cs typeface="+mn-cs"/>
              </a:defRPr>
            </a:lvl6pPr>
            <a:lvl7pPr marL="3022458" algn="l" defTabSz="1007486" rtl="0" eaLnBrk="1" latinLnBrk="0" hangingPunct="1">
              <a:defRPr kumimoji="1" sz="1983" kern="1200">
                <a:solidFill>
                  <a:schemeClr val="tx1"/>
                </a:solidFill>
                <a:latin typeface="+mn-lt"/>
                <a:ea typeface="+mn-ea"/>
                <a:cs typeface="+mn-cs"/>
              </a:defRPr>
            </a:lvl7pPr>
            <a:lvl8pPr marL="3526201" algn="l" defTabSz="1007486" rtl="0" eaLnBrk="1" latinLnBrk="0" hangingPunct="1">
              <a:defRPr kumimoji="1" sz="1983" kern="1200">
                <a:solidFill>
                  <a:schemeClr val="tx1"/>
                </a:solidFill>
                <a:latin typeface="+mn-lt"/>
                <a:ea typeface="+mn-ea"/>
                <a:cs typeface="+mn-cs"/>
              </a:defRPr>
            </a:lvl8pPr>
            <a:lvl9pPr marL="4029944" algn="l" defTabSz="1007486" rtl="0" eaLnBrk="1" latinLnBrk="0" hangingPunct="1">
              <a:defRPr kumimoji="1" sz="1983" kern="1200">
                <a:solidFill>
                  <a:schemeClr val="tx1"/>
                </a:solidFill>
                <a:latin typeface="+mn-lt"/>
                <a:ea typeface="+mn-ea"/>
                <a:cs typeface="+mn-cs"/>
              </a:defRPr>
            </a:lvl9pPr>
          </a:lstStyle>
          <a:p>
            <a:pPr marL="0" marR="0" lvl="0" indent="0" algn="ctr" defTabSz="1007486" eaLnBrk="1" fontAlgn="auto" latinLnBrk="0" hangingPunct="1">
              <a:lnSpc>
                <a:spcPct val="100000"/>
              </a:lnSpc>
              <a:spcBef>
                <a:spcPts val="0"/>
              </a:spcBef>
              <a:spcAft>
                <a:spcPts val="0"/>
              </a:spcAft>
              <a:buClrTx/>
              <a:buSzTx/>
              <a:buFontTx/>
              <a:buNone/>
              <a:tabLst/>
              <a:defRPr/>
            </a:pPr>
            <a:r>
              <a:rPr kumimoji="0" lang="ja-JP" altLang="en-US" sz="1432" b="1" i="0" u="none" strike="noStrike" kern="0" cap="none" spc="0" normalizeH="0" baseline="0" noProof="0" dirty="0">
                <a:ln>
                  <a:noFill/>
                </a:ln>
                <a:effectLst/>
                <a:uLnTx/>
                <a:uFillTx/>
                <a:latin typeface="Meiryo UI" panose="020B0604030504040204" pitchFamily="50" charset="-128"/>
                <a:ea typeface="Meiryo UI" panose="020B0604030504040204" pitchFamily="50" charset="-128"/>
              </a:rPr>
              <a:t>吉永</a:t>
            </a:r>
          </a:p>
        </p:txBody>
      </p:sp>
      <p:cxnSp>
        <p:nvCxnSpPr>
          <p:cNvPr id="9" name="コネクタ: カギ線 8">
            <a:extLst>
              <a:ext uri="{FF2B5EF4-FFF2-40B4-BE49-F238E27FC236}">
                <a16:creationId xmlns:a16="http://schemas.microsoft.com/office/drawing/2014/main" id="{F0948E8F-8AA5-4F5F-AA2F-6FD0761D5D10}"/>
              </a:ext>
            </a:extLst>
          </p:cNvPr>
          <p:cNvCxnSpPr>
            <a:stCxn id="38" idx="3"/>
            <a:endCxn id="98" idx="1"/>
          </p:cNvCxnSpPr>
          <p:nvPr/>
        </p:nvCxnSpPr>
        <p:spPr>
          <a:xfrm>
            <a:off x="3987607" y="768161"/>
            <a:ext cx="271826" cy="4279739"/>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91613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2335</TotalTime>
  <Words>1301</Words>
  <Application>Microsoft Office PowerPoint</Application>
  <PresentationFormat>ユーザー設定</PresentationFormat>
  <Paragraphs>130</Paragraphs>
  <Slides>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Meiryo UI</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AFC延岡製造所・Project X 推進体制【事業活動・安全基盤強化活動】（2023/3/1～）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大阪開発センター推進体制【事業活動・安全基盤強化活動】（2022/8/1～）</dc:title>
  <dc:creator>金子　靖(Kaneko, Yasushi)</dc:creator>
  <cp:lastModifiedBy>小田　明広(Oda, Akihiro)</cp:lastModifiedBy>
  <cp:revision>50</cp:revision>
  <dcterms:created xsi:type="dcterms:W3CDTF">2023-01-13T08:55:00Z</dcterms:created>
  <dcterms:modified xsi:type="dcterms:W3CDTF">2023-06-01T07:06:42Z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2022-08-23T00:00:00Z</vt:filetime>
  </property>
  <property fmtid="{D5CDD505-2E9C-101B-9397-08002B2CF9AE}" pid="3" name="LastSaved">
    <vt:filetime>2023-01-13T00:00:00Z</vt:filetime>
  </property>
</Properties>
</file>