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142534080" r:id="rId6"/>
    <p:sldId id="2147375249" r:id="rId7"/>
    <p:sldId id="2142534077" r:id="rId8"/>
    <p:sldId id="2147375250" r:id="rId9"/>
    <p:sldId id="2147375252" r:id="rId10"/>
    <p:sldId id="214253408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DD44D-6FDB-4007-8E78-E4503DE8B5AF}" v="102" dt="2023-07-27T10:36:49.586"/>
    <p1510:client id="{25CA4A2F-8577-28A4-E56B-131B117BE40A}" v="178" dt="2023-08-07T00:37:04.363"/>
    <p1510:client id="{6DFE824F-8603-33FC-1018-CBED1B610765}" v="123" dt="2023-08-07T00:47:59.636"/>
    <p1510:client id="{DD40B46E-A1ED-42AA-B4F9-A138D65D1AA9}" v="2" dt="2023-07-28T01:17:02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>
        <p:guide orient="horz" pos="436"/>
        <p:guide pos="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04342-A03C-497C-957C-E4AA88C4F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585FFE-456B-48A4-BE56-836D8660E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FE01D-06DE-4581-83BF-8EE7CE26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F09F4A-F8E9-49E7-83E5-DFAC102B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BA4A45-F47A-49E9-A47F-BA58D702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42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CDEF8-9D9D-414C-811E-545F538B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375862-0C63-4E27-B93B-EA5C746D9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52742D-3E63-4AB2-8427-D90D300A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155F2A-BC0F-4987-91BA-BFB2201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EFE6BE-8B1E-466F-8067-70396F0B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31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6E0EBA-887C-4B8D-A7A8-9620E7F30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E50508-1A5A-445F-BCE1-CB20F1A0B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9926A-00CB-4886-9C2F-09066F72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859E6-E994-49D8-8391-C6577BAB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D6C99F-E8C0-4C33-B42B-8C8071A7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8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AC6DB-0321-40B3-BEBA-0BB10BE6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19BB99-882C-4D8F-BF21-6DA0500F8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850B8-6EDA-445D-A463-341D87B4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C263B5-C7E2-4762-BC31-0964BF4F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9D409-C730-4959-9FAC-5A954399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55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AD9A80-2A1B-46BB-9D9B-9A2EE10E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01F23-F4DF-46D4-9A5A-BC3D6C869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2CDCC5-CE24-433E-8972-3B17D801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27E0D-1BAA-494D-A4C2-A2AA6D55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40ACC7-2E4A-4058-810B-C9435909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2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818B5-58EA-45B6-BF8F-48741292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42809B-B333-4A06-B544-22B4B090C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0ED1D8-87F3-4419-B7DA-AD128662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A1A370-48FC-4BE6-B42D-6D3CF06D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6AD99-A25D-41BC-AF8A-1E18FEA9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65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03487A-2F23-4541-942B-50708161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60CE-9913-4CC1-BB7A-2D0EF557C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4BA9BF-C5F5-461D-97E0-3B604013B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D6983C-E508-4001-83B4-F07FAAED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5917AC-CA85-49B4-A3AD-D32D3A57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64C168-02F2-41BF-B4E8-8FCF1C1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239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BE586-686F-415B-9A02-0D4F7D8F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8625AF-CD84-4CF1-A9AB-2DAC86E07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C74663-0B00-4E41-97FB-8B80BC38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472175-AF11-4F6F-921C-3937B3B6A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8F0CB2-C2B8-4136-A5E3-BEC958AD5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C67F86-F6BE-4D08-8E82-B8F0E680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CA442E-FBD3-4557-8CDE-BCE2283B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28E4DC-1E46-42EB-A0B1-8311D0C3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368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016C5-2D77-4409-89B0-CFA4BEC2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A8EBF1-A0F0-4062-9942-6DC6B128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9832EF-E308-48F9-8314-CB38C0DC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D39084-35A6-449A-93B1-097461D1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770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D5E36A-4506-48E6-A641-B62295CE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F58F3D-A707-4375-AF3D-A13B56BD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17782B-7F88-4B74-9C05-B9F35F72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844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864C2-751D-4CB3-B803-A59BDACE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9B5106-DAFC-4188-BC1C-DAE3595D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B41CB0-21CB-4C0D-A0D8-4EE1085C7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9F047-BE60-4A82-B0B2-442D4241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32EC63-D4F2-470E-AB8E-69FC1AFF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0E45DB-62D6-49C7-9884-B033906A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35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E351B-4570-4649-B74A-2C1571C1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478257-3D38-44A3-9F57-C98762F1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3032C1-BBF7-4CC8-8D12-D413493E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F582BE-9CD0-483A-B393-8EA16120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04A6A8-6A82-427B-94AF-C3E0AA4F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2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92AC8-EEA4-4A78-B8EC-9F37620B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121B70-F2FB-46F0-A13B-E06FDF01A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2D81FF-8445-4228-89BC-1A6F2F1AE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3EEF83-1F1B-4954-99EB-8B843A0B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8FC1B1-992C-4BCE-8246-9C55470B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5DD82F-BCAA-4D6F-ABD9-70712EC5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96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6F545-559F-478C-A85A-DC9B6915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B94751-90CF-495C-B990-B8A10EA9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95DD8-B894-431D-8E27-4F10F171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D9D04-1ED5-48CD-A218-0A05DC21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46620E-9E6C-4793-8523-1CA7DF19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428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5607C4-8479-4705-B894-9B95D0286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6F04DB-F5D3-42B9-BF69-19D037A6F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D846D2-0D4B-4C10-94FE-181F5174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E3689-6D44-4C26-A76A-72458C5C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9546F4-A0A5-4D34-837F-66CF378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121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/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8FEE-CAF4-E749-86B8-352D1C2B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70AF-0A49-AB49-97FB-117CCA3758A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altLang="ja-JP" smtClean="0"/>
            </a:lvl1pPr>
            <a:lvl2pPr>
              <a:defRPr lang="en-US" altLang="ja-JP" dirty="0" smtClean="0"/>
            </a:lvl2pPr>
            <a:lvl3pPr>
              <a:defRPr lang="en-US" altLang="ja-JP" dirty="0" smtClean="0"/>
            </a:lvl3pPr>
            <a:lvl4pPr>
              <a:defRPr lang="en-US" altLang="ja-JP" dirty="0" smtClean="0"/>
            </a:lvl4pPr>
            <a:lvl5pPr>
              <a:defRPr lang="en-US" altLang="ja-JP" dirty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E7C1E3-B337-4E4B-9C25-5AE95D9AF1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74320" y="228600"/>
            <a:ext cx="6400800" cy="189860"/>
          </a:xfrm>
        </p:spPr>
        <p:txBody>
          <a:bodyPr bIns="45720">
            <a:spAutoFit/>
          </a:bodyPr>
          <a:lstStyle>
            <a:lvl1pPr>
              <a:defRPr sz="900" b="1" cap="all" spc="1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DBACE-3C4E-4626-8072-C5699880AD3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37963" y="6542088"/>
            <a:ext cx="366712" cy="276999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37E3A0D-B003-487E-9C48-5FD2126DDD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6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CD332-6062-4DA9-AD5C-E5D6F073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31FA31-4C87-4F0F-A834-8EC68827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4467D-8448-4867-9B86-580EC104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A90AD8-3F87-493D-AF4E-0CDF807A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F13741-5D08-48BD-8C68-9A035BF4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65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C5D8A-DB99-45C9-8E88-E9C781AB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9EE21D-A2AC-44FA-A401-2F377F9E7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0BB38F-6930-4B7D-8A59-3784D7A1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2FAAA3-0115-44A6-9D11-AD32A0AF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3135AB-914E-4FEE-BE48-04285F7E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BECA6-6A1C-476E-9E18-AF0CFF75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9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52AE2-63C4-4B20-B4EA-0E5C1C8D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0183D9-7C67-4266-9DF1-ADB5635A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286C81-88E4-4F5E-A5A9-F67B5025B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5E19BC-08C8-482D-8559-AF5FDB1B2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174E76-A76B-4503-BCD7-F68263382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21928F-4CD4-4EFC-AB47-4CA35F3A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47AE80-7E3F-493D-AF7C-4DF6BDCF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5D160F-A186-4319-9A17-99A576B4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05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F459C-7B6C-48CD-BB98-E94DD3B2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060DE6-C6C0-4B78-970D-D7E852AF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788CE4-2319-4BA7-85E1-E8DF3EA4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7A0E29-9052-4E93-8E1C-6B8C86A9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0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7979C05-19B9-4AF8-893E-8C7C57CC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257187-6AAF-4A01-9449-D9B8B239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D5F0D6-76C5-42C0-9EA1-999CB539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49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00500-4976-4D45-A472-90DD7786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227D4C-0DF6-4FE6-B463-D701AF76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062858-D2E3-4163-B4C2-7653201FE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1753E1-BA0F-4097-A443-E186EB2A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DF9125-66A9-4AE6-93DF-A50B06EE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CA19B7-51DF-454D-8522-DF81CD02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96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68853-D904-4009-9EAA-F2EAE47D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D517EE-5367-4348-A24A-1F4068820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465475-30E8-45F0-988B-73AD825A0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13B9C0-269F-4731-9B54-B74ECE1B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B133F5-0A19-4C0E-9DD9-B1808E01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8FB078-3536-456B-A30A-568FE22D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0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F7ACDF-576F-4E2F-B1F0-64DE6077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909E61-A619-42C5-86A3-C49B7976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66063-98B0-499C-A569-AC4ED3495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75DE-6078-4022-8CF0-30F0658C695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B5166D-CDC3-4ECC-9B90-45D323754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F59548-21B5-4790-BD6D-B88C9EAB5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05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5F582D-DEA7-4381-84DB-44F1DF7E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CA680F-6C1F-40CF-AE91-62DDDAB78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8DC89C-651C-4448-B665-F51765DE4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E226-9204-40BB-B1BF-62430950B849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CA31DA-7390-41E3-B6FE-6286A0FE0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A86C2-BC51-41F5-B15A-E73191AFC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14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kgr01.sharepoint.com/:b:/r/dvcc/DocLib7/%E6%B7%BB%E4%BB%98%E8%B3%87%E6%96%99/L4_0019_01_%E5%9B%B3%E9%9D%A2%E3%83%A9%E3%82%A4%E3%83%96%E3%83%A9%E3%83%AAApp%E7%B4%B9%E4%BB%8B%E8%B3%87%E6%96%99_%E8%A3%9C%E8%B6%B3%E8%B3%87%E6%96%99.pdf?csf=1&amp;web=1&amp;e=wbp5ii" TargetMode="External"/><Relationship Id="rId2" Type="http://schemas.openxmlformats.org/officeDocument/2006/relationships/hyperlink" Target="https://akgr01.sharepoint.com/dvcc/DocLib7/Forms/AllItems.aspx?id=%2Fdvcc%2FDocLib7%2F%E6%B7%BB%E4%BB%98%E8%B3%87%E6%96%99%2F%E3%82%A2%E3%83%97%E3%83%AA%E5%B0%8E%E5%85%A5%E3%81%AB%E3%82%88%E3%82%8B%E6%B6%88%E8%80%97%E5%93%81%E8%B3%BC%E5%85%A5%E4%BE%9D%E9%A0%BC%E6%A5%AD%E5%8B%99%E3%81%AE%E5%8A%B9%E7%8E%87%E5%8C%96%5F%E3%83%AC%E3%82%AA%E3%83%8A%E7%B9%8A%E7%B6%AD%E5%B7%A5%E5%A0%B4%5FHiromasa%20Koga%2Epdf&amp;parent=%2Fdvcc%2FDocLib7%2F%E6%B7%BB%E4%BB%98%E8%B3%87%E6%96%99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57223C-7CDD-4512-A86A-CD1B8961EE0B}"/>
              </a:ext>
            </a:extLst>
          </p:cNvPr>
          <p:cNvSpPr txBox="1"/>
          <p:nvPr/>
        </p:nvSpPr>
        <p:spPr>
          <a:xfrm>
            <a:off x="515938" y="1038557"/>
            <a:ext cx="11317241" cy="524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ja-JP" altLang="ja-JP" sz="2800" b="1">
                <a:solidFill>
                  <a:srgbClr val="002060"/>
                </a:solidFill>
                <a:latin typeface="Meiryo UI"/>
                <a:ea typeface="Meiryo UI"/>
                <a:cs typeface="+mn-lt"/>
              </a:rPr>
              <a:t>目次</a:t>
            </a:r>
            <a:endParaRPr lang="en-US" altLang="ja-JP" sz="2800">
              <a:solidFill>
                <a:srgbClr val="002060"/>
              </a:solidFill>
              <a:latin typeface="Meiryo UI"/>
              <a:ea typeface="Meiryo UI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P.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１　　本ページ（目次）</a:t>
            </a:r>
            <a:endParaRPr lang="en-US" altLang="ja-JP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P.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２　　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ひな型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（こちらのひな形に事例を記載し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Forms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でご提出ください）</a:t>
            </a:r>
            <a:endParaRPr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P.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　分類ラベル</a:t>
            </a:r>
            <a:endParaRPr lang="en-US" altLang="ja-JP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P.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４　　記入上の注意</a:t>
            </a:r>
            <a:endParaRPr lang="en-US" altLang="ja-JP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P.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５　　ファイル名・ファイル保存方法のお願い</a:t>
            </a:r>
            <a:endParaRPr lang="en-US" altLang="ja-JP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9B0C45BA-ADBE-4E97-A896-C15C884548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463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91440" tIns="45720" rIns="91440" bIns="4572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</a:rPr>
              <a:t>身近なデジタル事例集　</a:t>
            </a:r>
            <a:r>
              <a:rPr lang="ja-JP" altLang="en-US" sz="2800" dirty="0">
                <a:solidFill>
                  <a:srgbClr val="FFFFFF"/>
                </a:solidFill>
                <a:latin typeface="Meiryo UI"/>
                <a:ea typeface="Meiryo UI"/>
              </a:rPr>
              <a:t>掲載</a:t>
            </a:r>
            <a:r>
              <a:rPr kumimoji="1" lang="ja-JP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</a:rPr>
              <a:t>フォーム</a:t>
            </a:r>
            <a:endParaRPr lang="en-US" altLang="ja-JP" sz="28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3625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7F0616-AB04-48CF-8E9C-0ED365B32B8F}"/>
              </a:ext>
            </a:extLst>
          </p:cNvPr>
          <p:cNvSpPr txBox="1"/>
          <p:nvPr/>
        </p:nvSpPr>
        <p:spPr>
          <a:xfrm>
            <a:off x="97848" y="39474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身近なデジタル事例集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32D188D5-8886-4074-8425-006ADA6D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87678"/>
              </p:ext>
            </p:extLst>
          </p:nvPr>
        </p:nvGraphicFramePr>
        <p:xfrm>
          <a:off x="181331" y="408807"/>
          <a:ext cx="11901078" cy="6235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42">
                  <a:extLst>
                    <a:ext uri="{9D8B030D-6E8A-4147-A177-3AD203B41FA5}">
                      <a16:colId xmlns:a16="http://schemas.microsoft.com/office/drawing/2014/main" val="130922059"/>
                    </a:ext>
                  </a:extLst>
                </a:gridCol>
                <a:gridCol w="4415227">
                  <a:extLst>
                    <a:ext uri="{9D8B030D-6E8A-4147-A177-3AD203B41FA5}">
                      <a16:colId xmlns:a16="http://schemas.microsoft.com/office/drawing/2014/main" val="535807353"/>
                    </a:ext>
                  </a:extLst>
                </a:gridCol>
                <a:gridCol w="1595124">
                  <a:extLst>
                    <a:ext uri="{9D8B030D-6E8A-4147-A177-3AD203B41FA5}">
                      <a16:colId xmlns:a16="http://schemas.microsoft.com/office/drawing/2014/main" val="1962154392"/>
                    </a:ext>
                  </a:extLst>
                </a:gridCol>
                <a:gridCol w="1348361">
                  <a:extLst>
                    <a:ext uri="{9D8B030D-6E8A-4147-A177-3AD203B41FA5}">
                      <a16:colId xmlns:a16="http://schemas.microsoft.com/office/drawing/2014/main" val="364761621"/>
                    </a:ext>
                  </a:extLst>
                </a:gridCol>
                <a:gridCol w="1657515">
                  <a:extLst>
                    <a:ext uri="{9D8B030D-6E8A-4147-A177-3AD203B41FA5}">
                      <a16:colId xmlns:a16="http://schemas.microsoft.com/office/drawing/2014/main" val="1145519822"/>
                    </a:ext>
                  </a:extLst>
                </a:gridCol>
                <a:gridCol w="1413109">
                  <a:extLst>
                    <a:ext uri="{9D8B030D-6E8A-4147-A177-3AD203B41FA5}">
                      <a16:colId xmlns:a16="http://schemas.microsoft.com/office/drawing/2014/main" val="3806751635"/>
                    </a:ext>
                  </a:extLst>
                </a:gridCol>
              </a:tblGrid>
              <a:tr h="28971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テーマ名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課題分類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kumimoji="1" lang="ja-JP" altLang="en-US" sz="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ツール分類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メイン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05517"/>
                  </a:ext>
                </a:extLst>
              </a:tr>
              <a:tr h="28971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使用したツール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4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84285"/>
                  </a:ext>
                </a:extLst>
              </a:tr>
              <a:tr h="28971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対象部場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rgbClr val="C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（テーマの対象部場名）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キーワード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工数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[/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758216"/>
                  </a:ext>
                </a:extLst>
              </a:tr>
              <a:tr h="28971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取組み期間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工数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[/</a:t>
                      </a: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722976"/>
                  </a:ext>
                </a:extLst>
              </a:tr>
              <a:tr h="2897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担当部場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rgbClr val="C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（事例作成集担当者所属部場名）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利用者数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[/</a:t>
                      </a: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endParaRPr kumimoji="1" lang="ja-JP" altLang="en-US" sz="1400" b="1" strike="noStrik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rgbClr val="C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約○人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維持費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[\/</a:t>
                      </a: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40846"/>
                  </a:ext>
                </a:extLst>
              </a:tr>
              <a:tr h="2897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担当者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rgbClr val="C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（事例集作成担当者）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データ保管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solidFill>
                            <a:srgbClr val="C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Dataverse</a:t>
                      </a:r>
                      <a:r>
                        <a:rPr kumimoji="1" lang="en-US" altLang="ja-JP" sz="1000" dirty="0">
                          <a:solidFill>
                            <a:srgbClr val="C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SPO </a:t>
                      </a:r>
                      <a:r>
                        <a:rPr kumimoji="1" lang="en-US" altLang="ja-JP" sz="1000" dirty="0" err="1">
                          <a:solidFill>
                            <a:srgbClr val="C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etc</a:t>
                      </a:r>
                      <a:endParaRPr kumimoji="1" lang="ja-JP" altLang="en-US" sz="1000" dirty="0">
                        <a:solidFill>
                          <a:srgbClr val="C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システム連携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C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Yes/No</a:t>
                      </a:r>
                      <a:endParaRPr kumimoji="1" lang="ja-JP" altLang="en-US" sz="1400" dirty="0">
                        <a:solidFill>
                          <a:srgbClr val="C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156595"/>
                  </a:ext>
                </a:extLst>
              </a:tr>
              <a:tr h="289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連絡先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rgbClr val="C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（メールアドレス）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モデル駆動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rgbClr val="C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Yes/No</a:t>
                      </a:r>
                      <a:endParaRPr kumimoji="1" lang="ja-JP" altLang="en-US" sz="1400" dirty="0">
                        <a:solidFill>
                          <a:srgbClr val="C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カスタムコネクタ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rgbClr val="C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Yes/No</a:t>
                      </a:r>
                      <a:endParaRPr kumimoji="1" lang="ja-JP" altLang="en-US" sz="1400" dirty="0">
                        <a:solidFill>
                          <a:srgbClr val="C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27011"/>
                  </a:ext>
                </a:extLst>
              </a:tr>
              <a:tr h="2897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定量効果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C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定性効果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C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カスタムコネクタ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rgbClr val="C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Yes/No</a:t>
                      </a:r>
                      <a:endParaRPr kumimoji="1" lang="ja-JP" altLang="en-US" sz="1400" dirty="0">
                        <a:solidFill>
                          <a:srgbClr val="C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2652"/>
                  </a:ext>
                </a:extLst>
              </a:tr>
              <a:tr h="289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特記事項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キーワード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5134361"/>
                  </a:ext>
                </a:extLst>
              </a:tr>
              <a:tr h="2912689">
                <a:tc rowSpan="2" gridSpan="2"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＜概要＞</a:t>
                      </a:r>
                    </a:p>
                    <a:p>
                      <a:endParaRPr kumimoji="1" lang="en-US" altLang="ja-JP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＜取組み詳細＞</a:t>
                      </a:r>
                      <a:endParaRPr kumimoji="1" lang="en-US" altLang="ja-JP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＜工夫・苦労・ポイント＞</a:t>
                      </a:r>
                      <a:endParaRPr kumimoji="1" lang="en-US" altLang="ja-JP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＜纏めと今後の展開・応用＞</a:t>
                      </a:r>
                      <a:endParaRPr kumimoji="1" lang="en-US" altLang="ja-JP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1206029"/>
                  </a:ext>
                </a:extLst>
              </a:tr>
              <a:tr h="595196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＜担当部場担当者のコメント＞</a:t>
                      </a:r>
                      <a:endParaRPr kumimoji="1" lang="en-US" altLang="ja-JP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＜部場担当者＞</a:t>
                      </a:r>
                      <a:endParaRPr kumimoji="1" lang="en-US" altLang="ja-JP" sz="11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01633"/>
                  </a:ext>
                </a:extLst>
              </a:tr>
            </a:tbl>
          </a:graphicData>
        </a:graphic>
      </p:graphicFrame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B85F393B-9963-4854-825D-B49E5C650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747" y="88621"/>
            <a:ext cx="1660979" cy="22556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C69958-9120-46F5-9A0B-36681C3E5A97}"/>
              </a:ext>
            </a:extLst>
          </p:cNvPr>
          <p:cNvSpPr txBox="1"/>
          <p:nvPr/>
        </p:nvSpPr>
        <p:spPr>
          <a:xfrm>
            <a:off x="4691354" y="39816"/>
            <a:ext cx="3314127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Asahi Kasei Group CONFIDENTIAL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9D9C06C-FBF1-4E1C-AB44-8B5CBF6BCF82}"/>
              </a:ext>
            </a:extLst>
          </p:cNvPr>
          <p:cNvSpPr/>
          <p:nvPr/>
        </p:nvSpPr>
        <p:spPr>
          <a:xfrm>
            <a:off x="10599136" y="5650017"/>
            <a:ext cx="1358523" cy="3165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参考資料リンク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0F5DA91-7A57-4583-80C3-A9F4386E903C}"/>
              </a:ext>
            </a:extLst>
          </p:cNvPr>
          <p:cNvSpPr/>
          <p:nvPr/>
        </p:nvSpPr>
        <p:spPr>
          <a:xfrm>
            <a:off x="2088913" y="3766334"/>
            <a:ext cx="7835153" cy="2200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ひな型</a:t>
            </a:r>
            <a:endParaRPr kumimoji="1" lang="en-US" altLang="ja-JP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このボックスを削除してご利用ください。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993AE-755D-436D-A23D-849FD22AF5C2}"/>
              </a:ext>
            </a:extLst>
          </p:cNvPr>
          <p:cNvSpPr txBox="1"/>
          <p:nvPr/>
        </p:nvSpPr>
        <p:spPr>
          <a:xfrm>
            <a:off x="8005481" y="6652884"/>
            <a:ext cx="424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*Power Platform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活用者は入力必須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該当しないものは「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-(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ハイフン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」を入力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82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779CDD6-273F-6CFC-9187-841655B20D99}"/>
              </a:ext>
            </a:extLst>
          </p:cNvPr>
          <p:cNvSpPr/>
          <p:nvPr/>
        </p:nvSpPr>
        <p:spPr>
          <a:xfrm>
            <a:off x="7169069" y="1157990"/>
            <a:ext cx="4643075" cy="5319077"/>
          </a:xfrm>
          <a:prstGeom prst="roundRect">
            <a:avLst>
              <a:gd name="adj" fmla="val 7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E73769F-3A06-50FA-7AA7-3763038DDC72}"/>
              </a:ext>
            </a:extLst>
          </p:cNvPr>
          <p:cNvSpPr/>
          <p:nvPr/>
        </p:nvSpPr>
        <p:spPr>
          <a:xfrm>
            <a:off x="313765" y="1134139"/>
            <a:ext cx="6703721" cy="5319077"/>
          </a:xfrm>
          <a:prstGeom prst="roundRect">
            <a:avLst>
              <a:gd name="adj" fmla="val 7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BE814-95AD-4F24-BE06-9E0425E1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04" y="234081"/>
            <a:ext cx="2010487" cy="535531"/>
          </a:xfrm>
        </p:spPr>
        <p:txBody>
          <a:bodyPr wrap="square">
            <a:spAutoFit/>
          </a:bodyPr>
          <a:lstStyle/>
          <a:p>
            <a:r>
              <a:rPr kumimoji="1" lang="ja-JP" altLang="en-US" sz="3200" b="1" dirty="0">
                <a:solidFill>
                  <a:srgbClr val="002060"/>
                </a:solidFill>
                <a:latin typeface="Meiryo UI"/>
                <a:ea typeface="Meiryo UI"/>
              </a:rPr>
              <a:t>分類</a:t>
            </a:r>
            <a:r>
              <a:rPr lang="ja-JP" altLang="en-US" sz="3200" b="1" dirty="0">
                <a:solidFill>
                  <a:srgbClr val="002060"/>
                </a:solidFill>
                <a:latin typeface="Meiryo UI"/>
                <a:ea typeface="Meiryo UI"/>
              </a:rPr>
              <a:t>ラベル</a:t>
            </a:r>
            <a:endParaRPr kumimoji="1" lang="ja-JP" altLang="en-US" sz="32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48851-5941-445A-92D5-81B5321C5F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7E3A0D-B003-487E-9C48-5FD2126DDD55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5E903D-4659-4D84-949B-36D27CC7D093}"/>
              </a:ext>
            </a:extLst>
          </p:cNvPr>
          <p:cNvSpPr txBox="1"/>
          <p:nvPr/>
        </p:nvSpPr>
        <p:spPr>
          <a:xfrm>
            <a:off x="7312554" y="1148105"/>
            <a:ext cx="412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＜</a:t>
            </a:r>
            <a:r>
              <a:rPr lang="ja-JP" altLang="en-US" sz="20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-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分類＞　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※</a:t>
            </a:r>
            <a:r>
              <a:rPr kumimoji="1" lang="en-US" altLang="ja-JP" sz="20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</a:t>
            </a:r>
            <a:r>
              <a:rPr kumimoji="1" lang="ja-JP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つまで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選択可能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FD3DBC3-F5DF-4716-A9DD-6AD898390369}"/>
              </a:ext>
            </a:extLst>
          </p:cNvPr>
          <p:cNvSpPr txBox="1"/>
          <p:nvPr/>
        </p:nvSpPr>
        <p:spPr>
          <a:xfrm>
            <a:off x="1326278" y="1167262"/>
            <a:ext cx="4591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＜</a:t>
            </a:r>
            <a:r>
              <a:rPr lang="ja-JP" altLang="en-US" sz="2000" dirty="0">
                <a:solidFill>
                  <a:srgbClr val="ED7D3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ツール</a:t>
            </a:r>
            <a:r>
              <a:rPr kumimoji="1" lang="en-US" altLang="ja-JP" sz="200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-</a:t>
            </a:r>
            <a:r>
              <a:rPr kumimoji="1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分類＞　</a:t>
            </a:r>
            <a:r>
              <a:rPr kumimoji="1" lang="en-US" altLang="ja-JP" sz="200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※</a:t>
            </a:r>
            <a:r>
              <a:rPr lang="ja-JP" altLang="en-US" sz="2000" dirty="0">
                <a:solidFill>
                  <a:srgbClr val="ED7D3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使用したツール</a:t>
            </a:r>
            <a:r>
              <a:rPr kumimoji="1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で分類</a:t>
            </a:r>
          </a:p>
        </p:txBody>
      </p:sp>
      <p:sp>
        <p:nvSpPr>
          <p:cNvPr id="23" name="フリーフォーム 65">
            <a:extLst>
              <a:ext uri="{FF2B5EF4-FFF2-40B4-BE49-F238E27FC236}">
                <a16:creationId xmlns:a16="http://schemas.microsoft.com/office/drawing/2014/main" id="{616C26BD-DCCF-4072-838E-D8C9E808CD2D}"/>
              </a:ext>
            </a:extLst>
          </p:cNvPr>
          <p:cNvSpPr/>
          <p:nvPr/>
        </p:nvSpPr>
        <p:spPr>
          <a:xfrm>
            <a:off x="898156" y="2738853"/>
            <a:ext cx="702473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Outlook</a:t>
            </a:r>
          </a:p>
        </p:txBody>
      </p:sp>
      <p:sp>
        <p:nvSpPr>
          <p:cNvPr id="24" name="フリーフォーム 65">
            <a:extLst>
              <a:ext uri="{FF2B5EF4-FFF2-40B4-BE49-F238E27FC236}">
                <a16:creationId xmlns:a16="http://schemas.microsoft.com/office/drawing/2014/main" id="{01241274-C8DB-4A74-8F4D-7F81A8F60A55}"/>
              </a:ext>
            </a:extLst>
          </p:cNvPr>
          <p:cNvSpPr/>
          <p:nvPr/>
        </p:nvSpPr>
        <p:spPr>
          <a:xfrm>
            <a:off x="2417135" y="3076747"/>
            <a:ext cx="1440000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 Automate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114799-D9F1-46DB-B9C6-3FCC1ADF2D57}"/>
              </a:ext>
            </a:extLst>
          </p:cNvPr>
          <p:cNvSpPr txBox="1"/>
          <p:nvPr/>
        </p:nvSpPr>
        <p:spPr>
          <a:xfrm>
            <a:off x="2710158" y="283532"/>
            <a:ext cx="6960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＜</a:t>
            </a:r>
            <a:r>
              <a:rPr lang="ja-JP" altLang="en-US" sz="20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ツール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分類＞＜</a:t>
            </a:r>
            <a:r>
              <a:rPr lang="ja-JP" altLang="en-US" sz="20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分類＞を選択し、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P2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に貼り付けてください。</a:t>
            </a:r>
          </a:p>
        </p:txBody>
      </p:sp>
      <p:sp>
        <p:nvSpPr>
          <p:cNvPr id="26" name="フリーフォーム 65">
            <a:extLst>
              <a:ext uri="{FF2B5EF4-FFF2-40B4-BE49-F238E27FC236}">
                <a16:creationId xmlns:a16="http://schemas.microsoft.com/office/drawing/2014/main" id="{C4529F9E-54DC-4E4D-B936-C0D2C919AD56}"/>
              </a:ext>
            </a:extLst>
          </p:cNvPr>
          <p:cNvSpPr/>
          <p:nvPr/>
        </p:nvSpPr>
        <p:spPr>
          <a:xfrm>
            <a:off x="898156" y="2353123"/>
            <a:ext cx="567305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Teams</a:t>
            </a:r>
          </a:p>
        </p:txBody>
      </p:sp>
      <p:sp>
        <p:nvSpPr>
          <p:cNvPr id="29" name="フリーフォーム 81">
            <a:extLst>
              <a:ext uri="{FF2B5EF4-FFF2-40B4-BE49-F238E27FC236}">
                <a16:creationId xmlns:a16="http://schemas.microsoft.com/office/drawing/2014/main" id="{CB03525D-BBBD-4354-8B00-512353E738D7}"/>
              </a:ext>
            </a:extLst>
          </p:cNvPr>
          <p:cNvSpPr/>
          <p:nvPr/>
        </p:nvSpPr>
        <p:spPr>
          <a:xfrm>
            <a:off x="8725989" y="2263549"/>
            <a:ext cx="1629645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プロジェクト・チーム管理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0" name="フリーフォーム 81">
            <a:extLst>
              <a:ext uri="{FF2B5EF4-FFF2-40B4-BE49-F238E27FC236}">
                <a16:creationId xmlns:a16="http://schemas.microsoft.com/office/drawing/2014/main" id="{4E0D6E17-5850-4171-9704-F4FB3BD62BFB}"/>
              </a:ext>
            </a:extLst>
          </p:cNvPr>
          <p:cNvSpPr/>
          <p:nvPr/>
        </p:nvSpPr>
        <p:spPr>
          <a:xfrm>
            <a:off x="8725990" y="2973344"/>
            <a:ext cx="397926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共有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1" name="フリーフォーム 81">
            <a:extLst>
              <a:ext uri="{FF2B5EF4-FFF2-40B4-BE49-F238E27FC236}">
                <a16:creationId xmlns:a16="http://schemas.microsoft.com/office/drawing/2014/main" id="{D98200C3-2307-4FED-B531-E07A41612936}"/>
              </a:ext>
            </a:extLst>
          </p:cNvPr>
          <p:cNvSpPr/>
          <p:nvPr/>
        </p:nvSpPr>
        <p:spPr>
          <a:xfrm>
            <a:off x="8725989" y="2603566"/>
            <a:ext cx="1216382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コミュニケーション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2" name="フリーフォーム 81">
            <a:extLst>
              <a:ext uri="{FF2B5EF4-FFF2-40B4-BE49-F238E27FC236}">
                <a16:creationId xmlns:a16="http://schemas.microsoft.com/office/drawing/2014/main" id="{C205F467-AAC9-4070-BDF1-DB48067F048C}"/>
              </a:ext>
            </a:extLst>
          </p:cNvPr>
          <p:cNvSpPr/>
          <p:nvPr/>
        </p:nvSpPr>
        <p:spPr>
          <a:xfrm>
            <a:off x="8738508" y="3658222"/>
            <a:ext cx="570646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レポート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4" name="フリーフォーム 81">
            <a:extLst>
              <a:ext uri="{FF2B5EF4-FFF2-40B4-BE49-F238E27FC236}">
                <a16:creationId xmlns:a16="http://schemas.microsoft.com/office/drawing/2014/main" id="{C63861EC-8C5B-428F-9D59-BC7D47729987}"/>
              </a:ext>
            </a:extLst>
          </p:cNvPr>
          <p:cNvSpPr/>
          <p:nvPr/>
        </p:nvSpPr>
        <p:spPr>
          <a:xfrm>
            <a:off x="8738507" y="3995870"/>
            <a:ext cx="989565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リテラシー向上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" name="フリーフォーム 81">
            <a:extLst>
              <a:ext uri="{FF2B5EF4-FFF2-40B4-BE49-F238E27FC236}">
                <a16:creationId xmlns:a16="http://schemas.microsoft.com/office/drawing/2014/main" id="{C4EA0490-C3E6-4117-A68D-9BCE88CB05DC}"/>
              </a:ext>
            </a:extLst>
          </p:cNvPr>
          <p:cNvSpPr/>
          <p:nvPr/>
        </p:nvSpPr>
        <p:spPr>
          <a:xfrm>
            <a:off x="8725989" y="4342076"/>
            <a:ext cx="729547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データ活用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6" name="フリーフォーム 81">
            <a:extLst>
              <a:ext uri="{FF2B5EF4-FFF2-40B4-BE49-F238E27FC236}">
                <a16:creationId xmlns:a16="http://schemas.microsoft.com/office/drawing/2014/main" id="{879E5D65-EA81-4247-BBCA-A185FADBBB0F}"/>
              </a:ext>
            </a:extLst>
          </p:cNvPr>
          <p:cNvSpPr/>
          <p:nvPr/>
        </p:nvSpPr>
        <p:spPr>
          <a:xfrm>
            <a:off x="8725989" y="4674457"/>
            <a:ext cx="1111485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簡略化・自動化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7" name="フリーフォーム 81">
            <a:extLst>
              <a:ext uri="{FF2B5EF4-FFF2-40B4-BE49-F238E27FC236}">
                <a16:creationId xmlns:a16="http://schemas.microsoft.com/office/drawing/2014/main" id="{2126A25B-55F5-4DC5-AB2C-B55C783F78C4}"/>
              </a:ext>
            </a:extLst>
          </p:cNvPr>
          <p:cNvSpPr/>
          <p:nvPr/>
        </p:nvSpPr>
        <p:spPr>
          <a:xfrm>
            <a:off x="8725989" y="5023451"/>
            <a:ext cx="729547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ミス削減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9" name="フリーフォーム 81">
            <a:extLst>
              <a:ext uri="{FF2B5EF4-FFF2-40B4-BE49-F238E27FC236}">
                <a16:creationId xmlns:a16="http://schemas.microsoft.com/office/drawing/2014/main" id="{D3F6D002-4B41-4E9A-8924-3956D84CB135}"/>
              </a:ext>
            </a:extLst>
          </p:cNvPr>
          <p:cNvSpPr/>
          <p:nvPr/>
        </p:nvSpPr>
        <p:spPr>
          <a:xfrm>
            <a:off x="8725989" y="5362721"/>
            <a:ext cx="729547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時間削減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0" name="フリーフォーム 81">
            <a:extLst>
              <a:ext uri="{FF2B5EF4-FFF2-40B4-BE49-F238E27FC236}">
                <a16:creationId xmlns:a16="http://schemas.microsoft.com/office/drawing/2014/main" id="{3E33DB12-22D3-4289-936F-BC677E4CD243}"/>
              </a:ext>
            </a:extLst>
          </p:cNvPr>
          <p:cNvSpPr/>
          <p:nvPr/>
        </p:nvSpPr>
        <p:spPr>
          <a:xfrm>
            <a:off x="8725989" y="5725553"/>
            <a:ext cx="837165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業務見直し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E24727E-BBE7-44AE-8183-C935D0D0FF6C}"/>
              </a:ext>
            </a:extLst>
          </p:cNvPr>
          <p:cNvSpPr/>
          <p:nvPr/>
        </p:nvSpPr>
        <p:spPr>
          <a:xfrm>
            <a:off x="520904" y="1961203"/>
            <a:ext cx="6286296" cy="42520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A2B9DA-469F-425E-8028-2856C7F3217D}"/>
              </a:ext>
            </a:extLst>
          </p:cNvPr>
          <p:cNvSpPr/>
          <p:nvPr/>
        </p:nvSpPr>
        <p:spPr>
          <a:xfrm>
            <a:off x="2564834" y="1767680"/>
            <a:ext cx="1462639" cy="34469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分類ラベル</a:t>
            </a:r>
          </a:p>
        </p:txBody>
      </p:sp>
      <p:sp>
        <p:nvSpPr>
          <p:cNvPr id="48" name="フリーフォーム 81">
            <a:extLst>
              <a:ext uri="{FF2B5EF4-FFF2-40B4-BE49-F238E27FC236}">
                <a16:creationId xmlns:a16="http://schemas.microsoft.com/office/drawing/2014/main" id="{1C2288E9-F254-49FF-8006-9CAF488E0726}"/>
              </a:ext>
            </a:extLst>
          </p:cNvPr>
          <p:cNvSpPr/>
          <p:nvPr/>
        </p:nvSpPr>
        <p:spPr>
          <a:xfrm>
            <a:off x="8738508" y="3320355"/>
            <a:ext cx="397926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承認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1550441-DE4E-4FD3-9E08-9030E74A286C}"/>
              </a:ext>
            </a:extLst>
          </p:cNvPr>
          <p:cNvSpPr/>
          <p:nvPr/>
        </p:nvSpPr>
        <p:spPr>
          <a:xfrm>
            <a:off x="8354114" y="1966826"/>
            <a:ext cx="2306320" cy="42464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4FEE280-0886-4ADC-9B94-9C30861376F8}"/>
              </a:ext>
            </a:extLst>
          </p:cNvPr>
          <p:cNvSpPr/>
          <p:nvPr/>
        </p:nvSpPr>
        <p:spPr>
          <a:xfrm>
            <a:off x="8809491" y="1741453"/>
            <a:ext cx="1462639" cy="34469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分類ラベル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1298F9-1747-4521-BBDA-57BEE11944DC}"/>
              </a:ext>
            </a:extLst>
          </p:cNvPr>
          <p:cNvSpPr txBox="1"/>
          <p:nvPr/>
        </p:nvSpPr>
        <p:spPr>
          <a:xfrm>
            <a:off x="3477011" y="6454293"/>
            <a:ext cx="492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このラベルをコピー＆ペーストしてください</a:t>
            </a:r>
          </a:p>
        </p:txBody>
      </p:sp>
      <p:sp>
        <p:nvSpPr>
          <p:cNvPr id="70" name="フリーフォーム 65">
            <a:extLst>
              <a:ext uri="{FF2B5EF4-FFF2-40B4-BE49-F238E27FC236}">
                <a16:creationId xmlns:a16="http://schemas.microsoft.com/office/drawing/2014/main" id="{19E92F2F-664B-4CF0-9A62-781E69E5BA41}"/>
              </a:ext>
            </a:extLst>
          </p:cNvPr>
          <p:cNvSpPr/>
          <p:nvPr/>
        </p:nvSpPr>
        <p:spPr>
          <a:xfrm>
            <a:off x="2417135" y="5247616"/>
            <a:ext cx="692926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1" name="フリーフォーム 65">
            <a:extLst>
              <a:ext uri="{FF2B5EF4-FFF2-40B4-BE49-F238E27FC236}">
                <a16:creationId xmlns:a16="http://schemas.microsoft.com/office/drawing/2014/main" id="{A8B5BECE-CB80-4A68-B68F-B8E5FD1FBB6C}"/>
              </a:ext>
            </a:extLst>
          </p:cNvPr>
          <p:cNvSpPr/>
          <p:nvPr/>
        </p:nvSpPr>
        <p:spPr>
          <a:xfrm>
            <a:off x="898156" y="3510313"/>
            <a:ext cx="692925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Planner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2" name="フリーフォーム 65">
            <a:extLst>
              <a:ext uri="{FF2B5EF4-FFF2-40B4-BE49-F238E27FC236}">
                <a16:creationId xmlns:a16="http://schemas.microsoft.com/office/drawing/2014/main" id="{5F8E1C36-68D4-41E8-8157-E4D5009B18A9}"/>
              </a:ext>
            </a:extLst>
          </p:cNvPr>
          <p:cNvSpPr/>
          <p:nvPr/>
        </p:nvSpPr>
        <p:spPr>
          <a:xfrm>
            <a:off x="898156" y="3124583"/>
            <a:ext cx="567305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Forms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3" name="フリーフォーム 65">
            <a:extLst>
              <a:ext uri="{FF2B5EF4-FFF2-40B4-BE49-F238E27FC236}">
                <a16:creationId xmlns:a16="http://schemas.microsoft.com/office/drawing/2014/main" id="{67345780-5B11-494D-8502-42BF19099ED6}"/>
              </a:ext>
            </a:extLst>
          </p:cNvPr>
          <p:cNvSpPr/>
          <p:nvPr/>
        </p:nvSpPr>
        <p:spPr>
          <a:xfrm>
            <a:off x="2420373" y="3800371"/>
            <a:ext cx="473785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VBA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4" name="フリーフォーム 65">
            <a:extLst>
              <a:ext uri="{FF2B5EF4-FFF2-40B4-BE49-F238E27FC236}">
                <a16:creationId xmlns:a16="http://schemas.microsoft.com/office/drawing/2014/main" id="{406A9639-4D43-4ADF-83D8-C355253F9EDE}"/>
              </a:ext>
            </a:extLst>
          </p:cNvPr>
          <p:cNvSpPr>
            <a:spLocks/>
          </p:cNvSpPr>
          <p:nvPr/>
        </p:nvSpPr>
        <p:spPr>
          <a:xfrm>
            <a:off x="2417135" y="2353123"/>
            <a:ext cx="856245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 BI</a:t>
            </a:r>
          </a:p>
        </p:txBody>
      </p:sp>
      <p:sp>
        <p:nvSpPr>
          <p:cNvPr id="75" name="フリーフォーム 65">
            <a:extLst>
              <a:ext uri="{FF2B5EF4-FFF2-40B4-BE49-F238E27FC236}">
                <a16:creationId xmlns:a16="http://schemas.microsoft.com/office/drawing/2014/main" id="{02533A7C-D0F6-4855-9E75-D442C62FF76A}"/>
              </a:ext>
            </a:extLst>
          </p:cNvPr>
          <p:cNvSpPr/>
          <p:nvPr/>
        </p:nvSpPr>
        <p:spPr>
          <a:xfrm>
            <a:off x="894170" y="5470275"/>
            <a:ext cx="1001490" cy="2337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Share Point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6" name="フリーフォーム 65">
            <a:extLst>
              <a:ext uri="{FF2B5EF4-FFF2-40B4-BE49-F238E27FC236}">
                <a16:creationId xmlns:a16="http://schemas.microsoft.com/office/drawing/2014/main" id="{9893FC0E-2505-4217-B862-92EC82666CE2}"/>
              </a:ext>
            </a:extLst>
          </p:cNvPr>
          <p:cNvSpPr/>
          <p:nvPr/>
        </p:nvSpPr>
        <p:spPr>
          <a:xfrm>
            <a:off x="898156" y="3918494"/>
            <a:ext cx="856244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One Drive</a:t>
            </a:r>
          </a:p>
        </p:txBody>
      </p:sp>
      <p:sp>
        <p:nvSpPr>
          <p:cNvPr id="77" name="フリーフォーム 65">
            <a:extLst>
              <a:ext uri="{FF2B5EF4-FFF2-40B4-BE49-F238E27FC236}">
                <a16:creationId xmlns:a16="http://schemas.microsoft.com/office/drawing/2014/main" id="{68517D0D-50C8-4F86-B893-A6A66B547E5B}"/>
              </a:ext>
            </a:extLst>
          </p:cNvPr>
          <p:cNvSpPr/>
          <p:nvPr/>
        </p:nvSpPr>
        <p:spPr>
          <a:xfrm>
            <a:off x="2422156" y="5570671"/>
            <a:ext cx="692926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Bridge</a:t>
            </a:r>
          </a:p>
        </p:txBody>
      </p:sp>
      <p:sp>
        <p:nvSpPr>
          <p:cNvPr id="78" name="フリーフォーム 65">
            <a:extLst>
              <a:ext uri="{FF2B5EF4-FFF2-40B4-BE49-F238E27FC236}">
                <a16:creationId xmlns:a16="http://schemas.microsoft.com/office/drawing/2014/main" id="{4120D5B3-D9CE-4957-A7FE-BBFAC585C968}"/>
              </a:ext>
            </a:extLst>
          </p:cNvPr>
          <p:cNvSpPr/>
          <p:nvPr/>
        </p:nvSpPr>
        <p:spPr>
          <a:xfrm>
            <a:off x="898156" y="4689954"/>
            <a:ext cx="567305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Word</a:t>
            </a:r>
          </a:p>
        </p:txBody>
      </p:sp>
      <p:sp>
        <p:nvSpPr>
          <p:cNvPr id="79" name="フリーフォーム 65">
            <a:extLst>
              <a:ext uri="{FF2B5EF4-FFF2-40B4-BE49-F238E27FC236}">
                <a16:creationId xmlns:a16="http://schemas.microsoft.com/office/drawing/2014/main" id="{097B4FA6-F423-415F-94FA-E6B92F5AFC44}"/>
              </a:ext>
            </a:extLst>
          </p:cNvPr>
          <p:cNvSpPr/>
          <p:nvPr/>
        </p:nvSpPr>
        <p:spPr>
          <a:xfrm>
            <a:off x="2417135" y="4162183"/>
            <a:ext cx="502129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Edg</a:t>
            </a:r>
            <a:r>
              <a:rPr kumimoji="0" lang="en-US" altLang="ja-JP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0" name="フリーフォーム 65">
            <a:extLst>
              <a:ext uri="{FF2B5EF4-FFF2-40B4-BE49-F238E27FC236}">
                <a16:creationId xmlns:a16="http://schemas.microsoft.com/office/drawing/2014/main" id="{18E9ED44-4169-45DC-8F8F-A51AB5363C0B}"/>
              </a:ext>
            </a:extLst>
          </p:cNvPr>
          <p:cNvSpPr>
            <a:spLocks/>
          </p:cNvSpPr>
          <p:nvPr/>
        </p:nvSpPr>
        <p:spPr>
          <a:xfrm>
            <a:off x="2417135" y="4523995"/>
            <a:ext cx="948508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スマートマット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1" name="フリーフォーム 65">
            <a:extLst>
              <a:ext uri="{FF2B5EF4-FFF2-40B4-BE49-F238E27FC236}">
                <a16:creationId xmlns:a16="http://schemas.microsoft.com/office/drawing/2014/main" id="{9E8DBB62-B589-4512-8C0A-DB43C3D818E8}"/>
              </a:ext>
            </a:extLst>
          </p:cNvPr>
          <p:cNvSpPr/>
          <p:nvPr/>
        </p:nvSpPr>
        <p:spPr>
          <a:xfrm>
            <a:off x="894170" y="4304224"/>
            <a:ext cx="524763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Lists</a:t>
            </a:r>
          </a:p>
        </p:txBody>
      </p:sp>
      <p:sp>
        <p:nvSpPr>
          <p:cNvPr id="84" name="フリーフォーム 65">
            <a:extLst>
              <a:ext uri="{FF2B5EF4-FFF2-40B4-BE49-F238E27FC236}">
                <a16:creationId xmlns:a16="http://schemas.microsoft.com/office/drawing/2014/main" id="{B715BBD4-3696-41E6-B93A-7AF6B4E74BD6}"/>
              </a:ext>
            </a:extLst>
          </p:cNvPr>
          <p:cNvSpPr/>
          <p:nvPr/>
        </p:nvSpPr>
        <p:spPr>
          <a:xfrm>
            <a:off x="2417135" y="4885807"/>
            <a:ext cx="1255757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タスクスケジューラ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9" name="フリーフォーム 65">
            <a:extLst>
              <a:ext uri="{FF2B5EF4-FFF2-40B4-BE49-F238E27FC236}">
                <a16:creationId xmlns:a16="http://schemas.microsoft.com/office/drawing/2014/main" id="{27E2CC8E-B6D7-448E-96FA-995AA18D0B11}"/>
              </a:ext>
            </a:extLst>
          </p:cNvPr>
          <p:cNvSpPr>
            <a:spLocks/>
          </p:cNvSpPr>
          <p:nvPr/>
        </p:nvSpPr>
        <p:spPr>
          <a:xfrm>
            <a:off x="898156" y="5075684"/>
            <a:ext cx="577324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Excel</a:t>
            </a:r>
          </a:p>
        </p:txBody>
      </p:sp>
      <p:sp>
        <p:nvSpPr>
          <p:cNvPr id="100" name="フリーフォーム 65">
            <a:extLst>
              <a:ext uri="{FF2B5EF4-FFF2-40B4-BE49-F238E27FC236}">
                <a16:creationId xmlns:a16="http://schemas.microsoft.com/office/drawing/2014/main" id="{0CB52E56-2117-4FCC-B01F-1C9002026C2A}"/>
              </a:ext>
            </a:extLst>
          </p:cNvPr>
          <p:cNvSpPr>
            <a:spLocks/>
          </p:cNvSpPr>
          <p:nvPr/>
        </p:nvSpPr>
        <p:spPr>
          <a:xfrm>
            <a:off x="2416869" y="2703098"/>
            <a:ext cx="1008857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 Point</a:t>
            </a:r>
          </a:p>
        </p:txBody>
      </p:sp>
      <p:sp>
        <p:nvSpPr>
          <p:cNvPr id="106" name="フリーフォーム 65">
            <a:extLst>
              <a:ext uri="{FF2B5EF4-FFF2-40B4-BE49-F238E27FC236}">
                <a16:creationId xmlns:a16="http://schemas.microsoft.com/office/drawing/2014/main" id="{23C48F5C-75A1-422A-B579-4A468D052A3B}"/>
              </a:ext>
            </a:extLst>
          </p:cNvPr>
          <p:cNvSpPr/>
          <p:nvPr/>
        </p:nvSpPr>
        <p:spPr>
          <a:xfrm>
            <a:off x="4509677" y="3122721"/>
            <a:ext cx="501983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Outlook</a:t>
            </a:r>
          </a:p>
        </p:txBody>
      </p:sp>
      <p:sp>
        <p:nvSpPr>
          <p:cNvPr id="107" name="フリーフォーム 65">
            <a:extLst>
              <a:ext uri="{FF2B5EF4-FFF2-40B4-BE49-F238E27FC236}">
                <a16:creationId xmlns:a16="http://schemas.microsoft.com/office/drawing/2014/main" id="{E91C9E3C-E7E6-4D58-9A3A-4E090FC45286}"/>
              </a:ext>
            </a:extLst>
          </p:cNvPr>
          <p:cNvSpPr/>
          <p:nvPr/>
        </p:nvSpPr>
        <p:spPr>
          <a:xfrm>
            <a:off x="5584284" y="3490325"/>
            <a:ext cx="1029015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 Automate</a:t>
            </a:r>
          </a:p>
        </p:txBody>
      </p:sp>
      <p:sp>
        <p:nvSpPr>
          <p:cNvPr id="108" name="フリーフォーム 65">
            <a:extLst>
              <a:ext uri="{FF2B5EF4-FFF2-40B4-BE49-F238E27FC236}">
                <a16:creationId xmlns:a16="http://schemas.microsoft.com/office/drawing/2014/main" id="{5CE28E77-B95B-43A5-9B14-39E3F59AF67F}"/>
              </a:ext>
            </a:extLst>
          </p:cNvPr>
          <p:cNvSpPr/>
          <p:nvPr/>
        </p:nvSpPr>
        <p:spPr>
          <a:xfrm>
            <a:off x="4494877" y="2788127"/>
            <a:ext cx="405393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Teams</a:t>
            </a:r>
          </a:p>
        </p:txBody>
      </p:sp>
      <p:sp>
        <p:nvSpPr>
          <p:cNvPr id="111" name="フリーフォーム 65">
            <a:extLst>
              <a:ext uri="{FF2B5EF4-FFF2-40B4-BE49-F238E27FC236}">
                <a16:creationId xmlns:a16="http://schemas.microsoft.com/office/drawing/2014/main" id="{FDE70581-B5E5-4268-A68B-61F213608032}"/>
              </a:ext>
            </a:extLst>
          </p:cNvPr>
          <p:cNvSpPr/>
          <p:nvPr/>
        </p:nvSpPr>
        <p:spPr>
          <a:xfrm>
            <a:off x="5584284" y="5625747"/>
            <a:ext cx="495161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endParaRPr kumimoji="0" lang="en-US" altLang="ja-JP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2" name="フリーフォーム 65">
            <a:extLst>
              <a:ext uri="{FF2B5EF4-FFF2-40B4-BE49-F238E27FC236}">
                <a16:creationId xmlns:a16="http://schemas.microsoft.com/office/drawing/2014/main" id="{75412A01-F784-4C84-9E5D-4BF96B2E3C03}"/>
              </a:ext>
            </a:extLst>
          </p:cNvPr>
          <p:cNvSpPr/>
          <p:nvPr/>
        </p:nvSpPr>
        <p:spPr>
          <a:xfrm>
            <a:off x="4509676" y="3791909"/>
            <a:ext cx="611866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Planner</a:t>
            </a:r>
            <a:endParaRPr kumimoji="0" lang="en-US" altLang="ja-JP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3" name="フリーフォーム 65">
            <a:extLst>
              <a:ext uri="{FF2B5EF4-FFF2-40B4-BE49-F238E27FC236}">
                <a16:creationId xmlns:a16="http://schemas.microsoft.com/office/drawing/2014/main" id="{7377F0CA-9172-442E-8EBD-1ED7B1932635}"/>
              </a:ext>
            </a:extLst>
          </p:cNvPr>
          <p:cNvSpPr/>
          <p:nvPr/>
        </p:nvSpPr>
        <p:spPr>
          <a:xfrm>
            <a:off x="4509676" y="3457315"/>
            <a:ext cx="405393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Forms</a:t>
            </a:r>
            <a:endParaRPr kumimoji="0" lang="en-US" altLang="ja-JP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4" name="フリーフォーム 65">
            <a:extLst>
              <a:ext uri="{FF2B5EF4-FFF2-40B4-BE49-F238E27FC236}">
                <a16:creationId xmlns:a16="http://schemas.microsoft.com/office/drawing/2014/main" id="{3942CC84-2180-4040-BC71-60BCE1D76AF6}"/>
              </a:ext>
            </a:extLst>
          </p:cNvPr>
          <p:cNvSpPr/>
          <p:nvPr/>
        </p:nvSpPr>
        <p:spPr>
          <a:xfrm>
            <a:off x="5580827" y="4202131"/>
            <a:ext cx="338564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VBA</a:t>
            </a:r>
            <a:endParaRPr kumimoji="0" lang="en-US" altLang="ja-JP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5" name="フリーフォーム 65">
            <a:extLst>
              <a:ext uri="{FF2B5EF4-FFF2-40B4-BE49-F238E27FC236}">
                <a16:creationId xmlns:a16="http://schemas.microsoft.com/office/drawing/2014/main" id="{6C030A7A-48F7-4C5C-953A-42AFCE8780BA}"/>
              </a:ext>
            </a:extLst>
          </p:cNvPr>
          <p:cNvSpPr>
            <a:spLocks/>
          </p:cNvSpPr>
          <p:nvPr/>
        </p:nvSpPr>
        <p:spPr>
          <a:xfrm>
            <a:off x="5578571" y="2778517"/>
            <a:ext cx="611867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 BI</a:t>
            </a:r>
          </a:p>
        </p:txBody>
      </p:sp>
      <p:sp>
        <p:nvSpPr>
          <p:cNvPr id="116" name="フリーフォーム 65">
            <a:extLst>
              <a:ext uri="{FF2B5EF4-FFF2-40B4-BE49-F238E27FC236}">
                <a16:creationId xmlns:a16="http://schemas.microsoft.com/office/drawing/2014/main" id="{9C92BBC6-5615-4971-806C-3341925E6B10}"/>
              </a:ext>
            </a:extLst>
          </p:cNvPr>
          <p:cNvSpPr/>
          <p:nvPr/>
        </p:nvSpPr>
        <p:spPr>
          <a:xfrm>
            <a:off x="4526397" y="5445054"/>
            <a:ext cx="696664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Share Point</a:t>
            </a:r>
            <a:endParaRPr kumimoji="0" lang="en-US" altLang="ja-JP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7" name="フリーフォーム 65">
            <a:extLst>
              <a:ext uri="{FF2B5EF4-FFF2-40B4-BE49-F238E27FC236}">
                <a16:creationId xmlns:a16="http://schemas.microsoft.com/office/drawing/2014/main" id="{EF15ECF7-8A44-4E90-9EF8-033152697DCA}"/>
              </a:ext>
            </a:extLst>
          </p:cNvPr>
          <p:cNvSpPr/>
          <p:nvPr/>
        </p:nvSpPr>
        <p:spPr>
          <a:xfrm>
            <a:off x="4509676" y="4106678"/>
            <a:ext cx="611866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One Drive</a:t>
            </a:r>
          </a:p>
        </p:txBody>
      </p:sp>
      <p:sp>
        <p:nvSpPr>
          <p:cNvPr id="118" name="フリーフォーム 65">
            <a:extLst>
              <a:ext uri="{FF2B5EF4-FFF2-40B4-BE49-F238E27FC236}">
                <a16:creationId xmlns:a16="http://schemas.microsoft.com/office/drawing/2014/main" id="{F8616213-2E82-4B1A-BD58-B44D85887876}"/>
              </a:ext>
            </a:extLst>
          </p:cNvPr>
          <p:cNvSpPr/>
          <p:nvPr/>
        </p:nvSpPr>
        <p:spPr>
          <a:xfrm>
            <a:off x="5599513" y="5916317"/>
            <a:ext cx="495161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Bridge</a:t>
            </a:r>
          </a:p>
        </p:txBody>
      </p:sp>
      <p:sp>
        <p:nvSpPr>
          <p:cNvPr id="119" name="フリーフォーム 65">
            <a:extLst>
              <a:ext uri="{FF2B5EF4-FFF2-40B4-BE49-F238E27FC236}">
                <a16:creationId xmlns:a16="http://schemas.microsoft.com/office/drawing/2014/main" id="{F9BE579D-C9F6-4BF0-BA89-E56B0CE958EA}"/>
              </a:ext>
            </a:extLst>
          </p:cNvPr>
          <p:cNvSpPr/>
          <p:nvPr/>
        </p:nvSpPr>
        <p:spPr>
          <a:xfrm>
            <a:off x="4509676" y="4775866"/>
            <a:ext cx="405393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Word</a:t>
            </a:r>
          </a:p>
        </p:txBody>
      </p:sp>
      <p:sp>
        <p:nvSpPr>
          <p:cNvPr id="120" name="フリーフォーム 65">
            <a:extLst>
              <a:ext uri="{FF2B5EF4-FFF2-40B4-BE49-F238E27FC236}">
                <a16:creationId xmlns:a16="http://schemas.microsoft.com/office/drawing/2014/main" id="{D8866907-22EB-47FC-BD71-27840FC890D3}"/>
              </a:ext>
            </a:extLst>
          </p:cNvPr>
          <p:cNvSpPr/>
          <p:nvPr/>
        </p:nvSpPr>
        <p:spPr>
          <a:xfrm>
            <a:off x="5584284" y="4558037"/>
            <a:ext cx="358818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Edg</a:t>
            </a:r>
            <a:r>
              <a:rPr kumimoji="0" lang="en-US" altLang="ja-JP" sz="8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0" lang="en-US" altLang="ja-JP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1" name="フリーフォーム 65">
            <a:extLst>
              <a:ext uri="{FF2B5EF4-FFF2-40B4-BE49-F238E27FC236}">
                <a16:creationId xmlns:a16="http://schemas.microsoft.com/office/drawing/2014/main" id="{9DECA7CF-7BB0-40F1-B708-E3078A36B9B3}"/>
              </a:ext>
            </a:extLst>
          </p:cNvPr>
          <p:cNvSpPr>
            <a:spLocks/>
          </p:cNvSpPr>
          <p:nvPr/>
        </p:nvSpPr>
        <p:spPr>
          <a:xfrm>
            <a:off x="5584284" y="4913941"/>
            <a:ext cx="677798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スマートマット</a:t>
            </a:r>
            <a:endParaRPr kumimoji="0" lang="en-US" altLang="ja-JP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2" name="フリーフォーム 65">
            <a:extLst>
              <a:ext uri="{FF2B5EF4-FFF2-40B4-BE49-F238E27FC236}">
                <a16:creationId xmlns:a16="http://schemas.microsoft.com/office/drawing/2014/main" id="{17B230AB-F17D-4B26-A130-9B825067D6DF}"/>
              </a:ext>
            </a:extLst>
          </p:cNvPr>
          <p:cNvSpPr/>
          <p:nvPr/>
        </p:nvSpPr>
        <p:spPr>
          <a:xfrm>
            <a:off x="4509676" y="4441272"/>
            <a:ext cx="374993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Lists</a:t>
            </a:r>
          </a:p>
        </p:txBody>
      </p:sp>
      <p:sp>
        <p:nvSpPr>
          <p:cNvPr id="123" name="フリーフォーム 65">
            <a:extLst>
              <a:ext uri="{FF2B5EF4-FFF2-40B4-BE49-F238E27FC236}">
                <a16:creationId xmlns:a16="http://schemas.microsoft.com/office/drawing/2014/main" id="{94F779F4-3C3E-4925-9EE3-203A88CB1F5B}"/>
              </a:ext>
            </a:extLst>
          </p:cNvPr>
          <p:cNvSpPr/>
          <p:nvPr/>
        </p:nvSpPr>
        <p:spPr>
          <a:xfrm>
            <a:off x="5584284" y="5269845"/>
            <a:ext cx="897356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タスクスケジューラ</a:t>
            </a:r>
            <a:endParaRPr kumimoji="0" lang="en-US" altLang="ja-JP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4" name="フリーフォーム 65">
            <a:extLst>
              <a:ext uri="{FF2B5EF4-FFF2-40B4-BE49-F238E27FC236}">
                <a16:creationId xmlns:a16="http://schemas.microsoft.com/office/drawing/2014/main" id="{CCA2EC01-DF53-4984-9738-DB324C9028C9}"/>
              </a:ext>
            </a:extLst>
          </p:cNvPr>
          <p:cNvSpPr>
            <a:spLocks/>
          </p:cNvSpPr>
          <p:nvPr/>
        </p:nvSpPr>
        <p:spPr>
          <a:xfrm>
            <a:off x="4509676" y="5110460"/>
            <a:ext cx="412552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Excel</a:t>
            </a:r>
          </a:p>
        </p:txBody>
      </p:sp>
      <p:sp>
        <p:nvSpPr>
          <p:cNvPr id="125" name="フリーフォーム 65">
            <a:extLst>
              <a:ext uri="{FF2B5EF4-FFF2-40B4-BE49-F238E27FC236}">
                <a16:creationId xmlns:a16="http://schemas.microsoft.com/office/drawing/2014/main" id="{06BC2956-722C-4A53-A236-977534EBE974}"/>
              </a:ext>
            </a:extLst>
          </p:cNvPr>
          <p:cNvSpPr>
            <a:spLocks/>
          </p:cNvSpPr>
          <p:nvPr/>
        </p:nvSpPr>
        <p:spPr>
          <a:xfrm>
            <a:off x="5574519" y="3134417"/>
            <a:ext cx="720923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</a:t>
            </a:r>
            <a:r>
              <a:rPr kumimoji="0" lang="ja-JP" altLang="en-US" sz="8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Point</a:t>
            </a:r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34033D76-BEBE-43B9-A22A-B99C3B042D0E}"/>
              </a:ext>
            </a:extLst>
          </p:cNvPr>
          <p:cNvCxnSpPr>
            <a:cxnSpLocks/>
          </p:cNvCxnSpPr>
          <p:nvPr/>
        </p:nvCxnSpPr>
        <p:spPr>
          <a:xfrm>
            <a:off x="4368840" y="2051417"/>
            <a:ext cx="0" cy="40827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3A0B8BB-E0D0-4D1E-A117-F6143BE735CF}"/>
              </a:ext>
            </a:extLst>
          </p:cNvPr>
          <p:cNvSpPr txBox="1"/>
          <p:nvPr/>
        </p:nvSpPr>
        <p:spPr>
          <a:xfrm>
            <a:off x="4497064" y="2105969"/>
            <a:ext cx="179568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小サイズラベル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選択ラベルが多く、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入りきらない際にご活用ください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3" name="矢印: 上向き折線 132">
            <a:extLst>
              <a:ext uri="{FF2B5EF4-FFF2-40B4-BE49-F238E27FC236}">
                <a16:creationId xmlns:a16="http://schemas.microsoft.com/office/drawing/2014/main" id="{51E36C1D-0ACB-422A-B26A-9E555C98910F}"/>
              </a:ext>
            </a:extLst>
          </p:cNvPr>
          <p:cNvSpPr/>
          <p:nvPr/>
        </p:nvSpPr>
        <p:spPr>
          <a:xfrm>
            <a:off x="8297681" y="6390989"/>
            <a:ext cx="1344159" cy="276999"/>
          </a:xfrm>
          <a:prstGeom prst="bentUpArrow">
            <a:avLst>
              <a:gd name="adj1" fmla="val 30629"/>
              <a:gd name="adj2" fmla="val 50000"/>
              <a:gd name="adj3" fmla="val 277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4" name="矢印: 上向き折線 133">
            <a:extLst>
              <a:ext uri="{FF2B5EF4-FFF2-40B4-BE49-F238E27FC236}">
                <a16:creationId xmlns:a16="http://schemas.microsoft.com/office/drawing/2014/main" id="{209171A5-19DE-4635-AC5D-3316C9F5E226}"/>
              </a:ext>
            </a:extLst>
          </p:cNvPr>
          <p:cNvSpPr/>
          <p:nvPr/>
        </p:nvSpPr>
        <p:spPr>
          <a:xfrm flipH="1">
            <a:off x="2042160" y="6411225"/>
            <a:ext cx="1434852" cy="276999"/>
          </a:xfrm>
          <a:prstGeom prst="bentUpArrow">
            <a:avLst>
              <a:gd name="adj1" fmla="val 30629"/>
              <a:gd name="adj2" fmla="val 50000"/>
              <a:gd name="adj3" fmla="val 277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フリーフォーム 65">
            <a:extLst>
              <a:ext uri="{FF2B5EF4-FFF2-40B4-BE49-F238E27FC236}">
                <a16:creationId xmlns:a16="http://schemas.microsoft.com/office/drawing/2014/main" id="{91613B78-2571-4E83-9997-8C40F1C26CD2}"/>
              </a:ext>
            </a:extLst>
          </p:cNvPr>
          <p:cNvSpPr/>
          <p:nvPr/>
        </p:nvSpPr>
        <p:spPr>
          <a:xfrm>
            <a:off x="2419064" y="3438559"/>
            <a:ext cx="1095556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 Apps</a:t>
            </a:r>
          </a:p>
        </p:txBody>
      </p:sp>
      <p:sp>
        <p:nvSpPr>
          <p:cNvPr id="64" name="フリーフォーム 65">
            <a:extLst>
              <a:ext uri="{FF2B5EF4-FFF2-40B4-BE49-F238E27FC236}">
                <a16:creationId xmlns:a16="http://schemas.microsoft.com/office/drawing/2014/main" id="{F4C3A4A0-608A-4172-BB0F-319F2D750B16}"/>
              </a:ext>
            </a:extLst>
          </p:cNvPr>
          <p:cNvSpPr/>
          <p:nvPr/>
        </p:nvSpPr>
        <p:spPr>
          <a:xfrm>
            <a:off x="5589639" y="3846229"/>
            <a:ext cx="739275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 Apps</a:t>
            </a:r>
          </a:p>
        </p:txBody>
      </p:sp>
      <p:sp>
        <p:nvSpPr>
          <p:cNvPr id="6" name="フリーフォーム 65">
            <a:extLst>
              <a:ext uri="{FF2B5EF4-FFF2-40B4-BE49-F238E27FC236}">
                <a16:creationId xmlns:a16="http://schemas.microsoft.com/office/drawing/2014/main" id="{A977565F-9374-71CB-C714-EED9B667F946}"/>
              </a:ext>
            </a:extLst>
          </p:cNvPr>
          <p:cNvSpPr/>
          <p:nvPr/>
        </p:nvSpPr>
        <p:spPr>
          <a:xfrm>
            <a:off x="894170" y="5868995"/>
            <a:ext cx="1524257" cy="2337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algn="ctr" defTabSz="4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kumimoji="0" lang="en-US" altLang="ja-JP" sz="1200" b="1" kern="0" dirty="0">
                <a:solidFill>
                  <a:srgbClr val="FFFFFF"/>
                </a:solidFill>
                <a:latin typeface="Meiryo UI"/>
                <a:ea typeface="Meiryo UI"/>
              </a:rPr>
              <a:t>Share Point </a:t>
            </a:r>
            <a:r>
              <a:rPr kumimoji="0" lang="en-US" altLang="ja-JP" sz="1200" b="1" kern="0" dirty="0" err="1">
                <a:solidFill>
                  <a:srgbClr val="FFFFFF"/>
                </a:solidFill>
                <a:latin typeface="Meiryo UI"/>
                <a:ea typeface="Meiryo UI"/>
              </a:rPr>
              <a:t>リスト</a:t>
            </a:r>
            <a:endParaRPr kumimoji="0" lang="en-US" altLang="ja-JP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" name="フリーフォーム 65">
            <a:extLst>
              <a:ext uri="{FF2B5EF4-FFF2-40B4-BE49-F238E27FC236}">
                <a16:creationId xmlns:a16="http://schemas.microsoft.com/office/drawing/2014/main" id="{3EFE9620-223E-CD7A-E90F-AD0BC4AD142D}"/>
              </a:ext>
            </a:extLst>
          </p:cNvPr>
          <p:cNvSpPr/>
          <p:nvPr/>
        </p:nvSpPr>
        <p:spPr>
          <a:xfrm>
            <a:off x="4526961" y="5780389"/>
            <a:ext cx="974908" cy="2160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algn="ctr" defTabSz="4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kumimoji="0" lang="en-US" altLang="ja-JP" sz="800" b="1" kern="0" dirty="0">
                <a:solidFill>
                  <a:srgbClr val="FFFFFF"/>
                </a:solidFill>
                <a:latin typeface="Meiryo UI"/>
                <a:ea typeface="Meiryo UI"/>
              </a:rPr>
              <a:t>Share Point </a:t>
            </a:r>
            <a:r>
              <a:rPr kumimoji="0" lang="en-US" altLang="ja-JP" sz="800" b="1" kern="0" dirty="0" err="1">
                <a:solidFill>
                  <a:srgbClr val="FFFFFF"/>
                </a:solidFill>
                <a:latin typeface="Meiryo UI"/>
                <a:ea typeface="Meiryo UI"/>
              </a:rPr>
              <a:t>リスト</a:t>
            </a:r>
            <a:endParaRPr kumimoji="0" lang="en-US" altLang="ja-JP" sz="8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36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1F4765B6-5131-6E47-5F2F-5A84E347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67" y="993846"/>
            <a:ext cx="9950824" cy="56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2DAC30E-6CC7-48B7-BEF1-94047491F03B}"/>
              </a:ext>
            </a:extLst>
          </p:cNvPr>
          <p:cNvSpPr/>
          <p:nvPr/>
        </p:nvSpPr>
        <p:spPr>
          <a:xfrm>
            <a:off x="2100790" y="3908611"/>
            <a:ext cx="8184777" cy="20798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社外秘　となりますが、</a:t>
            </a:r>
            <a:endParaRPr kumimoji="1" lang="en-US" altLang="ja-JP" sz="20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重要な特許になりそうな知財情報、</a:t>
            </a:r>
            <a:endParaRPr kumimoji="1" lang="en-US" altLang="ja-JP" sz="20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他社との契約等により限定的に開示された営業や</a:t>
            </a:r>
            <a:r>
              <a:rPr kumimoji="1"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技術の情報、輸出管理上のリスト規制技術の掲載　はお控えください。</a:t>
            </a:r>
            <a:endParaRPr kumimoji="1" lang="en-US" altLang="ja-JP" sz="20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DD43E5-4459-F92D-74FF-B27A850D69A8}"/>
              </a:ext>
            </a:extLst>
          </p:cNvPr>
          <p:cNvSpPr txBox="1">
            <a:spLocks/>
          </p:cNvSpPr>
          <p:nvPr/>
        </p:nvSpPr>
        <p:spPr>
          <a:xfrm>
            <a:off x="520904" y="152611"/>
            <a:ext cx="4130976" cy="5355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b="1" dirty="0">
                <a:solidFill>
                  <a:srgbClr val="002060"/>
                </a:solidFill>
                <a:latin typeface="Meiryo UI"/>
                <a:ea typeface="Meiryo UI"/>
              </a:rPr>
              <a:t>ひな型　記入上の注意</a:t>
            </a:r>
            <a:endParaRPr lang="ja-JP" altLang="en-US" sz="32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7637598C-2A47-4926-52F6-4897FBF1594F}"/>
              </a:ext>
            </a:extLst>
          </p:cNvPr>
          <p:cNvSpPr txBox="1">
            <a:spLocks/>
          </p:cNvSpPr>
          <p:nvPr/>
        </p:nvSpPr>
        <p:spPr>
          <a:xfrm>
            <a:off x="11637963" y="6542088"/>
            <a:ext cx="366712" cy="276999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37E3A0D-B003-487E-9C48-5FD2126DDD55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游ゴシック" panose="020F0502020204030204"/>
              </a:rPr>
              <a:pPr algn="r">
                <a:defRPr/>
              </a:pPr>
              <a:t>4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游ゴシック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037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9DD43E5-4459-F92D-74FF-B27A850D69A8}"/>
              </a:ext>
            </a:extLst>
          </p:cNvPr>
          <p:cNvSpPr txBox="1">
            <a:spLocks/>
          </p:cNvSpPr>
          <p:nvPr/>
        </p:nvSpPr>
        <p:spPr>
          <a:xfrm>
            <a:off x="520904" y="152611"/>
            <a:ext cx="4463472" cy="5355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b="1" dirty="0">
                <a:solidFill>
                  <a:srgbClr val="002060"/>
                </a:solidFill>
                <a:latin typeface="Meiryo UI"/>
                <a:ea typeface="Meiryo UI"/>
              </a:rPr>
              <a:t>補足資料について</a:t>
            </a:r>
            <a:endParaRPr lang="ja-JP" altLang="en-US" sz="32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7637598C-2A47-4926-52F6-4897FBF1594F}"/>
              </a:ext>
            </a:extLst>
          </p:cNvPr>
          <p:cNvSpPr txBox="1">
            <a:spLocks/>
          </p:cNvSpPr>
          <p:nvPr/>
        </p:nvSpPr>
        <p:spPr>
          <a:xfrm>
            <a:off x="11637963" y="6542088"/>
            <a:ext cx="366712" cy="276999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37E3A0D-B003-487E-9C48-5FD2126DDD55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游ゴシック" panose="020F0502020204030204"/>
              </a:rPr>
              <a:pPr algn="r">
                <a:defRPr/>
              </a:pPr>
              <a:t>5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游ゴシック" panose="020F0502020204030204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578ACE-78BD-23CC-986C-99CE6783821D}"/>
              </a:ext>
            </a:extLst>
          </p:cNvPr>
          <p:cNvSpPr txBox="1"/>
          <p:nvPr/>
        </p:nvSpPr>
        <p:spPr>
          <a:xfrm>
            <a:off x="522949" y="2608850"/>
            <a:ext cx="10127149" cy="32133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ja-JP" altLang="en-US" sz="2000">
                <a:latin typeface="Meiryo UI"/>
                <a:ea typeface="Meiryo UI"/>
              </a:rPr>
              <a:t>　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＜補足資料の例＞</a:t>
            </a:r>
          </a:p>
          <a:p>
            <a:pPr marL="800100" lvl="1" indent="-342900">
              <a:lnSpc>
                <a:spcPct val="150000"/>
              </a:lnSpc>
              <a:buFont typeface="Wingdings" panose="020B0604020202020204" pitchFamily="34" charset="0"/>
              <a:buChar char="§"/>
              <a:defRPr/>
            </a:pPr>
            <a:r>
              <a:rPr kumimoji="1" lang="ja-JP" altLang="en-US" sz="2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作業フロー図　</a:t>
            </a:r>
            <a:r>
              <a:rPr lang="ja-JP" altLang="en-US" sz="2000">
                <a:latin typeface="Meiryo UI"/>
                <a:ea typeface="Meiryo UI"/>
              </a:rPr>
              <a:t>　</a:t>
            </a:r>
            <a:br>
              <a:rPr lang="ja-JP" altLang="en-US" sz="2000" dirty="0">
                <a:latin typeface="Meiryo UI"/>
                <a:ea typeface="Meiryo UI"/>
              </a:rPr>
            </a:br>
            <a:r>
              <a:rPr lang="ja-JP" altLang="en-US">
                <a:latin typeface="Meiryo UI"/>
                <a:ea typeface="Meiryo UI"/>
              </a:rPr>
              <a:t>　参考例≫</a:t>
            </a:r>
            <a:r>
              <a:rPr lang="ja-JP" altLang="en-US" dirty="0">
                <a:solidFill>
                  <a:srgbClr val="0070C0"/>
                </a:solidFill>
                <a:latin typeface="Meiryo UI"/>
                <a:ea typeface="Meiryo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アプリ導入による消耗品購入依頼業務の効率化_補足資料.pdf</a:t>
            </a:r>
            <a:endParaRPr lang="ja-JP" altLang="en-US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eiryo UI"/>
              <a:ea typeface="Meiryo UI"/>
            </a:endParaRPr>
          </a:p>
          <a:p>
            <a:pPr marL="800100" lvl="1" indent="-342900">
              <a:lnSpc>
                <a:spcPct val="150000"/>
              </a:lnSpc>
              <a:buFont typeface="Wingdings" panose="020B0604020202020204" pitchFamily="34" charset="0"/>
              <a:buChar char="§"/>
              <a:defRPr/>
            </a:pPr>
            <a:r>
              <a:rPr kumimoji="1" lang="ja-JP" altLang="en-US" sz="2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取り組みにおける</a:t>
            </a:r>
            <a:r>
              <a:rPr lang="en-US" altLang="ja-JP" sz="2000" dirty="0">
                <a:latin typeface="Meiryo UI"/>
                <a:ea typeface="Meiryo UI"/>
              </a:rPr>
              <a:t>Before-</a:t>
            </a:r>
            <a:r>
              <a:rPr lang="en-US" altLang="ja-JP" sz="2000" dirty="0" err="1">
                <a:latin typeface="Meiryo UI"/>
                <a:ea typeface="Meiryo UI"/>
              </a:rPr>
              <a:t>Afterが解る図</a:t>
            </a:r>
            <a:br>
              <a:rPr lang="en-US" altLang="ja-JP" sz="2000" dirty="0">
                <a:latin typeface="Meiryo UI"/>
                <a:ea typeface="Meiryo UI"/>
              </a:rPr>
            </a:br>
            <a:r>
              <a:rPr lang="en-US" altLang="ja-JP" sz="2000" dirty="0">
                <a:latin typeface="Meiryo UI"/>
                <a:ea typeface="Meiryo UI"/>
              </a:rPr>
              <a:t>　</a:t>
            </a:r>
            <a:r>
              <a:rPr lang="en-US" altLang="ja-JP" dirty="0" err="1">
                <a:latin typeface="Meiryo UI"/>
                <a:ea typeface="Meiryo UI"/>
              </a:rPr>
              <a:t>参考例</a:t>
            </a:r>
            <a:r>
              <a:rPr lang="en-US" altLang="ja-JP" dirty="0">
                <a:solidFill>
                  <a:srgbClr val="000000"/>
                </a:solidFill>
                <a:latin typeface="Meiryo UI"/>
                <a:ea typeface="Meiryo UI"/>
                <a:cs typeface="+mn-lt"/>
              </a:rPr>
              <a:t>≫</a:t>
            </a:r>
            <a:r>
              <a:rPr lang="ja-JP" altLang="en-US" dirty="0">
                <a:solidFill>
                  <a:srgbClr val="0070C0"/>
                </a:solidFill>
                <a:latin typeface="Meiryo UI"/>
                <a:ea typeface="Meiryo UI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図面ライブラリ</a:t>
            </a:r>
            <a:r>
              <a:rPr lang="en-US" dirty="0">
                <a:solidFill>
                  <a:srgbClr val="0070C0"/>
                </a:solidFill>
                <a:latin typeface="Meiryo UI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</a:t>
            </a:r>
            <a:r>
              <a:rPr lang="ja-JP" altLang="en-US" dirty="0">
                <a:solidFill>
                  <a:srgbClr val="0070C0"/>
                </a:solidFill>
                <a:latin typeface="Meiryo UI"/>
                <a:ea typeface="Meiryo UI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紹介資料</a:t>
            </a:r>
            <a:r>
              <a:rPr lang="en-US" dirty="0">
                <a:solidFill>
                  <a:srgbClr val="0070C0"/>
                </a:solidFill>
                <a:latin typeface="Meiryo UI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ja-JP" altLang="en-US" dirty="0">
                <a:solidFill>
                  <a:srgbClr val="0070C0"/>
                </a:solidFill>
                <a:latin typeface="Meiryo UI"/>
                <a:ea typeface="Meiryo UI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補足資料</a:t>
            </a:r>
            <a:r>
              <a:rPr lang="en-US" dirty="0">
                <a:solidFill>
                  <a:srgbClr val="0070C0"/>
                </a:solidFill>
                <a:latin typeface="Meiryo UI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.pdf</a:t>
            </a:r>
            <a:endParaRPr lang="en-US" altLang="ja-JP" dirty="0">
              <a:solidFill>
                <a:srgbClr val="0070C0"/>
              </a:solidFill>
              <a:latin typeface="Meiryo UI"/>
              <a:ea typeface="+mn-lt"/>
              <a:cs typeface="+mn-lt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 indent="-342900">
              <a:lnSpc>
                <a:spcPct val="150000"/>
              </a:lnSpc>
              <a:buFont typeface="Wingdings" panose="020B0604020202020204" pitchFamily="34" charset="0"/>
              <a:buChar char="§"/>
              <a:defRPr/>
            </a:pPr>
            <a:r>
              <a:rPr lang="ja-JP" altLang="en-US" sz="2000" dirty="0">
                <a:latin typeface="Meiryo UI"/>
                <a:ea typeface="Meiryo UI"/>
              </a:rPr>
              <a:t>閲覧者が事例を参照して作成するときに参考になる資料</a:t>
            </a:r>
            <a:endParaRPr lang="en-US" altLang="ja-JP" sz="2000" b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Meiryo UI"/>
              <a:ea typeface="Meiryo UI"/>
            </a:endParaRPr>
          </a:p>
          <a:p>
            <a:pPr marL="800100" lvl="1" indent="-342900">
              <a:lnSpc>
                <a:spcPct val="150000"/>
              </a:lnSpc>
              <a:buFont typeface="Wingdings" panose="020B0604020202020204" pitchFamily="34" charset="0"/>
              <a:buChar char="§"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その他、作成に当たり参考にした資料（書籍、サイト等） </a:t>
            </a:r>
            <a:endParaRPr lang="ja-JP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07B75-8011-2DB5-643A-D1117F08A1F3}"/>
              </a:ext>
            </a:extLst>
          </p:cNvPr>
          <p:cNvSpPr txBox="1"/>
          <p:nvPr/>
        </p:nvSpPr>
        <p:spPr>
          <a:xfrm>
            <a:off x="520903" y="1092371"/>
            <a:ext cx="10133397" cy="13402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補足資料は</a:t>
            </a:r>
            <a:r>
              <a:rPr kumimoji="1" lang="en-US" altLang="ja-JP" sz="2400" b="1" i="0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1</a:t>
            </a:r>
            <a:r>
              <a:rPr lang="ja-JP" altLang="en-US" sz="2400" b="1" u="sng">
                <a:latin typeface="Meiryo UI"/>
                <a:ea typeface="Meiryo UI"/>
              </a:rPr>
              <a:t>点</a:t>
            </a:r>
            <a:r>
              <a:rPr lang="ja-JP" altLang="en-US" sz="2400">
                <a:latin typeface="Meiryo UI"/>
                <a:ea typeface="Meiryo UI"/>
              </a:rPr>
              <a:t>のみ</a:t>
            </a:r>
            <a:endParaRPr lang="en-US" altLang="ja-JP" sz="2400" dirty="0">
              <a:latin typeface="Meiryo UI"/>
              <a:ea typeface="Meiryo UI"/>
            </a:endParaRPr>
          </a:p>
          <a:p>
            <a:pPr>
              <a:lnSpc>
                <a:spcPct val="130000"/>
              </a:lnSpc>
            </a:pPr>
            <a:r>
              <a:rPr lang="ja-JP" altLang="en-US" sz="2000">
                <a:latin typeface="Meiryo UI"/>
                <a:ea typeface="Meiryo UI"/>
              </a:rPr>
              <a:t>　　サイズの制限：</a:t>
            </a:r>
            <a:r>
              <a:rPr lang="en-US" altLang="ja-JP" sz="2000" dirty="0">
                <a:latin typeface="Meiryo UI"/>
                <a:ea typeface="Meiryo UI"/>
              </a:rPr>
              <a:t> 10MB</a:t>
            </a:r>
            <a:endParaRPr lang="ja-JP" altLang="en-US" sz="2000" dirty="0">
              <a:latin typeface="游ゴシック" panose="020F0502020204030204"/>
              <a:ea typeface="游ゴシック"/>
            </a:endParaRPr>
          </a:p>
          <a:p>
            <a:pPr>
              <a:lnSpc>
                <a:spcPct val="130000"/>
              </a:lnSpc>
            </a:pPr>
            <a:r>
              <a:rPr lang="ja-JP" altLang="en-US" sz="2000">
                <a:latin typeface="Meiryo UI"/>
                <a:ea typeface="Meiryo UI"/>
              </a:rPr>
              <a:t>　　許可するファイルの種類：</a:t>
            </a:r>
            <a:r>
              <a:rPr lang="en-US" altLang="ja-JP" sz="2000" dirty="0">
                <a:latin typeface="Meiryo UI"/>
                <a:ea typeface="Meiryo UI"/>
              </a:rPr>
              <a:t> Word, Excel, PPT, PDF, </a:t>
            </a:r>
            <a:r>
              <a:rPr lang="ja-JP" altLang="en-US" sz="2000" dirty="0">
                <a:latin typeface="Meiryo UI"/>
                <a:ea typeface="Meiryo UI"/>
              </a:rPr>
              <a:t>画像</a:t>
            </a:r>
            <a:r>
              <a:rPr lang="en-US" altLang="ja-JP" sz="2000" dirty="0">
                <a:latin typeface="Meiryo UI"/>
                <a:ea typeface="Meiryo UI"/>
              </a:rPr>
              <a:t>, </a:t>
            </a:r>
            <a:r>
              <a:rPr lang="ja-JP" altLang="en-US" sz="2000" dirty="0">
                <a:latin typeface="Meiryo UI"/>
                <a:ea typeface="Meiryo UI"/>
              </a:rPr>
              <a:t>ビデオ</a:t>
            </a:r>
            <a:endParaRPr lang="ja-JP" altLang="en-US" sz="20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0435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1DE4FA-7C4F-4CCB-A1C4-842101CEA977}"/>
              </a:ext>
            </a:extLst>
          </p:cNvPr>
          <p:cNvSpPr txBox="1"/>
          <p:nvPr/>
        </p:nvSpPr>
        <p:spPr>
          <a:xfrm>
            <a:off x="515938" y="1528645"/>
            <a:ext cx="1098176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ja-JP" sz="2800">
                <a:latin typeface="Meiryo UI"/>
                <a:ea typeface="Meiryo UI"/>
              </a:rPr>
              <a:t>ファイル名　：　</a:t>
            </a:r>
            <a:r>
              <a:rPr lang="ja-JP" altLang="en-US" sz="3200" b="1">
                <a:latin typeface="Meiryo UI"/>
                <a:ea typeface="Meiryo UI"/>
              </a:rPr>
              <a:t>氏名_</a:t>
            </a:r>
            <a:r>
              <a:rPr kumimoji="1" lang="ja-JP" alt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テーマ名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游ゴシック"/>
              </a:rPr>
              <a:t>.</a:t>
            </a:r>
            <a:r>
              <a:rPr lang="en-US" altLang="ja-JP" sz="3200" b="1" dirty="0">
                <a:latin typeface="Meiryo UI"/>
                <a:ea typeface="游ゴシック"/>
              </a:rPr>
              <a:t>ppt</a:t>
            </a:r>
            <a:endParaRPr lang="ja-JP" altLang="en-US" sz="3200" b="1">
              <a:ea typeface="游ゴシック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2E3E76-3C73-4D42-BCE2-14DAEF2041D1}"/>
              </a:ext>
            </a:extLst>
          </p:cNvPr>
          <p:cNvSpPr txBox="1"/>
          <p:nvPr/>
        </p:nvSpPr>
        <p:spPr>
          <a:xfrm>
            <a:off x="3067049" y="2344156"/>
            <a:ext cx="827046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例）</a:t>
            </a:r>
            <a:r>
              <a:rPr lang="ja-JP" altLang="en-US" sz="2000" dirty="0">
                <a:latin typeface="Meiryo UI"/>
                <a:ea typeface="Meiryo UI"/>
              </a:rPr>
              <a:t>旭 太郎_社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内向け講演会イベントの運用自動化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游ゴシック"/>
              </a:rPr>
              <a:t>.</a:t>
            </a:r>
            <a:r>
              <a:rPr lang="en-US" altLang="ja-JP" sz="2000" dirty="0">
                <a:latin typeface="Meiryo UI"/>
                <a:ea typeface="游ゴシック"/>
              </a:rPr>
              <a:t>ppt</a:t>
            </a:r>
            <a:endParaRPr lang="en-US" altLang="ja-JP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游ゴシック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7FD21F1-6027-4BC9-AA5B-A16EFE814117}"/>
              </a:ext>
            </a:extLst>
          </p:cNvPr>
          <p:cNvSpPr txBox="1"/>
          <p:nvPr/>
        </p:nvSpPr>
        <p:spPr>
          <a:xfrm>
            <a:off x="515938" y="4745732"/>
            <a:ext cx="66050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Meiryo UI"/>
                <a:ea typeface="Meiryo UI"/>
              </a:rPr>
              <a:t>ファイル形式　：　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游ゴシック"/>
              </a:rPr>
              <a:t>PowerPoint</a:t>
            </a:r>
            <a:endParaRPr lang="ja-JP" altLang="en-US" sz="3200" b="1" dirty="0">
              <a:ea typeface="游ゴシック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9E7941-5D2B-4168-8D4A-AEE10A1CA710}"/>
              </a:ext>
            </a:extLst>
          </p:cNvPr>
          <p:cNvSpPr txBox="1"/>
          <p:nvPr/>
        </p:nvSpPr>
        <p:spPr>
          <a:xfrm>
            <a:off x="3069207" y="2900580"/>
            <a:ext cx="8268305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注）ファイル名は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游ゴシック"/>
              </a:rPr>
              <a:t>20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文字前後、全角記号及び、全角スペースの使用は</a:t>
            </a:r>
            <a:endParaRPr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　　避けてください。</a:t>
            </a:r>
            <a:endParaRPr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　　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游ゴシック"/>
              </a:rPr>
              <a:t>【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全角記号例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游ゴシック"/>
              </a:rPr>
              <a:t>】</a:t>
            </a:r>
            <a:endParaRPr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游ゴシック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　　　　　，：；？！｀＾／＼～｜（）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游ゴシック"/>
              </a:rPr>
              <a:t>〔〕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［］｛｝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游ゴシック"/>
              </a:rPr>
              <a:t>〈 《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「」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游ゴシック"/>
              </a:rPr>
              <a:t>『』【】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＋＝＜＄％＃＆＠など</a:t>
            </a:r>
            <a:endParaRPr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DC65DE-C5D2-E7E8-C10C-E2AB59F181DD}"/>
              </a:ext>
            </a:extLst>
          </p:cNvPr>
          <p:cNvSpPr txBox="1"/>
          <p:nvPr/>
        </p:nvSpPr>
        <p:spPr>
          <a:xfrm>
            <a:off x="515938" y="177893"/>
            <a:ext cx="9946758" cy="52322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defPPr>
              <a:defRPr lang="ja-JP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rgbClr val="002060"/>
                </a:solidFill>
                <a:latin typeface="Meiryo UI"/>
                <a:ea typeface="Meiryo UI"/>
                <a:cs typeface="+mj-cs"/>
              </a:defRPr>
            </a:lvl1pPr>
          </a:lstStyle>
          <a:p>
            <a:pPr algn="l"/>
            <a:r>
              <a:rPr lang="ja-JP" altLang="en-US" dirty="0"/>
              <a:t>ファイル名・ファイル保存方法のお願い​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538D7EFB-0919-C23B-DDD8-F954DBC888D8}"/>
              </a:ext>
            </a:extLst>
          </p:cNvPr>
          <p:cNvSpPr txBox="1">
            <a:spLocks/>
          </p:cNvSpPr>
          <p:nvPr/>
        </p:nvSpPr>
        <p:spPr>
          <a:xfrm>
            <a:off x="11637963" y="6542088"/>
            <a:ext cx="366712" cy="276999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37E3A0D-B003-487E-9C48-5FD2126DDD55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游ゴシック" panose="020F0502020204030204"/>
              </a:rPr>
              <a:pPr algn="r">
                <a:defRPr/>
              </a:pPr>
              <a:t>6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游ゴシック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846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1BA18814E92154E96E48B24A26C6C31" ma:contentTypeVersion="9" ma:contentTypeDescription="新しいドキュメントを作成します。" ma:contentTypeScope="" ma:versionID="29935c8c5621fe4733486c899302e506">
  <xsd:schema xmlns:xsd="http://www.w3.org/2001/XMLSchema" xmlns:xs="http://www.w3.org/2001/XMLSchema" xmlns:p="http://schemas.microsoft.com/office/2006/metadata/properties" xmlns:ns2="d5214762-e51c-4d40-aeda-fd40b485bd87" xmlns:ns3="0d9cbe6a-f8b4-44f9-9e79-a1788a6547e1" targetNamespace="http://schemas.microsoft.com/office/2006/metadata/properties" ma:root="true" ma:fieldsID="6e91d9fe91012f1eac450e53cff56840" ns2:_="" ns3:_="">
    <xsd:import namespace="d5214762-e51c-4d40-aeda-fd40b485bd87"/>
    <xsd:import namespace="0d9cbe6a-f8b4-44f9-9e79-a1788a6547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14762-e51c-4d40-aeda-fd40b485bd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52106043-f6b2-4b05-87eb-45a4e68abe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cbe6a-f8b4-44f9-9e79-a1788a6547e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6b1030a-8064-4be8-b6fa-1ff795872cfb}" ma:internalName="TaxCatchAll" ma:showField="CatchAllData" ma:web="0d9cbe6a-f8b4-44f9-9e79-a1788a6547e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9cbe6a-f8b4-44f9-9e79-a1788a6547e1" xsi:nil="true"/>
    <lcf76f155ced4ddcb4097134ff3c332f xmlns="d5214762-e51c-4d40-aeda-fd40b485bd8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EDB894B-9354-467C-B6DE-09A396C8EE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A88586-A8F9-4C39-9887-B4DE27A02B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214762-e51c-4d40-aeda-fd40b485bd87"/>
    <ds:schemaRef ds:uri="0d9cbe6a-f8b4-44f9-9e79-a1788a6547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1E2660-CE86-4538-8B18-69442D01B3E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d5214762-e51c-4d40-aeda-fd40b485bd87"/>
    <ds:schemaRef ds:uri="http://purl.org/dc/terms/"/>
    <ds:schemaRef ds:uri="http://schemas.openxmlformats.org/package/2006/metadata/core-properties"/>
    <ds:schemaRef ds:uri="0d9cbe6a-f8b4-44f9-9e79-a1788a6547e1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583</Words>
  <Application>Microsoft Office PowerPoint</Application>
  <PresentationFormat>ワイド画面</PresentationFormat>
  <Paragraphs>136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Office テーマ</vt:lpstr>
      <vt:lpstr>1_Office テーマ</vt:lpstr>
      <vt:lpstr>PowerPoint プレゼンテーション</vt:lpstr>
      <vt:lpstr>PowerPoint プレゼンテーション</vt:lpstr>
      <vt:lpstr>分類ラベル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前田　直樹(Maeda, Naoki)</dc:creator>
  <cp:lastModifiedBy>前田　直樹(Maeda, Naoki)</cp:lastModifiedBy>
  <cp:revision>169</cp:revision>
  <dcterms:created xsi:type="dcterms:W3CDTF">2023-02-10T01:26:37Z</dcterms:created>
  <dcterms:modified xsi:type="dcterms:W3CDTF">2023-08-17T01:44:30Z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0x01010071BA18814E92154E96E48B24A26C6C31</vt:lpwstr>
  </property>
  <property fmtid="{D5CDD505-2E9C-101B-9397-08002B2CF9AE}" pid="3" name="MediaServiceImageTags">
    <vt:lpwstr/>
  </property>
</Properties>
</file>