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2" r:id="rId3"/>
    <p:sldId id="257" r:id="rId4"/>
    <p:sldId id="258" r:id="rId5"/>
    <p:sldId id="286" r:id="rId6"/>
    <p:sldId id="287" r:id="rId7"/>
    <p:sldId id="288" r:id="rId8"/>
    <p:sldId id="263" r:id="rId9"/>
    <p:sldId id="264" r:id="rId10"/>
    <p:sldId id="265" r:id="rId11"/>
    <p:sldId id="285" r:id="rId12"/>
    <p:sldId id="266" r:id="rId13"/>
    <p:sldId id="267" r:id="rId14"/>
    <p:sldId id="293" r:id="rId15"/>
    <p:sldId id="292" r:id="rId16"/>
    <p:sldId id="294" r:id="rId17"/>
    <p:sldId id="269" r:id="rId18"/>
    <p:sldId id="270" r:id="rId19"/>
    <p:sldId id="271" r:id="rId20"/>
    <p:sldId id="290" r:id="rId21"/>
    <p:sldId id="291" r:id="rId22"/>
    <p:sldId id="274" r:id="rId23"/>
    <p:sldId id="279" r:id="rId24"/>
    <p:sldId id="275" r:id="rId25"/>
    <p:sldId id="276" r:id="rId26"/>
    <p:sldId id="277" r:id="rId27"/>
    <p:sldId id="283" r:id="rId28"/>
    <p:sldId id="295" r:id="rId29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8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4" autoAdjust="0"/>
  </p:normalViewPr>
  <p:slideViewPr>
    <p:cSldViewPr>
      <p:cViewPr varScale="1">
        <p:scale>
          <a:sx n="71" d="100"/>
          <a:sy n="71" d="100"/>
        </p:scale>
        <p:origin x="48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1477EE25-407D-4FEB-8F30-0EE3888AAD65}" type="datetimeFigureOut">
              <a:rPr kumimoji="1" lang="ja-JP" altLang="en-US" smtClean="0"/>
              <a:pPr/>
              <a:t>2018/3/16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93E9C447-642B-4B87-B028-BF41E40E6C4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5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887FA1B1-8D8A-4BAA-BC3B-3953417C3B08}" type="datetimeFigureOut">
              <a:rPr kumimoji="1" lang="ja-JP" altLang="en-US" smtClean="0"/>
              <a:pPr/>
              <a:t>2018/3/16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20983980-93F6-4697-B1D2-1B37881DB49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3980-93F6-4697-B1D2-1B37881DB492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88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268760"/>
            <a:ext cx="9144000" cy="20882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71453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9369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pic>
        <p:nvPicPr>
          <p:cNvPr id="1026" name="Picture 2" descr="C:\Users\1111\AppData\Local\Microsoft\Windows\Temporary Internet Files\Low\Content.IE5\WME8IW2F\和：名称＋ロゴ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5517232"/>
            <a:ext cx="3816424" cy="824932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48680"/>
            <a:ext cx="2144446" cy="27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9DA8-4676-47A5-9032-80CD795444C0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0817-DE37-49B8-ACA8-27A1253F6006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0AB4-A265-4941-A08C-A3167CAC7EEB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A96-6516-4DCD-94E4-F1A492F200AC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F0F4-0D5D-43C0-AFA9-C3C7330C4449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DB8-909C-489C-B865-E8FAFE98133B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B517-78DC-4827-8ADD-F3AA19B8D941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E99-9D8E-407A-90EB-41C50872BEF1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C19-3D7D-4FAC-8973-981C3964DC28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7582-6C71-40FD-835D-24534473323C}" type="datetime1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67544" y="4816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7491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61486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1EAF-D337-4C2A-9FAF-A3675A23C20E}" type="datetime1">
              <a:rPr lang="ja-JP" altLang="en-US" smtClean="0"/>
              <a:t>2018/3/16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491880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E6A1-7EDA-4CCD-9D82-3F32A992F02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3275856" cy="1886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6453336"/>
            <a:ext cx="2144446" cy="27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3275856" y="0"/>
            <a:ext cx="5868144" cy="1886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onten.ninjal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国語研日本語ウェブコーパス</a:t>
            </a:r>
            <a:br>
              <a:rPr kumimoji="1" lang="en-US" altLang="ja-JP" dirty="0"/>
            </a:br>
            <a:r>
              <a:rPr kumimoji="1" lang="ja-JP" altLang="en-US" dirty="0"/>
              <a:t>検索系：梵天（</a:t>
            </a:r>
            <a:r>
              <a:rPr kumimoji="1" lang="en-US" altLang="ja-JP" dirty="0" err="1"/>
              <a:t>BonTen</a:t>
            </a:r>
            <a:r>
              <a:rPr kumimoji="1" lang="ja-JP" altLang="en-US" dirty="0"/>
              <a:t>）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48880"/>
            <a:ext cx="636950" cy="58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字幕 4">
            <a:extLst>
              <a:ext uri="{FF2B5EF4-FFF2-40B4-BE49-F238E27FC236}">
                <a16:creationId xmlns:a16="http://schemas.microsoft.com/office/drawing/2014/main" id="{1628DE14-ADBA-438D-A0AC-740235C0C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Picture 2" descr="by-nc-nd">
            <a:extLst>
              <a:ext uri="{FF2B5EF4-FFF2-40B4-BE49-F238E27FC236}">
                <a16:creationId xmlns:a16="http://schemas.microsoft.com/office/drawing/2014/main" id="{54A83E0C-C03D-48F1-AD8B-171BE6B4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667405"/>
            <a:ext cx="14287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文字列検索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例）</a:t>
            </a:r>
            <a:r>
              <a:rPr lang="en-US" altLang="ja-JP" sz="2400" dirty="0"/>
              <a:t>NWJC</a:t>
            </a:r>
            <a:r>
              <a:rPr lang="ja-JP" altLang="en-US" sz="2400" dirty="0"/>
              <a:t>内に何件「バルス」という文字列を含む「文」があるか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（件数が</a:t>
            </a:r>
            <a:r>
              <a:rPr lang="en-US" altLang="ja-JP" sz="2400" dirty="0"/>
              <a:t>50</a:t>
            </a:r>
            <a:r>
              <a:rPr lang="ja-JP" altLang="en-US" sz="2400" dirty="0"/>
              <a:t>件以上ある場合は、</a:t>
            </a:r>
            <a:r>
              <a:rPr lang="en-US" altLang="ja-JP" sz="2400" dirty="0"/>
              <a:t>1</a:t>
            </a:r>
            <a:r>
              <a:rPr lang="ja-JP" altLang="en-US" sz="2400" dirty="0"/>
              <a:t>～</a:t>
            </a:r>
            <a:r>
              <a:rPr lang="en-US" altLang="ja-JP" sz="2400" dirty="0"/>
              <a:t>50</a:t>
            </a:r>
            <a:r>
              <a:rPr lang="ja-JP" altLang="en-US" sz="2400" dirty="0"/>
              <a:t>件のみ表示）</a:t>
            </a:r>
            <a:endParaRPr lang="en-US" altLang="ja-JP" sz="2400" dirty="0"/>
          </a:p>
          <a:p>
            <a:pPr marL="400050" lvl="1" indent="0"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文字列検索はあくまで「検索対象の文字列を含む」すべての文字列を結果に返す</a:t>
            </a:r>
            <a:endParaRPr kumimoji="1" lang="ja-JP" altLang="en-US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95536" y="3184748"/>
            <a:ext cx="8589143" cy="3196580"/>
            <a:chOff x="-1076576" y="2121049"/>
            <a:chExt cx="11411469" cy="450453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"/>
            <a:stretch/>
          </p:blipFill>
          <p:spPr bwMode="auto">
            <a:xfrm>
              <a:off x="-1044624" y="2121049"/>
              <a:ext cx="11245652" cy="268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19"/>
            <a:stretch/>
          </p:blipFill>
          <p:spPr bwMode="auto">
            <a:xfrm>
              <a:off x="-1044624" y="4149080"/>
              <a:ext cx="11245652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87" t="25000" r="1" b="50000"/>
            <a:stretch/>
          </p:blipFill>
          <p:spPr bwMode="auto">
            <a:xfrm rot="10800000" flipV="1">
              <a:off x="-1076576" y="4137379"/>
              <a:ext cx="11411469" cy="8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981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データ表示形式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検索結果は文単位で表示</a:t>
            </a:r>
            <a:endParaRPr lang="en-US" altLang="ja-JP" sz="2400" dirty="0"/>
          </a:p>
          <a:p>
            <a:r>
              <a:rPr lang="ja-JP" altLang="en-US" sz="2400" dirty="0"/>
              <a:t>中心となるキーは、検索条件にマッチした文節すべてを含む文字列（赤字）</a:t>
            </a:r>
            <a:endParaRPr lang="en-US" altLang="ja-JP" sz="2400" dirty="0"/>
          </a:p>
          <a:p>
            <a:r>
              <a:rPr lang="ja-JP" altLang="en-US" sz="2400" dirty="0"/>
              <a:t>本文文字列の上に品詞を表示</a:t>
            </a:r>
            <a:endParaRPr lang="en-US" altLang="ja-JP" sz="2400" dirty="0"/>
          </a:p>
          <a:p>
            <a:r>
              <a:rPr lang="ja-JP" altLang="en-US" sz="2400" dirty="0"/>
              <a:t>マウスを乗せた文節は”黄色”，その文節へ係っている文節（係り元）を”青色”，その文節が係っている文節（係り先）を”赤色”で表示</a:t>
            </a:r>
            <a:br>
              <a:rPr lang="ja-JP" altLang="en-US" sz="2400" dirty="0"/>
            </a:br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67074" y="4509120"/>
            <a:ext cx="8892480" cy="137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94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6" y="2898518"/>
            <a:ext cx="8028384" cy="32876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品詞列（短単位）検索：検索画面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「品詞列検索」タブをクリック</a:t>
            </a:r>
            <a:endParaRPr lang="en-US" altLang="ja-JP" sz="2000" dirty="0"/>
          </a:p>
          <a:p>
            <a:r>
              <a:rPr lang="ja-JP" altLang="en-US" sz="2000" dirty="0"/>
              <a:t>ボックス（初期値は緑）に形態論情報を入力し、「検索」ボタン</a:t>
            </a:r>
            <a:endParaRPr lang="en-US" altLang="ja-JP" sz="2000" dirty="0"/>
          </a:p>
          <a:p>
            <a:r>
              <a:rPr lang="ja-JP" altLang="en-US" sz="2000" dirty="0"/>
              <a:t>複数語の組み合わせ検索は「＋」を押してボックス追加</a:t>
            </a:r>
          </a:p>
        </p:txBody>
      </p:sp>
      <p:sp>
        <p:nvSpPr>
          <p:cNvPr id="3" name="円/楕円 2"/>
          <p:cNvSpPr/>
          <p:nvPr/>
        </p:nvSpPr>
        <p:spPr>
          <a:xfrm>
            <a:off x="8102725" y="290704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84889" y="303437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cxnSpLocks/>
          </p:cNvCxnSpPr>
          <p:nvPr/>
        </p:nvCxnSpPr>
        <p:spPr>
          <a:xfrm>
            <a:off x="4499992" y="2575380"/>
            <a:ext cx="3548068" cy="45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</p:cNvCxnSpPr>
          <p:nvPr/>
        </p:nvCxnSpPr>
        <p:spPr>
          <a:xfrm flipH="1">
            <a:off x="872618" y="2584624"/>
            <a:ext cx="3339342" cy="5024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7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048625" cy="47339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品詞列検索例（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例）語彙素「言語」＋助詞</a:t>
            </a:r>
            <a:r>
              <a:rPr kumimoji="1" lang="en-US" altLang="ja-JP" sz="2400" dirty="0"/>
              <a:t>-</a:t>
            </a:r>
            <a:r>
              <a:rPr kumimoji="1" lang="ja-JP" altLang="en-US" sz="2400" dirty="0"/>
              <a:t>準体助詞（隣接）の検索画面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187624" y="5661248"/>
            <a:ext cx="86409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644008" y="3140968"/>
            <a:ext cx="122413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47950" y="570799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003399"/>
                </a:solidFill>
              </a:rPr>
              <a:t>＜語彙素＞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59301" y="3140547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003399"/>
                </a:solidFill>
              </a:rPr>
              <a:t>＜品詞</a:t>
            </a:r>
            <a:r>
              <a:rPr lang="en-US" altLang="ja-JP" sz="1600" b="1" dirty="0">
                <a:solidFill>
                  <a:srgbClr val="003399"/>
                </a:solidFill>
              </a:rPr>
              <a:t>1</a:t>
            </a:r>
            <a:r>
              <a:rPr lang="ja-JP" altLang="en-US" sz="1600" b="1" dirty="0">
                <a:solidFill>
                  <a:srgbClr val="003399"/>
                </a:solidFill>
              </a:rPr>
              <a:t>＞</a:t>
            </a:r>
            <a:endParaRPr lang="en-US" altLang="ja-JP" sz="1600" b="1" dirty="0">
              <a:solidFill>
                <a:srgbClr val="003399"/>
              </a:solidFill>
            </a:endParaRPr>
          </a:p>
          <a:p>
            <a:r>
              <a:rPr lang="ja-JP" altLang="en-US" sz="1600" b="1" dirty="0">
                <a:solidFill>
                  <a:srgbClr val="003399"/>
                </a:solidFill>
              </a:rPr>
              <a:t>＜品詞</a:t>
            </a:r>
            <a:r>
              <a:rPr lang="en-US" altLang="ja-JP" sz="1600" b="1" dirty="0">
                <a:solidFill>
                  <a:srgbClr val="003399"/>
                </a:solidFill>
              </a:rPr>
              <a:t>2</a:t>
            </a:r>
            <a:r>
              <a:rPr lang="ja-JP" altLang="en-US" sz="1600" b="1" dirty="0">
                <a:solidFill>
                  <a:srgbClr val="003399"/>
                </a:solidFill>
              </a:rPr>
              <a:t>＞</a:t>
            </a:r>
            <a:endParaRPr kumimoji="1" lang="ja-JP" altLang="en-US" sz="1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5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522"/>
            <a:ext cx="9144000" cy="39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6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700808"/>
            <a:ext cx="8124825" cy="4772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品詞列検索例（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27188"/>
            <a:ext cx="8579296" cy="458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例）語彙素「言語」＋助詞</a:t>
            </a:r>
            <a:r>
              <a:rPr kumimoji="1" lang="en-US" altLang="ja-JP" sz="2400" dirty="0"/>
              <a:t>-</a:t>
            </a:r>
            <a:r>
              <a:rPr kumimoji="1" lang="ja-JP" altLang="en-US" sz="2400" dirty="0"/>
              <a:t>準体助詞（間に</a:t>
            </a:r>
            <a:r>
              <a:rPr kumimoji="1" lang="en-US" altLang="ja-JP" sz="2400" dirty="0"/>
              <a:t>0-2</a:t>
            </a:r>
            <a:r>
              <a:rPr kumimoji="1" lang="ja-JP" altLang="en-US" sz="2400" dirty="0"/>
              <a:t>形態素）の検索画面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187624" y="5661248"/>
            <a:ext cx="864096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644008" y="3140968"/>
            <a:ext cx="122413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47950" y="570799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003399"/>
                </a:solidFill>
              </a:rPr>
              <a:t>＜語彙素＞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59301" y="3140547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003399"/>
                </a:solidFill>
              </a:rPr>
              <a:t>＜品詞</a:t>
            </a:r>
            <a:r>
              <a:rPr lang="en-US" altLang="ja-JP" sz="1600" b="1" dirty="0">
                <a:solidFill>
                  <a:srgbClr val="003399"/>
                </a:solidFill>
              </a:rPr>
              <a:t>1</a:t>
            </a:r>
            <a:r>
              <a:rPr lang="ja-JP" altLang="en-US" sz="1600" b="1" dirty="0">
                <a:solidFill>
                  <a:srgbClr val="003399"/>
                </a:solidFill>
              </a:rPr>
              <a:t>＞</a:t>
            </a:r>
            <a:endParaRPr lang="en-US" altLang="ja-JP" sz="1600" b="1" dirty="0">
              <a:solidFill>
                <a:srgbClr val="003399"/>
              </a:solidFill>
            </a:endParaRPr>
          </a:p>
          <a:p>
            <a:r>
              <a:rPr lang="ja-JP" altLang="en-US" sz="1600" b="1" dirty="0">
                <a:solidFill>
                  <a:srgbClr val="003399"/>
                </a:solidFill>
              </a:rPr>
              <a:t>＜品詞</a:t>
            </a:r>
            <a:r>
              <a:rPr lang="en-US" altLang="ja-JP" sz="1600" b="1" dirty="0">
                <a:solidFill>
                  <a:srgbClr val="003399"/>
                </a:solidFill>
              </a:rPr>
              <a:t>2</a:t>
            </a:r>
            <a:r>
              <a:rPr lang="ja-JP" altLang="en-US" sz="1600" b="1" dirty="0">
                <a:solidFill>
                  <a:srgbClr val="003399"/>
                </a:solidFill>
              </a:rPr>
              <a:t>＞</a:t>
            </a:r>
            <a:endParaRPr kumimoji="1" lang="ja-JP" altLang="en-US" sz="16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905"/>
            <a:ext cx="9144000" cy="4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8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3" y="3115292"/>
            <a:ext cx="7849877" cy="26899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係り受け検索：検索画面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57200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「係り受け検索」タブをクリック</a:t>
            </a:r>
            <a:endParaRPr lang="en-US" altLang="ja-JP" sz="2000" dirty="0"/>
          </a:p>
          <a:p>
            <a:r>
              <a:rPr lang="ja-JP" altLang="en-US" sz="2000" dirty="0"/>
              <a:t>色つきボックス（初期値は緑）が</a:t>
            </a:r>
            <a:r>
              <a:rPr lang="en-US" altLang="ja-JP" sz="2000" dirty="0"/>
              <a:t>1</a:t>
            </a:r>
            <a:r>
              <a:rPr lang="ja-JP" altLang="en-US" sz="2000" dirty="0"/>
              <a:t>文節、灰色ボックスが</a:t>
            </a:r>
            <a:r>
              <a:rPr lang="en-US" altLang="ja-JP" sz="2000" dirty="0"/>
              <a:t>1</a:t>
            </a:r>
            <a:r>
              <a:rPr lang="ja-JP" altLang="en-US" sz="2000" dirty="0"/>
              <a:t>語を表す</a:t>
            </a:r>
            <a:endParaRPr lang="en-US" altLang="ja-JP" sz="2000" dirty="0"/>
          </a:p>
          <a:p>
            <a:r>
              <a:rPr lang="ja-JP" altLang="en-US" sz="2000" dirty="0"/>
              <a:t>複数語／文節の組み合わせは　　　を押してボックス追加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91" y="2211906"/>
            <a:ext cx="428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四角形吹き出し 7"/>
          <p:cNvSpPr/>
          <p:nvPr/>
        </p:nvSpPr>
        <p:spPr>
          <a:xfrm rot="10800000">
            <a:off x="5572444" y="4652661"/>
            <a:ext cx="288032" cy="828562"/>
          </a:xfrm>
          <a:prstGeom prst="wedgeRectCallout">
            <a:avLst>
              <a:gd name="adj1" fmla="val -27447"/>
              <a:gd name="adj2" fmla="val 68813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6" t="42071" r="56811" b="46715"/>
          <a:stretch/>
        </p:blipFill>
        <p:spPr bwMode="auto">
          <a:xfrm>
            <a:off x="5601191" y="4681237"/>
            <a:ext cx="245488" cy="79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四角形吹き出し 13"/>
          <p:cNvSpPr/>
          <p:nvPr/>
        </p:nvSpPr>
        <p:spPr>
          <a:xfrm rot="10800000">
            <a:off x="6077244" y="4575867"/>
            <a:ext cx="288032" cy="905355"/>
          </a:xfrm>
          <a:prstGeom prst="wedgeRectCallout">
            <a:avLst>
              <a:gd name="adj1" fmla="val -4299"/>
              <a:gd name="adj2" fmla="val 67761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6" t="1648" r="11177" b="5926"/>
          <a:stretch/>
        </p:blipFill>
        <p:spPr bwMode="auto">
          <a:xfrm>
            <a:off x="6124125" y="4602135"/>
            <a:ext cx="240701" cy="83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四角形吹き出し 15"/>
          <p:cNvSpPr/>
          <p:nvPr/>
        </p:nvSpPr>
        <p:spPr>
          <a:xfrm rot="10800000">
            <a:off x="682701" y="4555323"/>
            <a:ext cx="288032" cy="828562"/>
          </a:xfrm>
          <a:prstGeom prst="wedgeRectCallout">
            <a:avLst>
              <a:gd name="adj1" fmla="val 5623"/>
              <a:gd name="adj2" fmla="val 69962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693" y="4652661"/>
            <a:ext cx="234375" cy="68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四角形吹き出し 17"/>
          <p:cNvSpPr/>
          <p:nvPr/>
        </p:nvSpPr>
        <p:spPr>
          <a:xfrm rot="10800000">
            <a:off x="1104802" y="4631194"/>
            <a:ext cx="288032" cy="850029"/>
          </a:xfrm>
          <a:prstGeom prst="wedgeRectCallout">
            <a:avLst>
              <a:gd name="adj1" fmla="val -4299"/>
              <a:gd name="adj2" fmla="val 67761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42004" r="73404" b="46782"/>
          <a:stretch/>
        </p:blipFill>
        <p:spPr bwMode="auto">
          <a:xfrm>
            <a:off x="1126235" y="4640432"/>
            <a:ext cx="266600" cy="82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076056" y="5589240"/>
            <a:ext cx="3937296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[^]</a:t>
            </a:r>
            <a:r>
              <a:rPr kumimoji="1" lang="ja-JP" altLang="en-US" sz="1200" dirty="0"/>
              <a:t>： 文／文節頭</a:t>
            </a:r>
            <a:endParaRPr kumimoji="1" lang="en-US" altLang="ja-JP" sz="1200" dirty="0"/>
          </a:p>
          <a:p>
            <a:r>
              <a:rPr lang="en-US" altLang="ja-JP" sz="1400" dirty="0"/>
              <a:t>[+]</a:t>
            </a:r>
            <a:r>
              <a:rPr lang="ja-JP" altLang="en-US" sz="1200" dirty="0"/>
              <a:t>： 文節／単語ボックス追加</a:t>
            </a:r>
            <a:endParaRPr lang="en-US" altLang="ja-JP" sz="1200" dirty="0"/>
          </a:p>
          <a:p>
            <a:r>
              <a:rPr kumimoji="1" lang="en-US" altLang="ja-JP" sz="1400" dirty="0"/>
              <a:t>[&lt;]</a:t>
            </a:r>
            <a:r>
              <a:rPr kumimoji="1" lang="ja-JP" altLang="en-US" sz="1200" dirty="0"/>
              <a:t>： 文節／単語ボックス</a:t>
            </a:r>
            <a:r>
              <a:rPr lang="ja-JP" altLang="en-US" sz="1200" dirty="0"/>
              <a:t>追加かつ文節／単語の順序指定</a:t>
            </a:r>
            <a:endParaRPr lang="en-US" altLang="ja-JP" sz="1200" dirty="0"/>
          </a:p>
          <a:p>
            <a:r>
              <a:rPr kumimoji="1" lang="en-US" altLang="ja-JP" sz="1400" dirty="0"/>
              <a:t>[-</a:t>
            </a:r>
            <a:r>
              <a:rPr lang="en-US" altLang="ja-JP" sz="1400" dirty="0"/>
              <a:t>]</a:t>
            </a:r>
            <a:r>
              <a:rPr lang="ja-JP" altLang="en-US" sz="1200" dirty="0"/>
              <a:t>：  文節／単語ボックス追加かつ直後</a:t>
            </a:r>
            <a:endParaRPr lang="en-US" altLang="ja-JP" sz="1200" dirty="0"/>
          </a:p>
          <a:p>
            <a:r>
              <a:rPr kumimoji="1" lang="en-US" altLang="ja-JP" sz="1400" dirty="0"/>
              <a:t>[$]</a:t>
            </a:r>
            <a:r>
              <a:rPr kumimoji="1" lang="ja-JP" altLang="en-US" sz="1200" dirty="0"/>
              <a:t>： 文／文節末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3437416" y="608600"/>
            <a:ext cx="226347" cy="514706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58622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3399"/>
                </a:solidFill>
              </a:rPr>
              <a:t>文節</a:t>
            </a:r>
          </a:p>
        </p:txBody>
      </p:sp>
      <p:sp>
        <p:nvSpPr>
          <p:cNvPr id="28" name="左中かっこ 27"/>
          <p:cNvSpPr/>
          <p:nvPr/>
        </p:nvSpPr>
        <p:spPr>
          <a:xfrm rot="5400000">
            <a:off x="7489796" y="2098306"/>
            <a:ext cx="233765" cy="216023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83513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3399"/>
                </a:solidFill>
              </a:rPr>
              <a:t>文節</a:t>
            </a:r>
          </a:p>
        </p:txBody>
      </p:sp>
      <p:sp>
        <p:nvSpPr>
          <p:cNvPr id="31" name="左中かっこ 30"/>
          <p:cNvSpPr/>
          <p:nvPr/>
        </p:nvSpPr>
        <p:spPr>
          <a:xfrm rot="16200000" flipV="1">
            <a:off x="2179490" y="4582116"/>
            <a:ext cx="321190" cy="183707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61539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3399"/>
                </a:solidFill>
              </a:rPr>
              <a:t>単語</a:t>
            </a:r>
          </a:p>
        </p:txBody>
      </p:sp>
      <p:sp>
        <p:nvSpPr>
          <p:cNvPr id="33" name="左中かっこ 32"/>
          <p:cNvSpPr/>
          <p:nvPr/>
        </p:nvSpPr>
        <p:spPr>
          <a:xfrm rot="16200000" flipV="1">
            <a:off x="4356964" y="4572824"/>
            <a:ext cx="321190" cy="183707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39013" y="5579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3399"/>
                </a:solidFill>
              </a:rPr>
              <a:t>単語</a:t>
            </a:r>
          </a:p>
        </p:txBody>
      </p:sp>
    </p:spTree>
    <p:extLst>
      <p:ext uri="{BB962C8B-B14F-4D97-AF65-F5344CB8AC3E}">
        <p14:creationId xmlns:p14="http://schemas.microsoft.com/office/powerpoint/2010/main" val="410532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72" y="2669301"/>
            <a:ext cx="4410320" cy="202564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27784"/>
            <a:ext cx="4752931" cy="20502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係り受け検索例（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57200" y="1484784"/>
            <a:ext cx="8508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例）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/>
              <a:t>「人生は」→「○○だ」</a:t>
            </a:r>
            <a:endParaRPr lang="en-US" altLang="ja-JP" sz="500" dirty="0"/>
          </a:p>
        </p:txBody>
      </p:sp>
      <p:sp>
        <p:nvSpPr>
          <p:cNvPr id="7" name="正方形/長方形 6"/>
          <p:cNvSpPr/>
          <p:nvPr/>
        </p:nvSpPr>
        <p:spPr>
          <a:xfrm>
            <a:off x="4067944" y="5507906"/>
            <a:ext cx="28083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順序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525113" y="2602852"/>
            <a:ext cx="720080" cy="538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0598" y="2330097"/>
            <a:ext cx="299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003399"/>
                </a:solidFill>
              </a:rPr>
              <a:t>文節</a:t>
            </a:r>
            <a:r>
              <a:rPr kumimoji="1" lang="en-US" altLang="ja-JP" sz="1600" b="1" dirty="0">
                <a:solidFill>
                  <a:srgbClr val="003399"/>
                </a:solidFill>
              </a:rPr>
              <a:t>ID</a:t>
            </a:r>
            <a:r>
              <a:rPr kumimoji="1" lang="ja-JP" altLang="en-US" sz="1600" b="1" dirty="0">
                <a:solidFill>
                  <a:srgbClr val="003399"/>
                </a:solidFill>
              </a:rPr>
              <a:t>「</a:t>
            </a:r>
            <a:r>
              <a:rPr kumimoji="1" lang="en-US" altLang="ja-JP" sz="1600" b="1" dirty="0">
                <a:solidFill>
                  <a:srgbClr val="003399"/>
                </a:solidFill>
              </a:rPr>
              <a:t>0</a:t>
            </a:r>
            <a:r>
              <a:rPr kumimoji="1" lang="ja-JP" altLang="en-US" sz="1600" b="1" dirty="0">
                <a:solidFill>
                  <a:srgbClr val="003399"/>
                </a:solidFill>
              </a:rPr>
              <a:t>」が文節</a:t>
            </a:r>
            <a:r>
              <a:rPr kumimoji="1" lang="en-US" altLang="ja-JP" sz="1600" b="1" dirty="0">
                <a:solidFill>
                  <a:srgbClr val="003399"/>
                </a:solidFill>
              </a:rPr>
              <a:t>ID</a:t>
            </a:r>
            <a:r>
              <a:rPr kumimoji="1" lang="ja-JP" altLang="en-US" sz="1600" b="1" dirty="0">
                <a:solidFill>
                  <a:srgbClr val="003399"/>
                </a:solidFill>
              </a:rPr>
              <a:t>「</a:t>
            </a:r>
            <a:r>
              <a:rPr kumimoji="1" lang="en-US" altLang="ja-JP" sz="1600" b="1" dirty="0">
                <a:solidFill>
                  <a:srgbClr val="003399"/>
                </a:solidFill>
              </a:rPr>
              <a:t>1</a:t>
            </a:r>
            <a:r>
              <a:rPr kumimoji="1" lang="ja-JP" altLang="en-US" sz="1600" b="1" dirty="0">
                <a:solidFill>
                  <a:srgbClr val="003399"/>
                </a:solidFill>
              </a:rPr>
              <a:t>」にかかる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4711352" y="2618771"/>
            <a:ext cx="435775" cy="4384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11352" y="2357332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003399"/>
                </a:solidFill>
              </a:rPr>
              <a:t>係り先文節</a:t>
            </a:r>
            <a:r>
              <a:rPr kumimoji="1" lang="en-US" altLang="ja-JP" sz="1600" b="1" dirty="0">
                <a:solidFill>
                  <a:srgbClr val="003399"/>
                </a:solidFill>
              </a:rPr>
              <a:t>ID</a:t>
            </a:r>
            <a:endParaRPr kumimoji="1" lang="ja-JP" altLang="en-US" sz="1600" b="1" dirty="0">
              <a:solidFill>
                <a:srgbClr val="003399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22403" y="374776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003399"/>
                </a:solidFill>
              </a:rPr>
              <a:t>単語の隣接</a:t>
            </a:r>
          </a:p>
        </p:txBody>
      </p:sp>
      <p:sp>
        <p:nvSpPr>
          <p:cNvPr id="29" name="円/楕円 28"/>
          <p:cNvSpPr/>
          <p:nvPr/>
        </p:nvSpPr>
        <p:spPr>
          <a:xfrm>
            <a:off x="6658368" y="3433697"/>
            <a:ext cx="435775" cy="4384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76056" y="5589240"/>
            <a:ext cx="3937296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[^]</a:t>
            </a:r>
            <a:r>
              <a:rPr kumimoji="1" lang="ja-JP" altLang="en-US" sz="1200" dirty="0"/>
              <a:t>： 文／文節頭</a:t>
            </a:r>
            <a:endParaRPr kumimoji="1" lang="en-US" altLang="ja-JP" sz="1200" dirty="0"/>
          </a:p>
          <a:p>
            <a:r>
              <a:rPr lang="en-US" altLang="ja-JP" sz="1400" dirty="0"/>
              <a:t>[+]</a:t>
            </a:r>
            <a:r>
              <a:rPr lang="ja-JP" altLang="en-US" sz="1200" dirty="0"/>
              <a:t>： 文節／単語ボックス追加</a:t>
            </a:r>
            <a:endParaRPr lang="en-US" altLang="ja-JP" sz="1200" dirty="0"/>
          </a:p>
          <a:p>
            <a:r>
              <a:rPr kumimoji="1" lang="en-US" altLang="ja-JP" sz="1400" dirty="0"/>
              <a:t>[&lt;]</a:t>
            </a:r>
            <a:r>
              <a:rPr kumimoji="1" lang="ja-JP" altLang="en-US" sz="1200" dirty="0"/>
              <a:t>： 文節／単語ボックス</a:t>
            </a:r>
            <a:r>
              <a:rPr lang="ja-JP" altLang="en-US" sz="1200" dirty="0"/>
              <a:t>追加かつ文節／単語の順序指定</a:t>
            </a:r>
            <a:endParaRPr lang="en-US" altLang="ja-JP" sz="1200" dirty="0"/>
          </a:p>
          <a:p>
            <a:r>
              <a:rPr kumimoji="1" lang="en-US" altLang="ja-JP" sz="1400" dirty="0"/>
              <a:t>[-</a:t>
            </a:r>
            <a:r>
              <a:rPr lang="en-US" altLang="ja-JP" sz="1400" dirty="0"/>
              <a:t>]</a:t>
            </a:r>
            <a:r>
              <a:rPr lang="ja-JP" altLang="en-US" sz="1200" dirty="0"/>
              <a:t>：  文節／単語ボックス追加かつ直後</a:t>
            </a:r>
            <a:endParaRPr lang="en-US" altLang="ja-JP" sz="1200" dirty="0"/>
          </a:p>
          <a:p>
            <a:r>
              <a:rPr kumimoji="1" lang="en-US" altLang="ja-JP" sz="1400" dirty="0"/>
              <a:t>[$]</a:t>
            </a:r>
            <a:r>
              <a:rPr kumimoji="1" lang="ja-JP" altLang="en-US" sz="1200" dirty="0"/>
              <a:t>： 文／文節末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87624" y="3780882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003399"/>
                </a:solidFill>
              </a:rPr>
              <a:t>単語の隣接</a:t>
            </a:r>
          </a:p>
        </p:txBody>
      </p:sp>
      <p:sp>
        <p:nvSpPr>
          <p:cNvPr id="19" name="円/楕円 28"/>
          <p:cNvSpPr/>
          <p:nvPr/>
        </p:nvSpPr>
        <p:spPr>
          <a:xfrm>
            <a:off x="2223589" y="3466814"/>
            <a:ext cx="435775" cy="4384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7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係り受け検索例（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51520" y="1351309"/>
            <a:ext cx="8712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例）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「人生は」→「○○だ」</a:t>
            </a:r>
            <a:endParaRPr lang="en-US" altLang="ja-JP" sz="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7901"/>
            <a:ext cx="7073838" cy="44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接続方法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hlinkClick r:id="rId2"/>
              </a:rPr>
              <a:t>http://bonten.ninjal.ac.jp/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一般利用者は文字列検索機能のみ利用可能</a:t>
            </a:r>
            <a:endParaRPr kumimoji="1" lang="en-US" altLang="ja-JP" sz="2000" dirty="0"/>
          </a:p>
          <a:p>
            <a:r>
              <a:rPr kumimoji="1" lang="ja-JP" altLang="en-US" sz="2400" dirty="0"/>
              <a:t>右上の</a:t>
            </a:r>
            <a:r>
              <a:rPr kumimoji="1" lang="en-US" altLang="ja-JP" sz="2400" dirty="0"/>
              <a:t>[</a:t>
            </a:r>
            <a:r>
              <a:rPr kumimoji="1" lang="ja-JP" altLang="en-US" sz="2400" dirty="0"/>
              <a:t>ログイン</a:t>
            </a:r>
            <a:r>
              <a:rPr kumimoji="1" lang="en-US" altLang="ja-JP" sz="2400" dirty="0"/>
              <a:t>] </a:t>
            </a:r>
            <a:r>
              <a:rPr lang="ja-JP" altLang="en-US" sz="2400" dirty="0"/>
              <a:t>をクリックしたあと、中納言にログインする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講習会参加者は全機能利用可能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149080"/>
            <a:ext cx="4914942" cy="20639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149080"/>
            <a:ext cx="3373844" cy="29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検索履歴機能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6" y="1749173"/>
            <a:ext cx="8085808" cy="2485521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7812360" y="1916832"/>
            <a:ext cx="933016" cy="36004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6" y="3225032"/>
            <a:ext cx="8028473" cy="3521338"/>
          </a:xfrm>
          <a:prstGeom prst="rect">
            <a:avLst/>
          </a:prstGeom>
        </p:spPr>
      </p:pic>
      <p:sp>
        <p:nvSpPr>
          <p:cNvPr id="9" name="吹き出し: 角を丸めた四角形 8"/>
          <p:cNvSpPr/>
          <p:nvPr/>
        </p:nvSpPr>
        <p:spPr>
          <a:xfrm>
            <a:off x="2915816" y="3224948"/>
            <a:ext cx="2762944" cy="787205"/>
          </a:xfrm>
          <a:prstGeom prst="wedgeRoundRectCallout">
            <a:avLst>
              <a:gd name="adj1" fmla="val 69222"/>
              <a:gd name="adj2" fmla="val 94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再検索</a:t>
            </a:r>
            <a:r>
              <a:rPr kumimoji="1" lang="en-US" altLang="ja-JP" dirty="0"/>
              <a:t>]</a:t>
            </a:r>
          </a:p>
          <a:p>
            <a:pPr algn="ctr"/>
            <a:r>
              <a:rPr lang="ja-JP" altLang="en-US" dirty="0"/>
              <a:t>同じ検索を繰り返す</a:t>
            </a:r>
            <a:endParaRPr kumimoji="1" lang="ja-JP" altLang="en-US" dirty="0"/>
          </a:p>
        </p:txBody>
      </p:sp>
      <p:sp>
        <p:nvSpPr>
          <p:cNvPr id="10" name="吹き出し: 角を丸めた四角形 9"/>
          <p:cNvSpPr/>
          <p:nvPr/>
        </p:nvSpPr>
        <p:spPr>
          <a:xfrm>
            <a:off x="5730032" y="2598331"/>
            <a:ext cx="2967112" cy="758662"/>
          </a:xfrm>
          <a:prstGeom prst="wedgeRoundRectCallout">
            <a:avLst>
              <a:gd name="adj1" fmla="val 33063"/>
              <a:gd name="adj2" fmla="val 1732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編集して検索</a:t>
            </a:r>
            <a:r>
              <a:rPr kumimoji="1" lang="en-US" altLang="ja-JP" dirty="0"/>
              <a:t>(UI)]</a:t>
            </a:r>
          </a:p>
          <a:p>
            <a:pPr algn="ctr"/>
            <a:r>
              <a:rPr lang="ja-JP" altLang="en-US" dirty="0"/>
              <a:t>検索要求の一部を変更する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65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検索結果のダウンロード：</a:t>
            </a:r>
            <a:r>
              <a:rPr kumimoji="1" lang="en-US" altLang="ja-JP" dirty="0"/>
              <a:t>TSV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大量件数ダウンロード（</a:t>
            </a:r>
            <a:r>
              <a:rPr kumimoji="1" lang="en-US" altLang="ja-JP" sz="2400" dirty="0"/>
              <a:t>TSV</a:t>
            </a:r>
            <a:r>
              <a:rPr kumimoji="1" lang="ja-JP" altLang="en-US" sz="2400" dirty="0"/>
              <a:t>形式）を選択</a:t>
            </a:r>
            <a:endParaRPr kumimoji="1" lang="en-US" altLang="ja-JP" sz="2400" dirty="0"/>
          </a:p>
          <a:p>
            <a:r>
              <a:rPr lang="ja-JP" altLang="en-US" sz="2400" dirty="0"/>
              <a:t>「ダウンロード」をクリック</a:t>
            </a:r>
            <a:endParaRPr lang="en-US" altLang="ja-JP" sz="2400" dirty="0"/>
          </a:p>
          <a:p>
            <a:r>
              <a:rPr kumimoji="1" lang="ja-JP" altLang="en-US" sz="2400" dirty="0"/>
              <a:t>ファイル名は</a:t>
            </a:r>
            <a:r>
              <a:rPr lang="ja-JP" altLang="en-GB" sz="2400" dirty="0"/>
              <a:t>「</a:t>
            </a:r>
            <a:r>
              <a:rPr lang="en-GB" altLang="ja-JP" sz="2400" dirty="0"/>
              <a:t>corpus_</a:t>
            </a:r>
            <a:r>
              <a:rPr lang="ja-JP" altLang="en-US" sz="2400" dirty="0"/>
              <a:t>使用検索名</a:t>
            </a:r>
            <a:r>
              <a:rPr lang="en-US" altLang="ja-JP" sz="2400" dirty="0"/>
              <a:t>_</a:t>
            </a:r>
            <a:r>
              <a:rPr lang="en-GB" altLang="ja-JP" sz="2400" dirty="0"/>
              <a:t>text_</a:t>
            </a:r>
            <a:r>
              <a:rPr lang="ja-JP" altLang="en-US" sz="2400" dirty="0"/>
              <a:t>年</a:t>
            </a:r>
            <a:r>
              <a:rPr lang="en-US" altLang="ja-JP" sz="2400" dirty="0"/>
              <a:t>_</a:t>
            </a:r>
            <a:r>
              <a:rPr lang="ja-JP" altLang="en-US" sz="2400" dirty="0"/>
              <a:t>月</a:t>
            </a:r>
            <a:r>
              <a:rPr lang="en-US" altLang="ja-JP" sz="2400" dirty="0"/>
              <a:t>_</a:t>
            </a:r>
            <a:r>
              <a:rPr lang="ja-JP" altLang="en-US" sz="2400" dirty="0"/>
              <a:t>日</a:t>
            </a:r>
            <a:r>
              <a:rPr lang="en-US" altLang="ja-JP" sz="2400" dirty="0"/>
              <a:t>_</a:t>
            </a:r>
            <a:r>
              <a:rPr lang="ja-JP" altLang="en-US" sz="2400" dirty="0"/>
              <a:t>時刻」</a:t>
            </a:r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521770" y="4725144"/>
            <a:ext cx="199444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1" y="3212976"/>
            <a:ext cx="7102397" cy="3233829"/>
          </a:xfrm>
          <a:prstGeom prst="rect">
            <a:avLst/>
          </a:prstGeom>
        </p:spPr>
      </p:pic>
      <p:sp>
        <p:nvSpPr>
          <p:cNvPr id="6" name="吹き出し: 四角形 5"/>
          <p:cNvSpPr/>
          <p:nvPr/>
        </p:nvSpPr>
        <p:spPr>
          <a:xfrm>
            <a:off x="5724128" y="4149080"/>
            <a:ext cx="2304256" cy="1368152"/>
          </a:xfrm>
          <a:prstGeom prst="wedgeRectCallout">
            <a:avLst>
              <a:gd name="adj1" fmla="val -137456"/>
              <a:gd name="adj2" fmla="val -4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Excel(Windows) </a:t>
            </a:r>
          </a:p>
          <a:p>
            <a:pPr algn="ctr"/>
            <a:r>
              <a:rPr kumimoji="1" lang="ja-JP" altLang="en-US" dirty="0"/>
              <a:t>を指定すると</a:t>
            </a:r>
            <a:endParaRPr kumimoji="1" lang="en-US" altLang="ja-JP" dirty="0"/>
          </a:p>
          <a:p>
            <a:pPr algn="ctr"/>
            <a:r>
              <a:rPr lang="en-US" altLang="ja-JP" dirty="0"/>
              <a:t>MS Excel </a:t>
            </a:r>
            <a:r>
              <a:rPr lang="ja-JP" altLang="en-US" dirty="0"/>
              <a:t>で開ける</a:t>
            </a:r>
            <a:endParaRPr lang="en-US" altLang="ja-JP" dirty="0"/>
          </a:p>
          <a:p>
            <a:pPr algn="ctr"/>
            <a:r>
              <a:rPr kumimoji="1" lang="en-US" altLang="ja-JP" dirty="0"/>
              <a:t>TSV</a:t>
            </a:r>
            <a:r>
              <a:rPr kumimoji="1" lang="ja-JP" altLang="en-US" dirty="0"/>
              <a:t> 形式</a:t>
            </a:r>
          </a:p>
        </p:txBody>
      </p:sp>
    </p:spTree>
    <p:extLst>
      <p:ext uri="{BB962C8B-B14F-4D97-AF65-F5344CB8AC3E}">
        <p14:creationId xmlns:p14="http://schemas.microsoft.com/office/powerpoint/2010/main" val="238207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12968" cy="1143000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検索結果のダウンロード：</a:t>
            </a:r>
            <a:r>
              <a:rPr lang="en-GB" altLang="ja-JP" sz="3600" dirty="0" err="1"/>
              <a:t>CaboCha</a:t>
            </a:r>
            <a:r>
              <a:rPr lang="ja-JP" altLang="en-US" sz="3600" dirty="0"/>
              <a:t>形式（</a:t>
            </a:r>
            <a:r>
              <a:rPr lang="en-US" altLang="ja-JP" sz="3600" dirty="0"/>
              <a:t>1</a:t>
            </a:r>
            <a:r>
              <a:rPr lang="ja-JP" altLang="en-US" sz="3600" dirty="0"/>
              <a:t>）</a:t>
            </a:r>
            <a:endParaRPr kumimoji="1" lang="ja-JP" altLang="en-US" sz="36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57200" y="1412776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表示範囲ダウンロード（</a:t>
            </a:r>
            <a:r>
              <a:rPr lang="en-US" altLang="ja-JP" sz="2400" dirty="0" err="1"/>
              <a:t>CaboCha</a:t>
            </a:r>
            <a:r>
              <a:rPr lang="ja-JP" altLang="en-US" sz="2400" dirty="0"/>
              <a:t>形式）を選択</a:t>
            </a:r>
            <a:endParaRPr lang="en-US" altLang="ja-JP" sz="2400" dirty="0"/>
          </a:p>
          <a:p>
            <a:r>
              <a:rPr lang="ja-JP" altLang="en-US" sz="2400" dirty="0"/>
              <a:t>「ダウンロード」をクリック</a:t>
            </a:r>
            <a:endParaRPr lang="en-US" altLang="ja-JP" sz="2400" dirty="0"/>
          </a:p>
          <a:p>
            <a:r>
              <a:rPr lang="ja-JP" altLang="en-US" sz="2400" dirty="0"/>
              <a:t>ファイル名は</a:t>
            </a:r>
            <a:r>
              <a:rPr lang="ja-JP" altLang="en-GB" sz="2400" dirty="0"/>
              <a:t>「</a:t>
            </a:r>
            <a:r>
              <a:rPr lang="en-GB" altLang="ja-JP" sz="2400" dirty="0"/>
              <a:t>corpus_</a:t>
            </a:r>
            <a:r>
              <a:rPr lang="ja-JP" altLang="en-US" sz="2400" dirty="0"/>
              <a:t>使用検索名</a:t>
            </a:r>
            <a:r>
              <a:rPr lang="en-US" altLang="ja-JP" sz="2400" dirty="0"/>
              <a:t>_</a:t>
            </a:r>
            <a:r>
              <a:rPr lang="en-GB" altLang="ja-JP" sz="2400" dirty="0" err="1"/>
              <a:t>cabocha</a:t>
            </a:r>
            <a:r>
              <a:rPr lang="en-GB" altLang="ja-JP" sz="2400" dirty="0"/>
              <a:t>_</a:t>
            </a:r>
            <a:r>
              <a:rPr lang="ja-JP" altLang="en-US" sz="2400" dirty="0"/>
              <a:t>年</a:t>
            </a:r>
            <a:r>
              <a:rPr lang="en-US" altLang="ja-JP" sz="2400" dirty="0"/>
              <a:t>_</a:t>
            </a:r>
            <a:r>
              <a:rPr lang="ja-JP" altLang="en-US" sz="2400" dirty="0"/>
              <a:t>月</a:t>
            </a:r>
            <a:r>
              <a:rPr lang="en-US" altLang="ja-JP" sz="2400" dirty="0"/>
              <a:t>_</a:t>
            </a:r>
            <a:r>
              <a:rPr lang="ja-JP" altLang="en-US" sz="2400" dirty="0"/>
              <a:t>日</a:t>
            </a:r>
            <a:r>
              <a:rPr lang="en-US" altLang="ja-JP" sz="2400" dirty="0"/>
              <a:t>_</a:t>
            </a:r>
            <a:r>
              <a:rPr lang="ja-JP" altLang="en-US" sz="2400" dirty="0"/>
              <a:t>時刻」</a:t>
            </a:r>
          </a:p>
        </p:txBody>
      </p:sp>
      <p:sp>
        <p:nvSpPr>
          <p:cNvPr id="6" name="円/楕円 5"/>
          <p:cNvSpPr/>
          <p:nvPr/>
        </p:nvSpPr>
        <p:spPr>
          <a:xfrm>
            <a:off x="2843808" y="4725144"/>
            <a:ext cx="23762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6696744" cy="30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5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500" dirty="0"/>
          </a:p>
          <a:p>
            <a:r>
              <a:rPr kumimoji="1" lang="en-US" altLang="ja-JP" sz="2800" dirty="0" err="1"/>
              <a:t>CaboCha</a:t>
            </a:r>
            <a:r>
              <a:rPr kumimoji="1" lang="ja-JP" altLang="en-US" sz="2800" dirty="0"/>
              <a:t>形式で表示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→ </a:t>
            </a:r>
            <a:r>
              <a:rPr lang="en-US" altLang="ja-JP" sz="2800" dirty="0"/>
              <a:t>ChaKi.NET </a:t>
            </a:r>
            <a:r>
              <a:rPr lang="ja-JP" altLang="en-US" sz="2800" dirty="0"/>
              <a:t>で読み込むと可視化できる</a:t>
            </a: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79512" y="476672"/>
            <a:ext cx="87129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検索結果のダウンロード：</a:t>
            </a:r>
            <a:r>
              <a:rPr lang="en-GB" altLang="ja-JP" sz="3600" dirty="0" err="1"/>
              <a:t>CaboCha</a:t>
            </a:r>
            <a:r>
              <a:rPr lang="ja-JP" altLang="en-US" sz="3600" dirty="0"/>
              <a:t>形式（</a:t>
            </a:r>
            <a:r>
              <a:rPr lang="en-US" altLang="ja-JP" sz="3600" dirty="0"/>
              <a:t>1</a:t>
            </a:r>
            <a:r>
              <a:rPr lang="ja-JP" altLang="en-US" sz="3600" dirty="0"/>
              <a:t>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2667104"/>
            <a:ext cx="8568952" cy="3539430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* </a:t>
            </a:r>
            <a:r>
              <a:rPr lang="en-US" altLang="ja-JP" sz="1600" dirty="0"/>
              <a:t>0 1D 3/4 0.846072</a:t>
            </a:r>
          </a:p>
          <a:p>
            <a:r>
              <a:rPr lang="ja-JP" altLang="en-US" sz="1600" dirty="0"/>
              <a:t>お	接頭辞</a:t>
            </a:r>
            <a:r>
              <a:rPr lang="en-US" altLang="ja-JP" sz="1600" dirty="0"/>
              <a:t>,*,*,*,*,*,</a:t>
            </a:r>
            <a:r>
              <a:rPr lang="ja-JP" altLang="en-US" sz="1600" dirty="0"/>
              <a:t>オ</a:t>
            </a:r>
            <a:r>
              <a:rPr lang="en-US" altLang="ja-JP" sz="1600" dirty="0"/>
              <a:t>,</a:t>
            </a:r>
            <a:r>
              <a:rPr lang="ja-JP" altLang="en-US" sz="1600" dirty="0"/>
              <a:t>御</a:t>
            </a:r>
            <a:r>
              <a:rPr lang="en-US" altLang="ja-JP" sz="1600" dirty="0"/>
              <a:t>,</a:t>
            </a:r>
            <a:r>
              <a:rPr lang="ja-JP" altLang="en-US" sz="1600" dirty="0"/>
              <a:t>お</a:t>
            </a:r>
            <a:r>
              <a:rPr lang="en-US" altLang="ja-JP" sz="1600" dirty="0"/>
              <a:t>,</a:t>
            </a:r>
            <a:r>
              <a:rPr lang="ja-JP" altLang="en-US" sz="1600" dirty="0"/>
              <a:t>オ</a:t>
            </a:r>
            <a:r>
              <a:rPr lang="en-US" altLang="ja-JP" sz="1600" dirty="0"/>
              <a:t>,</a:t>
            </a:r>
            <a:r>
              <a:rPr lang="ja-JP" altLang="en-US" sz="1600" dirty="0"/>
              <a:t>お</a:t>
            </a:r>
            <a:r>
              <a:rPr lang="en-US" altLang="ja-JP" sz="1600" dirty="0"/>
              <a:t>,</a:t>
            </a:r>
            <a:r>
              <a:rPr lang="ja-JP" altLang="en-US" sz="1600" dirty="0"/>
              <a:t>オ</a:t>
            </a:r>
            <a:r>
              <a:rPr lang="en-US" altLang="ja-JP" sz="1600" dirty="0"/>
              <a:t>,</a:t>
            </a:r>
            <a:r>
              <a:rPr lang="ja-JP" altLang="en-US" sz="1600" dirty="0"/>
              <a:t>和</a:t>
            </a:r>
            <a:r>
              <a:rPr lang="en-US" altLang="ja-JP" sz="1600" dirty="0"/>
              <a:t>,*,*,</a:t>
            </a:r>
            <a:r>
              <a:rPr lang="ja-JP" altLang="en-US" sz="1600" dirty="0"/>
              <a:t>促添</a:t>
            </a:r>
            <a:r>
              <a:rPr lang="en-US" altLang="ja-JP" sz="1600" dirty="0"/>
              <a:t>,</a:t>
            </a:r>
            <a:r>
              <a:rPr lang="ja-JP" altLang="en-US" sz="1600" dirty="0"/>
              <a:t>基本形</a:t>
            </a:r>
          </a:p>
          <a:p>
            <a:r>
              <a:rPr lang="ja-JP" altLang="en-US" sz="1600" dirty="0"/>
              <a:t>知らせ	名詞</a:t>
            </a:r>
            <a:r>
              <a:rPr lang="en-US" altLang="ja-JP" sz="1600" dirty="0"/>
              <a:t>,</a:t>
            </a:r>
            <a:r>
              <a:rPr lang="ja-JP" altLang="en-US" sz="1600" dirty="0"/>
              <a:t>普通名詞</a:t>
            </a:r>
            <a:r>
              <a:rPr lang="en-US" altLang="ja-JP" sz="1600" dirty="0"/>
              <a:t>,</a:t>
            </a:r>
            <a:r>
              <a:rPr lang="ja-JP" altLang="en-US" sz="1600" dirty="0"/>
              <a:t>一般</a:t>
            </a:r>
            <a:r>
              <a:rPr lang="en-US" altLang="ja-JP" sz="1600" dirty="0"/>
              <a:t>,*,*,*,</a:t>
            </a:r>
            <a:r>
              <a:rPr lang="ja-JP" altLang="en-US" sz="1600" dirty="0"/>
              <a:t>シラセ</a:t>
            </a:r>
            <a:r>
              <a:rPr lang="en-US" altLang="ja-JP" sz="1600" dirty="0"/>
              <a:t>,</a:t>
            </a:r>
            <a:r>
              <a:rPr lang="ja-JP" altLang="en-US" sz="1600" dirty="0"/>
              <a:t>知らせ</a:t>
            </a:r>
            <a:r>
              <a:rPr lang="en-US" altLang="ja-JP" sz="1600" dirty="0"/>
              <a:t>,</a:t>
            </a:r>
            <a:r>
              <a:rPr lang="ja-JP" altLang="en-US" sz="1600" dirty="0"/>
              <a:t>知らせ</a:t>
            </a:r>
            <a:r>
              <a:rPr lang="en-US" altLang="ja-JP" sz="1600" dirty="0"/>
              <a:t>,</a:t>
            </a:r>
            <a:r>
              <a:rPr lang="ja-JP" altLang="en-US" sz="1600" dirty="0"/>
              <a:t>シラセ</a:t>
            </a:r>
            <a:r>
              <a:rPr lang="en-US" altLang="ja-JP" sz="1600" dirty="0"/>
              <a:t>,</a:t>
            </a:r>
            <a:r>
              <a:rPr lang="ja-JP" altLang="en-US" sz="1600" dirty="0"/>
              <a:t>知らせ</a:t>
            </a:r>
            <a:r>
              <a:rPr lang="en-US" altLang="ja-JP" sz="1600" dirty="0"/>
              <a:t>,</a:t>
            </a:r>
            <a:r>
              <a:rPr lang="ja-JP" altLang="en-US" sz="1600" dirty="0"/>
              <a:t>シラセ</a:t>
            </a:r>
            <a:r>
              <a:rPr lang="en-US" altLang="ja-JP" sz="1600" dirty="0"/>
              <a:t>,</a:t>
            </a:r>
            <a:r>
              <a:rPr lang="ja-JP" altLang="en-US" sz="1600" dirty="0"/>
              <a:t>和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/>
              <a:t>：	補助記号</a:t>
            </a:r>
            <a:r>
              <a:rPr lang="en-US" altLang="ja-JP" sz="1600" dirty="0"/>
              <a:t>,</a:t>
            </a:r>
            <a:r>
              <a:rPr lang="ja-JP" altLang="en-US" sz="1600" dirty="0"/>
              <a:t>一般</a:t>
            </a:r>
            <a:r>
              <a:rPr lang="en-US" altLang="ja-JP" sz="1600" dirty="0"/>
              <a:t>,*,*,*,*,,</a:t>
            </a:r>
            <a:r>
              <a:rPr lang="ja-JP" altLang="en-US" sz="1600" dirty="0"/>
              <a:t>：</a:t>
            </a:r>
            <a:r>
              <a:rPr lang="en-US" altLang="ja-JP" sz="1600" dirty="0"/>
              <a:t>,</a:t>
            </a:r>
            <a:r>
              <a:rPr lang="ja-JP" altLang="en-US" sz="1600" dirty="0"/>
              <a:t>：</a:t>
            </a:r>
            <a:r>
              <a:rPr lang="en-US" altLang="ja-JP" sz="1600" dirty="0"/>
              <a:t>,,</a:t>
            </a:r>
            <a:r>
              <a:rPr lang="ja-JP" altLang="en-US" sz="1600" dirty="0"/>
              <a:t>：</a:t>
            </a:r>
            <a:r>
              <a:rPr lang="en-US" altLang="ja-JP" sz="1600" dirty="0"/>
              <a:t>,,</a:t>
            </a:r>
            <a:r>
              <a:rPr lang="ja-JP" altLang="en-US" sz="1600" dirty="0"/>
              <a:t>記号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/>
              <a:t>明日	名詞</a:t>
            </a:r>
            <a:r>
              <a:rPr lang="en-US" altLang="ja-JP" sz="1600" dirty="0"/>
              <a:t>,</a:t>
            </a:r>
            <a:r>
              <a:rPr lang="ja-JP" altLang="en-US" sz="1600" dirty="0"/>
              <a:t>普通名詞</a:t>
            </a:r>
            <a:r>
              <a:rPr lang="en-US" altLang="ja-JP" sz="1600" dirty="0"/>
              <a:t>,</a:t>
            </a:r>
            <a:r>
              <a:rPr lang="ja-JP" altLang="en-US" sz="1600" dirty="0"/>
              <a:t>副詞可能</a:t>
            </a:r>
            <a:r>
              <a:rPr lang="en-US" altLang="ja-JP" sz="1600" dirty="0"/>
              <a:t>,*,*,*,</a:t>
            </a:r>
            <a:r>
              <a:rPr lang="ja-JP" altLang="en-US" sz="1600" dirty="0"/>
              <a:t>アス</a:t>
            </a:r>
            <a:r>
              <a:rPr lang="en-US" altLang="ja-JP" sz="1600" dirty="0"/>
              <a:t>,</a:t>
            </a:r>
            <a:r>
              <a:rPr lang="ja-JP" altLang="en-US" sz="1600" dirty="0"/>
              <a:t>明日</a:t>
            </a:r>
            <a:r>
              <a:rPr lang="en-US" altLang="ja-JP" sz="1600" dirty="0"/>
              <a:t>,</a:t>
            </a:r>
            <a:r>
              <a:rPr lang="ja-JP" altLang="en-US" sz="1600" dirty="0"/>
              <a:t>明日</a:t>
            </a:r>
            <a:r>
              <a:rPr lang="en-US" altLang="ja-JP" sz="1600" dirty="0"/>
              <a:t>,</a:t>
            </a:r>
            <a:r>
              <a:rPr lang="ja-JP" altLang="en-US" sz="1600" dirty="0"/>
              <a:t>アス</a:t>
            </a:r>
            <a:r>
              <a:rPr lang="en-US" altLang="ja-JP" sz="1600" dirty="0"/>
              <a:t>,</a:t>
            </a:r>
            <a:r>
              <a:rPr lang="ja-JP" altLang="en-US" sz="1600" dirty="0"/>
              <a:t>明日</a:t>
            </a:r>
            <a:r>
              <a:rPr lang="en-US" altLang="ja-JP" sz="1600" dirty="0"/>
              <a:t>,</a:t>
            </a:r>
            <a:r>
              <a:rPr lang="ja-JP" altLang="en-US" sz="1600" dirty="0"/>
              <a:t>アス</a:t>
            </a:r>
            <a:r>
              <a:rPr lang="en-US" altLang="ja-JP" sz="1600" dirty="0"/>
              <a:t>,</a:t>
            </a:r>
            <a:r>
              <a:rPr lang="ja-JP" altLang="en-US" sz="1600" dirty="0"/>
              <a:t>和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/>
              <a:t>は	助詞</a:t>
            </a:r>
            <a:r>
              <a:rPr lang="en-US" altLang="ja-JP" sz="1600" dirty="0"/>
              <a:t>,</a:t>
            </a:r>
            <a:r>
              <a:rPr lang="ja-JP" altLang="en-US" sz="1600" dirty="0"/>
              <a:t>係助詞</a:t>
            </a:r>
            <a:r>
              <a:rPr lang="en-US" altLang="ja-JP" sz="1600" dirty="0"/>
              <a:t>,*,*,*,*,</a:t>
            </a:r>
            <a:r>
              <a:rPr lang="ja-JP" altLang="en-US" sz="1600" dirty="0"/>
              <a:t>ハ</a:t>
            </a:r>
            <a:r>
              <a:rPr lang="en-US" altLang="ja-JP" sz="1600" dirty="0"/>
              <a:t>,</a:t>
            </a:r>
            <a:r>
              <a:rPr lang="ja-JP" altLang="en-US" sz="1600" dirty="0"/>
              <a:t>は</a:t>
            </a:r>
            <a:r>
              <a:rPr lang="en-US" altLang="ja-JP" sz="1600" dirty="0"/>
              <a:t>,</a:t>
            </a:r>
            <a:r>
              <a:rPr lang="ja-JP" altLang="en-US" sz="1600" dirty="0"/>
              <a:t>は</a:t>
            </a:r>
            <a:r>
              <a:rPr lang="en-US" altLang="ja-JP" sz="1600" dirty="0"/>
              <a:t>,</a:t>
            </a:r>
            <a:r>
              <a:rPr lang="ja-JP" altLang="en-US" sz="1600" dirty="0"/>
              <a:t>ワ</a:t>
            </a:r>
            <a:r>
              <a:rPr lang="en-US" altLang="ja-JP" sz="1600" dirty="0"/>
              <a:t>,</a:t>
            </a:r>
            <a:r>
              <a:rPr lang="ja-JP" altLang="en-US" sz="1600" dirty="0"/>
              <a:t>は</a:t>
            </a:r>
            <a:r>
              <a:rPr lang="en-US" altLang="ja-JP" sz="1600" dirty="0"/>
              <a:t>,</a:t>
            </a:r>
            <a:r>
              <a:rPr lang="ja-JP" altLang="en-US" sz="1600" dirty="0"/>
              <a:t>ワ</a:t>
            </a:r>
            <a:r>
              <a:rPr lang="en-US" altLang="ja-JP" sz="1600" dirty="0"/>
              <a:t>,</a:t>
            </a:r>
            <a:r>
              <a:rPr lang="ja-JP" altLang="en-US" sz="1600" dirty="0"/>
              <a:t>和</a:t>
            </a:r>
            <a:r>
              <a:rPr lang="en-US" altLang="ja-JP" sz="1600" dirty="0"/>
              <a:t>,*,*,*,*</a:t>
            </a:r>
          </a:p>
          <a:p>
            <a:r>
              <a:rPr lang="en-US" altLang="ja-JP" sz="1600" dirty="0"/>
              <a:t>* 1 5D 2/5 -1.819861</a:t>
            </a:r>
          </a:p>
          <a:p>
            <a:r>
              <a:rPr lang="ja-JP" altLang="en-US" sz="1600" dirty="0"/>
              <a:t>三	名詞</a:t>
            </a:r>
            <a:r>
              <a:rPr lang="en-US" altLang="ja-JP" sz="1600" dirty="0"/>
              <a:t>,</a:t>
            </a:r>
            <a:r>
              <a:rPr lang="ja-JP" altLang="en-US" sz="1600" dirty="0"/>
              <a:t>数詞</a:t>
            </a:r>
            <a:r>
              <a:rPr lang="en-US" altLang="ja-JP" sz="1600" dirty="0"/>
              <a:t>,*,*,*,*,</a:t>
            </a:r>
            <a:r>
              <a:rPr lang="ja-JP" altLang="en-US" sz="1600" dirty="0"/>
              <a:t>サン</a:t>
            </a:r>
            <a:r>
              <a:rPr lang="en-US" altLang="ja-JP" sz="1600" dirty="0"/>
              <a:t>,</a:t>
            </a:r>
            <a:r>
              <a:rPr lang="ja-JP" altLang="en-US" sz="1600" dirty="0"/>
              <a:t>三</a:t>
            </a:r>
            <a:r>
              <a:rPr lang="en-US" altLang="ja-JP" sz="1600" dirty="0"/>
              <a:t>,</a:t>
            </a:r>
            <a:r>
              <a:rPr lang="ja-JP" altLang="en-US" sz="1600" dirty="0"/>
              <a:t>三</a:t>
            </a:r>
            <a:r>
              <a:rPr lang="en-US" altLang="ja-JP" sz="1600" dirty="0"/>
              <a:t>,</a:t>
            </a:r>
            <a:r>
              <a:rPr lang="ja-JP" altLang="en-US" sz="1600" dirty="0"/>
              <a:t>サン</a:t>
            </a:r>
            <a:r>
              <a:rPr lang="en-US" altLang="ja-JP" sz="1600" dirty="0"/>
              <a:t>,</a:t>
            </a:r>
            <a:r>
              <a:rPr lang="ja-JP" altLang="en-US" sz="1600" dirty="0"/>
              <a:t>三</a:t>
            </a:r>
            <a:r>
              <a:rPr lang="en-US" altLang="ja-JP" sz="1600" dirty="0"/>
              <a:t>,</a:t>
            </a:r>
            <a:r>
              <a:rPr lang="ja-JP" altLang="en-US" sz="1600" dirty="0"/>
              <a:t>サン</a:t>
            </a:r>
            <a:r>
              <a:rPr lang="en-US" altLang="ja-JP" sz="1600" dirty="0"/>
              <a:t>,</a:t>
            </a:r>
            <a:r>
              <a:rPr lang="ja-JP" altLang="en-US" sz="1600" dirty="0"/>
              <a:t>漢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/>
              <a:t>者	接尾辞</a:t>
            </a:r>
            <a:r>
              <a:rPr lang="en-US" altLang="ja-JP" sz="1600" dirty="0"/>
              <a:t>,</a:t>
            </a:r>
            <a:r>
              <a:rPr lang="ja-JP" altLang="en-US" sz="1600" dirty="0"/>
              <a:t>名詞的</a:t>
            </a:r>
            <a:r>
              <a:rPr lang="en-US" altLang="ja-JP" sz="1600" dirty="0"/>
              <a:t>,</a:t>
            </a:r>
            <a:r>
              <a:rPr lang="ja-JP" altLang="en-US" sz="1600" dirty="0"/>
              <a:t>一般</a:t>
            </a:r>
            <a:r>
              <a:rPr lang="en-US" altLang="ja-JP" sz="1600" dirty="0"/>
              <a:t>,*,*,*,</a:t>
            </a:r>
            <a:r>
              <a:rPr lang="ja-JP" altLang="en-US" sz="1600" dirty="0"/>
              <a:t>シャ</a:t>
            </a:r>
            <a:r>
              <a:rPr lang="en-US" altLang="ja-JP" sz="1600" dirty="0"/>
              <a:t>,</a:t>
            </a:r>
            <a:r>
              <a:rPr lang="ja-JP" altLang="en-US" sz="1600" dirty="0"/>
              <a:t>者</a:t>
            </a:r>
            <a:r>
              <a:rPr lang="en-US" altLang="ja-JP" sz="1600" dirty="0"/>
              <a:t>,</a:t>
            </a:r>
            <a:r>
              <a:rPr lang="ja-JP" altLang="en-US" sz="1600" dirty="0"/>
              <a:t>者</a:t>
            </a:r>
            <a:r>
              <a:rPr lang="en-US" altLang="ja-JP" sz="1600" dirty="0"/>
              <a:t>,</a:t>
            </a:r>
            <a:r>
              <a:rPr lang="ja-JP" altLang="en-US" sz="1600" dirty="0"/>
              <a:t>シャ</a:t>
            </a:r>
            <a:r>
              <a:rPr lang="en-US" altLang="ja-JP" sz="1600" dirty="0"/>
              <a:t>,</a:t>
            </a:r>
            <a:r>
              <a:rPr lang="ja-JP" altLang="en-US" sz="1600" dirty="0"/>
              <a:t>者</a:t>
            </a:r>
            <a:r>
              <a:rPr lang="en-US" altLang="ja-JP" sz="1600" dirty="0"/>
              <a:t>,</a:t>
            </a:r>
            <a:r>
              <a:rPr lang="ja-JP" altLang="en-US" sz="1600" dirty="0"/>
              <a:t>シャ</a:t>
            </a:r>
            <a:r>
              <a:rPr lang="en-US" altLang="ja-JP" sz="1600" dirty="0"/>
              <a:t>,</a:t>
            </a:r>
            <a:r>
              <a:rPr lang="ja-JP" altLang="en-US" sz="1600" dirty="0"/>
              <a:t>漢</a:t>
            </a:r>
            <a:r>
              <a:rPr lang="en-US" altLang="ja-JP" sz="1600" dirty="0"/>
              <a:t>,</a:t>
            </a:r>
            <a:r>
              <a:rPr lang="ja-JP" altLang="en-US" sz="1600" dirty="0"/>
              <a:t>シ濁</a:t>
            </a:r>
            <a:r>
              <a:rPr lang="en-US" altLang="ja-JP" sz="1600" dirty="0"/>
              <a:t>,</a:t>
            </a:r>
            <a:r>
              <a:rPr lang="ja-JP" altLang="en-US" sz="1600" dirty="0"/>
              <a:t>基本形</a:t>
            </a:r>
            <a:r>
              <a:rPr lang="en-US" altLang="ja-JP" sz="1600" dirty="0"/>
              <a:t>,*,*</a:t>
            </a:r>
          </a:p>
          <a:p>
            <a:r>
              <a:rPr lang="ja-JP" altLang="en-US" sz="1600" dirty="0"/>
              <a:t>面談	名詞</a:t>
            </a:r>
            <a:r>
              <a:rPr lang="en-US" altLang="ja-JP" sz="1600" dirty="0"/>
              <a:t>,</a:t>
            </a:r>
            <a:r>
              <a:rPr lang="ja-JP" altLang="en-US" sz="1600" dirty="0"/>
              <a:t>普通名詞</a:t>
            </a:r>
            <a:r>
              <a:rPr lang="en-US" altLang="ja-JP" sz="1600" dirty="0"/>
              <a:t>,</a:t>
            </a:r>
            <a:r>
              <a:rPr lang="ja-JP" altLang="en-US" sz="1600" dirty="0"/>
              <a:t>サ変可能</a:t>
            </a:r>
            <a:r>
              <a:rPr lang="en-US" altLang="ja-JP" sz="1600" dirty="0"/>
              <a:t>,*,*,*,</a:t>
            </a:r>
            <a:r>
              <a:rPr lang="ja-JP" altLang="en-US" sz="1600" dirty="0"/>
              <a:t>メンダン</a:t>
            </a:r>
            <a:r>
              <a:rPr lang="en-US" altLang="ja-JP" sz="1600" dirty="0"/>
              <a:t>,</a:t>
            </a:r>
            <a:r>
              <a:rPr lang="ja-JP" altLang="en-US" sz="1600" dirty="0"/>
              <a:t>面談</a:t>
            </a:r>
            <a:r>
              <a:rPr lang="en-US" altLang="ja-JP" sz="1600" dirty="0"/>
              <a:t>,</a:t>
            </a:r>
            <a:r>
              <a:rPr lang="ja-JP" altLang="en-US" sz="1600" dirty="0"/>
              <a:t>面談</a:t>
            </a:r>
            <a:r>
              <a:rPr lang="en-US" altLang="ja-JP" sz="1600" dirty="0"/>
              <a:t>,</a:t>
            </a:r>
            <a:r>
              <a:rPr lang="ja-JP" altLang="en-US" sz="1600" dirty="0"/>
              <a:t>メンダン</a:t>
            </a:r>
            <a:r>
              <a:rPr lang="en-US" altLang="ja-JP" sz="1600" dirty="0"/>
              <a:t>,</a:t>
            </a:r>
            <a:r>
              <a:rPr lang="ja-JP" altLang="en-US" sz="1600" dirty="0"/>
              <a:t>面談</a:t>
            </a:r>
            <a:r>
              <a:rPr lang="en-US" altLang="ja-JP" sz="1600" dirty="0"/>
              <a:t>,</a:t>
            </a:r>
            <a:r>
              <a:rPr lang="ja-JP" altLang="en-US" sz="1600" dirty="0"/>
              <a:t>メンダン</a:t>
            </a:r>
            <a:r>
              <a:rPr lang="en-US" altLang="ja-JP" sz="1600" dirty="0"/>
              <a:t>,</a:t>
            </a:r>
            <a:r>
              <a:rPr lang="ja-JP" altLang="en-US" sz="1600" dirty="0"/>
              <a:t>漢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/>
              <a:t>な	助動詞</a:t>
            </a:r>
            <a:r>
              <a:rPr lang="en-US" altLang="ja-JP" sz="1600" dirty="0"/>
              <a:t>,*,*,*,</a:t>
            </a:r>
            <a:r>
              <a:rPr lang="ja-JP" altLang="en-US" sz="1600" dirty="0"/>
              <a:t>助動詞</a:t>
            </a:r>
            <a:r>
              <a:rPr lang="en-US" altLang="ja-JP" sz="1600" dirty="0"/>
              <a:t>-</a:t>
            </a:r>
            <a:r>
              <a:rPr lang="ja-JP" altLang="en-US" sz="1600" dirty="0"/>
              <a:t>ダ</a:t>
            </a:r>
            <a:r>
              <a:rPr lang="en-US" altLang="ja-JP" sz="1600" dirty="0"/>
              <a:t>,</a:t>
            </a:r>
            <a:r>
              <a:rPr lang="ja-JP" altLang="en-US" sz="1600" dirty="0"/>
              <a:t>連体形</a:t>
            </a:r>
            <a:r>
              <a:rPr lang="en-US" altLang="ja-JP" sz="1600" dirty="0"/>
              <a:t>-</a:t>
            </a:r>
            <a:r>
              <a:rPr lang="ja-JP" altLang="en-US" sz="1600" dirty="0"/>
              <a:t>一般</a:t>
            </a:r>
            <a:r>
              <a:rPr lang="en-US" altLang="ja-JP" sz="1600" dirty="0"/>
              <a:t>,</a:t>
            </a:r>
            <a:r>
              <a:rPr lang="ja-JP" altLang="en-US" sz="1600" dirty="0"/>
              <a:t>ダ</a:t>
            </a:r>
            <a:r>
              <a:rPr lang="en-US" altLang="ja-JP" sz="1600" dirty="0"/>
              <a:t>,</a:t>
            </a:r>
            <a:r>
              <a:rPr lang="ja-JP" altLang="en-US" sz="1600" dirty="0"/>
              <a:t>だ</a:t>
            </a:r>
            <a:r>
              <a:rPr lang="en-US" altLang="ja-JP" sz="1600" dirty="0"/>
              <a:t>,</a:t>
            </a:r>
            <a:r>
              <a:rPr lang="ja-JP" altLang="en-US" sz="1600" dirty="0"/>
              <a:t>な</a:t>
            </a:r>
            <a:r>
              <a:rPr lang="en-US" altLang="ja-JP" sz="1600" dirty="0"/>
              <a:t>,</a:t>
            </a:r>
            <a:r>
              <a:rPr lang="ja-JP" altLang="en-US" sz="1600" dirty="0"/>
              <a:t>ナ</a:t>
            </a:r>
            <a:r>
              <a:rPr lang="en-US" altLang="ja-JP" sz="1600" dirty="0"/>
              <a:t>,</a:t>
            </a:r>
            <a:r>
              <a:rPr lang="ja-JP" altLang="en-US" sz="1600" dirty="0"/>
              <a:t>だ</a:t>
            </a:r>
            <a:r>
              <a:rPr lang="en-US" altLang="ja-JP" sz="1600" dirty="0"/>
              <a:t>,</a:t>
            </a:r>
            <a:r>
              <a:rPr lang="ja-JP" altLang="en-US" sz="1600" dirty="0"/>
              <a:t>ダ</a:t>
            </a:r>
            <a:r>
              <a:rPr lang="en-US" altLang="ja-JP" sz="1600" dirty="0"/>
              <a:t>,</a:t>
            </a:r>
            <a:r>
              <a:rPr lang="ja-JP" altLang="en-US" sz="1600" dirty="0"/>
              <a:t>和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/>
              <a:t>の	助詞</a:t>
            </a:r>
            <a:r>
              <a:rPr lang="en-US" altLang="ja-JP" sz="1600" dirty="0"/>
              <a:t>,</a:t>
            </a:r>
            <a:r>
              <a:rPr lang="ja-JP" altLang="en-US" sz="1600" dirty="0"/>
              <a:t>準体助詞</a:t>
            </a:r>
            <a:r>
              <a:rPr lang="en-US" altLang="ja-JP" sz="1600" dirty="0"/>
              <a:t>,*,*,*,*,</a:t>
            </a:r>
            <a:r>
              <a:rPr lang="ja-JP" altLang="en-US" sz="1600" dirty="0"/>
              <a:t>ノ</a:t>
            </a:r>
            <a:r>
              <a:rPr lang="en-US" altLang="ja-JP" sz="1600" dirty="0"/>
              <a:t>,</a:t>
            </a:r>
            <a:r>
              <a:rPr lang="ja-JP" altLang="en-US" sz="1600" dirty="0"/>
              <a:t>の</a:t>
            </a:r>
            <a:r>
              <a:rPr lang="en-US" altLang="ja-JP" sz="1600" dirty="0"/>
              <a:t>,</a:t>
            </a:r>
            <a:r>
              <a:rPr lang="ja-JP" altLang="en-US" sz="1600" dirty="0"/>
              <a:t>の</a:t>
            </a:r>
            <a:r>
              <a:rPr lang="en-US" altLang="ja-JP" sz="1600" dirty="0"/>
              <a:t>,</a:t>
            </a:r>
            <a:r>
              <a:rPr lang="ja-JP" altLang="en-US" sz="1600" dirty="0"/>
              <a:t>ノ</a:t>
            </a:r>
            <a:r>
              <a:rPr lang="en-US" altLang="ja-JP" sz="1600" dirty="0"/>
              <a:t>,</a:t>
            </a:r>
            <a:r>
              <a:rPr lang="ja-JP" altLang="en-US" sz="1600" dirty="0"/>
              <a:t>の</a:t>
            </a:r>
            <a:r>
              <a:rPr lang="en-US" altLang="ja-JP" sz="1600" dirty="0"/>
              <a:t>,</a:t>
            </a:r>
            <a:r>
              <a:rPr lang="ja-JP" altLang="en-US" sz="1600" dirty="0"/>
              <a:t>ノ</a:t>
            </a:r>
            <a:r>
              <a:rPr lang="en-US" altLang="ja-JP" sz="1600" dirty="0"/>
              <a:t>,</a:t>
            </a:r>
            <a:r>
              <a:rPr lang="ja-JP" altLang="en-US" sz="1600" dirty="0"/>
              <a:t>和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/>
              <a:t>で	助動詞</a:t>
            </a:r>
            <a:r>
              <a:rPr lang="en-US" altLang="ja-JP" sz="1600" dirty="0"/>
              <a:t>,*,*,*,</a:t>
            </a:r>
            <a:r>
              <a:rPr lang="ja-JP" altLang="en-US" sz="1600" dirty="0"/>
              <a:t>助動詞</a:t>
            </a:r>
            <a:r>
              <a:rPr lang="en-US" altLang="ja-JP" sz="1600" dirty="0"/>
              <a:t>-</a:t>
            </a:r>
            <a:r>
              <a:rPr lang="ja-JP" altLang="en-US" sz="1600" dirty="0"/>
              <a:t>ダ</a:t>
            </a:r>
            <a:r>
              <a:rPr lang="en-US" altLang="ja-JP" sz="1600" dirty="0"/>
              <a:t>,</a:t>
            </a:r>
            <a:r>
              <a:rPr lang="ja-JP" altLang="en-US" sz="1600" dirty="0"/>
              <a:t>連用形</a:t>
            </a:r>
            <a:r>
              <a:rPr lang="en-US" altLang="ja-JP" sz="1600" dirty="0"/>
              <a:t>-</a:t>
            </a:r>
            <a:r>
              <a:rPr lang="ja-JP" altLang="en-US" sz="1600" dirty="0"/>
              <a:t>一般</a:t>
            </a:r>
            <a:r>
              <a:rPr lang="en-US" altLang="ja-JP" sz="1600" dirty="0"/>
              <a:t>,</a:t>
            </a:r>
            <a:r>
              <a:rPr lang="ja-JP" altLang="en-US" sz="1600" dirty="0"/>
              <a:t>ダ</a:t>
            </a:r>
            <a:r>
              <a:rPr lang="en-US" altLang="ja-JP" sz="1600" dirty="0"/>
              <a:t>,</a:t>
            </a:r>
            <a:r>
              <a:rPr lang="ja-JP" altLang="en-US" sz="1600" dirty="0"/>
              <a:t>だ</a:t>
            </a:r>
            <a:r>
              <a:rPr lang="en-US" altLang="ja-JP" sz="1600" dirty="0"/>
              <a:t>,</a:t>
            </a:r>
            <a:r>
              <a:rPr lang="ja-JP" altLang="en-US" sz="1600" dirty="0"/>
              <a:t>で</a:t>
            </a:r>
            <a:r>
              <a:rPr lang="en-US" altLang="ja-JP" sz="1600" dirty="0"/>
              <a:t>,</a:t>
            </a:r>
            <a:r>
              <a:rPr lang="ja-JP" altLang="en-US" sz="1600" dirty="0"/>
              <a:t>デ</a:t>
            </a:r>
            <a:r>
              <a:rPr lang="en-US" altLang="ja-JP" sz="1600" dirty="0"/>
              <a:t>,</a:t>
            </a:r>
            <a:r>
              <a:rPr lang="ja-JP" altLang="en-US" sz="1600" dirty="0"/>
              <a:t>だ</a:t>
            </a:r>
            <a:r>
              <a:rPr lang="en-US" altLang="ja-JP" sz="1600" dirty="0"/>
              <a:t>,</a:t>
            </a:r>
            <a:r>
              <a:rPr lang="ja-JP" altLang="en-US" sz="1600" dirty="0"/>
              <a:t>ダ</a:t>
            </a:r>
            <a:r>
              <a:rPr lang="en-US" altLang="ja-JP" sz="1600" dirty="0"/>
              <a:t>,</a:t>
            </a:r>
            <a:r>
              <a:rPr lang="ja-JP" altLang="en-US" sz="1600" dirty="0"/>
              <a:t>和</a:t>
            </a:r>
            <a:r>
              <a:rPr lang="en-US" altLang="ja-JP" sz="1600" dirty="0"/>
              <a:t>,*,*,*,*</a:t>
            </a:r>
          </a:p>
          <a:p>
            <a:r>
              <a:rPr lang="ja-JP" altLang="en-US" sz="1600" dirty="0" err="1"/>
              <a:t>、</a:t>
            </a:r>
            <a:r>
              <a:rPr lang="ja-JP" altLang="en-US" sz="1600" dirty="0"/>
              <a:t>	補助記号</a:t>
            </a:r>
            <a:r>
              <a:rPr lang="en-US" altLang="ja-JP" sz="1600" dirty="0"/>
              <a:t>,</a:t>
            </a:r>
            <a:r>
              <a:rPr lang="ja-JP" altLang="en-US" sz="1600" dirty="0"/>
              <a:t>読点</a:t>
            </a:r>
            <a:r>
              <a:rPr lang="en-US" altLang="ja-JP" sz="1600" dirty="0"/>
              <a:t>,*,*,*,*,,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,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,,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,,</a:t>
            </a:r>
            <a:r>
              <a:rPr lang="ja-JP" altLang="en-US" sz="1600" dirty="0"/>
              <a:t>記号</a:t>
            </a:r>
            <a:r>
              <a:rPr lang="en-US" altLang="ja-JP" sz="1600" dirty="0"/>
              <a:t>,*,*,*,*</a:t>
            </a:r>
          </a:p>
        </p:txBody>
      </p:sp>
    </p:spTree>
    <p:extLst>
      <p:ext uri="{BB962C8B-B14F-4D97-AF65-F5344CB8AC3E}">
        <p14:creationId xmlns:p14="http://schemas.microsoft.com/office/powerpoint/2010/main" val="215457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4716016" y="2129492"/>
            <a:ext cx="3960440" cy="546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716016" y="5234795"/>
            <a:ext cx="3970784" cy="2258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716016" y="2907284"/>
            <a:ext cx="3960440" cy="2321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59632" y="2348880"/>
            <a:ext cx="180020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259632" y="2852936"/>
            <a:ext cx="22322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259632" y="4293096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259632" y="5229175"/>
            <a:ext cx="1008112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CaboCha</a:t>
            </a:r>
            <a:r>
              <a:rPr kumimoji="1" lang="ja-JP" altLang="en-US" dirty="0"/>
              <a:t>形式について（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種類の行からなる</a:t>
            </a:r>
            <a:endParaRPr kumimoji="1" lang="en-US" altLang="ja-JP" dirty="0"/>
          </a:p>
          <a:p>
            <a:pPr lvl="1" fontAlgn="base"/>
            <a:r>
              <a:rPr lang="ja-JP" altLang="en-US" dirty="0"/>
              <a:t>文節番号行</a:t>
            </a:r>
          </a:p>
          <a:p>
            <a:pPr lvl="1" fontAlgn="base"/>
            <a:r>
              <a:rPr lang="ja-JP" altLang="en-US" dirty="0"/>
              <a:t>形態論情報行</a:t>
            </a:r>
          </a:p>
          <a:p>
            <a:pPr lvl="2" fontAlgn="base"/>
            <a:r>
              <a:rPr lang="ja-JP" altLang="en-US" dirty="0"/>
              <a:t>形態素解析器</a:t>
            </a:r>
            <a:endParaRPr lang="en-US" altLang="ja-JP" dirty="0"/>
          </a:p>
          <a:p>
            <a:pPr marL="914400" lvl="2" indent="0" fontAlgn="base">
              <a:buNone/>
            </a:pPr>
            <a:r>
              <a:rPr lang="ja-JP" altLang="en-US" dirty="0"/>
              <a:t> 　</a:t>
            </a:r>
            <a:r>
              <a:rPr lang="en-US" altLang="ja-JP" dirty="0" err="1"/>
              <a:t>MeCab</a:t>
            </a:r>
            <a:r>
              <a:rPr lang="en-US" altLang="ja-JP" dirty="0"/>
              <a:t> </a:t>
            </a:r>
            <a:r>
              <a:rPr lang="ja-JP" altLang="en-US" dirty="0"/>
              <a:t>の出力互換</a:t>
            </a:r>
          </a:p>
          <a:p>
            <a:pPr lvl="1" fontAlgn="base"/>
            <a:r>
              <a:rPr lang="ja-JP" altLang="en-US" dirty="0"/>
              <a:t>コメント行</a:t>
            </a:r>
            <a:endParaRPr lang="en-US" altLang="ja-JP" dirty="0"/>
          </a:p>
          <a:p>
            <a:pPr lvl="2" fontAlgn="base"/>
            <a:r>
              <a:rPr lang="en-US" altLang="ja-JP" dirty="0"/>
              <a:t>#! </a:t>
            </a:r>
            <a:r>
              <a:rPr lang="ja-JP" altLang="en-US" dirty="0"/>
              <a:t>ではじまる行</a:t>
            </a:r>
          </a:p>
          <a:p>
            <a:pPr lvl="1" fontAlgn="base"/>
            <a:r>
              <a:rPr lang="en-US" altLang="ja-JP" dirty="0"/>
              <a:t>EOS</a:t>
            </a:r>
            <a:r>
              <a:rPr lang="ja-JP" altLang="en-US" dirty="0"/>
              <a:t>行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7622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704184" y="2675820"/>
            <a:ext cx="3972272" cy="2912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716016" y="3531487"/>
            <a:ext cx="3981128" cy="250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6016" y="2129492"/>
            <a:ext cx="4104456" cy="341632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ja-JP" dirty="0"/>
              <a:t>#! DOC 80295361</a:t>
            </a:r>
          </a:p>
          <a:p>
            <a:r>
              <a:rPr lang="en-GB" altLang="ja-JP" dirty="0"/>
              <a:t>#! DOCID 80295361 URL </a:t>
            </a:r>
          </a:p>
          <a:p>
            <a:r>
              <a:rPr lang="en-US" altLang="ja-JP" dirty="0"/>
              <a:t>* 2 3D 0/0 2.711019</a:t>
            </a:r>
          </a:p>
          <a:p>
            <a:r>
              <a:rPr lang="ja-JP" altLang="en-US" dirty="0"/>
              <a:t>ひょっと	副詞</a:t>
            </a:r>
            <a:r>
              <a:rPr lang="en-US" altLang="ja-JP" dirty="0"/>
              <a:t>,*,*,*,*,*,</a:t>
            </a:r>
            <a:r>
              <a:rPr lang="ja-JP" altLang="en-US" dirty="0"/>
              <a:t>ヒョット</a:t>
            </a:r>
            <a:r>
              <a:rPr lang="en-US" altLang="ja-JP" dirty="0"/>
              <a:t>,</a:t>
            </a:r>
            <a:r>
              <a:rPr lang="ja-JP" altLang="en-US" dirty="0"/>
              <a:t>ひょっと</a:t>
            </a:r>
            <a:r>
              <a:rPr lang="en-US" altLang="ja-JP" dirty="0"/>
              <a:t>,</a:t>
            </a:r>
            <a:r>
              <a:rPr lang="ja-JP" altLang="en-US" dirty="0"/>
              <a:t>ひょっと</a:t>
            </a:r>
            <a:r>
              <a:rPr lang="en-US" altLang="ja-JP" dirty="0"/>
              <a:t>,</a:t>
            </a:r>
            <a:r>
              <a:rPr lang="ja-JP" altLang="en-US" dirty="0"/>
              <a:t>ヒョット</a:t>
            </a:r>
            <a:r>
              <a:rPr lang="en-US" altLang="ja-JP" dirty="0"/>
              <a:t>,</a:t>
            </a:r>
            <a:r>
              <a:rPr lang="ja-JP" altLang="en-US" dirty="0"/>
              <a:t>ひょっと</a:t>
            </a:r>
            <a:r>
              <a:rPr lang="en-US" altLang="ja-JP" dirty="0"/>
              <a:t>,</a:t>
            </a:r>
            <a:r>
              <a:rPr lang="ja-JP" altLang="en-US" dirty="0"/>
              <a:t>ヒョット</a:t>
            </a:r>
            <a:r>
              <a:rPr lang="en-US" altLang="ja-JP" dirty="0"/>
              <a:t>,</a:t>
            </a:r>
            <a:r>
              <a:rPr lang="ja-JP" altLang="en-US" dirty="0"/>
              <a:t>和</a:t>
            </a:r>
            <a:r>
              <a:rPr lang="en-US" altLang="ja-JP" dirty="0"/>
              <a:t>,*,*,*,*</a:t>
            </a:r>
          </a:p>
          <a:p>
            <a:r>
              <a:rPr lang="en-US" altLang="ja-JP" dirty="0"/>
              <a:t>* 3 5D 12/13 -1.819861</a:t>
            </a:r>
          </a:p>
          <a:p>
            <a:r>
              <a:rPr lang="ja-JP" altLang="en-US" dirty="0"/>
              <a:t>し	動詞</a:t>
            </a:r>
            <a:r>
              <a:rPr lang="en-US" altLang="ja-JP" dirty="0"/>
              <a:t>,</a:t>
            </a:r>
            <a:r>
              <a:rPr lang="ja-JP" altLang="en-US" dirty="0"/>
              <a:t>非自立可能</a:t>
            </a:r>
            <a:r>
              <a:rPr lang="en-US" altLang="ja-JP" dirty="0"/>
              <a:t>,*,*,</a:t>
            </a:r>
            <a:r>
              <a:rPr lang="ja-JP" altLang="en-US" dirty="0"/>
              <a:t>サ行変格</a:t>
            </a:r>
            <a:r>
              <a:rPr lang="en-US" altLang="ja-JP" dirty="0"/>
              <a:t>,</a:t>
            </a:r>
            <a:r>
              <a:rPr lang="ja-JP" altLang="en-US" dirty="0"/>
              <a:t>連用形</a:t>
            </a:r>
            <a:r>
              <a:rPr lang="en-US" altLang="ja-JP" dirty="0"/>
              <a:t>-</a:t>
            </a:r>
            <a:r>
              <a:rPr lang="ja-JP" altLang="en-US" dirty="0"/>
              <a:t>一般</a:t>
            </a:r>
            <a:r>
              <a:rPr lang="en-US" altLang="ja-JP" dirty="0"/>
              <a:t>,</a:t>
            </a:r>
            <a:r>
              <a:rPr lang="ja-JP" altLang="en-US" dirty="0"/>
              <a:t>スル</a:t>
            </a:r>
            <a:r>
              <a:rPr lang="en-US" altLang="ja-JP" dirty="0"/>
              <a:t>,</a:t>
            </a:r>
            <a:r>
              <a:rPr lang="ja-JP" altLang="en-US" dirty="0"/>
              <a:t>為る</a:t>
            </a:r>
            <a:r>
              <a:rPr lang="en-US" altLang="ja-JP" dirty="0"/>
              <a:t>,</a:t>
            </a:r>
            <a:r>
              <a:rPr lang="ja-JP" altLang="en-US" dirty="0"/>
              <a:t>し</a:t>
            </a:r>
            <a:r>
              <a:rPr lang="en-US" altLang="ja-JP" dirty="0"/>
              <a:t>,</a:t>
            </a:r>
            <a:r>
              <a:rPr lang="ja-JP" altLang="en-US" dirty="0"/>
              <a:t>シ</a:t>
            </a:r>
            <a:r>
              <a:rPr lang="en-US" altLang="ja-JP" dirty="0"/>
              <a:t>,</a:t>
            </a:r>
            <a:r>
              <a:rPr lang="ja-JP" altLang="en-US" dirty="0"/>
              <a:t>する</a:t>
            </a:r>
            <a:r>
              <a:rPr lang="en-US" altLang="ja-JP" dirty="0"/>
              <a:t>,</a:t>
            </a:r>
            <a:r>
              <a:rPr lang="ja-JP" altLang="en-US" dirty="0"/>
              <a:t>スル</a:t>
            </a:r>
            <a:r>
              <a:rPr lang="en-US" altLang="ja-JP" dirty="0"/>
              <a:t>,</a:t>
            </a:r>
            <a:r>
              <a:rPr lang="ja-JP" altLang="en-US" dirty="0"/>
              <a:t>和</a:t>
            </a:r>
            <a:r>
              <a:rPr lang="en-US" altLang="ja-JP" dirty="0"/>
              <a:t>,*,*,*,*</a:t>
            </a:r>
          </a:p>
          <a:p>
            <a:r>
              <a:rPr lang="ja-JP" altLang="en-US" dirty="0"/>
              <a:t>たら	助動詞</a:t>
            </a:r>
            <a:r>
              <a:rPr lang="en-US" altLang="ja-JP" dirty="0"/>
              <a:t>,*,*,*,</a:t>
            </a:r>
            <a:r>
              <a:rPr lang="ja-JP" altLang="en-US" dirty="0"/>
              <a:t>助動詞</a:t>
            </a:r>
            <a:r>
              <a:rPr lang="en-US" altLang="ja-JP" dirty="0"/>
              <a:t>-</a:t>
            </a:r>
            <a:r>
              <a:rPr lang="ja-JP" altLang="en-US" dirty="0"/>
              <a:t>タ</a:t>
            </a:r>
            <a:r>
              <a:rPr lang="en-US" altLang="ja-JP" dirty="0"/>
              <a:t>,</a:t>
            </a:r>
            <a:r>
              <a:rPr lang="ja-JP" altLang="en-US" dirty="0"/>
              <a:t>仮定形</a:t>
            </a:r>
            <a:r>
              <a:rPr lang="en-US" altLang="ja-JP" dirty="0"/>
              <a:t>-</a:t>
            </a:r>
            <a:r>
              <a:rPr lang="ja-JP" altLang="en-US" dirty="0"/>
              <a:t>一般</a:t>
            </a:r>
            <a:r>
              <a:rPr lang="en-US" altLang="ja-JP" dirty="0"/>
              <a:t>,</a:t>
            </a:r>
            <a:r>
              <a:rPr lang="ja-JP" altLang="en-US" dirty="0"/>
              <a:t>タ</a:t>
            </a:r>
            <a:r>
              <a:rPr lang="en-US" altLang="ja-JP" dirty="0"/>
              <a:t>,</a:t>
            </a:r>
            <a:r>
              <a:rPr lang="ja-JP" altLang="en-US" dirty="0"/>
              <a:t>た</a:t>
            </a:r>
            <a:r>
              <a:rPr lang="en-US" altLang="ja-JP" dirty="0"/>
              <a:t>,</a:t>
            </a:r>
            <a:r>
              <a:rPr lang="ja-JP" altLang="en-US" dirty="0"/>
              <a:t>たら</a:t>
            </a:r>
            <a:r>
              <a:rPr lang="en-US" altLang="ja-JP" dirty="0"/>
              <a:t>,</a:t>
            </a:r>
            <a:r>
              <a:rPr lang="ja-JP" altLang="en-US" dirty="0"/>
              <a:t>タラ</a:t>
            </a:r>
            <a:r>
              <a:rPr lang="en-US" altLang="ja-JP" dirty="0"/>
              <a:t>,</a:t>
            </a:r>
            <a:r>
              <a:rPr lang="ja-JP" altLang="en-US" dirty="0"/>
              <a:t>た</a:t>
            </a:r>
            <a:r>
              <a:rPr lang="en-US" altLang="ja-JP" dirty="0"/>
              <a:t>,</a:t>
            </a:r>
            <a:r>
              <a:rPr lang="ja-JP" altLang="en-US" dirty="0"/>
              <a:t>タ</a:t>
            </a:r>
            <a:r>
              <a:rPr lang="en-US" altLang="ja-JP" dirty="0"/>
              <a:t>,</a:t>
            </a:r>
            <a:r>
              <a:rPr lang="ja-JP" altLang="en-US" dirty="0"/>
              <a:t>和</a:t>
            </a:r>
            <a:r>
              <a:rPr lang="en-US" altLang="ja-JP" dirty="0"/>
              <a:t>,*,*,*,*</a:t>
            </a:r>
          </a:p>
          <a:p>
            <a:r>
              <a:rPr lang="en-US" altLang="ja-JP" dirty="0"/>
              <a:t>EOS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49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1903140" y="5170512"/>
            <a:ext cx="940668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547664" y="5157192"/>
            <a:ext cx="360040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42120" y="5157192"/>
            <a:ext cx="30554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07604" y="5157192"/>
            <a:ext cx="234516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903140" y="3514725"/>
            <a:ext cx="940668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47664" y="3501405"/>
            <a:ext cx="360040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42120" y="3501405"/>
            <a:ext cx="30554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07604" y="3501405"/>
            <a:ext cx="234516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42120" y="1988840"/>
            <a:ext cx="367240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42120" y="2348880"/>
            <a:ext cx="260980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242120" y="2708920"/>
            <a:ext cx="455401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242120" y="3068960"/>
            <a:ext cx="4817268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CaboCha</a:t>
            </a:r>
            <a:r>
              <a:rPr kumimoji="1" lang="ja-JP" altLang="en-US" dirty="0"/>
              <a:t>形式について（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文節番号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係り先の文節番号</a:t>
            </a:r>
            <a:r>
              <a:rPr lang="en-US" altLang="ja-JP" sz="2000" dirty="0"/>
              <a:t>(</a:t>
            </a:r>
            <a:r>
              <a:rPr lang="ja-JP" altLang="en-US" sz="2000" dirty="0"/>
              <a:t>係り先なし</a:t>
            </a:r>
            <a:r>
              <a:rPr lang="en-US" altLang="ja-JP" sz="2000" dirty="0"/>
              <a:t>:-1)</a:t>
            </a:r>
            <a:endParaRPr lang="ja-JP" altLang="en-US" sz="2000" dirty="0"/>
          </a:p>
          <a:p>
            <a:pPr lvl="1"/>
            <a:r>
              <a:rPr lang="ja-JP" altLang="en-US" sz="2000" dirty="0"/>
              <a:t>係り受け関係ラベル </a:t>
            </a:r>
            <a:r>
              <a:rPr lang="en-US" altLang="ja-JP" sz="2000" dirty="0"/>
              <a:t>(D)</a:t>
            </a:r>
            <a:endParaRPr lang="ja-JP" altLang="en-US" sz="2000" dirty="0"/>
          </a:p>
          <a:p>
            <a:pPr lvl="1"/>
            <a:r>
              <a:rPr lang="ja-JP" altLang="en-US" sz="2000" dirty="0"/>
              <a:t>主辞の形態素位置</a:t>
            </a:r>
            <a:r>
              <a:rPr lang="en-US" altLang="ja-JP" sz="2000" dirty="0"/>
              <a:t>/</a:t>
            </a:r>
            <a:r>
              <a:rPr lang="ja-JP" altLang="en-US" sz="2000" dirty="0"/>
              <a:t>機能語の形態素位置</a:t>
            </a:r>
          </a:p>
          <a:p>
            <a:pPr lvl="1"/>
            <a:r>
              <a:rPr lang="ja-JP" altLang="en-US" sz="2000" dirty="0"/>
              <a:t>係り関係のスコア</a:t>
            </a:r>
            <a:r>
              <a:rPr lang="en-US" altLang="ja-JP" sz="2000" dirty="0"/>
              <a:t>(</a:t>
            </a:r>
            <a:r>
              <a:rPr lang="ja-JP" altLang="en-US" sz="2000" dirty="0"/>
              <a:t>大きい方が確信度が高い</a:t>
            </a:r>
            <a:r>
              <a:rPr lang="en-US" altLang="ja-JP" sz="2000" dirty="0"/>
              <a:t>)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3501008"/>
            <a:ext cx="7704856" cy="2862322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* </a:t>
            </a:r>
            <a:r>
              <a:rPr lang="en-US" altLang="ja-JP" dirty="0"/>
              <a:t>1 2D 1/2 1.860856</a:t>
            </a:r>
            <a:endParaRPr lang="ja-JP" altLang="en-US" dirty="0"/>
          </a:p>
          <a:p>
            <a:r>
              <a:rPr lang="ja-JP" altLang="en-US" dirty="0"/>
              <a:t>音楽 名詞</a:t>
            </a:r>
            <a:r>
              <a:rPr lang="en-US" altLang="ja-JP" dirty="0"/>
              <a:t>,</a:t>
            </a:r>
            <a:r>
              <a:rPr lang="ja-JP" altLang="en-US" dirty="0"/>
              <a:t>普通名詞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漢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最近 名詞</a:t>
            </a:r>
            <a:r>
              <a:rPr lang="en-US" altLang="ja-JP" dirty="0"/>
              <a:t>,</a:t>
            </a:r>
            <a:r>
              <a:rPr lang="ja-JP" altLang="en-US" dirty="0"/>
              <a:t>普通名詞</a:t>
            </a:r>
            <a:r>
              <a:rPr lang="en-US" altLang="ja-JP" dirty="0"/>
              <a:t>,</a:t>
            </a:r>
            <a:r>
              <a:rPr lang="ja-JP" altLang="en-US" dirty="0"/>
              <a:t>副詞可能</a:t>
            </a:r>
            <a:r>
              <a:rPr lang="en-US" altLang="ja-JP" dirty="0"/>
              <a:t>,*,*,*,</a:t>
            </a:r>
            <a:r>
              <a:rPr lang="ja-JP" altLang="en-US" dirty="0"/>
              <a:t>サイキン</a:t>
            </a:r>
            <a:r>
              <a:rPr lang="en-US" altLang="ja-JP" dirty="0"/>
              <a:t>,</a:t>
            </a:r>
            <a:r>
              <a:rPr lang="ja-JP" altLang="en-US" dirty="0"/>
              <a:t>最近</a:t>
            </a:r>
            <a:r>
              <a:rPr lang="en-US" altLang="ja-JP" dirty="0"/>
              <a:t>,</a:t>
            </a:r>
            <a:r>
              <a:rPr lang="ja-JP" altLang="en-US" dirty="0"/>
              <a:t>最近</a:t>
            </a:r>
            <a:r>
              <a:rPr lang="en-US" altLang="ja-JP" dirty="0"/>
              <a:t>,</a:t>
            </a:r>
            <a:r>
              <a:rPr lang="ja-JP" altLang="en-US" dirty="0"/>
              <a:t>サイキン</a:t>
            </a:r>
            <a:r>
              <a:rPr lang="en-US" altLang="ja-JP" dirty="0"/>
              <a:t>,</a:t>
            </a:r>
            <a:r>
              <a:rPr lang="ja-JP" altLang="en-US" dirty="0"/>
              <a:t>最近</a:t>
            </a:r>
            <a:r>
              <a:rPr lang="en-US" altLang="ja-JP" dirty="0"/>
              <a:t>,</a:t>
            </a:r>
            <a:r>
              <a:rPr lang="ja-JP" altLang="en-US" dirty="0"/>
              <a:t>サイキン</a:t>
            </a:r>
            <a:r>
              <a:rPr lang="en-US" altLang="ja-JP" dirty="0"/>
              <a:t>,</a:t>
            </a:r>
            <a:r>
              <a:rPr lang="ja-JP" altLang="en-US" dirty="0"/>
              <a:t>漢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の 助詞</a:t>
            </a:r>
            <a:r>
              <a:rPr lang="en-US" altLang="ja-JP" dirty="0"/>
              <a:t>,</a:t>
            </a:r>
            <a:r>
              <a:rPr lang="ja-JP" altLang="en-US" dirty="0"/>
              <a:t>格助詞</a:t>
            </a:r>
            <a:r>
              <a:rPr lang="en-US" altLang="ja-JP" dirty="0"/>
              <a:t>,*,*,*,*,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/>
              <a:t>和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* </a:t>
            </a:r>
            <a:r>
              <a:rPr lang="en-US" altLang="ja-JP" dirty="0"/>
              <a:t>2 7D 0/1 0.303176</a:t>
            </a:r>
            <a:endParaRPr lang="ja-JP" altLang="en-US" dirty="0"/>
          </a:p>
          <a:p>
            <a:r>
              <a:rPr lang="ja-JP" altLang="en-US" dirty="0"/>
              <a:t>音楽 名詞</a:t>
            </a:r>
            <a:r>
              <a:rPr lang="en-US" altLang="ja-JP" dirty="0"/>
              <a:t>,</a:t>
            </a:r>
            <a:r>
              <a:rPr lang="ja-JP" altLang="en-US" dirty="0"/>
              <a:t>普通名詞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漢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って 助詞</a:t>
            </a:r>
            <a:r>
              <a:rPr lang="en-US" altLang="ja-JP" dirty="0"/>
              <a:t>,</a:t>
            </a:r>
            <a:r>
              <a:rPr lang="ja-JP" altLang="en-US" dirty="0"/>
              <a:t>副助詞</a:t>
            </a:r>
            <a:r>
              <a:rPr lang="en-US" altLang="ja-JP" dirty="0"/>
              <a:t>,*,*,*,*,</a:t>
            </a:r>
            <a:r>
              <a:rPr lang="ja-JP" altLang="en-US" dirty="0"/>
              <a:t>ッテ</a:t>
            </a:r>
            <a:r>
              <a:rPr lang="en-US" altLang="ja-JP" dirty="0"/>
              <a:t>,</a:t>
            </a:r>
            <a:r>
              <a:rPr lang="ja-JP" altLang="en-US" dirty="0" err="1"/>
              <a:t>って</a:t>
            </a:r>
            <a:r>
              <a:rPr lang="en-US" altLang="ja-JP" dirty="0"/>
              <a:t>,</a:t>
            </a:r>
            <a:r>
              <a:rPr lang="ja-JP" altLang="en-US" dirty="0" err="1"/>
              <a:t>って</a:t>
            </a:r>
            <a:r>
              <a:rPr lang="en-US" altLang="ja-JP" dirty="0"/>
              <a:t>,</a:t>
            </a:r>
            <a:r>
              <a:rPr lang="ja-JP" altLang="en-US" dirty="0"/>
              <a:t>ッテ</a:t>
            </a:r>
            <a:r>
              <a:rPr lang="en-US" altLang="ja-JP" dirty="0"/>
              <a:t>,</a:t>
            </a:r>
            <a:r>
              <a:rPr lang="ja-JP" altLang="en-US" dirty="0" err="1"/>
              <a:t>って</a:t>
            </a:r>
            <a:r>
              <a:rPr lang="en-US" altLang="ja-JP" dirty="0"/>
              <a:t>,</a:t>
            </a:r>
            <a:r>
              <a:rPr lang="ja-JP" altLang="en-US" dirty="0"/>
              <a:t>ッテ</a:t>
            </a:r>
            <a:r>
              <a:rPr lang="en-US" altLang="ja-JP" dirty="0"/>
              <a:t>,</a:t>
            </a:r>
            <a:r>
              <a:rPr lang="ja-JP" altLang="en-US" dirty="0"/>
              <a:t>和</a:t>
            </a:r>
            <a:r>
              <a:rPr lang="en-US" altLang="ja-JP" dirty="0"/>
              <a:t>,*,*,*,*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36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898873" y="6093296"/>
            <a:ext cx="504056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98873" y="5517232"/>
            <a:ext cx="576064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98873" y="5004921"/>
            <a:ext cx="288032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98873" y="4437112"/>
            <a:ext cx="576064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8873" y="3861048"/>
            <a:ext cx="576064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39552" y="2132856"/>
            <a:ext cx="187220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CaboCha</a:t>
            </a:r>
            <a:r>
              <a:rPr lang="ja-JP" altLang="en-US" dirty="0"/>
              <a:t>形式について（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9035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形態論情報行仕様：</a:t>
            </a:r>
            <a:r>
              <a:rPr lang="en-GB" altLang="ja-JP" sz="2800" dirty="0" err="1"/>
              <a:t>MeCab-UniDic</a:t>
            </a:r>
            <a:r>
              <a:rPr lang="en-GB" altLang="ja-JP" sz="2800" dirty="0"/>
              <a:t> </a:t>
            </a:r>
            <a:r>
              <a:rPr lang="ja-JP" altLang="en-US" sz="2800" dirty="0"/>
              <a:t>の出力と互換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sz="2000" dirty="0"/>
              <a:t>出現形書字形 </a:t>
            </a:r>
            <a:r>
              <a:rPr lang="en-US" altLang="ja-JP" sz="2000" dirty="0"/>
              <a:t>\</a:t>
            </a:r>
            <a:r>
              <a:rPr lang="en-GB" altLang="ja-JP" sz="2000" dirty="0"/>
              <a:t>t </a:t>
            </a:r>
            <a:r>
              <a:rPr lang="ja-JP" altLang="en-US" sz="2000" dirty="0"/>
              <a:t>品詞</a:t>
            </a:r>
            <a:r>
              <a:rPr lang="en-US" altLang="ja-JP" sz="2000" dirty="0"/>
              <a:t>, </a:t>
            </a:r>
            <a:r>
              <a:rPr lang="ja-JP" altLang="en-US" sz="2000" dirty="0"/>
              <a:t>品詞細分類</a:t>
            </a:r>
            <a:r>
              <a:rPr lang="en-US" altLang="ja-JP" sz="2000" dirty="0"/>
              <a:t>1</a:t>
            </a:r>
            <a:r>
              <a:rPr lang="ja-JP" altLang="en-US" sz="2000" dirty="0"/>
              <a:t>（大分類）</a:t>
            </a:r>
            <a:r>
              <a:rPr lang="en-US" altLang="ja-JP" sz="2000" dirty="0"/>
              <a:t>, </a:t>
            </a:r>
            <a:r>
              <a:rPr lang="ja-JP" altLang="en-US" sz="2000" dirty="0"/>
              <a:t>品詞細分類</a:t>
            </a:r>
            <a:r>
              <a:rPr lang="en-US" altLang="ja-JP" sz="2000" dirty="0"/>
              <a:t>2</a:t>
            </a:r>
            <a:r>
              <a:rPr lang="ja-JP" altLang="en-US" sz="2000" dirty="0"/>
              <a:t>（中分類）</a:t>
            </a:r>
            <a:r>
              <a:rPr lang="en-US" altLang="ja-JP" sz="2000" dirty="0"/>
              <a:t>, </a:t>
            </a:r>
          </a:p>
          <a:p>
            <a:pPr marL="0" indent="0">
              <a:buNone/>
            </a:pPr>
            <a:r>
              <a:rPr lang="ja-JP" altLang="en-US" sz="2000" dirty="0"/>
              <a:t>品詞細分類</a:t>
            </a:r>
            <a:r>
              <a:rPr lang="en-US" altLang="ja-JP" sz="2000" dirty="0"/>
              <a:t>3</a:t>
            </a:r>
            <a:r>
              <a:rPr lang="ja-JP" altLang="en-US" sz="2000" dirty="0"/>
              <a:t>（小分類）</a:t>
            </a:r>
            <a:r>
              <a:rPr lang="en-US" altLang="ja-JP" sz="2000" dirty="0"/>
              <a:t>, </a:t>
            </a:r>
            <a:r>
              <a:rPr lang="ja-JP" altLang="en-US" sz="2000" dirty="0"/>
              <a:t>活用型</a:t>
            </a:r>
            <a:r>
              <a:rPr lang="en-US" altLang="ja-JP" sz="2000" dirty="0"/>
              <a:t>, </a:t>
            </a:r>
            <a:r>
              <a:rPr lang="ja-JP" altLang="en-US" sz="2000" dirty="0"/>
              <a:t>活用形</a:t>
            </a:r>
            <a:r>
              <a:rPr lang="en-US" altLang="ja-JP" sz="2000" dirty="0"/>
              <a:t>, </a:t>
            </a:r>
            <a:r>
              <a:rPr lang="ja-JP" altLang="en-US" sz="2000" dirty="0"/>
              <a:t>語彙素読み</a:t>
            </a:r>
            <a:r>
              <a:rPr lang="en-US" altLang="ja-JP" sz="2000" dirty="0"/>
              <a:t>, </a:t>
            </a:r>
            <a:r>
              <a:rPr lang="ja-JP" altLang="en-US" sz="2000" dirty="0"/>
              <a:t>語彙素</a:t>
            </a:r>
            <a:r>
              <a:rPr lang="en-US" altLang="ja-JP" sz="2000" dirty="0"/>
              <a:t>, </a:t>
            </a:r>
          </a:p>
          <a:p>
            <a:pPr marL="0" indent="0">
              <a:buNone/>
            </a:pPr>
            <a:r>
              <a:rPr lang="ja-JP" altLang="en-US" sz="2000" dirty="0"/>
              <a:t>書字形（表層形）</a:t>
            </a:r>
            <a:r>
              <a:rPr lang="en-US" altLang="ja-JP" sz="2000" dirty="0"/>
              <a:t>, </a:t>
            </a:r>
            <a:r>
              <a:rPr lang="ja-JP" altLang="en-US" sz="2000" dirty="0"/>
              <a:t>発音形出現形</a:t>
            </a:r>
            <a:r>
              <a:rPr lang="en-US" altLang="ja-JP" sz="2000" dirty="0"/>
              <a:t>, </a:t>
            </a:r>
            <a:r>
              <a:rPr lang="ja-JP" altLang="en-US" sz="2000" dirty="0"/>
              <a:t>書字形（基本形）</a:t>
            </a:r>
            <a:r>
              <a:rPr lang="en-US" altLang="ja-JP" sz="2000" dirty="0"/>
              <a:t>, </a:t>
            </a:r>
            <a:r>
              <a:rPr lang="ja-JP" altLang="en-US" sz="2000" dirty="0"/>
              <a:t>発音形（基本形）</a:t>
            </a:r>
            <a:r>
              <a:rPr lang="en-US" altLang="ja-JP" sz="2000" dirty="0"/>
              <a:t>, </a:t>
            </a:r>
            <a:r>
              <a:rPr lang="ja-JP" altLang="en-US" sz="2000" dirty="0"/>
              <a:t>語種</a:t>
            </a:r>
            <a:r>
              <a:rPr lang="en-US" altLang="ja-JP" sz="2000" dirty="0"/>
              <a:t>, </a:t>
            </a:r>
          </a:p>
          <a:p>
            <a:pPr marL="0" indent="0">
              <a:buNone/>
            </a:pPr>
            <a:r>
              <a:rPr lang="ja-JP" altLang="en-US" sz="2000" dirty="0"/>
              <a:t>語頭変化型</a:t>
            </a:r>
            <a:r>
              <a:rPr lang="en-US" altLang="ja-JP" sz="2000" dirty="0"/>
              <a:t>, </a:t>
            </a:r>
            <a:r>
              <a:rPr lang="ja-JP" altLang="en-US" sz="2000" dirty="0"/>
              <a:t>語頭変化形</a:t>
            </a:r>
            <a:r>
              <a:rPr lang="en-US" altLang="ja-JP" sz="2000" dirty="0"/>
              <a:t>, </a:t>
            </a:r>
            <a:r>
              <a:rPr lang="ja-JP" altLang="en-US" sz="2000" dirty="0"/>
              <a:t>語末変化型</a:t>
            </a:r>
            <a:r>
              <a:rPr lang="en-US" altLang="ja-JP" sz="2000" dirty="0"/>
              <a:t>, </a:t>
            </a:r>
            <a:r>
              <a:rPr lang="ja-JP" altLang="en-US" sz="2000" dirty="0"/>
              <a:t>語末変化形</a:t>
            </a:r>
          </a:p>
          <a:p>
            <a:pPr marL="0" indent="0">
              <a:buNone/>
            </a:pPr>
            <a:endParaRPr lang="en-GB" altLang="ja-JP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3573016"/>
            <a:ext cx="7704856" cy="2862322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* </a:t>
            </a:r>
            <a:r>
              <a:rPr lang="en-US" altLang="ja-JP" dirty="0"/>
              <a:t>1 2D 1/2 1.860856</a:t>
            </a:r>
            <a:endParaRPr lang="ja-JP" altLang="en-US" dirty="0"/>
          </a:p>
          <a:p>
            <a:r>
              <a:rPr lang="ja-JP" altLang="en-US" dirty="0"/>
              <a:t>音楽 名詞</a:t>
            </a:r>
            <a:r>
              <a:rPr lang="en-US" altLang="ja-JP" dirty="0"/>
              <a:t>,</a:t>
            </a:r>
            <a:r>
              <a:rPr lang="ja-JP" altLang="en-US" dirty="0"/>
              <a:t>普通名詞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漢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最近 名詞</a:t>
            </a:r>
            <a:r>
              <a:rPr lang="en-US" altLang="ja-JP" dirty="0"/>
              <a:t>,</a:t>
            </a:r>
            <a:r>
              <a:rPr lang="ja-JP" altLang="en-US" dirty="0"/>
              <a:t>普通名詞</a:t>
            </a:r>
            <a:r>
              <a:rPr lang="en-US" altLang="ja-JP" dirty="0"/>
              <a:t>,</a:t>
            </a:r>
            <a:r>
              <a:rPr lang="ja-JP" altLang="en-US" dirty="0"/>
              <a:t>副詞可能</a:t>
            </a:r>
            <a:r>
              <a:rPr lang="en-US" altLang="ja-JP" dirty="0"/>
              <a:t>,*,*,*,</a:t>
            </a:r>
            <a:r>
              <a:rPr lang="ja-JP" altLang="en-US" dirty="0"/>
              <a:t>サイキン</a:t>
            </a:r>
            <a:r>
              <a:rPr lang="en-US" altLang="ja-JP" dirty="0"/>
              <a:t>,</a:t>
            </a:r>
            <a:r>
              <a:rPr lang="ja-JP" altLang="en-US" dirty="0"/>
              <a:t>最近</a:t>
            </a:r>
            <a:r>
              <a:rPr lang="en-US" altLang="ja-JP" dirty="0"/>
              <a:t>,</a:t>
            </a:r>
            <a:r>
              <a:rPr lang="ja-JP" altLang="en-US" dirty="0"/>
              <a:t>最近</a:t>
            </a:r>
            <a:r>
              <a:rPr lang="en-US" altLang="ja-JP" dirty="0"/>
              <a:t>,</a:t>
            </a:r>
            <a:r>
              <a:rPr lang="ja-JP" altLang="en-US" dirty="0"/>
              <a:t>サイキン</a:t>
            </a:r>
            <a:r>
              <a:rPr lang="en-US" altLang="ja-JP" dirty="0"/>
              <a:t>,</a:t>
            </a:r>
            <a:r>
              <a:rPr lang="ja-JP" altLang="en-US" dirty="0"/>
              <a:t>最近</a:t>
            </a:r>
            <a:r>
              <a:rPr lang="en-US" altLang="ja-JP" dirty="0"/>
              <a:t>,</a:t>
            </a:r>
            <a:r>
              <a:rPr lang="ja-JP" altLang="en-US" dirty="0"/>
              <a:t>サイキン</a:t>
            </a:r>
            <a:r>
              <a:rPr lang="en-US" altLang="ja-JP" dirty="0"/>
              <a:t>,</a:t>
            </a:r>
            <a:r>
              <a:rPr lang="ja-JP" altLang="en-US" dirty="0"/>
              <a:t>漢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の 助詞</a:t>
            </a:r>
            <a:r>
              <a:rPr lang="en-US" altLang="ja-JP" dirty="0"/>
              <a:t>,</a:t>
            </a:r>
            <a:r>
              <a:rPr lang="ja-JP" altLang="en-US" dirty="0"/>
              <a:t>格助詞</a:t>
            </a:r>
            <a:r>
              <a:rPr lang="en-US" altLang="ja-JP" dirty="0"/>
              <a:t>,*,*,*,*,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/>
              <a:t>和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* </a:t>
            </a:r>
            <a:r>
              <a:rPr lang="en-US" altLang="ja-JP" dirty="0"/>
              <a:t>2 7D 0/1 0.303176</a:t>
            </a:r>
            <a:endParaRPr lang="ja-JP" altLang="en-US" dirty="0"/>
          </a:p>
          <a:p>
            <a:r>
              <a:rPr lang="ja-JP" altLang="en-US" dirty="0"/>
              <a:t>音楽 名詞</a:t>
            </a:r>
            <a:r>
              <a:rPr lang="en-US" altLang="ja-JP" dirty="0"/>
              <a:t>,</a:t>
            </a:r>
            <a:r>
              <a:rPr lang="ja-JP" altLang="en-US" dirty="0"/>
              <a:t>普通名詞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音楽</a:t>
            </a:r>
            <a:r>
              <a:rPr lang="en-US" altLang="ja-JP" dirty="0"/>
              <a:t>,</a:t>
            </a:r>
            <a:r>
              <a:rPr lang="ja-JP" altLang="en-US" dirty="0"/>
              <a:t>オンガク</a:t>
            </a:r>
            <a:r>
              <a:rPr lang="en-US" altLang="ja-JP" dirty="0"/>
              <a:t>,</a:t>
            </a:r>
            <a:r>
              <a:rPr lang="ja-JP" altLang="en-US" dirty="0"/>
              <a:t>漢</a:t>
            </a:r>
            <a:r>
              <a:rPr lang="en-US" altLang="ja-JP" dirty="0"/>
              <a:t>,*,*,*,*</a:t>
            </a:r>
            <a:endParaRPr lang="ja-JP" altLang="en-US" dirty="0"/>
          </a:p>
          <a:p>
            <a:r>
              <a:rPr lang="ja-JP" altLang="en-US" dirty="0"/>
              <a:t>って 助詞</a:t>
            </a:r>
            <a:r>
              <a:rPr lang="en-US" altLang="ja-JP" dirty="0"/>
              <a:t>,</a:t>
            </a:r>
            <a:r>
              <a:rPr lang="ja-JP" altLang="en-US" dirty="0"/>
              <a:t>副助詞</a:t>
            </a:r>
            <a:r>
              <a:rPr lang="en-US" altLang="ja-JP" dirty="0"/>
              <a:t>,*,*,*,*,</a:t>
            </a:r>
            <a:r>
              <a:rPr lang="ja-JP" altLang="en-US" dirty="0"/>
              <a:t>ッテ</a:t>
            </a:r>
            <a:r>
              <a:rPr lang="en-US" altLang="ja-JP" dirty="0"/>
              <a:t>,</a:t>
            </a:r>
            <a:r>
              <a:rPr lang="ja-JP" altLang="en-US" dirty="0" err="1"/>
              <a:t>って</a:t>
            </a:r>
            <a:r>
              <a:rPr lang="en-US" altLang="ja-JP" dirty="0"/>
              <a:t>,</a:t>
            </a:r>
            <a:r>
              <a:rPr lang="ja-JP" altLang="en-US" dirty="0" err="1"/>
              <a:t>って</a:t>
            </a:r>
            <a:r>
              <a:rPr lang="en-US" altLang="ja-JP" dirty="0"/>
              <a:t>,</a:t>
            </a:r>
            <a:r>
              <a:rPr lang="ja-JP" altLang="en-US" dirty="0"/>
              <a:t>ッテ</a:t>
            </a:r>
            <a:r>
              <a:rPr lang="en-US" altLang="ja-JP" dirty="0"/>
              <a:t>,</a:t>
            </a:r>
            <a:r>
              <a:rPr lang="ja-JP" altLang="en-US" dirty="0" err="1"/>
              <a:t>って</a:t>
            </a:r>
            <a:r>
              <a:rPr lang="en-US" altLang="ja-JP" dirty="0"/>
              <a:t>,</a:t>
            </a:r>
            <a:r>
              <a:rPr lang="ja-JP" altLang="en-US" dirty="0"/>
              <a:t>ッテ</a:t>
            </a:r>
            <a:r>
              <a:rPr lang="en-US" altLang="ja-JP" dirty="0"/>
              <a:t>,</a:t>
            </a:r>
            <a:r>
              <a:rPr lang="ja-JP" altLang="en-US" dirty="0"/>
              <a:t>和</a:t>
            </a:r>
            <a:r>
              <a:rPr lang="en-US" altLang="ja-JP" dirty="0"/>
              <a:t>,*,*,*,*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474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制限事項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文字列に対する正規表現は利用できない</a:t>
            </a:r>
            <a:endParaRPr kumimoji="1" lang="en-US" altLang="ja-JP" sz="2800" dirty="0"/>
          </a:p>
          <a:p>
            <a:r>
              <a:rPr lang="ja-JP" altLang="en-US" sz="2800" dirty="0"/>
              <a:t>名詞</a:t>
            </a:r>
            <a:r>
              <a:rPr lang="en-US" altLang="ja-JP" sz="2800" dirty="0"/>
              <a:t>-</a:t>
            </a:r>
            <a:r>
              <a:rPr lang="ja-JP" altLang="en-US" sz="2800" dirty="0"/>
              <a:t>固有名詞</a:t>
            </a:r>
            <a:r>
              <a:rPr lang="en-US" altLang="ja-JP" sz="2800" dirty="0"/>
              <a:t>-</a:t>
            </a:r>
            <a:r>
              <a:rPr lang="ja-JP" altLang="en-US" sz="2800" dirty="0"/>
              <a:t>人名</a:t>
            </a:r>
            <a:r>
              <a:rPr lang="en-US" altLang="ja-JP" sz="2800" dirty="0"/>
              <a:t>-{</a:t>
            </a:r>
            <a:r>
              <a:rPr lang="ja-JP" altLang="en-US" sz="2800" dirty="0"/>
              <a:t>姓</a:t>
            </a:r>
            <a:r>
              <a:rPr lang="en-US" altLang="ja-JP" sz="2800" dirty="0"/>
              <a:t>,</a:t>
            </a:r>
            <a:r>
              <a:rPr lang="ja-JP" altLang="en-US" sz="2800" dirty="0"/>
              <a:t>名</a:t>
            </a:r>
            <a:r>
              <a:rPr lang="en-US" altLang="ja-JP" sz="2800" dirty="0"/>
              <a:t>}</a:t>
            </a:r>
            <a:r>
              <a:rPr lang="ja-JP" altLang="en-US" sz="2800" dirty="0"/>
              <a:t>は〓文字でマスク</a:t>
            </a:r>
            <a:endParaRPr lang="en-US" altLang="ja-JP" sz="2800" dirty="0"/>
          </a:p>
          <a:p>
            <a:r>
              <a:rPr lang="ja-JP" altLang="en-US" sz="2800" dirty="0"/>
              <a:t>頻度情報に意味を持たせるときは注意</a:t>
            </a:r>
            <a:endParaRPr lang="en-US" altLang="ja-JP" sz="2800" dirty="0"/>
          </a:p>
          <a:p>
            <a:pPr lvl="1"/>
            <a:r>
              <a:rPr kumimoji="1" lang="ja-JP" altLang="en-US" sz="2400" dirty="0"/>
              <a:t>ページ単位で「異なり」を取り、文単位で「異なり」をとっている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同一文に複数回出現する場合には、最左マッチの結果のみを表示カウント</a:t>
            </a:r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66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D0089-C5BF-4673-8979-4C174340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232EAB-015C-48A3-9E2C-A0755689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dirty="0"/>
              <a:t>国内論文誌・紀要：</a:t>
            </a:r>
            <a:endParaRPr lang="en-US" altLang="ja-JP" dirty="0"/>
          </a:p>
          <a:p>
            <a:r>
              <a:rPr lang="ja-JP" altLang="en-US" dirty="0"/>
              <a:t>浅原正幸</a:t>
            </a:r>
            <a:r>
              <a:rPr lang="en-US" altLang="ja-JP" dirty="0"/>
              <a:t>, </a:t>
            </a:r>
            <a:r>
              <a:rPr lang="ja-JP" altLang="en-US" dirty="0"/>
              <a:t>河原一哉</a:t>
            </a:r>
            <a:r>
              <a:rPr lang="en-US" altLang="ja-JP" dirty="0"/>
              <a:t>, </a:t>
            </a:r>
            <a:r>
              <a:rPr lang="ja-JP" altLang="en-US" dirty="0"/>
              <a:t>大場寧子</a:t>
            </a:r>
            <a:r>
              <a:rPr lang="en-US" altLang="ja-JP" dirty="0"/>
              <a:t>, </a:t>
            </a:r>
            <a:r>
              <a:rPr lang="ja-JP" altLang="en-US" dirty="0"/>
              <a:t>前川喜久雄 </a:t>
            </a:r>
            <a:r>
              <a:rPr lang="en-US" altLang="ja-JP" dirty="0"/>
              <a:t>(2018) </a:t>
            </a:r>
            <a:r>
              <a:rPr lang="ja-JP" altLang="en-US" dirty="0"/>
              <a:t>「</a:t>
            </a:r>
            <a:r>
              <a:rPr lang="en-US" altLang="ja-JP" dirty="0"/>
              <a:t>『</a:t>
            </a:r>
            <a:r>
              <a:rPr lang="ja-JP" altLang="en-US" dirty="0"/>
              <a:t>国語研日本語ウェブコーパス</a:t>
            </a:r>
            <a:r>
              <a:rPr lang="en-US" altLang="ja-JP" dirty="0"/>
              <a:t>』</a:t>
            </a:r>
            <a:r>
              <a:rPr lang="ja-JP" altLang="en-US" dirty="0"/>
              <a:t>とその検索系</a:t>
            </a:r>
            <a:r>
              <a:rPr lang="en-US" altLang="ja-JP" dirty="0"/>
              <a:t>『</a:t>
            </a:r>
            <a:r>
              <a:rPr lang="ja-JP" altLang="en-US" dirty="0"/>
              <a:t>梵天</a:t>
            </a:r>
            <a:r>
              <a:rPr lang="en-US" altLang="ja-JP" dirty="0"/>
              <a:t>』</a:t>
            </a:r>
            <a:r>
              <a:rPr lang="ja-JP" altLang="en-US" dirty="0"/>
              <a:t>」情報処理学会論文誌</a:t>
            </a:r>
            <a:r>
              <a:rPr lang="en-US" altLang="ja-JP" dirty="0"/>
              <a:t>, Vol 59, No. 2, pp.299-306.</a:t>
            </a:r>
          </a:p>
          <a:p>
            <a:pPr marL="0" indent="0">
              <a:buNone/>
            </a:pPr>
            <a:r>
              <a:rPr lang="ja-JP" altLang="en-US" dirty="0"/>
              <a:t>国際会議予稿集：</a:t>
            </a:r>
            <a:endParaRPr lang="en-US" altLang="ja-JP" dirty="0"/>
          </a:p>
          <a:p>
            <a:r>
              <a:rPr lang="en-US" altLang="ja-JP" dirty="0"/>
              <a:t>Masayuki </a:t>
            </a:r>
            <a:r>
              <a:rPr lang="en-US" altLang="ja-JP" dirty="0" err="1"/>
              <a:t>Asahara</a:t>
            </a:r>
            <a:r>
              <a:rPr lang="en-US" altLang="ja-JP" dirty="0"/>
              <a:t>, Kazuya Kawahara, </a:t>
            </a:r>
            <a:r>
              <a:rPr lang="en-US" altLang="ja-JP" dirty="0" err="1"/>
              <a:t>Yuya</a:t>
            </a:r>
            <a:r>
              <a:rPr lang="en-US" altLang="ja-JP" dirty="0"/>
              <a:t> Takei, </a:t>
            </a:r>
            <a:r>
              <a:rPr lang="en-US" altLang="ja-JP" dirty="0" err="1"/>
              <a:t>Hideto</a:t>
            </a:r>
            <a:r>
              <a:rPr lang="en-US" altLang="ja-JP" dirty="0"/>
              <a:t> </a:t>
            </a:r>
            <a:r>
              <a:rPr lang="en-US" altLang="ja-JP" dirty="0" err="1"/>
              <a:t>Masuoka</a:t>
            </a:r>
            <a:r>
              <a:rPr lang="en-US" altLang="ja-JP" dirty="0"/>
              <a:t>, Yasuko </a:t>
            </a:r>
            <a:r>
              <a:rPr lang="en-US" altLang="ja-JP" dirty="0" err="1"/>
              <a:t>Ohba</a:t>
            </a:r>
            <a:r>
              <a:rPr lang="en-US" altLang="ja-JP" dirty="0"/>
              <a:t>, Yuki Torii, Toru </a:t>
            </a:r>
            <a:r>
              <a:rPr lang="en-US" altLang="ja-JP" dirty="0" err="1"/>
              <a:t>Morii</a:t>
            </a:r>
            <a:r>
              <a:rPr lang="en-US" altLang="ja-JP" dirty="0"/>
              <a:t>, Yuki Tanaka, </a:t>
            </a:r>
            <a:r>
              <a:rPr lang="en-US" altLang="ja-JP" dirty="0" err="1"/>
              <a:t>Kikuo</a:t>
            </a:r>
            <a:r>
              <a:rPr lang="en-US" altLang="ja-JP" dirty="0"/>
              <a:t> Maekawa, Sachi Kato and </a:t>
            </a:r>
            <a:r>
              <a:rPr lang="en-US" altLang="ja-JP" dirty="0" err="1"/>
              <a:t>Hikari</a:t>
            </a:r>
            <a:r>
              <a:rPr lang="en-US" altLang="ja-JP" dirty="0"/>
              <a:t> </a:t>
            </a:r>
            <a:r>
              <a:rPr lang="en-US" altLang="ja-JP" dirty="0" err="1"/>
              <a:t>Konishi</a:t>
            </a:r>
            <a:r>
              <a:rPr lang="ja-JP" altLang="en-US" dirty="0"/>
              <a:t> </a:t>
            </a:r>
            <a:r>
              <a:rPr lang="en-US" altLang="ja-JP" dirty="0"/>
              <a:t>(2016) ‘‘</a:t>
            </a:r>
            <a:r>
              <a:rPr lang="en-US" altLang="ja-JP" dirty="0" err="1"/>
              <a:t>BonTen</a:t>
            </a:r>
            <a:r>
              <a:rPr lang="en-US" altLang="ja-JP" dirty="0"/>
              <a:t>’ – Corpus Concordance System for ‘NINJAL Web Japanese Corpus’’ Proc. of COLING-2016 Demo Session.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046BAF-450B-4F58-8D95-9953F228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梵天の特徴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種類の検索方法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文字列検索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品詞列検索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係り受け検索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sz="500" dirty="0"/>
          </a:p>
          <a:p>
            <a:r>
              <a:rPr lang="ja-JP" altLang="en-US" dirty="0"/>
              <a:t>ドメイン指定検索</a:t>
            </a:r>
            <a:endParaRPr lang="en-US" altLang="ja-JP" dirty="0"/>
          </a:p>
          <a:p>
            <a:pPr lvl="1"/>
            <a:r>
              <a:rPr lang="ja-JP" altLang="en-US" dirty="0"/>
              <a:t>ドメイン（</a:t>
            </a:r>
            <a:r>
              <a:rPr lang="en-US" altLang="ja-JP" dirty="0"/>
              <a:t>ac.jp </a:t>
            </a:r>
            <a:r>
              <a:rPr lang="ja-JP" altLang="en-US" dirty="0"/>
              <a:t>など末尾２パート）指定が可能</a:t>
            </a:r>
            <a:endParaRPr lang="en-US" altLang="ja-JP" dirty="0"/>
          </a:p>
          <a:p>
            <a:pPr marL="0" indent="0">
              <a:buNone/>
            </a:pPr>
            <a:endParaRPr lang="en-US" altLang="ja-JP" sz="500" dirty="0"/>
          </a:p>
          <a:p>
            <a:r>
              <a:rPr kumimoji="1" lang="ja-JP" altLang="en-US" dirty="0"/>
              <a:t>検索結果のダウンロード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 err="1"/>
              <a:t>CaboCha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1"/>
            <a:r>
              <a:rPr kumimoji="1" lang="ja-JP" altLang="en-US" dirty="0"/>
              <a:t>タブ区切りテキスト形式（</a:t>
            </a:r>
            <a:r>
              <a:rPr lang="en-GB" altLang="ja-JP" dirty="0"/>
              <a:t>TSV</a:t>
            </a:r>
            <a:r>
              <a:rPr lang="ja-JP" altLang="en-US" dirty="0"/>
              <a:t>形式）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4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梵天のデータ作成方法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自動解析</a:t>
            </a:r>
            <a:endParaRPr lang="en-US" altLang="ja-JP" dirty="0"/>
          </a:p>
          <a:p>
            <a:pPr lvl="1"/>
            <a:r>
              <a:rPr lang="ja-JP" altLang="en-US" dirty="0"/>
              <a:t>人手による修正は加えていない</a:t>
            </a:r>
            <a:endParaRPr lang="en-US" altLang="ja-JP" dirty="0"/>
          </a:p>
          <a:p>
            <a:pPr marL="0" indent="0">
              <a:buNone/>
            </a:pPr>
            <a:endParaRPr lang="en-US" altLang="ja-JP" sz="500" dirty="0"/>
          </a:p>
          <a:p>
            <a:r>
              <a:rPr lang="ja-JP" altLang="en-US" dirty="0"/>
              <a:t>解析処理</a:t>
            </a:r>
            <a:endParaRPr lang="en-US" altLang="ja-JP" dirty="0"/>
          </a:p>
          <a:p>
            <a:pPr lvl="1"/>
            <a:r>
              <a:rPr lang="ja-JP" altLang="en-US" dirty="0"/>
              <a:t>形態素解析器「</a:t>
            </a:r>
            <a:r>
              <a:rPr lang="en-US" altLang="ja-JP" dirty="0"/>
              <a:t>MeCab-0.996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解析用辞書「</a:t>
            </a:r>
            <a:r>
              <a:rPr lang="en-US" altLang="ja-JP" dirty="0"/>
              <a:t>UniDic-mecab-2.1.2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係り受け解析器「</a:t>
            </a:r>
            <a:r>
              <a:rPr lang="en-US" altLang="ja-JP" dirty="0"/>
              <a:t>CaboCha-0.69 </a:t>
            </a:r>
            <a:r>
              <a:rPr lang="en-US" altLang="ja-JP" dirty="0" err="1"/>
              <a:t>UniDic</a:t>
            </a:r>
            <a:r>
              <a:rPr lang="en-US" altLang="ja-JP" dirty="0"/>
              <a:t> </a:t>
            </a:r>
            <a:r>
              <a:rPr lang="ja-JP" altLang="en-US" dirty="0"/>
              <a:t>主辞規則」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7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検索時に必要な知識：品詞列検索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07014"/>
            <a:ext cx="8229600" cy="4525963"/>
          </a:xfrm>
        </p:spPr>
        <p:txBody>
          <a:bodyPr/>
          <a:lstStyle/>
          <a:p>
            <a:r>
              <a:rPr kumimoji="1" lang="en-US" altLang="ja-JP" dirty="0" err="1"/>
              <a:t>UniDic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の短単位の知識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544692"/>
              </p:ext>
            </p:extLst>
          </p:nvPr>
        </p:nvGraphicFramePr>
        <p:xfrm>
          <a:off x="922304" y="1700808"/>
          <a:ext cx="7320079" cy="4741407"/>
        </p:xfrm>
        <a:graphic>
          <a:graphicData uri="http://schemas.openxmlformats.org/drawingml/2006/table">
            <a:tbl>
              <a:tblPr/>
              <a:tblGrid>
                <a:gridCol w="174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8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キーの種類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意味</a:t>
                      </a:r>
                      <a:endParaRPr lang="ja-JP" altLang="en-US" sz="170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表層形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語形を表現する表記の形（コーパスに出現した形）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品詞１</a:t>
                      </a:r>
                      <a:endParaRPr lang="ja-JP" altLang="en-US" sz="170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大分類からの選択式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　例：名詞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品詞２</a:t>
                      </a:r>
                      <a:endParaRPr lang="ja-JP" altLang="en-US" sz="170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中分類からの選択式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　例：固有名詞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品詞３</a:t>
                      </a:r>
                      <a:endParaRPr lang="ja-JP" altLang="en-US" sz="170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小分類による選択式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　例：人名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品詞４</a:t>
                      </a:r>
                      <a:endParaRPr lang="ja-JP" altLang="en-US" sz="170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小分類による選択式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　例：姓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活用型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 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例：五段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カ行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dirty="0">
                          <a:effectLst/>
                        </a:rPr>
                        <a:t>活用型細分類</a:t>
                      </a: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 </a:t>
                      </a:r>
                      <a:r>
                        <a:rPr lang="ja-JP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例：五段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624088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活用形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zh-TW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 </a:t>
                      </a:r>
                      <a:r>
                        <a:rPr lang="zh-TW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例：連用形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dirty="0">
                          <a:effectLst/>
                        </a:rPr>
                        <a:t>活用形細分類</a:t>
                      </a: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〈</a:t>
                      </a:r>
                      <a:r>
                        <a:rPr lang="zh-TW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選択式</a:t>
                      </a:r>
                      <a:r>
                        <a:rPr lang="en-US" altLang="ja-JP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〉 </a:t>
                      </a:r>
                      <a:r>
                        <a:rPr lang="zh-TW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例：連用形</a:t>
                      </a:r>
                      <a:r>
                        <a:rPr lang="en-US" altLang="zh-TW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7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/>
                        </a:rPr>
                        <a:t>一般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999925"/>
                  </a:ext>
                </a:extLst>
              </a:tr>
              <a:tr h="43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語彙素読み</a:t>
                      </a:r>
                      <a:endParaRPr lang="ja-JP" altLang="en-US" sz="170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語彙素の現代仮名遣い読みの全角カタカナ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語彙素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語彙の意味を示す・現代語の標準表記・漢字平仮名交じり</a:t>
                      </a:r>
                      <a:endParaRPr lang="ja-JP" altLang="en-US" sz="1700" dirty="0">
                        <a:effectLst/>
                      </a:endParaRPr>
                    </a:p>
                  </a:txBody>
                  <a:tcPr marL="61590" marR="61590" marT="61590" marB="615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1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注意語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820661"/>
              </p:ext>
            </p:extLst>
          </p:nvPr>
        </p:nvGraphicFramePr>
        <p:xfrm>
          <a:off x="457200" y="1749425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9817308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6289414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69009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036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表層形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品詞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語彙素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語彙素読み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0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為る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とても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副詞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迚も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トテモ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1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代名詞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其れ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5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連体詞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其の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1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いきなり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副詞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イキナリ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おはよう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感動詞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御早</a:t>
                      </a:r>
                      <a:r>
                        <a:rPr kumimoji="1" lang="ja-JP" altLang="en-US" dirty="0" err="1"/>
                        <a:t>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オハヨウ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4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ゴム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普通名詞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ゴム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en-US" altLang="ja-JP" dirty="0" err="1"/>
                        <a:t>gom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ゴム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普通名詞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ボタン</a:t>
                      </a:r>
                      <a:r>
                        <a:rPr kumimoji="1" lang="en-US" altLang="ja-JP" dirty="0"/>
                        <a:t>-button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ボタン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9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京都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固有名詞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地名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キョウト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キョウト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3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ドロシー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固有名詞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人名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ドロシー</a:t>
                      </a:r>
                      <a:r>
                        <a:rPr kumimoji="1" lang="en-US" altLang="ja-JP" dirty="0"/>
                        <a:t>-</a:t>
                      </a:r>
                      <a:r>
                        <a:rPr kumimoji="1" lang="ja-JP" altLang="en-US" dirty="0"/>
                        <a:t>外国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ドロシー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24086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6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検索時に必要な知識：係り受け検索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国語研文節単位</a:t>
            </a:r>
            <a:endParaRPr lang="en-US" altLang="ja-JP" dirty="0"/>
          </a:p>
          <a:p>
            <a:r>
              <a:rPr kumimoji="1" lang="ja-JP" altLang="en-US" dirty="0"/>
              <a:t>係り受け基準</a:t>
            </a:r>
            <a:endParaRPr kumimoji="1" lang="en-US" altLang="ja-JP" dirty="0"/>
          </a:p>
          <a:p>
            <a:pPr lvl="1"/>
            <a:r>
              <a:rPr lang="ja-JP" altLang="en-US" dirty="0"/>
              <a:t>京都大学テキストコーパス基準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吹き出し: 円形 3"/>
          <p:cNvSpPr/>
          <p:nvPr/>
        </p:nvSpPr>
        <p:spPr>
          <a:xfrm>
            <a:off x="2267744" y="3933056"/>
            <a:ext cx="5688632" cy="1224136"/>
          </a:xfrm>
          <a:prstGeom prst="wedgeEllipseCallout">
            <a:avLst>
              <a:gd name="adj1" fmla="val -52338"/>
              <a:gd name="adj2" fmla="val -53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但し、解析精度が高くないので、</a:t>
            </a:r>
            <a:endParaRPr kumimoji="1" lang="en-US" altLang="ja-JP" dirty="0"/>
          </a:p>
          <a:p>
            <a:pPr algn="ctr"/>
            <a:r>
              <a:rPr lang="ja-JP" altLang="en-US" dirty="0"/>
              <a:t>あまり基準にとらわれる必要はない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75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33149"/>
            <a:ext cx="8229600" cy="4632155"/>
          </a:xfrm>
        </p:spPr>
        <p:txBody>
          <a:bodyPr>
            <a:normAutofit fontScale="62500" lnSpcReduction="20000"/>
          </a:bodyPr>
          <a:lstStyle/>
          <a:p>
            <a:pPr marL="571500" indent="-457200" fontAlgn="base"/>
            <a:r>
              <a:rPr lang="ja-JP" altLang="en-US" sz="4000" dirty="0">
                <a:solidFill>
                  <a:srgbClr val="003399"/>
                </a:solidFill>
              </a:rPr>
              <a:t>文字列検索</a:t>
            </a:r>
          </a:p>
          <a:p>
            <a:pPr marL="114300" indent="0" fontAlgn="base">
              <a:buNone/>
            </a:pPr>
            <a:r>
              <a:rPr lang="ja-JP" altLang="en-US" dirty="0"/>
              <a:t>　</a:t>
            </a:r>
            <a:r>
              <a:rPr lang="ja-JP" altLang="en-US" sz="3800" dirty="0"/>
              <a:t>単位の切れ目を気にせずに文字列を検索できる。</a:t>
            </a:r>
            <a:endParaRPr lang="en-US" altLang="ja-JP" sz="3800" dirty="0"/>
          </a:p>
          <a:p>
            <a:pPr marL="114300" indent="0" fontAlgn="base">
              <a:buNone/>
            </a:pPr>
            <a:r>
              <a:rPr lang="ja-JP" altLang="en-US" dirty="0"/>
              <a:t>　「出現した表記」の検索：「こくご」を調べると「国語」はヒットしない。</a:t>
            </a:r>
            <a:endParaRPr lang="en-US" altLang="ja-JP" dirty="0"/>
          </a:p>
          <a:p>
            <a:pPr marL="114300" indent="0" fontAlgn="base">
              <a:buNone/>
            </a:pPr>
            <a:endParaRPr lang="ja-JP" altLang="en-US" sz="700" dirty="0"/>
          </a:p>
          <a:p>
            <a:pPr marL="571500" indent="-457200" fontAlgn="base"/>
            <a:r>
              <a:rPr lang="ja-JP" altLang="en-US" sz="4000" dirty="0">
                <a:solidFill>
                  <a:srgbClr val="003399"/>
                </a:solidFill>
              </a:rPr>
              <a:t>品詞列検索</a:t>
            </a:r>
          </a:p>
          <a:p>
            <a:pPr marL="114300" indent="0" fontAlgn="base">
              <a:buNone/>
            </a:pPr>
            <a:r>
              <a:rPr lang="ja-JP" altLang="en-US" dirty="0"/>
              <a:t>　</a:t>
            </a:r>
            <a:r>
              <a:rPr lang="ja-JP" altLang="en-US" sz="3800" dirty="0"/>
              <a:t>品詞列の情報を条件式として指定し、条件にマッチする語を検索できる。</a:t>
            </a:r>
            <a:endParaRPr lang="en-US" altLang="ja-JP" sz="3800" dirty="0"/>
          </a:p>
          <a:p>
            <a:pPr marL="114300" indent="0" fontAlgn="base">
              <a:buNone/>
            </a:pPr>
            <a:r>
              <a:rPr lang="ja-JP" altLang="en-US" dirty="0"/>
              <a:t>　接尾辞「ぽい」が出てきた例を調べたい場合、語彙素「ぽい」で検索すると表層形「ぽい」「っぽい」「っぽく」「っぽ」がヒットする。</a:t>
            </a:r>
            <a:endParaRPr lang="en-US" altLang="ja-JP" dirty="0"/>
          </a:p>
          <a:p>
            <a:pPr marL="114300" indent="0" fontAlgn="base">
              <a:buNone/>
            </a:pPr>
            <a:endParaRPr lang="ja-JP" altLang="en-US" sz="800" dirty="0"/>
          </a:p>
          <a:p>
            <a:pPr marL="571500" indent="-457200" fontAlgn="base"/>
            <a:r>
              <a:rPr lang="ja-JP" altLang="en-US" sz="4000" dirty="0">
                <a:solidFill>
                  <a:srgbClr val="003399"/>
                </a:solidFill>
              </a:rPr>
              <a:t>係り受け検索</a:t>
            </a:r>
          </a:p>
          <a:p>
            <a:pPr marL="114300" indent="0" fontAlgn="base">
              <a:buNone/>
            </a:pPr>
            <a:r>
              <a:rPr lang="ja-JP" altLang="en-US" dirty="0"/>
              <a:t>　</a:t>
            </a:r>
            <a:r>
              <a:rPr lang="ja-JP" altLang="en-US" sz="3800" dirty="0"/>
              <a:t>品詞列の情報に加え、係り受け関係の情報を条件式として指定し、その条件にマッチする文節を検索できる。</a:t>
            </a:r>
            <a:endParaRPr lang="en-US" altLang="ja-JP" sz="3800" dirty="0"/>
          </a:p>
          <a:p>
            <a:pPr marL="114300" indent="0" fontAlgn="base">
              <a:buNone/>
            </a:pPr>
            <a:r>
              <a:rPr lang="ja-JP" altLang="en-US" dirty="0"/>
              <a:t>　「私は」が動詞に係る例を調べたい場合、文節「私＋は」（→係り先→）文節「品詞：動詞</a:t>
            </a:r>
            <a:r>
              <a:rPr lang="en-US" altLang="ja-JP" dirty="0"/>
              <a:t>-</a:t>
            </a:r>
            <a:r>
              <a:rPr lang="ja-JP" altLang="en-US" dirty="0"/>
              <a:t>一般」で検索すると、「私は」が動詞に係っている文がヒットする。</a:t>
            </a:r>
          </a:p>
          <a:p>
            <a:pPr marL="114300" indent="0" fontAlgn="base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59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文字列検索：検索画面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「文字列検索」タブをクリック</a:t>
            </a:r>
            <a:endParaRPr lang="en-US" altLang="ja-JP" sz="2400" dirty="0"/>
          </a:p>
          <a:p>
            <a:r>
              <a:rPr lang="ja-JP" altLang="en-US" sz="2400" dirty="0"/>
              <a:t>「検索文字列」の入力欄に文字列を入力し、「検索」ボタン</a:t>
            </a:r>
          </a:p>
          <a:p>
            <a:pPr marL="400050" lvl="1" indent="0"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　「</a:t>
            </a:r>
            <a:r>
              <a:rPr lang="en-US" altLang="ja-JP" sz="2000" dirty="0"/>
              <a:t>URL</a:t>
            </a:r>
            <a:r>
              <a:rPr lang="ja-JP" altLang="en-US" sz="2000" dirty="0"/>
              <a:t>ドメイン」指定：２パート（第２レベルドメイン）を入力 </a:t>
            </a:r>
            <a:endParaRPr kumimoji="1" lang="ja-JP" altLang="en-US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E6A1-7EDA-4CCD-9D82-3F32A992F02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852936"/>
            <a:ext cx="67913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10535"/>
      </p:ext>
    </p:extLst>
  </p:cSld>
  <p:clrMapOvr>
    <a:masterClrMapping/>
  </p:clrMapOvr>
</p:sld>
</file>

<file path=ppt/theme/theme1.xml><?xml version="1.0" encoding="utf-8"?>
<a:theme xmlns:a="http://schemas.openxmlformats.org/drawingml/2006/main" name="PP2010テンプレート　No.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PP2010テンプレート　No.3</Template>
  <TotalTime>2268</TotalTime>
  <Words>1547</Words>
  <Application>Microsoft Office PowerPoint</Application>
  <PresentationFormat>画面に合わせる (4:3)</PresentationFormat>
  <Paragraphs>290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PP2010テンプレート　No.3</vt:lpstr>
      <vt:lpstr>国語研日本語ウェブコーパス 検索系：梵天（BonTen）</vt:lpstr>
      <vt:lpstr>接続方法</vt:lpstr>
      <vt:lpstr>梵天の特徴</vt:lpstr>
      <vt:lpstr>梵天のデータ作成方法</vt:lpstr>
      <vt:lpstr>検索時に必要な知識：品詞列検索</vt:lpstr>
      <vt:lpstr>注意語</vt:lpstr>
      <vt:lpstr>検索時に必要な知識：係り受け検索</vt:lpstr>
      <vt:lpstr>検索について</vt:lpstr>
      <vt:lpstr>文字列検索：検索画面</vt:lpstr>
      <vt:lpstr>文字列検索例</vt:lpstr>
      <vt:lpstr>データ表示形式</vt:lpstr>
      <vt:lpstr>品詞列（短単位）検索：検索画面</vt:lpstr>
      <vt:lpstr>品詞列検索例（1）</vt:lpstr>
      <vt:lpstr>PowerPoint プレゼンテーション</vt:lpstr>
      <vt:lpstr>品詞列検索例（2）</vt:lpstr>
      <vt:lpstr>PowerPoint プレゼンテーション</vt:lpstr>
      <vt:lpstr>係り受け検索：検索画面</vt:lpstr>
      <vt:lpstr>係り受け検索例（1）</vt:lpstr>
      <vt:lpstr>係り受け検索例（2）</vt:lpstr>
      <vt:lpstr>検索履歴機能</vt:lpstr>
      <vt:lpstr>検索結果のダウンロード：TSV</vt:lpstr>
      <vt:lpstr>検索結果のダウンロード：CaboCha形式（1）</vt:lpstr>
      <vt:lpstr>PowerPoint プレゼンテーション</vt:lpstr>
      <vt:lpstr>CaboCha形式について（1）</vt:lpstr>
      <vt:lpstr>CaboCha形式について（2）</vt:lpstr>
      <vt:lpstr>CaboCha形式について（3）</vt:lpstr>
      <vt:lpstr>制限事項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1111</dc:creator>
  <cp:lastModifiedBy>浅原正幸</cp:lastModifiedBy>
  <cp:revision>91</cp:revision>
  <cp:lastPrinted>2017-02-20T06:18:52Z</cp:lastPrinted>
  <dcterms:created xsi:type="dcterms:W3CDTF">2012-01-26T06:17:52Z</dcterms:created>
  <dcterms:modified xsi:type="dcterms:W3CDTF">2018-03-16T02:52:38Z</dcterms:modified>
</cp:coreProperties>
</file>