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93" r:id="rId2"/>
    <p:sldId id="294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1" r:id="rId21"/>
    <p:sldId id="305" r:id="rId22"/>
    <p:sldId id="307" r:id="rId23"/>
    <p:sldId id="310" r:id="rId24"/>
    <p:sldId id="319" r:id="rId25"/>
    <p:sldId id="320" r:id="rId26"/>
    <p:sldId id="306" r:id="rId27"/>
    <p:sldId id="308" r:id="rId28"/>
    <p:sldId id="311" r:id="rId29"/>
    <p:sldId id="312" r:id="rId30"/>
    <p:sldId id="313" r:id="rId31"/>
    <p:sldId id="315" r:id="rId32"/>
    <p:sldId id="316" r:id="rId33"/>
    <p:sldId id="314" r:id="rId34"/>
    <p:sldId id="317" r:id="rId35"/>
    <p:sldId id="318" r:id="rId36"/>
    <p:sldId id="321" r:id="rId37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0" autoAdjust="0"/>
    <p:restoredTop sz="67749" autoAdjust="0"/>
  </p:normalViewPr>
  <p:slideViewPr>
    <p:cSldViewPr snapToGrid="0">
      <p:cViewPr varScale="1">
        <p:scale>
          <a:sx n="40" d="100"/>
          <a:sy n="40" d="100"/>
        </p:scale>
        <p:origin x="29" y="350"/>
      </p:cViewPr>
      <p:guideLst/>
    </p:cSldViewPr>
  </p:slideViewPr>
  <p:outlineViewPr>
    <p:cViewPr>
      <p:scale>
        <a:sx n="33" d="100"/>
        <a:sy n="33" d="100"/>
      </p:scale>
      <p:origin x="0" y="-34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99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787" cy="498694"/>
          </a:xfrm>
          <a:prstGeom prst="rect">
            <a:avLst/>
          </a:prstGeom>
        </p:spPr>
        <p:txBody>
          <a:bodyPr vert="horz" lIns="95648" tIns="47825" rIns="95648" bIns="4782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1" y="2"/>
            <a:ext cx="2949787" cy="498694"/>
          </a:xfrm>
          <a:prstGeom prst="rect">
            <a:avLst/>
          </a:prstGeom>
        </p:spPr>
        <p:txBody>
          <a:bodyPr vert="horz" lIns="95648" tIns="47825" rIns="95648" bIns="47825" rtlCol="0"/>
          <a:lstStyle>
            <a:lvl1pPr algn="r">
              <a:defRPr sz="1300"/>
            </a:lvl1pPr>
          </a:lstStyle>
          <a:p>
            <a:fld id="{7AFF1565-2E48-418A-A4F3-09931CA7A9C3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48" tIns="47825" rIns="95648" bIns="4782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2" y="4783308"/>
            <a:ext cx="5445760" cy="3913615"/>
          </a:xfrm>
          <a:prstGeom prst="rect">
            <a:avLst/>
          </a:prstGeom>
        </p:spPr>
        <p:txBody>
          <a:bodyPr vert="horz" lIns="95648" tIns="47825" rIns="95648" bIns="4782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9"/>
            <a:ext cx="2949787" cy="498693"/>
          </a:xfrm>
          <a:prstGeom prst="rect">
            <a:avLst/>
          </a:prstGeom>
        </p:spPr>
        <p:txBody>
          <a:bodyPr vert="horz" lIns="95648" tIns="47825" rIns="95648" bIns="4782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1" y="9440649"/>
            <a:ext cx="2949787" cy="498693"/>
          </a:xfrm>
          <a:prstGeom prst="rect">
            <a:avLst/>
          </a:prstGeom>
        </p:spPr>
        <p:txBody>
          <a:bodyPr vert="horz" lIns="95648" tIns="47825" rIns="95648" bIns="47825" rtlCol="0" anchor="b"/>
          <a:lstStyle>
            <a:lvl1pPr algn="r">
              <a:defRPr sz="1300"/>
            </a:lvl1pPr>
          </a:lstStyle>
          <a:p>
            <a:fld id="{FB2AE565-FD35-4EBA-A862-657D364B7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0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09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2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7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3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8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3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E565-FD35-4EBA-A862-657D364B735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050AF43B-7D33-4DA6-9134-AB32B3F6BD85}" type="datetime1">
              <a:rPr lang="ja-JP" altLang="en-US" smtClean="0"/>
              <a:t>2018/3/15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AE50E106-DAD4-4EBF-8617-7C29FB22B5AD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26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D7FF46CD-4898-405A-A3B5-E63D7C3B350B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8FE6AFFB-D67F-447F-B1FA-80B8377FDF16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42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A0C6E950-5E4D-4B53-9ABE-D98F54E04A0C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13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C25546F1-8E9E-49D7-BA48-4664B42A86CC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2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59C35C4F-E935-4921-A109-45244515909E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155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05F92F05-EE7C-40BE-A527-7AE33337FA96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54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AF1A676B-225C-45AF-B6F8-6E235A36037D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900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 sz="2800"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 sz="2400"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 sz="2000"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 sz="2000">
                <a:latin typeface="Ricty" panose="02000509000000000000" pitchFamily="1" charset="-128"/>
                <a:ea typeface="Ricty" panose="02000509000000000000" pitchFamily="1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31DFA60D-3EFA-4EAC-BE91-FAA64CC018A1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09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BAF41E2C-ACF7-4488-836C-A51909D72ADB}" type="datetime1">
              <a:rPr lang="ja-JP" altLang="en-US" smtClean="0"/>
              <a:t>2018/3/15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74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DC98-8137-4236-B7AC-59431F41F72C}" type="datetime1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714C-2F2B-4339-875C-F662F0CA45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Shape 10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504" y="116633"/>
            <a:ext cx="3175500" cy="35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910.github.io/cabocha/" TargetMode="External"/><Relationship Id="rId2" Type="http://schemas.openxmlformats.org/officeDocument/2006/relationships/hyperlink" Target="https://ja.osdn.net/projects/chak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pPr algn="ctr"/>
            <a:r>
              <a:rPr lang="ja-JP" altLang="en-US" sz="8000" dirty="0"/>
              <a:t>コーパス管理システム</a:t>
            </a:r>
            <a:br>
              <a:rPr lang="en-US" altLang="ja-JP" sz="8000" dirty="0"/>
            </a:br>
            <a:r>
              <a:rPr lang="en-US" altLang="ja-JP" sz="8000" dirty="0"/>
              <a:t>『ChaKi.NET』</a:t>
            </a:r>
            <a:endParaRPr kumimoji="1" lang="ja-JP" altLang="en-US" sz="8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8000" dirty="0"/>
              <a:t>梵天編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1026" name="Picture 2" descr="by-nc-nd">
            <a:extLst>
              <a:ext uri="{FF2B5EF4-FFF2-40B4-BE49-F238E27FC236}">
                <a16:creationId xmlns:a16="http://schemas.microsoft.com/office/drawing/2014/main" id="{5006A60F-B8F9-43D7-99D3-7D4B3E77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986462"/>
            <a:ext cx="1428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-6. </a:t>
            </a:r>
            <a:r>
              <a:rPr kumimoji="1" lang="en-US" altLang="ja-JP" dirty="0" err="1"/>
              <a:t>ChaMame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87C81D7-4FD2-4AFB-AFA5-1DF6E653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76425"/>
            <a:ext cx="2957513" cy="24288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25D5704-6E8D-4BBE-BFAA-E661D819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4321080"/>
            <a:ext cx="2957513" cy="24353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ED15836-7C57-44D9-B7A7-51A63FBB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68" y="2712280"/>
            <a:ext cx="3214763" cy="26538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BDA920-1398-425C-9B06-2D25D183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2680890"/>
            <a:ext cx="3252787" cy="26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梵天からのダウンロード方法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2-1. </a:t>
            </a:r>
            <a:r>
              <a:rPr kumimoji="1" lang="ja-JP" altLang="en-US" dirty="0"/>
              <a:t>検索する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1152A205-EA28-4643-8168-122EB1722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894"/>
            <a:ext cx="5181600" cy="2445067"/>
          </a:xfrm>
          <a:prstGeom prst="rect">
            <a:avLst/>
          </a:prstGeom>
        </p:spPr>
      </p:pic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444F4145-D05F-44CC-A928-CF2CC16CC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37520"/>
            <a:ext cx="5181600" cy="2135816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0B9BDA-C508-4283-9B80-CFF23944E91F}"/>
              </a:ext>
            </a:extLst>
          </p:cNvPr>
          <p:cNvSpPr txBox="1"/>
          <p:nvPr/>
        </p:nvSpPr>
        <p:spPr>
          <a:xfrm>
            <a:off x="1828799" y="5012267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何でもよいので文字列検索で検索してみてください</a:t>
            </a:r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。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上の例では </a:t>
            </a:r>
            <a:r>
              <a:rPr lang="en-US" altLang="ja-JP" sz="2400" dirty="0">
                <a:latin typeface="Ricty" panose="02000509000000000000" pitchFamily="1" charset="-128"/>
                <a:ea typeface="Ricty" panose="02000509000000000000" pitchFamily="1" charset="-128"/>
              </a:rPr>
              <a:t>“LONGMAN” </a:t>
            </a:r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と検索しています。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6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梵天からのダウンロード方法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2-2. </a:t>
            </a:r>
            <a:r>
              <a:rPr lang="ja-JP" altLang="en-US" dirty="0"/>
              <a:t>ダウンロードす</a:t>
            </a:r>
            <a:r>
              <a:rPr kumimoji="1" lang="ja-JP" altLang="en-US" dirty="0"/>
              <a:t>る</a:t>
            </a:r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51DE0687-52C3-4FEA-9236-D8C22731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5" y="1825625"/>
            <a:ext cx="9066410" cy="4351338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48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F72D7-6127-4A94-BD53-09DAB7A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梵天からのダウンロード方法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2-3. ChaKi.NET DB </a:t>
            </a:r>
            <a:r>
              <a:rPr lang="ja-JP" altLang="en-US" dirty="0"/>
              <a:t>の構築</a:t>
            </a:r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31BE249-82CB-4ABD-A09B-BCEA4394B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54" y="3585282"/>
            <a:ext cx="6448425" cy="3219450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9316EE-05C3-4B0B-92EE-76DA4F6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352207-BD3A-4843-80DF-F8AE995A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6E466B1-6DAA-4BAB-A1F7-42C2F1BF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4" y="1690688"/>
            <a:ext cx="7286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5A389-9BAD-4169-B0CE-F07C6DED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可視化</a:t>
            </a:r>
            <a:br>
              <a:rPr lang="en-US" altLang="ja-JP" dirty="0"/>
            </a:br>
            <a:r>
              <a:rPr lang="en-US" altLang="ja-JP" dirty="0"/>
              <a:t>	3-1. ChaKi.NET DB </a:t>
            </a:r>
            <a:r>
              <a:rPr lang="ja-JP" altLang="en-US" dirty="0"/>
              <a:t>を開く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5F404EB-AE60-4E26-A5E8-CCB6C307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19" y="1847850"/>
            <a:ext cx="5921471" cy="4351338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0F269-5C7F-4384-BA90-4E48DEC4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333BC3-2626-49AF-926B-B369C37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1F62D0C-59DE-4BDC-B5BD-32AC2EC2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21" y="2312325"/>
            <a:ext cx="4890170" cy="287760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B7A526E4-1660-4771-A8A6-F873F2D67E2F}"/>
              </a:ext>
            </a:extLst>
          </p:cNvPr>
          <p:cNvSpPr/>
          <p:nvPr/>
        </p:nvSpPr>
        <p:spPr>
          <a:xfrm>
            <a:off x="6642794" y="3323608"/>
            <a:ext cx="383823" cy="699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0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2EE2-95EC-48A4-8E69-F4A9E8E3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可視化</a:t>
            </a:r>
            <a:br>
              <a:rPr lang="en-US" altLang="ja-JP" dirty="0"/>
            </a:br>
            <a:r>
              <a:rPr lang="en-US" altLang="ja-JP" dirty="0"/>
              <a:t>	3-2. </a:t>
            </a:r>
            <a:r>
              <a:rPr lang="ja-JP" altLang="en-US" dirty="0"/>
              <a:t>テキスト表示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1823D93-FC4F-4968-8B1B-069599BA5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691"/>
            <a:ext cx="10515600" cy="4331205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758FB4-BCE7-42FE-ABFF-3AEB754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A16DA3-A916-49E6-9D74-568D8E3B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06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可視化</a:t>
            </a:r>
            <a:br>
              <a:rPr lang="en-US" altLang="ja-JP" dirty="0"/>
            </a:br>
            <a:r>
              <a:rPr lang="en-US" altLang="ja-JP" dirty="0"/>
              <a:t>	3-3. </a:t>
            </a:r>
            <a:r>
              <a:rPr lang="ja-JP" altLang="en-US" dirty="0"/>
              <a:t>係り受け表示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2149486-F5F3-4137-ACA7-EBEA7EF5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046" y="1825625"/>
            <a:ext cx="5723907" cy="4351338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724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194198-7234-4461-8EA9-3766FE18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検索</a:t>
            </a:r>
            <a:br>
              <a:rPr lang="en-US" altLang="ja-JP" dirty="0"/>
            </a:br>
            <a:r>
              <a:rPr lang="en-US" altLang="ja-JP" dirty="0"/>
              <a:t>	4-1. String 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32714C-2F2B-4339-875C-F662F0CA4545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1E19A0-3C65-4E5B-8015-69563E1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54272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EB341-2521-4B27-9334-FCEBC1E3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A5683-E023-4869-8978-B07FB849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6330FB-74A2-49B9-BDA3-E13AFEE6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08DBBD-9AE5-44BD-8FCE-05735AE2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A36E7B-5D41-47A2-B723-E02A071A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71550"/>
            <a:ext cx="11563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BB010-69D5-4B92-8988-E9DDA8C0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7543DB7B-2709-4F0D-B1F6-DAFECE37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69" y="2187574"/>
            <a:ext cx="10053662" cy="4351338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D17EAE-C4E5-4FFD-8AA7-9428FC58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FBF903-9577-4331-8377-586C1CAB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8B50C8-CFA0-41BA-90BE-064042A2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062"/>
            <a:ext cx="6629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357E6F7-25E7-41F6-90B9-F32C0D4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『</a:t>
            </a:r>
            <a:r>
              <a:rPr kumimoji="1" lang="ja-JP" altLang="en-US" dirty="0"/>
              <a:t>梵天</a:t>
            </a:r>
            <a:r>
              <a:rPr kumimoji="1" lang="en-US" altLang="ja-JP" dirty="0"/>
              <a:t>』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0AB7C8F-1707-4B8C-B00E-A27F2F8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ChaKi.NET</a:t>
            </a:r>
            <a:r>
              <a:rPr lang="ja-JP" altLang="en-US" dirty="0"/>
              <a:t> のインストール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梵天からのダウンロードと </a:t>
            </a:r>
            <a:r>
              <a:rPr kumimoji="1" lang="en-US" altLang="ja-JP" dirty="0"/>
              <a:t>ChaKi.NET DB</a:t>
            </a:r>
            <a:r>
              <a:rPr lang="ja-JP" altLang="en-US" dirty="0"/>
              <a:t> の構築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可視化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検索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統計処理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lphaUcParenR"/>
            </a:pPr>
            <a:r>
              <a:rPr lang="ja-JP" altLang="en-US" dirty="0"/>
              <a:t>最新の </a:t>
            </a:r>
            <a:r>
              <a:rPr lang="en-US" altLang="ja-JP" dirty="0" err="1"/>
              <a:t>ChaMame</a:t>
            </a:r>
            <a:r>
              <a:rPr lang="en-US" altLang="ja-JP" dirty="0"/>
              <a:t> 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504DB8-B603-4F3A-8B01-B1F4034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275F9-7580-4D5F-B22C-23A75992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9592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検索</a:t>
            </a:r>
            <a:br>
              <a:rPr lang="en-US" altLang="ja-JP" dirty="0"/>
            </a:br>
            <a:r>
              <a:rPr lang="en-US" altLang="ja-JP" dirty="0"/>
              <a:t>	4-2. Tag 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BC3049B-0AB2-4B46-AAE1-179BCE5D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7" y="1854288"/>
            <a:ext cx="6562725" cy="2781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B2D0848-85E9-4CEE-A44F-B37D0DEB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4848225"/>
            <a:ext cx="6296025" cy="2895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9A5D6D2-45EC-463F-91FF-1A3BC7E8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5" y="602280"/>
            <a:ext cx="3705225" cy="27527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793608-BB59-42E5-80CE-818873D5E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553" y="3455370"/>
            <a:ext cx="3971925" cy="280035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6336C33-0D28-4CBC-ACF7-6BD503EDA56D}"/>
              </a:ext>
            </a:extLst>
          </p:cNvPr>
          <p:cNvSpPr/>
          <p:nvPr/>
        </p:nvSpPr>
        <p:spPr>
          <a:xfrm>
            <a:off x="838200" y="4735953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6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8C605-6ACB-4D26-9D48-CAD073D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74F0ED-E754-4F5B-B91A-8C3CF5E5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999A0D-C907-4E5D-8777-ECA7CCCA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26FB14-1BC0-4E01-B629-61732642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B29F10-0EB9-4FAF-AE72-5BE9A107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938212"/>
            <a:ext cx="11553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74391-3470-4B6A-B012-C7777401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 </a:t>
            </a:r>
            <a:r>
              <a:rPr lang="ja-JP" altLang="en-US" dirty="0"/>
              <a:t>検索</a:t>
            </a:r>
            <a:br>
              <a:rPr lang="en-US" altLang="ja-JP" dirty="0"/>
            </a:br>
            <a:r>
              <a:rPr lang="en-US" altLang="ja-JP" dirty="0"/>
              <a:t>	4-3. </a:t>
            </a:r>
            <a:r>
              <a:rPr lang="ja-JP" altLang="en-US" dirty="0"/>
              <a:t>結果の </a:t>
            </a:r>
            <a:r>
              <a:rPr lang="en-US" altLang="ja-JP" dirty="0"/>
              <a:t>Excel </a:t>
            </a:r>
            <a:r>
              <a:rPr lang="ja-JP" altLang="en-US" dirty="0" err="1"/>
              <a:t>への</a:t>
            </a:r>
            <a:r>
              <a:rPr lang="ja-JP" altLang="en-US" dirty="0"/>
              <a:t>エクスポート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22B5724-A077-4C58-B1F8-4D7A374C7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Sentence-wise</a:t>
            </a:r>
            <a:r>
              <a:rPr lang="ja-JP" altLang="en-US" dirty="0"/>
              <a:t> 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文単位</a:t>
            </a:r>
            <a:endParaRPr lang="en-US" altLang="ja-JP" dirty="0"/>
          </a:p>
          <a:p>
            <a:r>
              <a:rPr kumimoji="1" lang="en-US" altLang="ja-JP" dirty="0"/>
              <a:t>Context-wise </a:t>
            </a:r>
          </a:p>
          <a:p>
            <a:pPr marL="457200" lvl="1" indent="0">
              <a:buNone/>
            </a:pPr>
            <a:r>
              <a:rPr kumimoji="1" lang="ja-JP" altLang="en-US" dirty="0"/>
              <a:t>左右の文脈で分割</a:t>
            </a:r>
            <a:endParaRPr kumimoji="1" lang="en-US" altLang="ja-JP" dirty="0"/>
          </a:p>
          <a:p>
            <a:r>
              <a:rPr lang="en-US" altLang="ja-JP" dirty="0"/>
              <a:t>Word-wise	</a:t>
            </a:r>
          </a:p>
          <a:p>
            <a:pPr marL="457200" lvl="1" indent="0">
              <a:buNone/>
            </a:pPr>
            <a:r>
              <a:rPr lang="ja-JP" altLang="en-US" dirty="0"/>
              <a:t>左右の単語列を含む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954233-889A-4161-A73C-5DDB6CAA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95293-24A6-4DBA-9436-7B7E586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22</a:t>
            </a:fld>
            <a:endParaRPr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1361F41F-5CB7-4887-B11A-CA1A4561B5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3394" y="1825625"/>
            <a:ext cx="5091211" cy="4351338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666F93CC-E574-44B7-BFC9-A250228BF8F6}"/>
              </a:ext>
            </a:extLst>
          </p:cNvPr>
          <p:cNvSpPr/>
          <p:nvPr/>
        </p:nvSpPr>
        <p:spPr>
          <a:xfrm>
            <a:off x="1200150" y="2209800"/>
            <a:ext cx="342900" cy="285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1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検索</a:t>
            </a:r>
            <a:br>
              <a:rPr lang="en-US" altLang="ja-JP" dirty="0"/>
            </a:br>
            <a:r>
              <a:rPr lang="en-US" altLang="ja-JP" dirty="0"/>
              <a:t>	4-4. </a:t>
            </a:r>
            <a:r>
              <a:rPr lang="ja-JP" altLang="en-US" dirty="0"/>
              <a:t>ワードリスト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2D0848-85E9-4CEE-A44F-B37D0DEB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848225"/>
            <a:ext cx="6296025" cy="28956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6336C33-0D28-4CBC-ACF7-6BD503EDA56D}"/>
              </a:ext>
            </a:extLst>
          </p:cNvPr>
          <p:cNvSpPr/>
          <p:nvPr/>
        </p:nvSpPr>
        <p:spPr>
          <a:xfrm>
            <a:off x="1938337" y="4763116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CA0CBDB-9CF5-4819-84BF-DBAF700D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8348" y="1757979"/>
            <a:ext cx="5949617" cy="435133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2A4D2DC-7E27-412B-A71C-09FD1A0B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49" y="1757979"/>
            <a:ext cx="3724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検索</a:t>
            </a:r>
            <a:br>
              <a:rPr lang="en-US" altLang="ja-JP" dirty="0"/>
            </a:br>
            <a:r>
              <a:rPr lang="en-US" altLang="ja-JP" dirty="0"/>
              <a:t>	4-5. </a:t>
            </a:r>
            <a:r>
              <a:rPr lang="ja-JP" altLang="en-US" dirty="0"/>
              <a:t>係り受けワードリスト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2D0848-85E9-4CEE-A44F-B37D0DEB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848225"/>
            <a:ext cx="6296025" cy="28956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6336C33-0D28-4CBC-ACF7-6BD503EDA56D}"/>
              </a:ext>
            </a:extLst>
          </p:cNvPr>
          <p:cNvSpPr/>
          <p:nvPr/>
        </p:nvSpPr>
        <p:spPr>
          <a:xfrm>
            <a:off x="1938337" y="4763116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8AAFD4-5BA8-4053-8829-BA40120C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3" y="1725701"/>
            <a:ext cx="3898577" cy="2842016"/>
          </a:xfrm>
          <a:prstGeom prst="rect">
            <a:avLst/>
          </a:prstGeom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7B8F48D9-B119-43FF-AEAF-005DEEE9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055E83A-5283-4A8C-A26F-EF966F09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44" y="1926671"/>
            <a:ext cx="67722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0FB3-1C61-4DB0-9EB2-D8FF2F0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43986-F732-43C2-BA5B-22C401F6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E0F7C0-D8B5-4C76-B86F-C55FF97B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50D044-15D7-42ED-AB88-3FF0E4A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293DD5-49CB-453F-988E-B0DB2FB5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288"/>
            <a:ext cx="6791325" cy="1123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689AEB-FEA6-462F-860E-668F4154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847851"/>
            <a:ext cx="119443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5-1. </a:t>
            </a:r>
            <a:r>
              <a:rPr lang="ja-JP" altLang="en-US" dirty="0"/>
              <a:t>コロケーション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892566D5-2DC1-4A6D-9C59-FA30E847A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8350" y="1744663"/>
            <a:ext cx="6234970" cy="2959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4927600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267700" y="4802055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7444956" y="365125"/>
            <a:ext cx="4156494" cy="873125"/>
          </a:xfrm>
          <a:prstGeom prst="wedgeRoundRectCallout">
            <a:avLst>
              <a:gd name="adj1" fmla="val -102643"/>
              <a:gd name="adj2" fmla="val 126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16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ABA80-8E13-4370-976B-3982DB76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BC0FB-976A-41C9-8A93-9212B4C8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80B0E6-01E5-4B91-BC8C-81FA2682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023B22-1A19-46E8-B94C-D0F8B80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27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F53E60-47DE-4616-9533-0336BC86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71475"/>
            <a:ext cx="11811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5-2. MI-score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28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4927600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267700" y="4802055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7444956" y="365125"/>
            <a:ext cx="4156494" cy="873125"/>
          </a:xfrm>
          <a:prstGeom prst="wedgeRoundRectCallout">
            <a:avLst>
              <a:gd name="adj1" fmla="val -102643"/>
              <a:gd name="adj2" fmla="val 126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13E8E8-AB4A-4C24-A58D-17093466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D7335A-8F33-4108-9B6C-C09C7901A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596" y="1787525"/>
            <a:ext cx="534683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54E55-65D3-4F79-91D4-722E19DE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42109-04E5-4D96-A978-02E256B0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0BD652-27A8-478F-93E2-AAD09D8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586B8-E3E3-450C-84F2-E7461EB6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29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A6D627-F012-44F6-B9E6-E61B1C13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633412"/>
            <a:ext cx="63150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-1. </a:t>
            </a:r>
            <a:r>
              <a:rPr lang="ja-JP" altLang="en-US" dirty="0"/>
              <a:t>ダウンロードする</a:t>
            </a:r>
            <a:endParaRPr kumimoji="1" lang="ja-JP" altLang="en-US" dirty="0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CBF505B-09DD-4B12-95C8-427DFBF1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ChaKi.NET </a:t>
            </a:r>
            <a:r>
              <a:rPr lang="ja-JP" altLang="en-US" dirty="0"/>
              <a:t>のダウンロード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https://ja.osdn.net/projects/chaki/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ChaMame</a:t>
            </a:r>
            <a:r>
              <a:rPr lang="ja-JP" altLang="en-US" dirty="0"/>
              <a:t>もダウンロードしてください</a:t>
            </a:r>
            <a:endParaRPr lang="en-US" altLang="ja-JP" dirty="0"/>
          </a:p>
          <a:p>
            <a:r>
              <a:rPr kumimoji="1" lang="en-US" altLang="ja-JP" dirty="0" err="1"/>
              <a:t>MeCab</a:t>
            </a:r>
            <a:r>
              <a:rPr kumimoji="1" lang="ja-JP" altLang="en-US" dirty="0"/>
              <a:t> のダウンロード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http://taku910.github.io/mecab/</a:t>
            </a:r>
          </a:p>
          <a:p>
            <a:r>
              <a:rPr kumimoji="1" lang="en-US" altLang="ja-JP" dirty="0" err="1"/>
              <a:t>UniDic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のダウンロード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http://unidic.ninjal.ac.jp/download#unidic_bccwj</a:t>
            </a:r>
          </a:p>
          <a:p>
            <a:r>
              <a:rPr kumimoji="1" lang="en-US" altLang="ja-JP" dirty="0" err="1"/>
              <a:t>CaboCha</a:t>
            </a:r>
            <a:r>
              <a:rPr kumimoji="1" lang="ja-JP" altLang="en-US" dirty="0"/>
              <a:t> のダウンロード</a:t>
            </a:r>
            <a:endParaRPr kumimoji="1" lang="en-US" altLang="ja-JP" dirty="0"/>
          </a:p>
          <a:p>
            <a:pPr marL="0" indent="0">
              <a:buNone/>
            </a:pPr>
            <a:r>
              <a:rPr lang="en-GB" altLang="ja-JP" dirty="0">
                <a:hlinkClick r:id="rId3"/>
              </a:rPr>
              <a:t>https://taku910.github.io/cabocha/</a:t>
            </a:r>
            <a:endParaRPr lang="en-GB" altLang="ja-JP" dirty="0"/>
          </a:p>
          <a:p>
            <a:pPr marL="0" indent="0">
              <a:buNone/>
            </a:pPr>
            <a:endParaRPr lang="en-GB" altLang="ja-JP" dirty="0"/>
          </a:p>
          <a:p>
            <a:pPr marL="0" indent="0">
              <a:buNone/>
            </a:pPr>
            <a:r>
              <a:rPr lang="ja-JP" altLang="en-US" dirty="0"/>
              <a:t>その他データ（以下は必須ではありません）</a:t>
            </a:r>
            <a:endParaRPr lang="en-GB" altLang="ja-JP" dirty="0"/>
          </a:p>
          <a:p>
            <a:pPr marL="0" indent="0">
              <a:buNone/>
            </a:pPr>
            <a:r>
              <a:rPr lang="en-GB" altLang="ja-JP" dirty="0"/>
              <a:t>http://chaki-data.ninjal.ac.jp/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95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05956B-BECC-4669-9A69-AC21B988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80044"/>
            <a:ext cx="5923271" cy="22477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5-3. N-gram (left)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30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575050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267700" y="3449505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7444956" y="365125"/>
            <a:ext cx="4156494" cy="873125"/>
          </a:xfrm>
          <a:prstGeom prst="wedgeRoundRectCallout">
            <a:avLst>
              <a:gd name="adj1" fmla="val -102643"/>
              <a:gd name="adj2" fmla="val 126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C76B4AE-9AD7-4F8A-BE4E-5F2B88F5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556796" y="5003800"/>
            <a:ext cx="2905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28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447741-3FC2-4C3E-83F9-915697EA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1" y="1975424"/>
            <a:ext cx="5505450" cy="18078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5-4. N-gram (right)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31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575050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267700" y="3449505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7444956" y="365125"/>
            <a:ext cx="4156494" cy="873125"/>
          </a:xfrm>
          <a:prstGeom prst="wedgeRoundRectCallout">
            <a:avLst>
              <a:gd name="adj1" fmla="val -102643"/>
              <a:gd name="adj2" fmla="val 126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BC265A8-E312-45BA-9B97-391550A0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5FA7A96-514C-4157-8069-0BBF301A5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128" y="4722812"/>
            <a:ext cx="2914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2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5-5. Frequent Pattern Mining (n-gram)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32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1" y="5618169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124821" y="5492624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274432" y="4691164"/>
            <a:ext cx="4156494" cy="873125"/>
          </a:xfrm>
          <a:prstGeom prst="wedgeRoundRectCallout">
            <a:avLst>
              <a:gd name="adj1" fmla="val -2227"/>
              <a:gd name="adj2" fmla="val -142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8087240-20F0-4444-941A-4D3DE7FE1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835252"/>
            <a:ext cx="7800975" cy="26765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57F4E5-D3D8-48C3-99EB-17D71F88E421}"/>
              </a:ext>
            </a:extLst>
          </p:cNvPr>
          <p:cNvSpPr/>
          <p:nvPr/>
        </p:nvSpPr>
        <p:spPr>
          <a:xfrm>
            <a:off x="5124450" y="4299052"/>
            <a:ext cx="6229350" cy="119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展開されたテキスト全体から </a:t>
            </a:r>
            <a:r>
              <a:rPr kumimoji="1"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n-gram </a:t>
            </a:r>
            <a:r>
              <a:rPr kumimoji="1"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を枚挙</a:t>
            </a:r>
            <a:endParaRPr kumimoji="1" lang="en-US" altLang="ja-JP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最小頻度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2, 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最小シーケンス長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3, 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ギャップ数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0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512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E5E41-0E22-4B56-A545-25C105FE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CD0BF-7CC8-46A4-B795-34F42C86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513504-E2E6-4A7A-91AF-85E3BAA3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03C083-8161-4A2F-8589-4A26B19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33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F1059E-7EB7-4EDE-83F1-B3EA50A0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38137"/>
            <a:ext cx="44672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2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6E29-A8C6-42C9-BE8A-D01FED6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 </a:t>
            </a:r>
            <a:r>
              <a:rPr lang="ja-JP" altLang="en-US" dirty="0"/>
              <a:t>統計処理</a:t>
            </a:r>
            <a:br>
              <a:rPr lang="en-US" altLang="ja-JP" dirty="0"/>
            </a:br>
            <a:r>
              <a:rPr lang="en-US" altLang="ja-JP" dirty="0"/>
              <a:t>	5-6. Frequent Pattern Mining (p-</a:t>
            </a:r>
            <a:r>
              <a:rPr lang="en-US" altLang="ja-JP" dirty="0" err="1"/>
              <a:t>mer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280129-C4BE-4144-96ED-CF2603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1BC7D-4599-4FED-996A-7A9A351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34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9D6CC-21E7-4A33-9D4D-06B2698C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3908846" cy="403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C7A1BF-A9DD-4D54-805A-DF09DD2E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1" y="5618169"/>
            <a:ext cx="6343650" cy="28575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09561FD-E8B9-41C4-9456-8A07D3065FEA}"/>
              </a:ext>
            </a:extLst>
          </p:cNvPr>
          <p:cNvSpPr/>
          <p:nvPr/>
        </p:nvSpPr>
        <p:spPr>
          <a:xfrm>
            <a:off x="8124821" y="5492624"/>
            <a:ext cx="1714500" cy="5599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7C74A9F-080D-40C3-A105-9363789E8163}"/>
              </a:ext>
            </a:extLst>
          </p:cNvPr>
          <p:cNvSpPr/>
          <p:nvPr/>
        </p:nvSpPr>
        <p:spPr>
          <a:xfrm>
            <a:off x="274432" y="4691164"/>
            <a:ext cx="4156494" cy="873125"/>
          </a:xfrm>
          <a:prstGeom prst="wedgeRoundRectCallout">
            <a:avLst>
              <a:gd name="adj1" fmla="val -2227"/>
              <a:gd name="adj2" fmla="val -142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一旦検索した状態で</a:t>
            </a:r>
            <a:endParaRPr kumimoji="1"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コロケーションタブに移動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57F4E5-D3D8-48C3-99EB-17D71F88E421}"/>
              </a:ext>
            </a:extLst>
          </p:cNvPr>
          <p:cNvSpPr/>
          <p:nvPr/>
        </p:nvSpPr>
        <p:spPr>
          <a:xfrm>
            <a:off x="5124450" y="4299052"/>
            <a:ext cx="6229350" cy="119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展開されたテキスト全体から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p-</a:t>
            </a:r>
            <a:r>
              <a:rPr lang="en-US" altLang="ja-JP" dirty="0" err="1">
                <a:latin typeface="Ricty" panose="02000509000000000000" pitchFamily="1" charset="-128"/>
                <a:ea typeface="Ricty" panose="02000509000000000000" pitchFamily="1" charset="-128"/>
              </a:rPr>
              <a:t>mer</a:t>
            </a:r>
            <a:r>
              <a:rPr kumimoji="1"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kumimoji="1"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を枚挙</a:t>
            </a:r>
            <a:endParaRPr kumimoji="1" lang="en-US" altLang="ja-JP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最小頻度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2, 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最小シーケンス長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3, 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最大ギャップ幅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20,</a:t>
            </a:r>
          </a:p>
          <a:p>
            <a:pPr algn="ctr"/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ギャップ数 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</a:rPr>
              <a:t>1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以上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27A13A-CD19-4AFA-8B42-EFAC2E782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764557"/>
            <a:ext cx="77819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3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E5E41-0E22-4B56-A545-25C105FE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CD0BF-7CC8-46A4-B795-34F42C86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513504-E2E6-4A7A-91AF-85E3BAA3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03C083-8161-4A2F-8589-4A26B19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35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902E13-529A-4F4B-88AB-686280E8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1490662"/>
            <a:ext cx="4467225" cy="3876675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62253379-CFE7-494A-BD03-E053B24E306F}"/>
              </a:ext>
            </a:extLst>
          </p:cNvPr>
          <p:cNvSpPr/>
          <p:nvPr/>
        </p:nvSpPr>
        <p:spPr>
          <a:xfrm>
            <a:off x="274432" y="4691164"/>
            <a:ext cx="4156494" cy="873125"/>
          </a:xfrm>
          <a:prstGeom prst="wedgeRoundRectCallout">
            <a:avLst>
              <a:gd name="adj1" fmla="val 40053"/>
              <a:gd name="adj2" fmla="val -84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Ricty" panose="02000509000000000000" pitchFamily="1" charset="-128"/>
                <a:ea typeface="Ricty" panose="02000509000000000000" pitchFamily="1" charset="-128"/>
              </a:rPr>
              <a:t>p-</a:t>
            </a:r>
            <a:r>
              <a:rPr lang="en-US" altLang="ja-JP" sz="2400" dirty="0" err="1">
                <a:latin typeface="Ricty" panose="02000509000000000000" pitchFamily="1" charset="-128"/>
                <a:ea typeface="Ricty" panose="02000509000000000000" pitchFamily="1" charset="-128"/>
              </a:rPr>
              <a:t>mer</a:t>
            </a:r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lang="en-US" altLang="ja-JP" sz="2400" dirty="0">
                <a:latin typeface="Ricty" panose="02000509000000000000" pitchFamily="1" charset="-128"/>
                <a:ea typeface="Ricty" panose="02000509000000000000" pitchFamily="1" charset="-128"/>
              </a:rPr>
              <a:t>(</a:t>
            </a:r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ギャップを許す）</a:t>
            </a:r>
            <a:endParaRPr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kumimoji="1" lang="en-US" altLang="ja-JP" sz="2400" dirty="0">
                <a:latin typeface="Ricty" panose="02000509000000000000" pitchFamily="1" charset="-128"/>
                <a:ea typeface="Ricty" panose="02000509000000000000" pitchFamily="1" charset="-128"/>
              </a:rPr>
              <a:t>p</a:t>
            </a:r>
            <a:r>
              <a:rPr kumimoji="1"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個組の系列</a:t>
            </a:r>
          </a:p>
        </p:txBody>
      </p:sp>
    </p:spTree>
    <p:extLst>
      <p:ext uri="{BB962C8B-B14F-4D97-AF65-F5344CB8AC3E}">
        <p14:creationId xmlns:p14="http://schemas.microsoft.com/office/powerpoint/2010/main" val="3275243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24E1F-44BB-4DB7-A178-398269AF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A.</a:t>
            </a:r>
            <a:r>
              <a:rPr lang="ja-JP" altLang="en-US" dirty="0"/>
              <a:t>最新の </a:t>
            </a:r>
            <a:r>
              <a:rPr lang="en-US" altLang="ja-JP" dirty="0" err="1"/>
              <a:t>ChaMame</a:t>
            </a:r>
            <a:r>
              <a:rPr lang="en-US" altLang="ja-JP" dirty="0"/>
              <a:t> </a:t>
            </a:r>
            <a:r>
              <a:rPr lang="ja-JP" altLang="en-US" dirty="0"/>
              <a:t>について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88F9B30-5E52-43B8-B658-4D1E639D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38375" cy="4351338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D916F7-A1CB-4BF6-8F3A-E7B8B9A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D86E22-B87B-4A38-BDE8-5F8D49E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BB66D0D-C87D-4D42-91A7-86CA5032FBC1}"/>
              </a:ext>
            </a:extLst>
          </p:cNvPr>
          <p:cNvSpPr/>
          <p:nvPr/>
        </p:nvSpPr>
        <p:spPr>
          <a:xfrm>
            <a:off x="7364746" y="1089027"/>
            <a:ext cx="4518444" cy="881062"/>
          </a:xfrm>
          <a:prstGeom prst="wedgeRoundRectCallout">
            <a:avLst>
              <a:gd name="adj1" fmla="val -80813"/>
              <a:gd name="adj2" fmla="val 67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マウスでテキストファイルを</a:t>
            </a:r>
            <a:endParaRPr lang="en-US" altLang="ja-JP" sz="24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ドラッグアンドドロップ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A367C45-58EE-4522-81F0-8A9789C0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25" y="3103563"/>
            <a:ext cx="6003024" cy="3292475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3E31B8B-CFF4-4EC4-A7FF-0073E1F2998C}"/>
              </a:ext>
            </a:extLst>
          </p:cNvPr>
          <p:cNvSpPr/>
          <p:nvPr/>
        </p:nvSpPr>
        <p:spPr>
          <a:xfrm>
            <a:off x="896181" y="5514976"/>
            <a:ext cx="4518444" cy="881062"/>
          </a:xfrm>
          <a:prstGeom prst="wedgeRoundRectCallout">
            <a:avLst>
              <a:gd name="adj1" fmla="val 59582"/>
              <a:gd name="adj2" fmla="val -72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Ricty" panose="02000509000000000000" pitchFamily="1" charset="-128"/>
                <a:ea typeface="Ricty" panose="02000509000000000000" pitchFamily="1" charset="-128"/>
              </a:rPr>
              <a:t>分類語彙表ラベルが</a:t>
            </a:r>
            <a:endParaRPr lang="en-US" altLang="ja-JP" sz="240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sz="2400">
                <a:latin typeface="Ricty" panose="02000509000000000000" pitchFamily="1" charset="-128"/>
                <a:ea typeface="Ricty" panose="02000509000000000000" pitchFamily="1" charset="-128"/>
              </a:rPr>
              <a:t>付与される</a:t>
            </a:r>
            <a:endParaRPr kumimoji="1" lang="ja-JP" altLang="en-US" sz="24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8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-2. ChaKi.NET 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5DA7FBE-C038-42CF-A50D-6309E2387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462" y="1870075"/>
            <a:ext cx="5181600" cy="4351338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4B3934D-A227-499E-B354-0E5AA1B23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39FD62-0F2A-40CA-8A9B-9E3183DD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5625"/>
            <a:ext cx="3048000" cy="25058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84B43B-8465-41EE-A908-03D1A9A6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825625"/>
            <a:ext cx="2900363" cy="23912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8104EF-51E7-4298-937B-CC059F21E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905" y="1797627"/>
            <a:ext cx="2910718" cy="23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-3. </a:t>
            </a:r>
            <a:r>
              <a:rPr kumimoji="1" lang="en-US" altLang="ja-JP" dirty="0" err="1"/>
              <a:t>MeCab</a:t>
            </a:r>
            <a:r>
              <a:rPr kumimoji="1" lang="ja-JP" altLang="en-US" dirty="0"/>
              <a:t> 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E214A3E-6967-4DD9-B69E-18B14C9A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90688"/>
            <a:ext cx="4086225" cy="17049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A46F45-6284-42FD-942B-712D9638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3808821"/>
            <a:ext cx="4114800" cy="25475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DBB1E4-E919-46B3-BBA0-023FEB96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5" y="1690689"/>
            <a:ext cx="3781426" cy="233619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8E3C668-2850-4DB5-8BCB-CCE4A90A8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4252697"/>
            <a:ext cx="4114800" cy="2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-3. </a:t>
            </a:r>
            <a:r>
              <a:rPr kumimoji="1" lang="en-US" altLang="ja-JP" dirty="0" err="1"/>
              <a:t>MeCab</a:t>
            </a:r>
            <a:r>
              <a:rPr kumimoji="1" lang="ja-JP" altLang="en-US" dirty="0"/>
              <a:t> 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C3A80C8-3F0D-4C9B-B7C3-0B3C804E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058198"/>
            <a:ext cx="3438525" cy="2119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A954F86-4DB9-4871-A1DE-32E4D418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376859"/>
            <a:ext cx="3438526" cy="21160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2EC74E0-0209-4096-A803-D72F953D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002636"/>
            <a:ext cx="3076575" cy="18965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22E6D4-AC4F-4735-9215-076B9B8C1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13" y="4211103"/>
            <a:ext cx="3076574" cy="11121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98243A7-E1C5-43BF-B1B8-12C8C82DF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713" y="5434867"/>
            <a:ext cx="3076574" cy="111654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B6582E-04C6-4FEC-BCD4-D3AEA4C47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274" y="3141921"/>
            <a:ext cx="3438526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4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-4. </a:t>
            </a:r>
            <a:r>
              <a:rPr kumimoji="1" lang="en-US" altLang="ja-JP" dirty="0" err="1"/>
              <a:t>UniDic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D88F4D3-30D5-4396-8710-4C97F0A7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6" y="1861096"/>
            <a:ext cx="3352470" cy="27913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F713C0-CBD0-4CE4-AABE-A2B3F2AA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861096"/>
            <a:ext cx="6272212" cy="279136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B3AE28-DE4A-4964-9A30-2F88D767E9C9}"/>
              </a:ext>
            </a:extLst>
          </p:cNvPr>
          <p:cNvSpPr txBox="1"/>
          <p:nvPr/>
        </p:nvSpPr>
        <p:spPr>
          <a:xfrm>
            <a:off x="1047750" y="5008116"/>
            <a:ext cx="1009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Ricty" panose="02000509000000000000" pitchFamily="1" charset="-128"/>
                <a:ea typeface="Ricty" panose="02000509000000000000" pitchFamily="1" charset="-128"/>
              </a:rPr>
              <a:t>.zip </a:t>
            </a:r>
            <a:r>
              <a:rPr kumimoji="1" lang="ja-JP" altLang="en-US" sz="3200" dirty="0">
                <a:latin typeface="Ricty" panose="02000509000000000000" pitchFamily="1" charset="-128"/>
                <a:ea typeface="Ricty" panose="02000509000000000000" pitchFamily="1" charset="-128"/>
              </a:rPr>
              <a:t>を解凍して</a:t>
            </a:r>
            <a:endParaRPr kumimoji="1" lang="en-US" altLang="ja-JP" sz="3200" dirty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r>
              <a:rPr lang="en-US" altLang="ja-JP" sz="3200" dirty="0">
                <a:latin typeface="Ricty" panose="02000509000000000000" pitchFamily="1" charset="-128"/>
                <a:ea typeface="Ricty" panose="02000509000000000000" pitchFamily="1" charset="-128"/>
              </a:rPr>
              <a:t>c:\Program Files (x86)\</a:t>
            </a:r>
            <a:r>
              <a:rPr lang="en-US" altLang="ja-JP" sz="3200" dirty="0" err="1">
                <a:latin typeface="Ricty" panose="02000509000000000000" pitchFamily="1" charset="-128"/>
                <a:ea typeface="Ricty" panose="02000509000000000000" pitchFamily="1" charset="-128"/>
              </a:rPr>
              <a:t>MeCab</a:t>
            </a:r>
            <a:r>
              <a:rPr lang="en-US" altLang="ja-JP" sz="3200" dirty="0">
                <a:latin typeface="Ricty" panose="02000509000000000000" pitchFamily="1" charset="-128"/>
                <a:ea typeface="Ricty" panose="02000509000000000000" pitchFamily="1" charset="-128"/>
              </a:rPr>
              <a:t>\</a:t>
            </a:r>
            <a:r>
              <a:rPr lang="en-US" altLang="ja-JP" sz="3200" dirty="0" err="1">
                <a:latin typeface="Ricty" panose="02000509000000000000" pitchFamily="1" charset="-128"/>
                <a:ea typeface="Ricty" panose="02000509000000000000" pitchFamily="1" charset="-128"/>
              </a:rPr>
              <a:t>dic</a:t>
            </a:r>
            <a:r>
              <a:rPr lang="en-US" altLang="ja-JP" sz="3200" dirty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lang="ja-JP" altLang="en-US" sz="3200" dirty="0">
                <a:latin typeface="Ricty" panose="02000509000000000000" pitchFamily="1" charset="-128"/>
                <a:ea typeface="Ricty" panose="02000509000000000000" pitchFamily="1" charset="-128"/>
              </a:rPr>
              <a:t>以下に置く</a:t>
            </a:r>
            <a:endParaRPr kumimoji="1" lang="en-US" altLang="ja-JP" sz="3200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25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-5. </a:t>
            </a:r>
            <a:r>
              <a:rPr lang="en-US" altLang="ja-JP" dirty="0" err="1"/>
              <a:t>CaboCha</a:t>
            </a:r>
            <a:r>
              <a:rPr kumimoji="1" lang="ja-JP" altLang="en-US" dirty="0"/>
              <a:t> 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DFE335D-C679-4C16-ADC1-29520C3A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19985"/>
            <a:ext cx="3719513" cy="23035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DEF97F-4F72-494B-9870-490CFF32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4096543"/>
            <a:ext cx="3719513" cy="23106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F7B85F-3D8C-49F0-90B9-3BB5B074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93" y="1719985"/>
            <a:ext cx="3719513" cy="23023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DF2C5B-1F60-4789-994E-BBFBE666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042" y="4111913"/>
            <a:ext cx="3719514" cy="229523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8D6B302-3262-43A6-8104-9CB263A24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442" y="4264313"/>
            <a:ext cx="3719514" cy="22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3012D1-1710-46EE-9DF5-971D363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ChaKi.NET 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kumimoji="1" lang="en-US" altLang="ja-JP" dirty="0"/>
              <a:t>-5. </a:t>
            </a:r>
            <a:r>
              <a:rPr lang="en-US" altLang="ja-JP" dirty="0" err="1"/>
              <a:t>CaboCha</a:t>
            </a:r>
            <a:r>
              <a:rPr kumimoji="1" lang="ja-JP" altLang="en-US" dirty="0"/>
              <a:t> のインストール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0E8E8-6EA0-4C4B-A4AE-DB343C0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C4CBDE-1749-44F6-8458-07F12C8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14C-2F2B-4339-875C-F662F0CA4545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559948-7D99-40ED-9883-D1608B69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885156"/>
            <a:ext cx="3057525" cy="18909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CBB906-B8D5-4706-8048-86A88588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914564"/>
            <a:ext cx="3057525" cy="19024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D5B7D8D-6071-4141-8109-5ABDB2BF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016336"/>
            <a:ext cx="3057525" cy="109851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E7088B-48E9-4F9F-9B5C-C5241942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440497"/>
            <a:ext cx="3057525" cy="10992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6F857E5-2364-4D5A-8B89-36F7EA1C2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075" y="1922861"/>
            <a:ext cx="4372060" cy="27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ワイド画面</PresentationFormat>
  <Paragraphs>126</Paragraphs>
  <Slides>36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ＭＳ Ｐゴシック</vt:lpstr>
      <vt:lpstr>Ricty</vt:lpstr>
      <vt:lpstr>Arial</vt:lpstr>
      <vt:lpstr>Calibri</vt:lpstr>
      <vt:lpstr>Calibri Light</vt:lpstr>
      <vt:lpstr>Office テーマ</vt:lpstr>
      <vt:lpstr>コーパス管理システム 『ChaKi.NET』</vt:lpstr>
      <vt:lpstr>『梵天』</vt:lpstr>
      <vt:lpstr>1. ChaKi.NET のインストール 　1-1. ダウンロードする</vt:lpstr>
      <vt:lpstr>1. ChaKi.NET のインストール 　1-2. ChaKi.NET のインストール</vt:lpstr>
      <vt:lpstr>1. ChaKi.NET のインストール 　1-3. MeCab のインストール</vt:lpstr>
      <vt:lpstr>1. ChaKi.NET のインストール 　1-3. MeCab のインストール</vt:lpstr>
      <vt:lpstr>1. ChaKi.NET のインストール 　1-4. UniDic のインストール</vt:lpstr>
      <vt:lpstr>1. ChaKi.NET のインストール 　1-5. CaboCha のインストール</vt:lpstr>
      <vt:lpstr>1. ChaKi.NET のインストール 　1-5. CaboCha のインストール</vt:lpstr>
      <vt:lpstr>1. ChaKi.NET のインストール 　1-6. ChaMame のインストール</vt:lpstr>
      <vt:lpstr>2. 梵天からのダウンロード方法 　2-1. 検索する</vt:lpstr>
      <vt:lpstr>2. 梵天からのダウンロード方法 　2-2. ダウンロードする</vt:lpstr>
      <vt:lpstr>2. 梵天からのダウンロード方法 　2-3. ChaKi.NET DB の構築</vt:lpstr>
      <vt:lpstr>3. 可視化  3-1. ChaKi.NET DB を開く</vt:lpstr>
      <vt:lpstr>3. 可視化  3-2. テキスト表示</vt:lpstr>
      <vt:lpstr>3. 可視化  3-3. 係り受け表示</vt:lpstr>
      <vt:lpstr>4. 検索  4-1. String 検索</vt:lpstr>
      <vt:lpstr>PowerPoint プレゼンテーション</vt:lpstr>
      <vt:lpstr>PowerPoint プレゼンテーション</vt:lpstr>
      <vt:lpstr>4. 検索  4-2. Tag 検索</vt:lpstr>
      <vt:lpstr>PowerPoint プレゼンテーション</vt:lpstr>
      <vt:lpstr>4. 検索  4-3. 結果の Excel へのエクスポート</vt:lpstr>
      <vt:lpstr>4. 検索  4-4. ワードリスト</vt:lpstr>
      <vt:lpstr>4. 検索  4-5. 係り受けワードリスト</vt:lpstr>
      <vt:lpstr>PowerPoint プレゼンテーション</vt:lpstr>
      <vt:lpstr>5. 統計処理  5-1. コロケーション</vt:lpstr>
      <vt:lpstr>PowerPoint プレゼンテーション</vt:lpstr>
      <vt:lpstr>5. 統計処理  5-2. MI-score</vt:lpstr>
      <vt:lpstr>PowerPoint プレゼンテーション</vt:lpstr>
      <vt:lpstr>5. 統計処理  5-3. N-gram (left)</vt:lpstr>
      <vt:lpstr>5. 統計処理  5-4. N-gram (right)</vt:lpstr>
      <vt:lpstr>5. 統計処理  5-5. Frequent Pattern Mining (n-gram)</vt:lpstr>
      <vt:lpstr>PowerPoint プレゼンテーション</vt:lpstr>
      <vt:lpstr>5. 統計処理  5-6. Frequent Pattern Mining (p-mer)</vt:lpstr>
      <vt:lpstr>PowerPoint プレゼンテーション</vt:lpstr>
      <vt:lpstr>A.最新の ChaMame について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2016-08-30T02:03:47Z</dcterms:created>
  <dcterms:modified xsi:type="dcterms:W3CDTF">2018-03-15T07:00:18Z</dcterms:modified>
</cp:coreProperties>
</file>