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56" r:id="rId2"/>
    <p:sldId id="258" r:id="rId3"/>
    <p:sldId id="280" r:id="rId4"/>
    <p:sldId id="281" r:id="rId5"/>
    <p:sldId id="282" r:id="rId6"/>
    <p:sldId id="283" r:id="rId7"/>
    <p:sldId id="285" r:id="rId8"/>
    <p:sldId id="284"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90"/>
    <p:restoredTop sz="92713"/>
  </p:normalViewPr>
  <p:slideViewPr>
    <p:cSldViewPr snapToGrid="0" snapToObjects="1">
      <p:cViewPr varScale="1">
        <p:scale>
          <a:sx n="58" d="100"/>
          <a:sy n="58" d="100"/>
        </p:scale>
        <p:origin x="232" y="1160"/>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018BC0-84B4-8C49-B5BC-C5AEB2BDFA81}" type="datetimeFigureOut">
              <a:t>2017/6/15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2AED71-DD11-BA40-B461-F01561C9EAC5}" type="slidenum">
              <a:t>‹#›</a:t>
            </a:fld>
            <a:endParaRPr kumimoji="1" lang="ja-JP" altLang="en-US"/>
          </a:p>
        </p:txBody>
      </p:sp>
    </p:spTree>
    <p:extLst>
      <p:ext uri="{BB962C8B-B14F-4D97-AF65-F5344CB8AC3E}">
        <p14:creationId xmlns:p14="http://schemas.microsoft.com/office/powerpoint/2010/main" val="194877401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32AED71-DD11-BA40-B461-F01561C9EAC5}" type="slidenum">
              <a:rPr lang="uk-UA"/>
              <a:t>6</a:t>
            </a:fld>
            <a:endParaRPr kumimoji="1" lang="uk-UA" altLang="ja-JP"/>
          </a:p>
        </p:txBody>
      </p:sp>
    </p:spTree>
    <p:extLst>
      <p:ext uri="{BB962C8B-B14F-4D97-AF65-F5344CB8AC3E}">
        <p14:creationId xmlns:p14="http://schemas.microsoft.com/office/powerpoint/2010/main" val="9803351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32AED71-DD11-BA40-B461-F01561C9EAC5}" type="slidenum">
              <a:t>24</a:t>
            </a:fld>
            <a:endParaRPr kumimoji="1" lang="ja-JP" altLang="en-US"/>
          </a:p>
        </p:txBody>
      </p:sp>
    </p:spTree>
    <p:extLst>
      <p:ext uri="{BB962C8B-B14F-4D97-AF65-F5344CB8AC3E}">
        <p14:creationId xmlns:p14="http://schemas.microsoft.com/office/powerpoint/2010/main" val="15470876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32AED71-DD11-BA40-B461-F01561C9EAC5}" type="slidenum">
              <a:t>25</a:t>
            </a:fld>
            <a:endParaRPr kumimoji="1" lang="ja-JP" altLang="en-US"/>
          </a:p>
        </p:txBody>
      </p:sp>
    </p:spTree>
    <p:extLst>
      <p:ext uri="{BB962C8B-B14F-4D97-AF65-F5344CB8AC3E}">
        <p14:creationId xmlns:p14="http://schemas.microsoft.com/office/powerpoint/2010/main" val="20799217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32AED71-DD11-BA40-B461-F01561C9EAC5}" type="slidenum">
              <a:t>26</a:t>
            </a:fld>
            <a:endParaRPr kumimoji="1" lang="ja-JP" altLang="en-US"/>
          </a:p>
        </p:txBody>
      </p:sp>
    </p:spTree>
    <p:extLst>
      <p:ext uri="{BB962C8B-B14F-4D97-AF65-F5344CB8AC3E}">
        <p14:creationId xmlns:p14="http://schemas.microsoft.com/office/powerpoint/2010/main" val="16221268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32AED71-DD11-BA40-B461-F01561C9EAC5}" type="slidenum">
              <a:t>27</a:t>
            </a:fld>
            <a:endParaRPr kumimoji="1" lang="ja-JP" altLang="en-US"/>
          </a:p>
        </p:txBody>
      </p:sp>
    </p:spTree>
    <p:extLst>
      <p:ext uri="{BB962C8B-B14F-4D97-AF65-F5344CB8AC3E}">
        <p14:creationId xmlns:p14="http://schemas.microsoft.com/office/powerpoint/2010/main" val="10986821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32AED71-DD11-BA40-B461-F01561C9EAC5}" type="slidenum">
              <a:t>28</a:t>
            </a:fld>
            <a:endParaRPr kumimoji="1" lang="ja-JP" altLang="en-US"/>
          </a:p>
        </p:txBody>
      </p:sp>
    </p:spTree>
    <p:extLst>
      <p:ext uri="{BB962C8B-B14F-4D97-AF65-F5344CB8AC3E}">
        <p14:creationId xmlns:p14="http://schemas.microsoft.com/office/powerpoint/2010/main" val="1325003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32AED71-DD11-BA40-B461-F01561C9EAC5}" type="slidenum">
              <a:rPr lang="uk-UA"/>
              <a:t>7</a:t>
            </a:fld>
            <a:endParaRPr kumimoji="1" lang="uk-UA" altLang="ja-JP"/>
          </a:p>
        </p:txBody>
      </p:sp>
    </p:spTree>
    <p:extLst>
      <p:ext uri="{BB962C8B-B14F-4D97-AF65-F5344CB8AC3E}">
        <p14:creationId xmlns:p14="http://schemas.microsoft.com/office/powerpoint/2010/main" val="401688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32AED71-DD11-BA40-B461-F01561C9EAC5}" type="slidenum">
              <a:rPr lang="uk-UA"/>
              <a:t>8</a:t>
            </a:fld>
            <a:endParaRPr kumimoji="1" lang="uk-UA" altLang="ja-JP"/>
          </a:p>
        </p:txBody>
      </p:sp>
    </p:spTree>
    <p:extLst>
      <p:ext uri="{BB962C8B-B14F-4D97-AF65-F5344CB8AC3E}">
        <p14:creationId xmlns:p14="http://schemas.microsoft.com/office/powerpoint/2010/main" val="20207311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32AED71-DD11-BA40-B461-F01561C9EAC5}" type="slidenum">
              <a:t>18</a:t>
            </a:fld>
            <a:endParaRPr kumimoji="1" lang="ja-JP" altLang="en-US"/>
          </a:p>
        </p:txBody>
      </p:sp>
    </p:spTree>
    <p:extLst>
      <p:ext uri="{BB962C8B-B14F-4D97-AF65-F5344CB8AC3E}">
        <p14:creationId xmlns:p14="http://schemas.microsoft.com/office/powerpoint/2010/main" val="1771702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32AED71-DD11-BA40-B461-F01561C9EAC5}" type="slidenum">
              <a:t>19</a:t>
            </a:fld>
            <a:endParaRPr kumimoji="1" lang="ja-JP" altLang="en-US"/>
          </a:p>
        </p:txBody>
      </p:sp>
    </p:spTree>
    <p:extLst>
      <p:ext uri="{BB962C8B-B14F-4D97-AF65-F5344CB8AC3E}">
        <p14:creationId xmlns:p14="http://schemas.microsoft.com/office/powerpoint/2010/main" val="5761706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32AED71-DD11-BA40-B461-F01561C9EAC5}" type="slidenum">
              <a:t>20</a:t>
            </a:fld>
            <a:endParaRPr kumimoji="1" lang="ja-JP" altLang="en-US"/>
          </a:p>
        </p:txBody>
      </p:sp>
    </p:spTree>
    <p:extLst>
      <p:ext uri="{BB962C8B-B14F-4D97-AF65-F5344CB8AC3E}">
        <p14:creationId xmlns:p14="http://schemas.microsoft.com/office/powerpoint/2010/main" val="1922341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32AED71-DD11-BA40-B461-F01561C9EAC5}" type="slidenum">
              <a:t>21</a:t>
            </a:fld>
            <a:endParaRPr kumimoji="1" lang="ja-JP" altLang="en-US"/>
          </a:p>
        </p:txBody>
      </p:sp>
    </p:spTree>
    <p:extLst>
      <p:ext uri="{BB962C8B-B14F-4D97-AF65-F5344CB8AC3E}">
        <p14:creationId xmlns:p14="http://schemas.microsoft.com/office/powerpoint/2010/main" val="21304436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32AED71-DD11-BA40-B461-F01561C9EAC5}" type="slidenum">
              <a:t>22</a:t>
            </a:fld>
            <a:endParaRPr kumimoji="1" lang="ja-JP" altLang="en-US"/>
          </a:p>
        </p:txBody>
      </p:sp>
    </p:spTree>
    <p:extLst>
      <p:ext uri="{BB962C8B-B14F-4D97-AF65-F5344CB8AC3E}">
        <p14:creationId xmlns:p14="http://schemas.microsoft.com/office/powerpoint/2010/main" val="18061596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32AED71-DD11-BA40-B461-F01561C9EAC5}" type="slidenum">
              <a:t>23</a:t>
            </a:fld>
            <a:endParaRPr kumimoji="1" lang="ja-JP" altLang="en-US"/>
          </a:p>
        </p:txBody>
      </p:sp>
    </p:spTree>
    <p:extLst>
      <p:ext uri="{BB962C8B-B14F-4D97-AF65-F5344CB8AC3E}">
        <p14:creationId xmlns:p14="http://schemas.microsoft.com/office/powerpoint/2010/main" val="11428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02F39440-FCC5-7C4F-8F7C-A04ADC805814}" type="datetimeFigureOut">
              <a:t>2017/6/15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9CF89EA-599B-614C-97E8-7B14C877951B}" type="slidenum">
              <a:t>‹#›</a:t>
            </a:fld>
            <a:endParaRPr kumimoji="1" lang="ja-JP" altLang="en-US"/>
          </a:p>
        </p:txBody>
      </p:sp>
    </p:spTree>
    <p:extLst>
      <p:ext uri="{BB962C8B-B14F-4D97-AF65-F5344CB8AC3E}">
        <p14:creationId xmlns:p14="http://schemas.microsoft.com/office/powerpoint/2010/main" val="267661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2F39440-FCC5-7C4F-8F7C-A04ADC805814}" type="datetimeFigureOut">
              <a:t>2017/6/15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9CF89EA-599B-614C-97E8-7B14C877951B}" type="slidenum">
              <a:t>‹#›</a:t>
            </a:fld>
            <a:endParaRPr kumimoji="1" lang="ja-JP" altLang="en-US"/>
          </a:p>
        </p:txBody>
      </p:sp>
    </p:spTree>
    <p:extLst>
      <p:ext uri="{BB962C8B-B14F-4D97-AF65-F5344CB8AC3E}">
        <p14:creationId xmlns:p14="http://schemas.microsoft.com/office/powerpoint/2010/main" val="314905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2F39440-FCC5-7C4F-8F7C-A04ADC805814}" type="datetimeFigureOut">
              <a:t>2017/6/15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9CF89EA-599B-614C-97E8-7B14C877951B}" type="slidenum">
              <a:t>‹#›</a:t>
            </a:fld>
            <a:endParaRPr kumimoji="1" lang="ja-JP" altLang="en-US"/>
          </a:p>
        </p:txBody>
      </p:sp>
    </p:spTree>
    <p:extLst>
      <p:ext uri="{BB962C8B-B14F-4D97-AF65-F5344CB8AC3E}">
        <p14:creationId xmlns:p14="http://schemas.microsoft.com/office/powerpoint/2010/main" val="1222965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2F39440-FCC5-7C4F-8F7C-A04ADC805814}" type="datetimeFigureOut">
              <a:t>2017/6/15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9CF89EA-599B-614C-97E8-7B14C877951B}" type="slidenum">
              <a:t>‹#›</a:t>
            </a:fld>
            <a:endParaRPr kumimoji="1" lang="ja-JP" altLang="en-US"/>
          </a:p>
        </p:txBody>
      </p:sp>
    </p:spTree>
    <p:extLst>
      <p:ext uri="{BB962C8B-B14F-4D97-AF65-F5344CB8AC3E}">
        <p14:creationId xmlns:p14="http://schemas.microsoft.com/office/powerpoint/2010/main" val="1738150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02F39440-FCC5-7C4F-8F7C-A04ADC805814}" type="datetimeFigureOut">
              <a:t>2017/6/15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9CF89EA-599B-614C-97E8-7B14C877951B}" type="slidenum">
              <a:t>‹#›</a:t>
            </a:fld>
            <a:endParaRPr kumimoji="1" lang="ja-JP" altLang="en-US"/>
          </a:p>
        </p:txBody>
      </p:sp>
    </p:spTree>
    <p:extLst>
      <p:ext uri="{BB962C8B-B14F-4D97-AF65-F5344CB8AC3E}">
        <p14:creationId xmlns:p14="http://schemas.microsoft.com/office/powerpoint/2010/main" val="876445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02F39440-FCC5-7C4F-8F7C-A04ADC805814}" type="datetimeFigureOut">
              <a:t>2017/6/15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9CF89EA-599B-614C-97E8-7B14C877951B}" type="slidenum">
              <a:t>‹#›</a:t>
            </a:fld>
            <a:endParaRPr kumimoji="1" lang="ja-JP" altLang="en-US"/>
          </a:p>
        </p:txBody>
      </p:sp>
    </p:spTree>
    <p:extLst>
      <p:ext uri="{BB962C8B-B14F-4D97-AF65-F5344CB8AC3E}">
        <p14:creationId xmlns:p14="http://schemas.microsoft.com/office/powerpoint/2010/main" val="827385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02F39440-FCC5-7C4F-8F7C-A04ADC805814}" type="datetimeFigureOut">
              <a:t>2017/6/15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E9CF89EA-599B-614C-97E8-7B14C877951B}" type="slidenum">
              <a:t>‹#›</a:t>
            </a:fld>
            <a:endParaRPr kumimoji="1" lang="ja-JP" altLang="en-US"/>
          </a:p>
        </p:txBody>
      </p:sp>
    </p:spTree>
    <p:extLst>
      <p:ext uri="{BB962C8B-B14F-4D97-AF65-F5344CB8AC3E}">
        <p14:creationId xmlns:p14="http://schemas.microsoft.com/office/powerpoint/2010/main" val="909433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02F39440-FCC5-7C4F-8F7C-A04ADC805814}" type="datetimeFigureOut">
              <a:t>2017/6/15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E9CF89EA-599B-614C-97E8-7B14C877951B}" type="slidenum">
              <a:t>‹#›</a:t>
            </a:fld>
            <a:endParaRPr kumimoji="1" lang="ja-JP" altLang="en-US"/>
          </a:p>
        </p:txBody>
      </p:sp>
    </p:spTree>
    <p:extLst>
      <p:ext uri="{BB962C8B-B14F-4D97-AF65-F5344CB8AC3E}">
        <p14:creationId xmlns:p14="http://schemas.microsoft.com/office/powerpoint/2010/main" val="1211433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2F39440-FCC5-7C4F-8F7C-A04ADC805814}" type="datetimeFigureOut">
              <a:t>2017/6/15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E9CF89EA-599B-614C-97E8-7B14C877951B}" type="slidenum">
              <a:t>‹#›</a:t>
            </a:fld>
            <a:endParaRPr kumimoji="1" lang="ja-JP" altLang="en-US"/>
          </a:p>
        </p:txBody>
      </p:sp>
    </p:spTree>
    <p:extLst>
      <p:ext uri="{BB962C8B-B14F-4D97-AF65-F5344CB8AC3E}">
        <p14:creationId xmlns:p14="http://schemas.microsoft.com/office/powerpoint/2010/main" val="264461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2F39440-FCC5-7C4F-8F7C-A04ADC805814}" type="datetimeFigureOut">
              <a:t>2017/6/15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9CF89EA-599B-614C-97E8-7B14C877951B}" type="slidenum">
              <a:t>‹#›</a:t>
            </a:fld>
            <a:endParaRPr kumimoji="1" lang="ja-JP" altLang="en-US"/>
          </a:p>
        </p:txBody>
      </p:sp>
    </p:spTree>
    <p:extLst>
      <p:ext uri="{BB962C8B-B14F-4D97-AF65-F5344CB8AC3E}">
        <p14:creationId xmlns:p14="http://schemas.microsoft.com/office/powerpoint/2010/main" val="1656210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2F39440-FCC5-7C4F-8F7C-A04ADC805814}" type="datetimeFigureOut">
              <a:t>2017/6/15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9CF89EA-599B-614C-97E8-7B14C877951B}" type="slidenum">
              <a:t>‹#›</a:t>
            </a:fld>
            <a:endParaRPr kumimoji="1" lang="ja-JP" altLang="en-US"/>
          </a:p>
        </p:txBody>
      </p:sp>
    </p:spTree>
    <p:extLst>
      <p:ext uri="{BB962C8B-B14F-4D97-AF65-F5344CB8AC3E}">
        <p14:creationId xmlns:p14="http://schemas.microsoft.com/office/powerpoint/2010/main" val="24112670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F39440-FCC5-7C4F-8F7C-A04ADC805814}" type="datetimeFigureOut">
              <a:t>2017/6/15</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CF89EA-599B-614C-97E8-7B14C877951B}" type="slidenum">
              <a:t>‹#›</a:t>
            </a:fld>
            <a:endParaRPr kumimoji="1" lang="ja-JP" altLang="en-US"/>
          </a:p>
        </p:txBody>
      </p:sp>
    </p:spTree>
    <p:extLst>
      <p:ext uri="{BB962C8B-B14F-4D97-AF65-F5344CB8AC3E}">
        <p14:creationId xmlns:p14="http://schemas.microsoft.com/office/powerpoint/2010/main" val="1862309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2.png"/><Relationship Id="rId6" Type="http://schemas.openxmlformats.org/officeDocument/2006/relationships/image" Target="../media/image9.png"/><Relationship Id="rId7" Type="http://schemas.openxmlformats.org/officeDocument/2006/relationships/image" Target="../media/image4.png"/><Relationship Id="rId8"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1" Type="http://schemas.openxmlformats.org/officeDocument/2006/relationships/image" Target="../media/image4.png"/><Relationship Id="rId12"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a:latin typeface="Meiryo" charset="-128"/>
                <a:ea typeface="Meiryo" charset="-128"/>
                <a:cs typeface="Meiryo" charset="-128"/>
              </a:rPr>
              <a:t>エンジニア</a:t>
            </a:r>
            <a:r>
              <a:rPr kumimoji="1" lang="en-US" altLang="ja-JP">
                <a:latin typeface="Meiryo" charset="-128"/>
                <a:ea typeface="Meiryo" charset="-128"/>
                <a:cs typeface="Meiryo" charset="-128"/>
              </a:rPr>
              <a:t/>
            </a:r>
            <a:br>
              <a:rPr kumimoji="1" lang="en-US" altLang="ja-JP">
                <a:latin typeface="Meiryo" charset="-128"/>
                <a:ea typeface="Meiryo" charset="-128"/>
                <a:cs typeface="Meiryo" charset="-128"/>
              </a:rPr>
            </a:br>
            <a:r>
              <a:rPr kumimoji="1" lang="ja-JP" altLang="en-US">
                <a:latin typeface="Meiryo" charset="-128"/>
                <a:ea typeface="Meiryo" charset="-128"/>
                <a:cs typeface="Meiryo" charset="-128"/>
              </a:rPr>
              <a:t>キャリアパスについて</a:t>
            </a:r>
          </a:p>
        </p:txBody>
      </p:sp>
    </p:spTree>
    <p:extLst>
      <p:ext uri="{BB962C8B-B14F-4D97-AF65-F5344CB8AC3E}">
        <p14:creationId xmlns:p14="http://schemas.microsoft.com/office/powerpoint/2010/main" val="17643931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5400">
                <a:latin typeface="Meiryo" charset="-128"/>
                <a:ea typeface="Meiryo" charset="-128"/>
                <a:cs typeface="Meiryo" charset="-128"/>
              </a:rPr>
              <a:t>プロダクトマネージャーとは</a:t>
            </a:r>
            <a:endParaRPr kumimoji="1" lang="ja-JP" altLang="en-US" sz="5400">
              <a:latin typeface="Meiryo" charset="-128"/>
              <a:ea typeface="Meiryo" charset="-128"/>
              <a:cs typeface="Meiryo" charset="-128"/>
            </a:endParaRPr>
          </a:p>
        </p:txBody>
      </p:sp>
      <p:sp>
        <p:nvSpPr>
          <p:cNvPr id="3" name="コンテンツ プレースホルダー 2"/>
          <p:cNvSpPr>
            <a:spLocks noGrp="1"/>
          </p:cNvSpPr>
          <p:nvPr>
            <p:ph idx="1"/>
          </p:nvPr>
        </p:nvSpPr>
        <p:spPr>
          <a:xfrm>
            <a:off x="375139" y="1825625"/>
            <a:ext cx="11371384" cy="4668960"/>
          </a:xfrm>
        </p:spPr>
        <p:txBody>
          <a:bodyPr>
            <a:normAutofit/>
          </a:bodyPr>
          <a:lstStyle/>
          <a:p>
            <a:pPr marL="0" lvl="0" indent="0">
              <a:lnSpc>
                <a:spcPct val="100000"/>
              </a:lnSpc>
              <a:spcBef>
                <a:spcPts val="0"/>
              </a:spcBef>
              <a:buNone/>
            </a:pPr>
            <a:r>
              <a:rPr lang="ja-JP" altLang="en-US" sz="3600">
                <a:latin typeface="Meiryo" charset="-128"/>
                <a:ea typeface="Meiryo" charset="-128"/>
                <a:cs typeface="Meiryo" charset="-128"/>
              </a:rPr>
              <a:t>プロダクトマネージャー、事業部長、事業本部長</a:t>
            </a: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　プロダクト・サービス等を統括する人</a:t>
            </a:r>
            <a:endParaRPr lang="en-US" altLang="ja-JP" sz="3600">
              <a:latin typeface="Meiryo" charset="-128"/>
              <a:ea typeface="Meiryo" charset="-128"/>
              <a:cs typeface="Meiryo" charset="-128"/>
            </a:endParaRPr>
          </a:p>
          <a:p>
            <a:pPr marL="0" lvl="0" indent="0">
              <a:lnSpc>
                <a:spcPct val="100000"/>
              </a:lnSpc>
              <a:spcBef>
                <a:spcPts val="0"/>
              </a:spcBef>
              <a:buNone/>
            </a:pP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必要知識・スキル</a:t>
            </a: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　マーケティング知識</a:t>
            </a: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　マネタイズ知識</a:t>
            </a: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　マネージメントスキル</a:t>
            </a: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　コミュニケーション能力</a:t>
            </a:r>
            <a:endParaRPr lang="en-US" altLang="ja-JP" sz="3600">
              <a:latin typeface="Meiryo" charset="-128"/>
              <a:ea typeface="Meiryo" charset="-128"/>
              <a:cs typeface="Meiryo" charset="-128"/>
            </a:endParaRPr>
          </a:p>
        </p:txBody>
      </p:sp>
    </p:spTree>
    <p:extLst>
      <p:ext uri="{BB962C8B-B14F-4D97-AF65-F5344CB8AC3E}">
        <p14:creationId xmlns:p14="http://schemas.microsoft.com/office/powerpoint/2010/main" val="16298655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5400">
                <a:latin typeface="Meiryo" charset="-128"/>
                <a:ea typeface="Meiryo" charset="-128"/>
                <a:cs typeface="Meiryo" charset="-128"/>
              </a:rPr>
              <a:t>CTO</a:t>
            </a:r>
            <a:r>
              <a:rPr lang="ja-JP" altLang="en-US" sz="5400">
                <a:latin typeface="Meiryo" charset="-128"/>
                <a:ea typeface="Meiryo" charset="-128"/>
                <a:cs typeface="Meiryo" charset="-128"/>
              </a:rPr>
              <a:t>とは</a:t>
            </a:r>
            <a:endParaRPr kumimoji="1" lang="ja-JP" altLang="en-US" sz="5400">
              <a:latin typeface="Meiryo" charset="-128"/>
              <a:ea typeface="Meiryo" charset="-128"/>
              <a:cs typeface="Meiryo" charset="-128"/>
            </a:endParaRPr>
          </a:p>
        </p:txBody>
      </p:sp>
      <p:sp>
        <p:nvSpPr>
          <p:cNvPr id="3" name="コンテンツ プレースホルダー 2"/>
          <p:cNvSpPr>
            <a:spLocks noGrp="1"/>
          </p:cNvSpPr>
          <p:nvPr>
            <p:ph idx="1"/>
          </p:nvPr>
        </p:nvSpPr>
        <p:spPr>
          <a:xfrm>
            <a:off x="375139" y="1825625"/>
            <a:ext cx="11371384" cy="4668960"/>
          </a:xfrm>
        </p:spPr>
        <p:txBody>
          <a:bodyPr>
            <a:normAutofit lnSpcReduction="10000"/>
          </a:bodyPr>
          <a:lstStyle/>
          <a:p>
            <a:pPr marL="0" lvl="0" indent="0">
              <a:lnSpc>
                <a:spcPct val="100000"/>
              </a:lnSpc>
              <a:spcBef>
                <a:spcPts val="0"/>
              </a:spcBef>
              <a:buNone/>
            </a:pPr>
            <a:r>
              <a:rPr lang="en-US" altLang="ja-JP" sz="3600">
                <a:latin typeface="Meiryo" charset="-128"/>
                <a:ea typeface="Meiryo" charset="-128"/>
                <a:cs typeface="Meiryo" charset="-128"/>
              </a:rPr>
              <a:t>CTO(Chief technical officer)</a:t>
            </a:r>
            <a:r>
              <a:rPr lang="ja-JP" altLang="en-US" sz="3600">
                <a:latin typeface="Meiryo" charset="-128"/>
                <a:ea typeface="Meiryo" charset="-128"/>
                <a:cs typeface="Meiryo" charset="-128"/>
              </a:rPr>
              <a:t>、最高技術責任者、</a:t>
            </a: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　企業において技術の取りまとめを行う人</a:t>
            </a:r>
            <a:endParaRPr lang="en-US" altLang="ja-JP" sz="3600">
              <a:latin typeface="Meiryo" charset="-128"/>
              <a:ea typeface="Meiryo" charset="-128"/>
              <a:cs typeface="Meiryo" charset="-128"/>
            </a:endParaRPr>
          </a:p>
          <a:p>
            <a:pPr marL="0" lvl="0" indent="0">
              <a:lnSpc>
                <a:spcPct val="100000"/>
              </a:lnSpc>
              <a:spcBef>
                <a:spcPts val="0"/>
              </a:spcBef>
              <a:buNone/>
            </a:pP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必要知識・スキル</a:t>
            </a: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　市場の技術動向知識</a:t>
            </a: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　マネタイズ知識</a:t>
            </a:r>
            <a:endParaRPr lang="en-US" altLang="ja-JP" sz="3600">
              <a:latin typeface="Meiryo" charset="-128"/>
              <a:ea typeface="Meiryo" charset="-128"/>
              <a:cs typeface="Meiryo" charset="-128"/>
            </a:endParaRPr>
          </a:p>
          <a:p>
            <a:pPr marL="0" indent="0">
              <a:lnSpc>
                <a:spcPct val="100000"/>
              </a:lnSpc>
              <a:spcBef>
                <a:spcPts val="0"/>
              </a:spcBef>
              <a:buNone/>
            </a:pPr>
            <a:r>
              <a:rPr lang="ja-JP" altLang="en-US" sz="3600">
                <a:latin typeface="Meiryo" charset="-128"/>
                <a:ea typeface="Meiryo" charset="-128"/>
                <a:cs typeface="Meiryo" charset="-128"/>
              </a:rPr>
              <a:t>　フルスタックエンジニアリングスキル</a:t>
            </a: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　マネージメントスキル</a:t>
            </a: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　コミュニケーション能力</a:t>
            </a:r>
            <a:endParaRPr lang="en-US" altLang="ja-JP" sz="3600">
              <a:latin typeface="Meiryo" charset="-128"/>
              <a:ea typeface="Meiryo" charset="-128"/>
              <a:cs typeface="Meiryo" charset="-128"/>
            </a:endParaRPr>
          </a:p>
        </p:txBody>
      </p:sp>
    </p:spTree>
    <p:extLst>
      <p:ext uri="{BB962C8B-B14F-4D97-AF65-F5344CB8AC3E}">
        <p14:creationId xmlns:p14="http://schemas.microsoft.com/office/powerpoint/2010/main" val="17048101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5400">
                <a:latin typeface="Meiryo" charset="-128"/>
                <a:ea typeface="Meiryo" charset="-128"/>
                <a:cs typeface="Meiryo" charset="-128"/>
              </a:rPr>
              <a:t>スペシャリストとは</a:t>
            </a:r>
            <a:endParaRPr kumimoji="1" lang="ja-JP" altLang="en-US" sz="5400">
              <a:latin typeface="Meiryo" charset="-128"/>
              <a:ea typeface="Meiryo" charset="-128"/>
              <a:cs typeface="Meiryo" charset="-128"/>
            </a:endParaRPr>
          </a:p>
        </p:txBody>
      </p:sp>
      <p:sp>
        <p:nvSpPr>
          <p:cNvPr id="3" name="コンテンツ プレースホルダー 2"/>
          <p:cNvSpPr>
            <a:spLocks noGrp="1"/>
          </p:cNvSpPr>
          <p:nvPr>
            <p:ph idx="1"/>
          </p:nvPr>
        </p:nvSpPr>
        <p:spPr>
          <a:xfrm>
            <a:off x="375139" y="1825625"/>
            <a:ext cx="11371384" cy="4668960"/>
          </a:xfrm>
        </p:spPr>
        <p:txBody>
          <a:bodyPr>
            <a:normAutofit/>
          </a:bodyPr>
          <a:lstStyle/>
          <a:p>
            <a:pPr marL="0" lvl="0" indent="0">
              <a:lnSpc>
                <a:spcPct val="100000"/>
              </a:lnSpc>
              <a:spcBef>
                <a:spcPts val="0"/>
              </a:spcBef>
              <a:buNone/>
            </a:pPr>
            <a:r>
              <a:rPr lang="en-US" altLang="ja-JP" sz="3600">
                <a:latin typeface="Meiryo" charset="-128"/>
                <a:ea typeface="Meiryo" charset="-128"/>
                <a:cs typeface="Meiryo" charset="-128"/>
              </a:rPr>
              <a:t>OSS</a:t>
            </a:r>
            <a:r>
              <a:rPr lang="ja-JP" altLang="en-US" sz="3600">
                <a:latin typeface="Meiryo" charset="-128"/>
                <a:ea typeface="Meiryo" charset="-128"/>
                <a:cs typeface="Meiryo" charset="-128"/>
              </a:rPr>
              <a:t>コミッター、書籍著書、講演者、アーキテクト</a:t>
            </a: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　ある特定技術を突き詰めて行く人</a:t>
            </a: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　</a:t>
            </a: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必要知識・スキル</a:t>
            </a: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　深い技術理解力</a:t>
            </a: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　文書化能力　</a:t>
            </a:r>
            <a:r>
              <a:rPr lang="en-US" altLang="ja-JP" sz="3600">
                <a:latin typeface="Meiryo" charset="-128"/>
                <a:ea typeface="Meiryo" charset="-128"/>
                <a:cs typeface="Meiryo" charset="-128"/>
              </a:rPr>
              <a:t>or</a:t>
            </a:r>
            <a:r>
              <a:rPr lang="ja-JP" altLang="en-US" sz="3600">
                <a:latin typeface="Meiryo" charset="-128"/>
                <a:ea typeface="Meiryo" charset="-128"/>
                <a:cs typeface="Meiryo" charset="-128"/>
              </a:rPr>
              <a:t>　プレゼンテーション能力</a:t>
            </a:r>
            <a:endParaRPr lang="en-US" altLang="ja-JP" sz="3600">
              <a:latin typeface="Meiryo" charset="-128"/>
              <a:ea typeface="Meiryo" charset="-128"/>
              <a:cs typeface="Meiryo" charset="-128"/>
            </a:endParaRPr>
          </a:p>
        </p:txBody>
      </p:sp>
    </p:spTree>
    <p:extLst>
      <p:ext uri="{BB962C8B-B14F-4D97-AF65-F5344CB8AC3E}">
        <p14:creationId xmlns:p14="http://schemas.microsoft.com/office/powerpoint/2010/main" val="9340423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5400">
                <a:latin typeface="Meiryo" charset="-128"/>
                <a:ea typeface="Meiryo" charset="-128"/>
                <a:cs typeface="Meiryo" charset="-128"/>
              </a:rPr>
              <a:t>エバンジェリストとは</a:t>
            </a:r>
            <a:endParaRPr kumimoji="1" lang="ja-JP" altLang="en-US" sz="5400">
              <a:latin typeface="Meiryo" charset="-128"/>
              <a:ea typeface="Meiryo" charset="-128"/>
              <a:cs typeface="Meiryo" charset="-128"/>
            </a:endParaRPr>
          </a:p>
        </p:txBody>
      </p:sp>
      <p:sp>
        <p:nvSpPr>
          <p:cNvPr id="3" name="コンテンツ プレースホルダー 2"/>
          <p:cNvSpPr>
            <a:spLocks noGrp="1"/>
          </p:cNvSpPr>
          <p:nvPr>
            <p:ph idx="1"/>
          </p:nvPr>
        </p:nvSpPr>
        <p:spPr>
          <a:xfrm>
            <a:off x="375139" y="1825625"/>
            <a:ext cx="11371384" cy="4668960"/>
          </a:xfrm>
        </p:spPr>
        <p:txBody>
          <a:bodyPr>
            <a:normAutofit/>
          </a:bodyPr>
          <a:lstStyle/>
          <a:p>
            <a:pPr marL="0" lvl="0" indent="0">
              <a:lnSpc>
                <a:spcPct val="100000"/>
              </a:lnSpc>
              <a:spcBef>
                <a:spcPts val="0"/>
              </a:spcBef>
              <a:buNone/>
            </a:pPr>
            <a:r>
              <a:rPr lang="en-US" altLang="ja-JP" sz="3600">
                <a:latin typeface="Meiryo" charset="-128"/>
                <a:ea typeface="Meiryo" charset="-128"/>
                <a:cs typeface="Meiryo" charset="-128"/>
              </a:rPr>
              <a:t>OSS</a:t>
            </a:r>
            <a:r>
              <a:rPr lang="ja-JP" altLang="en-US" sz="3600">
                <a:latin typeface="Meiryo" charset="-128"/>
                <a:ea typeface="Meiryo" charset="-128"/>
                <a:cs typeface="Meiryo" charset="-128"/>
              </a:rPr>
              <a:t>コミッター、書籍著書、講演者、アーキテクト</a:t>
            </a: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　ある特定技術を突き詰め、人々に伝えていく人</a:t>
            </a: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　</a:t>
            </a: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必要知識・スキル</a:t>
            </a: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　深い技術理解力</a:t>
            </a: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　文書化能力</a:t>
            </a: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　プレゼンテーション能力</a:t>
            </a:r>
            <a:endParaRPr lang="en-US" altLang="ja-JP" sz="3600">
              <a:latin typeface="Meiryo" charset="-128"/>
              <a:ea typeface="Meiryo" charset="-128"/>
              <a:cs typeface="Meiryo" charset="-128"/>
            </a:endParaRPr>
          </a:p>
          <a:p>
            <a:pPr marL="0" indent="0">
              <a:lnSpc>
                <a:spcPct val="100000"/>
              </a:lnSpc>
              <a:spcBef>
                <a:spcPts val="0"/>
              </a:spcBef>
              <a:buNone/>
            </a:pPr>
            <a:r>
              <a:rPr lang="ja-JP" altLang="en-US" sz="3600">
                <a:latin typeface="Meiryo" charset="-128"/>
                <a:ea typeface="Meiryo" charset="-128"/>
                <a:cs typeface="Meiryo" charset="-128"/>
              </a:rPr>
              <a:t>　コミュニケーション能力</a:t>
            </a:r>
            <a:endParaRPr lang="en-US" altLang="ja-JP" sz="3600">
              <a:latin typeface="Meiryo" charset="-128"/>
              <a:ea typeface="Meiryo" charset="-128"/>
              <a:cs typeface="Meiryo" charset="-128"/>
            </a:endParaRPr>
          </a:p>
          <a:p>
            <a:pPr marL="0" lvl="0" indent="0">
              <a:lnSpc>
                <a:spcPct val="100000"/>
              </a:lnSpc>
              <a:spcBef>
                <a:spcPts val="0"/>
              </a:spcBef>
              <a:buNone/>
            </a:pPr>
            <a:endParaRPr lang="en-US" altLang="ja-JP" sz="3600" b="1">
              <a:latin typeface="Meiryo" charset="-128"/>
              <a:ea typeface="Meiryo" charset="-128"/>
              <a:cs typeface="Meiryo" charset="-128"/>
            </a:endParaRPr>
          </a:p>
        </p:txBody>
      </p:sp>
    </p:spTree>
    <p:extLst>
      <p:ext uri="{BB962C8B-B14F-4D97-AF65-F5344CB8AC3E}">
        <p14:creationId xmlns:p14="http://schemas.microsoft.com/office/powerpoint/2010/main" val="1447849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5400">
                <a:latin typeface="Meiryo" charset="-128"/>
                <a:ea typeface="Meiryo" charset="-128"/>
                <a:cs typeface="Meiryo" charset="-128"/>
              </a:rPr>
              <a:t>プロジェクトマネージャーとは</a:t>
            </a:r>
            <a:endParaRPr kumimoji="1" lang="ja-JP" altLang="en-US" sz="5400">
              <a:latin typeface="Meiryo" charset="-128"/>
              <a:ea typeface="Meiryo" charset="-128"/>
              <a:cs typeface="Meiryo" charset="-128"/>
            </a:endParaRPr>
          </a:p>
        </p:txBody>
      </p:sp>
      <p:sp>
        <p:nvSpPr>
          <p:cNvPr id="3" name="コンテンツ プレースホルダー 2"/>
          <p:cNvSpPr>
            <a:spLocks noGrp="1"/>
          </p:cNvSpPr>
          <p:nvPr>
            <p:ph idx="1"/>
          </p:nvPr>
        </p:nvSpPr>
        <p:spPr>
          <a:xfrm>
            <a:off x="375139" y="1825625"/>
            <a:ext cx="11371384" cy="4668960"/>
          </a:xfrm>
        </p:spPr>
        <p:txBody>
          <a:bodyPr>
            <a:normAutofit/>
          </a:bodyPr>
          <a:lstStyle/>
          <a:p>
            <a:pPr marL="0" lvl="0" indent="0">
              <a:lnSpc>
                <a:spcPct val="100000"/>
              </a:lnSpc>
              <a:spcBef>
                <a:spcPts val="0"/>
              </a:spcBef>
              <a:buNone/>
            </a:pPr>
            <a:r>
              <a:rPr lang="ja-JP" altLang="en-US" sz="3600">
                <a:latin typeface="Meiryo" charset="-128"/>
                <a:ea typeface="Meiryo" charset="-128"/>
                <a:cs typeface="Meiryo" charset="-128"/>
              </a:rPr>
              <a:t>プロジェクトマネージャー</a:t>
            </a: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　プロジェクトの進行管理等を行う調整役</a:t>
            </a: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　</a:t>
            </a: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必要知識・スキル</a:t>
            </a: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　プロジェクトで使われている技術の最低限知識</a:t>
            </a:r>
            <a:endParaRPr lang="en-US" altLang="ja-JP" sz="3600">
              <a:latin typeface="Meiryo" charset="-128"/>
              <a:ea typeface="Meiryo" charset="-128"/>
              <a:cs typeface="Meiryo" charset="-128"/>
            </a:endParaRPr>
          </a:p>
          <a:p>
            <a:pPr marL="0" indent="0">
              <a:lnSpc>
                <a:spcPct val="100000"/>
              </a:lnSpc>
              <a:spcBef>
                <a:spcPts val="0"/>
              </a:spcBef>
              <a:buNone/>
            </a:pPr>
            <a:r>
              <a:rPr lang="ja-JP" altLang="en-US" sz="3600">
                <a:latin typeface="Meiryo" charset="-128"/>
                <a:ea typeface="Meiryo" charset="-128"/>
                <a:cs typeface="Meiryo" charset="-128"/>
              </a:rPr>
              <a:t>　マネージメントスキル</a:t>
            </a:r>
            <a:endParaRPr lang="en-US" altLang="ja-JP" sz="3600">
              <a:latin typeface="Meiryo" charset="-128"/>
              <a:ea typeface="Meiryo" charset="-128"/>
              <a:cs typeface="Meiryo" charset="-128"/>
            </a:endParaRPr>
          </a:p>
          <a:p>
            <a:pPr marL="0" indent="0">
              <a:lnSpc>
                <a:spcPct val="100000"/>
              </a:lnSpc>
              <a:spcBef>
                <a:spcPts val="0"/>
              </a:spcBef>
              <a:buNone/>
            </a:pPr>
            <a:r>
              <a:rPr lang="ja-JP" altLang="en-US" sz="3600">
                <a:latin typeface="Meiryo" charset="-128"/>
                <a:ea typeface="Meiryo" charset="-128"/>
                <a:cs typeface="Meiryo" charset="-128"/>
              </a:rPr>
              <a:t>　コミュニケーション能力</a:t>
            </a:r>
            <a:endParaRPr lang="en-US" altLang="ja-JP" sz="3600">
              <a:latin typeface="Meiryo" charset="-128"/>
              <a:ea typeface="Meiryo" charset="-128"/>
              <a:cs typeface="Meiryo" charset="-128"/>
            </a:endParaRPr>
          </a:p>
          <a:p>
            <a:pPr marL="0" lvl="0" indent="0">
              <a:lnSpc>
                <a:spcPct val="100000"/>
              </a:lnSpc>
              <a:spcBef>
                <a:spcPts val="0"/>
              </a:spcBef>
              <a:buNone/>
            </a:pPr>
            <a:endParaRPr lang="en-US" altLang="ja-JP" sz="3600" b="1">
              <a:latin typeface="Meiryo" charset="-128"/>
              <a:ea typeface="Meiryo" charset="-128"/>
              <a:cs typeface="Meiryo" charset="-128"/>
            </a:endParaRPr>
          </a:p>
        </p:txBody>
      </p:sp>
    </p:spTree>
    <p:extLst>
      <p:ext uri="{BB962C8B-B14F-4D97-AF65-F5344CB8AC3E}">
        <p14:creationId xmlns:p14="http://schemas.microsoft.com/office/powerpoint/2010/main" val="14328266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5400">
                <a:latin typeface="Meiryo" charset="-128"/>
                <a:ea typeface="Meiryo" charset="-128"/>
                <a:cs typeface="Meiryo" charset="-128"/>
              </a:rPr>
              <a:t>フロントエンジニアとは</a:t>
            </a:r>
            <a:endParaRPr kumimoji="1" lang="ja-JP" altLang="en-US" sz="5400">
              <a:latin typeface="Meiryo" charset="-128"/>
              <a:ea typeface="Meiryo" charset="-128"/>
              <a:cs typeface="Meiryo" charset="-128"/>
            </a:endParaRPr>
          </a:p>
        </p:txBody>
      </p:sp>
      <p:sp>
        <p:nvSpPr>
          <p:cNvPr id="3" name="コンテンツ プレースホルダー 2"/>
          <p:cNvSpPr>
            <a:spLocks noGrp="1"/>
          </p:cNvSpPr>
          <p:nvPr>
            <p:ph idx="1"/>
          </p:nvPr>
        </p:nvSpPr>
        <p:spPr>
          <a:xfrm>
            <a:off x="375139" y="1825625"/>
            <a:ext cx="11371384" cy="4668960"/>
          </a:xfrm>
        </p:spPr>
        <p:txBody>
          <a:bodyPr>
            <a:normAutofit lnSpcReduction="10000"/>
          </a:bodyPr>
          <a:lstStyle/>
          <a:p>
            <a:pPr marL="0" lvl="0" indent="0">
              <a:lnSpc>
                <a:spcPct val="100000"/>
              </a:lnSpc>
              <a:spcBef>
                <a:spcPts val="0"/>
              </a:spcBef>
              <a:buNone/>
            </a:pPr>
            <a:r>
              <a:rPr lang="ja-JP" altLang="en-US" sz="3600">
                <a:latin typeface="Meiryo" charset="-128"/>
                <a:ea typeface="Meiryo" charset="-128"/>
                <a:cs typeface="Meiryo" charset="-128"/>
              </a:rPr>
              <a:t>フロントエンジニア、</a:t>
            </a:r>
            <a:r>
              <a:rPr lang="en-US" altLang="ja-JP" sz="3600">
                <a:latin typeface="Meiryo" charset="-128"/>
                <a:ea typeface="Meiryo" charset="-128"/>
                <a:cs typeface="Meiryo" charset="-128"/>
              </a:rPr>
              <a:t>UI/UX</a:t>
            </a:r>
            <a:r>
              <a:rPr lang="ja-JP" altLang="en-US" sz="3600">
                <a:latin typeface="Meiryo" charset="-128"/>
                <a:ea typeface="Meiryo" charset="-128"/>
                <a:cs typeface="Meiryo" charset="-128"/>
              </a:rPr>
              <a:t>エンジニア</a:t>
            </a: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　プロダクトのフロント部分の設計・実装を行う人</a:t>
            </a: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　</a:t>
            </a: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必要知識・スキル</a:t>
            </a: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　流行のデザイン知識</a:t>
            </a: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　流行の技術知識</a:t>
            </a: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　デザインスキル</a:t>
            </a:r>
            <a:endParaRPr lang="en-US" altLang="ja-JP" sz="3600">
              <a:latin typeface="Meiryo" charset="-128"/>
              <a:ea typeface="Meiryo" charset="-128"/>
              <a:cs typeface="Meiryo" charset="-128"/>
            </a:endParaRPr>
          </a:p>
          <a:p>
            <a:pPr marL="0" indent="0">
              <a:lnSpc>
                <a:spcPct val="100000"/>
              </a:lnSpc>
              <a:spcBef>
                <a:spcPts val="0"/>
              </a:spcBef>
              <a:buNone/>
            </a:pPr>
            <a:r>
              <a:rPr lang="ja-JP" altLang="en-US" sz="3600">
                <a:latin typeface="Meiryo" charset="-128"/>
                <a:ea typeface="Meiryo" charset="-128"/>
                <a:cs typeface="Meiryo" charset="-128"/>
              </a:rPr>
              <a:t>　フロントサイド技術スキル</a:t>
            </a:r>
            <a:endParaRPr lang="en-US" altLang="ja-JP" sz="3600">
              <a:latin typeface="Meiryo" charset="-128"/>
              <a:ea typeface="Meiryo" charset="-128"/>
              <a:cs typeface="Meiryo" charset="-128"/>
            </a:endParaRPr>
          </a:p>
          <a:p>
            <a:pPr marL="0" indent="0">
              <a:lnSpc>
                <a:spcPct val="100000"/>
              </a:lnSpc>
              <a:spcBef>
                <a:spcPts val="0"/>
              </a:spcBef>
              <a:buNone/>
            </a:pPr>
            <a:r>
              <a:rPr lang="ja-JP" altLang="en-US" sz="3600">
                <a:latin typeface="Meiryo" charset="-128"/>
                <a:ea typeface="Meiryo" charset="-128"/>
                <a:cs typeface="Meiryo" charset="-128"/>
              </a:rPr>
              <a:t>　最低限のコミュニケーション能力</a:t>
            </a:r>
            <a:endParaRPr lang="en-US" altLang="ja-JP" sz="3600">
              <a:latin typeface="Meiryo" charset="-128"/>
              <a:ea typeface="Meiryo" charset="-128"/>
              <a:cs typeface="Meiryo" charset="-128"/>
            </a:endParaRPr>
          </a:p>
          <a:p>
            <a:pPr marL="0" lvl="0" indent="0">
              <a:lnSpc>
                <a:spcPct val="100000"/>
              </a:lnSpc>
              <a:spcBef>
                <a:spcPts val="0"/>
              </a:spcBef>
              <a:buNone/>
            </a:pPr>
            <a:endParaRPr lang="en-US" altLang="ja-JP" sz="3600" b="1">
              <a:latin typeface="Meiryo" charset="-128"/>
              <a:ea typeface="Meiryo" charset="-128"/>
              <a:cs typeface="Meiryo" charset="-128"/>
            </a:endParaRPr>
          </a:p>
        </p:txBody>
      </p:sp>
    </p:spTree>
    <p:extLst>
      <p:ext uri="{BB962C8B-B14F-4D97-AF65-F5344CB8AC3E}">
        <p14:creationId xmlns:p14="http://schemas.microsoft.com/office/powerpoint/2010/main" val="17140430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5400">
                <a:latin typeface="Meiryo" charset="-128"/>
                <a:ea typeface="Meiryo" charset="-128"/>
                <a:cs typeface="Meiryo" charset="-128"/>
              </a:rPr>
              <a:t>サーバサイドエンジニアとは</a:t>
            </a:r>
            <a:endParaRPr kumimoji="1" lang="ja-JP" altLang="en-US" sz="5400">
              <a:latin typeface="Meiryo" charset="-128"/>
              <a:ea typeface="Meiryo" charset="-128"/>
              <a:cs typeface="Meiryo" charset="-128"/>
            </a:endParaRPr>
          </a:p>
        </p:txBody>
      </p:sp>
      <p:sp>
        <p:nvSpPr>
          <p:cNvPr id="3" name="コンテンツ プレースホルダー 2"/>
          <p:cNvSpPr>
            <a:spLocks noGrp="1"/>
          </p:cNvSpPr>
          <p:nvPr>
            <p:ph idx="1"/>
          </p:nvPr>
        </p:nvSpPr>
        <p:spPr>
          <a:xfrm>
            <a:off x="375139" y="1825625"/>
            <a:ext cx="11371384" cy="4668960"/>
          </a:xfrm>
        </p:spPr>
        <p:txBody>
          <a:bodyPr>
            <a:normAutofit fontScale="92500"/>
          </a:bodyPr>
          <a:lstStyle/>
          <a:p>
            <a:pPr marL="0" lvl="0" indent="0">
              <a:lnSpc>
                <a:spcPct val="100000"/>
              </a:lnSpc>
              <a:spcBef>
                <a:spcPts val="0"/>
              </a:spcBef>
              <a:buNone/>
            </a:pPr>
            <a:r>
              <a:rPr lang="ja-JP" altLang="en-US" sz="3600">
                <a:latin typeface="Meiryo" charset="-128"/>
                <a:ea typeface="Meiryo" charset="-128"/>
                <a:cs typeface="Meiryo" charset="-128"/>
              </a:rPr>
              <a:t>サーバサイドエンジニア、</a:t>
            </a:r>
            <a:r>
              <a:rPr lang="en-US" altLang="ja-JP" sz="3600">
                <a:latin typeface="Meiryo" charset="-128"/>
                <a:ea typeface="Meiryo" charset="-128"/>
                <a:cs typeface="Meiryo" charset="-128"/>
              </a:rPr>
              <a:t>Web</a:t>
            </a:r>
            <a:r>
              <a:rPr lang="ja-JP" altLang="en-US" sz="3600">
                <a:latin typeface="Meiryo" charset="-128"/>
                <a:ea typeface="Meiryo" charset="-128"/>
                <a:cs typeface="Meiryo" charset="-128"/>
              </a:rPr>
              <a:t>エンジニア</a:t>
            </a: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　プロダクトのサーバサイド部分の設計・実装を行う人</a:t>
            </a: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　</a:t>
            </a: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必要知識・スキル</a:t>
            </a: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　流行の技術知識</a:t>
            </a: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　サーバサイド言語知識</a:t>
            </a: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　最低限のフロントサイド技術知識</a:t>
            </a: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　最低限のインフラサイド技術知識</a:t>
            </a: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　最低限のコミュニケーション能力</a:t>
            </a:r>
            <a:endParaRPr lang="en-US" altLang="ja-JP" sz="3600">
              <a:latin typeface="Meiryo" charset="-128"/>
              <a:ea typeface="Meiryo" charset="-128"/>
              <a:cs typeface="Meiryo" charset="-128"/>
            </a:endParaRPr>
          </a:p>
          <a:p>
            <a:pPr marL="0" indent="0">
              <a:lnSpc>
                <a:spcPct val="100000"/>
              </a:lnSpc>
              <a:spcBef>
                <a:spcPts val="0"/>
              </a:spcBef>
              <a:buNone/>
            </a:pPr>
            <a:endParaRPr lang="en-US" altLang="ja-JP" sz="3600">
              <a:latin typeface="Meiryo" charset="-128"/>
              <a:ea typeface="Meiryo" charset="-128"/>
              <a:cs typeface="Meiryo" charset="-128"/>
            </a:endParaRPr>
          </a:p>
          <a:p>
            <a:pPr marL="0" lvl="0" indent="0">
              <a:lnSpc>
                <a:spcPct val="100000"/>
              </a:lnSpc>
              <a:spcBef>
                <a:spcPts val="0"/>
              </a:spcBef>
              <a:buNone/>
            </a:pPr>
            <a:endParaRPr lang="en-US" altLang="ja-JP" sz="3600" b="1">
              <a:latin typeface="Meiryo" charset="-128"/>
              <a:ea typeface="Meiryo" charset="-128"/>
              <a:cs typeface="Meiryo" charset="-128"/>
            </a:endParaRPr>
          </a:p>
        </p:txBody>
      </p:sp>
    </p:spTree>
    <p:extLst>
      <p:ext uri="{BB962C8B-B14F-4D97-AF65-F5344CB8AC3E}">
        <p14:creationId xmlns:p14="http://schemas.microsoft.com/office/powerpoint/2010/main" val="19598625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5400">
                <a:latin typeface="Meiryo" charset="-128"/>
                <a:ea typeface="Meiryo" charset="-128"/>
                <a:cs typeface="Meiryo" charset="-128"/>
              </a:rPr>
              <a:t>インフラエンジニアとは</a:t>
            </a:r>
            <a:endParaRPr kumimoji="1" lang="ja-JP" altLang="en-US" sz="5400">
              <a:latin typeface="Meiryo" charset="-128"/>
              <a:ea typeface="Meiryo" charset="-128"/>
              <a:cs typeface="Meiryo" charset="-128"/>
            </a:endParaRPr>
          </a:p>
        </p:txBody>
      </p:sp>
      <p:sp>
        <p:nvSpPr>
          <p:cNvPr id="3" name="コンテンツ プレースホルダー 2"/>
          <p:cNvSpPr>
            <a:spLocks noGrp="1"/>
          </p:cNvSpPr>
          <p:nvPr>
            <p:ph idx="1"/>
          </p:nvPr>
        </p:nvSpPr>
        <p:spPr>
          <a:xfrm>
            <a:off x="375139" y="1825625"/>
            <a:ext cx="11371384" cy="4668960"/>
          </a:xfrm>
        </p:spPr>
        <p:txBody>
          <a:bodyPr>
            <a:normAutofit fontScale="77500" lnSpcReduction="20000"/>
          </a:bodyPr>
          <a:lstStyle/>
          <a:p>
            <a:pPr marL="0" lvl="0" indent="0">
              <a:lnSpc>
                <a:spcPct val="100000"/>
              </a:lnSpc>
              <a:spcBef>
                <a:spcPts val="0"/>
              </a:spcBef>
              <a:buNone/>
            </a:pPr>
            <a:r>
              <a:rPr lang="ja-JP" altLang="en-US" sz="3600">
                <a:latin typeface="Meiryo" charset="-128"/>
                <a:ea typeface="Meiryo" charset="-128"/>
                <a:cs typeface="Meiryo" charset="-128"/>
              </a:rPr>
              <a:t>インフラエンジニア、サーバアーキテクト</a:t>
            </a: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　プロダクトのサーバ構成、ミドルウェア構成の</a:t>
            </a: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　設計・実装を行う人</a:t>
            </a: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　</a:t>
            </a: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必要知識・スキル</a:t>
            </a: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　サーバ</a:t>
            </a:r>
            <a:r>
              <a:rPr lang="en-US" altLang="ja-JP" sz="3600">
                <a:latin typeface="Meiryo" charset="-128"/>
                <a:ea typeface="Meiryo" charset="-128"/>
                <a:cs typeface="Meiryo" charset="-128"/>
              </a:rPr>
              <a:t>OS</a:t>
            </a:r>
            <a:r>
              <a:rPr lang="ja-JP" altLang="en-US" sz="3600">
                <a:latin typeface="Meiryo" charset="-128"/>
                <a:ea typeface="Meiryo" charset="-128"/>
                <a:cs typeface="Meiryo" charset="-128"/>
              </a:rPr>
              <a:t>知識</a:t>
            </a: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　ベアメタルサーバ知識</a:t>
            </a: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　</a:t>
            </a:r>
            <a:r>
              <a:rPr lang="en-US" altLang="ja-JP" sz="3600">
                <a:latin typeface="Meiryo" charset="-128"/>
                <a:ea typeface="Meiryo" charset="-128"/>
                <a:cs typeface="Meiryo" charset="-128"/>
              </a:rPr>
              <a:t>PaaS</a:t>
            </a:r>
            <a:r>
              <a:rPr lang="ja-JP" altLang="en-US" sz="3600">
                <a:latin typeface="Meiryo" charset="-128"/>
                <a:ea typeface="Meiryo" charset="-128"/>
                <a:cs typeface="Meiryo" charset="-128"/>
              </a:rPr>
              <a:t>、</a:t>
            </a:r>
            <a:r>
              <a:rPr lang="en-US" altLang="ja-JP" sz="3600">
                <a:latin typeface="Meiryo" charset="-128"/>
                <a:ea typeface="Meiryo" charset="-128"/>
                <a:cs typeface="Meiryo" charset="-128"/>
              </a:rPr>
              <a:t>IaaS</a:t>
            </a:r>
            <a:r>
              <a:rPr lang="ja-JP" altLang="en-US" sz="3600">
                <a:latin typeface="Meiryo" charset="-128"/>
                <a:ea typeface="Meiryo" charset="-128"/>
                <a:cs typeface="Meiryo" charset="-128"/>
              </a:rPr>
              <a:t>知識</a:t>
            </a: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　各種ミドルウェア知識</a:t>
            </a: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　ネットワーク知識</a:t>
            </a: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　最低限のサーバサイド言語知識</a:t>
            </a: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　最低限のコミュニケーション能力</a:t>
            </a: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　コスト知識</a:t>
            </a:r>
            <a:endParaRPr lang="en-US" altLang="ja-JP" sz="3600">
              <a:latin typeface="Meiryo" charset="-128"/>
              <a:ea typeface="Meiryo" charset="-128"/>
              <a:cs typeface="Meiryo" charset="-128"/>
            </a:endParaRPr>
          </a:p>
          <a:p>
            <a:pPr marL="0" indent="0">
              <a:lnSpc>
                <a:spcPct val="100000"/>
              </a:lnSpc>
              <a:spcBef>
                <a:spcPts val="0"/>
              </a:spcBef>
              <a:buNone/>
            </a:pPr>
            <a:endParaRPr lang="en-US" altLang="ja-JP" sz="3600">
              <a:latin typeface="Meiryo" charset="-128"/>
              <a:ea typeface="Meiryo" charset="-128"/>
              <a:cs typeface="Meiryo" charset="-128"/>
            </a:endParaRPr>
          </a:p>
          <a:p>
            <a:pPr marL="0" lvl="0" indent="0">
              <a:lnSpc>
                <a:spcPct val="100000"/>
              </a:lnSpc>
              <a:spcBef>
                <a:spcPts val="0"/>
              </a:spcBef>
              <a:buNone/>
            </a:pPr>
            <a:endParaRPr lang="en-US" altLang="ja-JP" sz="3600" b="1">
              <a:latin typeface="Meiryo" charset="-128"/>
              <a:ea typeface="Meiryo" charset="-128"/>
              <a:cs typeface="Meiryo" charset="-128"/>
            </a:endParaRPr>
          </a:p>
        </p:txBody>
      </p:sp>
    </p:spTree>
    <p:extLst>
      <p:ext uri="{BB962C8B-B14F-4D97-AF65-F5344CB8AC3E}">
        <p14:creationId xmlns:p14="http://schemas.microsoft.com/office/powerpoint/2010/main" val="19322369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5400">
                <a:latin typeface="Meiryo" charset="-128"/>
                <a:ea typeface="Meiryo" charset="-128"/>
                <a:cs typeface="Meiryo" charset="-128"/>
              </a:rPr>
              <a:t>HTML</a:t>
            </a:r>
            <a:r>
              <a:rPr lang="ja-JP" altLang="en-US" sz="5400">
                <a:latin typeface="Meiryo" charset="-128"/>
                <a:ea typeface="Meiryo" charset="-128"/>
                <a:cs typeface="Meiryo" charset="-128"/>
              </a:rPr>
              <a:t>コーダーとは</a:t>
            </a:r>
            <a:endParaRPr kumimoji="1" lang="ja-JP" altLang="en-US" sz="5400">
              <a:latin typeface="Meiryo" charset="-128"/>
              <a:ea typeface="Meiryo" charset="-128"/>
              <a:cs typeface="Meiryo" charset="-128"/>
            </a:endParaRPr>
          </a:p>
        </p:txBody>
      </p:sp>
      <p:sp>
        <p:nvSpPr>
          <p:cNvPr id="3" name="コンテンツ プレースホルダー 2"/>
          <p:cNvSpPr>
            <a:spLocks noGrp="1"/>
          </p:cNvSpPr>
          <p:nvPr>
            <p:ph idx="1"/>
          </p:nvPr>
        </p:nvSpPr>
        <p:spPr>
          <a:xfrm>
            <a:off x="375139" y="1825625"/>
            <a:ext cx="11371384" cy="4668960"/>
          </a:xfrm>
        </p:spPr>
        <p:txBody>
          <a:bodyPr>
            <a:normAutofit/>
          </a:bodyPr>
          <a:lstStyle/>
          <a:p>
            <a:pPr marL="0" lvl="0" indent="0">
              <a:lnSpc>
                <a:spcPct val="100000"/>
              </a:lnSpc>
              <a:spcBef>
                <a:spcPts val="0"/>
              </a:spcBef>
              <a:buNone/>
            </a:pPr>
            <a:r>
              <a:rPr lang="en-US" altLang="ja-JP" sz="3600">
                <a:latin typeface="Meiryo" charset="-128"/>
                <a:ea typeface="Meiryo" charset="-128"/>
                <a:cs typeface="Meiryo" charset="-128"/>
              </a:rPr>
              <a:t>HTML</a:t>
            </a:r>
            <a:r>
              <a:rPr lang="ja-JP" altLang="en-US" sz="3600">
                <a:latin typeface="Meiryo" charset="-128"/>
                <a:ea typeface="Meiryo" charset="-128"/>
                <a:cs typeface="Meiryo" charset="-128"/>
              </a:rPr>
              <a:t>コーダー、スクリプター</a:t>
            </a: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　フロントエンジニアが設計し決めたルールをもとに</a:t>
            </a: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　実装を行う人</a:t>
            </a: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　</a:t>
            </a: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必要知識・スキル</a:t>
            </a: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　フロントサイド技術スキル</a:t>
            </a:r>
            <a:endParaRPr lang="en-US" altLang="ja-JP" sz="3600">
              <a:latin typeface="Meiryo" charset="-128"/>
              <a:ea typeface="Meiryo" charset="-128"/>
              <a:cs typeface="Meiryo" charset="-128"/>
            </a:endParaRPr>
          </a:p>
          <a:p>
            <a:pPr marL="0" lvl="0" indent="0">
              <a:lnSpc>
                <a:spcPct val="100000"/>
              </a:lnSpc>
              <a:spcBef>
                <a:spcPts val="0"/>
              </a:spcBef>
              <a:buNone/>
            </a:pPr>
            <a:endParaRPr lang="en-US" altLang="ja-JP" sz="3600" b="1">
              <a:latin typeface="Meiryo" charset="-128"/>
              <a:ea typeface="Meiryo" charset="-128"/>
              <a:cs typeface="Meiryo" charset="-128"/>
            </a:endParaRPr>
          </a:p>
        </p:txBody>
      </p:sp>
    </p:spTree>
    <p:extLst>
      <p:ext uri="{BB962C8B-B14F-4D97-AF65-F5344CB8AC3E}">
        <p14:creationId xmlns:p14="http://schemas.microsoft.com/office/powerpoint/2010/main" val="1831675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5400">
                <a:latin typeface="Meiryo" charset="-128"/>
                <a:ea typeface="Meiryo" charset="-128"/>
                <a:cs typeface="Meiryo" charset="-128"/>
              </a:rPr>
              <a:t>サーバサイドプログラマーとは</a:t>
            </a:r>
            <a:endParaRPr kumimoji="1" lang="ja-JP" altLang="en-US" sz="5400">
              <a:latin typeface="Meiryo" charset="-128"/>
              <a:ea typeface="Meiryo" charset="-128"/>
              <a:cs typeface="Meiryo" charset="-128"/>
            </a:endParaRPr>
          </a:p>
        </p:txBody>
      </p:sp>
      <p:sp>
        <p:nvSpPr>
          <p:cNvPr id="3" name="コンテンツ プレースホルダー 2"/>
          <p:cNvSpPr>
            <a:spLocks noGrp="1"/>
          </p:cNvSpPr>
          <p:nvPr>
            <p:ph idx="1"/>
          </p:nvPr>
        </p:nvSpPr>
        <p:spPr>
          <a:xfrm>
            <a:off x="375139" y="1825625"/>
            <a:ext cx="11371384" cy="4668960"/>
          </a:xfrm>
        </p:spPr>
        <p:txBody>
          <a:bodyPr>
            <a:normAutofit/>
          </a:bodyPr>
          <a:lstStyle/>
          <a:p>
            <a:pPr marL="0" lvl="0" indent="0">
              <a:lnSpc>
                <a:spcPct val="100000"/>
              </a:lnSpc>
              <a:spcBef>
                <a:spcPts val="0"/>
              </a:spcBef>
              <a:buNone/>
            </a:pPr>
            <a:r>
              <a:rPr lang="ja-JP" altLang="en-US" sz="3600">
                <a:latin typeface="Meiryo" charset="-128"/>
                <a:ea typeface="Meiryo" charset="-128"/>
                <a:cs typeface="Meiryo" charset="-128"/>
              </a:rPr>
              <a:t>プログラマー、</a:t>
            </a:r>
            <a:r>
              <a:rPr lang="en-US" altLang="ja-JP" sz="3600">
                <a:latin typeface="Meiryo" charset="-128"/>
                <a:ea typeface="Meiryo" charset="-128"/>
                <a:cs typeface="Meiryo" charset="-128"/>
              </a:rPr>
              <a:t>IT</a:t>
            </a:r>
            <a:r>
              <a:rPr lang="ja-JP" altLang="en-US" sz="3600">
                <a:latin typeface="Meiryo" charset="-128"/>
                <a:ea typeface="Meiryo" charset="-128"/>
                <a:cs typeface="Meiryo" charset="-128"/>
              </a:rPr>
              <a:t>土方</a:t>
            </a: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　サーバサイドエンジニアが設計したアプリ上で</a:t>
            </a: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　実装を行う人</a:t>
            </a: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　</a:t>
            </a: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必要知識・スキル</a:t>
            </a: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　サーバサイド言語知識</a:t>
            </a:r>
            <a:endParaRPr lang="en-US" altLang="ja-JP" sz="3600">
              <a:latin typeface="Meiryo" charset="-128"/>
              <a:ea typeface="Meiryo" charset="-128"/>
              <a:cs typeface="Meiryo" charset="-128"/>
            </a:endParaRPr>
          </a:p>
          <a:p>
            <a:pPr marL="0" lvl="0" indent="0">
              <a:lnSpc>
                <a:spcPct val="100000"/>
              </a:lnSpc>
              <a:spcBef>
                <a:spcPts val="0"/>
              </a:spcBef>
              <a:buNone/>
            </a:pPr>
            <a:endParaRPr lang="en-US" altLang="ja-JP" sz="3600" b="1">
              <a:latin typeface="Meiryo" charset="-128"/>
              <a:ea typeface="Meiryo" charset="-128"/>
              <a:cs typeface="Meiryo" charset="-128"/>
            </a:endParaRPr>
          </a:p>
        </p:txBody>
      </p:sp>
    </p:spTree>
    <p:extLst>
      <p:ext uri="{BB962C8B-B14F-4D97-AF65-F5344CB8AC3E}">
        <p14:creationId xmlns:p14="http://schemas.microsoft.com/office/powerpoint/2010/main" val="10119977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5400">
                <a:latin typeface="Meiryo" charset="-128"/>
                <a:ea typeface="Meiryo" charset="-128"/>
                <a:cs typeface="Meiryo" charset="-128"/>
              </a:rPr>
              <a:t>キャリアパスとは</a:t>
            </a:r>
          </a:p>
        </p:txBody>
      </p:sp>
      <p:sp>
        <p:nvSpPr>
          <p:cNvPr id="3" name="コンテンツ プレースホルダー 2"/>
          <p:cNvSpPr>
            <a:spLocks noGrp="1"/>
          </p:cNvSpPr>
          <p:nvPr>
            <p:ph idx="1"/>
          </p:nvPr>
        </p:nvSpPr>
        <p:spPr/>
        <p:txBody>
          <a:bodyPr>
            <a:normAutofit/>
          </a:bodyPr>
          <a:lstStyle/>
          <a:p>
            <a:pPr marL="0" lvl="0" indent="0">
              <a:lnSpc>
                <a:spcPct val="100000"/>
              </a:lnSpc>
              <a:spcBef>
                <a:spcPts val="0"/>
              </a:spcBef>
              <a:buNone/>
            </a:pPr>
            <a:r>
              <a:rPr lang="ja-JP" altLang="en-US" sz="3600">
                <a:latin typeface="Meiryo" charset="-128"/>
                <a:ea typeface="Meiryo" charset="-128"/>
                <a:cs typeface="Meiryo" charset="-128"/>
              </a:rPr>
              <a:t>キャリアパスとは経営学用語の一つ。</a:t>
            </a: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企業においての社員が、ある職位に就くまでに辿ることとなる経験や順序のこと。</a:t>
            </a:r>
            <a:endParaRPr lang="en-US" altLang="ja-JP" sz="3600">
              <a:latin typeface="Meiryo" charset="-128"/>
              <a:ea typeface="Meiryo" charset="-128"/>
              <a:cs typeface="Meiryo" charset="-128"/>
            </a:endParaRPr>
          </a:p>
          <a:p>
            <a:pPr marL="0" lvl="0" indent="0">
              <a:lnSpc>
                <a:spcPct val="100000"/>
              </a:lnSpc>
              <a:spcBef>
                <a:spcPts val="0"/>
              </a:spcBef>
              <a:buNone/>
            </a:pP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また個人の視点からは、将来自分が目指す職業を踏まえた上でどのような形で経験を積んでいくかという順序・計画を指す。</a:t>
            </a:r>
          </a:p>
        </p:txBody>
      </p:sp>
    </p:spTree>
    <p:extLst>
      <p:ext uri="{BB962C8B-B14F-4D97-AF65-F5344CB8AC3E}">
        <p14:creationId xmlns:p14="http://schemas.microsoft.com/office/powerpoint/2010/main" val="2812230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5400">
                <a:latin typeface="Meiryo" charset="-128"/>
                <a:ea typeface="Meiryo" charset="-128"/>
                <a:cs typeface="Meiryo" charset="-128"/>
              </a:rPr>
              <a:t>テスター／デバッガーとは</a:t>
            </a:r>
            <a:endParaRPr kumimoji="1" lang="ja-JP" altLang="en-US" sz="5400">
              <a:latin typeface="Meiryo" charset="-128"/>
              <a:ea typeface="Meiryo" charset="-128"/>
              <a:cs typeface="Meiryo" charset="-128"/>
            </a:endParaRPr>
          </a:p>
        </p:txBody>
      </p:sp>
      <p:sp>
        <p:nvSpPr>
          <p:cNvPr id="3" name="コンテンツ プレースホルダー 2"/>
          <p:cNvSpPr>
            <a:spLocks noGrp="1"/>
          </p:cNvSpPr>
          <p:nvPr>
            <p:ph idx="1"/>
          </p:nvPr>
        </p:nvSpPr>
        <p:spPr>
          <a:xfrm>
            <a:off x="375139" y="1825625"/>
            <a:ext cx="11371384" cy="4668960"/>
          </a:xfrm>
        </p:spPr>
        <p:txBody>
          <a:bodyPr>
            <a:normAutofit/>
          </a:bodyPr>
          <a:lstStyle/>
          <a:p>
            <a:pPr marL="0" lvl="0" indent="0">
              <a:lnSpc>
                <a:spcPct val="100000"/>
              </a:lnSpc>
              <a:spcBef>
                <a:spcPts val="0"/>
              </a:spcBef>
              <a:buNone/>
            </a:pPr>
            <a:r>
              <a:rPr lang="ja-JP" altLang="en-US" sz="3600">
                <a:latin typeface="Meiryo" charset="-128"/>
                <a:ea typeface="Meiryo" charset="-128"/>
                <a:cs typeface="Meiryo" charset="-128"/>
              </a:rPr>
              <a:t>テスター、デバッガー</a:t>
            </a: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　エンジニアやプログラマーが実装したコードを</a:t>
            </a: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　テストしバグや不具合を洗い出す人</a:t>
            </a: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　</a:t>
            </a: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必要知識・スキル</a:t>
            </a: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　</a:t>
            </a:r>
            <a:r>
              <a:rPr lang="en-US" altLang="ja-JP" sz="3600">
                <a:latin typeface="Meiryo" charset="-128"/>
                <a:ea typeface="Meiryo" charset="-128"/>
                <a:cs typeface="Meiryo" charset="-128"/>
              </a:rPr>
              <a:t>PC</a:t>
            </a:r>
            <a:r>
              <a:rPr lang="ja-JP" altLang="en-US" sz="3600">
                <a:latin typeface="Meiryo" charset="-128"/>
                <a:ea typeface="Meiryo" charset="-128"/>
                <a:cs typeface="Meiryo" charset="-128"/>
              </a:rPr>
              <a:t>知識</a:t>
            </a:r>
            <a:endParaRPr lang="en-US" altLang="ja-JP" sz="3600">
              <a:latin typeface="Meiryo" charset="-128"/>
              <a:ea typeface="Meiryo" charset="-128"/>
              <a:cs typeface="Meiryo" charset="-128"/>
            </a:endParaRPr>
          </a:p>
          <a:p>
            <a:pPr marL="0" lvl="0" indent="0">
              <a:lnSpc>
                <a:spcPct val="100000"/>
              </a:lnSpc>
              <a:spcBef>
                <a:spcPts val="0"/>
              </a:spcBef>
              <a:buNone/>
            </a:pPr>
            <a:endParaRPr lang="en-US" altLang="ja-JP" sz="3600" b="1">
              <a:latin typeface="Meiryo" charset="-128"/>
              <a:ea typeface="Meiryo" charset="-128"/>
              <a:cs typeface="Meiryo" charset="-128"/>
            </a:endParaRPr>
          </a:p>
        </p:txBody>
      </p:sp>
    </p:spTree>
    <p:extLst>
      <p:ext uri="{BB962C8B-B14F-4D97-AF65-F5344CB8AC3E}">
        <p14:creationId xmlns:p14="http://schemas.microsoft.com/office/powerpoint/2010/main" val="4253434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5400">
                <a:latin typeface="Meiryo" charset="-128"/>
                <a:ea typeface="Meiryo" charset="-128"/>
                <a:cs typeface="Meiryo" charset="-128"/>
              </a:rPr>
              <a:t>コンサルティングとは</a:t>
            </a:r>
            <a:endParaRPr kumimoji="1" lang="ja-JP" altLang="en-US" sz="5400">
              <a:latin typeface="Meiryo" charset="-128"/>
              <a:ea typeface="Meiryo" charset="-128"/>
              <a:cs typeface="Meiryo" charset="-128"/>
            </a:endParaRPr>
          </a:p>
        </p:txBody>
      </p:sp>
      <p:sp>
        <p:nvSpPr>
          <p:cNvPr id="3" name="コンテンツ プレースホルダー 2"/>
          <p:cNvSpPr>
            <a:spLocks noGrp="1"/>
          </p:cNvSpPr>
          <p:nvPr>
            <p:ph idx="1"/>
          </p:nvPr>
        </p:nvSpPr>
        <p:spPr>
          <a:xfrm>
            <a:off x="375139" y="1825625"/>
            <a:ext cx="11371384" cy="4668960"/>
          </a:xfrm>
        </p:spPr>
        <p:txBody>
          <a:bodyPr>
            <a:normAutofit/>
          </a:bodyPr>
          <a:lstStyle/>
          <a:p>
            <a:pPr marL="0" lvl="0" indent="0">
              <a:lnSpc>
                <a:spcPct val="100000"/>
              </a:lnSpc>
              <a:spcBef>
                <a:spcPts val="0"/>
              </a:spcBef>
              <a:buNone/>
            </a:pPr>
            <a:r>
              <a:rPr lang="ja-JP" altLang="en-US" sz="3600">
                <a:latin typeface="Meiryo" charset="-128"/>
                <a:ea typeface="Meiryo" charset="-128"/>
                <a:cs typeface="Meiryo" charset="-128"/>
              </a:rPr>
              <a:t>コンサルティング、技術顧問</a:t>
            </a: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　ある一部の業務について相談に乗る人</a:t>
            </a: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　</a:t>
            </a: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必要知識・スキル</a:t>
            </a: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　担当業務の深い知識</a:t>
            </a: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　コミュニケーション能力</a:t>
            </a: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　コスト知識</a:t>
            </a:r>
            <a:endParaRPr lang="en-US" altLang="ja-JP" sz="3600">
              <a:latin typeface="Meiryo" charset="-128"/>
              <a:ea typeface="Meiryo" charset="-128"/>
              <a:cs typeface="Meiryo" charset="-128"/>
            </a:endParaRPr>
          </a:p>
          <a:p>
            <a:pPr marL="0" lvl="0" indent="0">
              <a:lnSpc>
                <a:spcPct val="100000"/>
              </a:lnSpc>
              <a:spcBef>
                <a:spcPts val="0"/>
              </a:spcBef>
              <a:buNone/>
            </a:pPr>
            <a:endParaRPr lang="en-US" altLang="ja-JP" sz="3600" b="1">
              <a:latin typeface="Meiryo" charset="-128"/>
              <a:ea typeface="Meiryo" charset="-128"/>
              <a:cs typeface="Meiryo" charset="-128"/>
            </a:endParaRPr>
          </a:p>
        </p:txBody>
      </p:sp>
    </p:spTree>
    <p:extLst>
      <p:ext uri="{BB962C8B-B14F-4D97-AF65-F5344CB8AC3E}">
        <p14:creationId xmlns:p14="http://schemas.microsoft.com/office/powerpoint/2010/main" val="8237526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5400">
                <a:latin typeface="Meiryo" charset="-128"/>
                <a:ea typeface="Meiryo" charset="-128"/>
                <a:cs typeface="Meiryo" charset="-128"/>
              </a:rPr>
              <a:t>ホワイトハッカーとは</a:t>
            </a:r>
            <a:endParaRPr kumimoji="1" lang="ja-JP" altLang="en-US" sz="5400">
              <a:latin typeface="Meiryo" charset="-128"/>
              <a:ea typeface="Meiryo" charset="-128"/>
              <a:cs typeface="Meiryo" charset="-128"/>
            </a:endParaRPr>
          </a:p>
        </p:txBody>
      </p:sp>
      <p:sp>
        <p:nvSpPr>
          <p:cNvPr id="3" name="コンテンツ プレースホルダー 2"/>
          <p:cNvSpPr>
            <a:spLocks noGrp="1"/>
          </p:cNvSpPr>
          <p:nvPr>
            <p:ph idx="1"/>
          </p:nvPr>
        </p:nvSpPr>
        <p:spPr>
          <a:xfrm>
            <a:off x="375139" y="1825625"/>
            <a:ext cx="11371384" cy="4668960"/>
          </a:xfrm>
        </p:spPr>
        <p:txBody>
          <a:bodyPr>
            <a:normAutofit fontScale="85000" lnSpcReduction="20000"/>
          </a:bodyPr>
          <a:lstStyle/>
          <a:p>
            <a:pPr marL="0" lvl="0" indent="0">
              <a:lnSpc>
                <a:spcPct val="100000"/>
              </a:lnSpc>
              <a:spcBef>
                <a:spcPts val="0"/>
              </a:spcBef>
              <a:buNone/>
            </a:pPr>
            <a:r>
              <a:rPr lang="ja-JP" altLang="en-US" sz="3600">
                <a:latin typeface="Meiryo" charset="-128"/>
                <a:ea typeface="Meiryo" charset="-128"/>
                <a:cs typeface="Meiryo" charset="-128"/>
              </a:rPr>
              <a:t>ホワイトハッカー、ホワイトハットハッカー</a:t>
            </a: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　企業に雇われ自社サービスのハッキングを行い</a:t>
            </a: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　問題点を洗い出す人</a:t>
            </a: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　</a:t>
            </a: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必要知識・スキル</a:t>
            </a: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　深いインフラ知識</a:t>
            </a: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　深いサーバ</a:t>
            </a:r>
            <a:r>
              <a:rPr lang="en-US" altLang="ja-JP" sz="3600">
                <a:latin typeface="Meiryo" charset="-128"/>
                <a:ea typeface="Meiryo" charset="-128"/>
                <a:cs typeface="Meiryo" charset="-128"/>
              </a:rPr>
              <a:t>OS</a:t>
            </a:r>
            <a:r>
              <a:rPr lang="ja-JP" altLang="en-US" sz="3600">
                <a:latin typeface="Meiryo" charset="-128"/>
                <a:ea typeface="Meiryo" charset="-128"/>
                <a:cs typeface="Meiryo" charset="-128"/>
              </a:rPr>
              <a:t>知識</a:t>
            </a: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　深いベアメタルサーバ知識</a:t>
            </a: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　深い</a:t>
            </a:r>
            <a:r>
              <a:rPr lang="en-US" altLang="ja-JP" sz="3600">
                <a:latin typeface="Meiryo" charset="-128"/>
                <a:ea typeface="Meiryo" charset="-128"/>
                <a:cs typeface="Meiryo" charset="-128"/>
              </a:rPr>
              <a:t>PaaS</a:t>
            </a:r>
            <a:r>
              <a:rPr lang="ja-JP" altLang="en-US" sz="3600">
                <a:latin typeface="Meiryo" charset="-128"/>
                <a:ea typeface="Meiryo" charset="-128"/>
                <a:cs typeface="Meiryo" charset="-128"/>
              </a:rPr>
              <a:t>、</a:t>
            </a:r>
            <a:r>
              <a:rPr lang="en-US" altLang="ja-JP" sz="3600">
                <a:latin typeface="Meiryo" charset="-128"/>
                <a:ea typeface="Meiryo" charset="-128"/>
                <a:cs typeface="Meiryo" charset="-128"/>
              </a:rPr>
              <a:t>IaaS</a:t>
            </a:r>
            <a:r>
              <a:rPr lang="ja-JP" altLang="en-US" sz="3600">
                <a:latin typeface="Meiryo" charset="-128"/>
                <a:ea typeface="Meiryo" charset="-128"/>
                <a:cs typeface="Meiryo" charset="-128"/>
              </a:rPr>
              <a:t>知識</a:t>
            </a: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　深い各種ミドルウェア知識</a:t>
            </a: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　深いネットワーク知識</a:t>
            </a:r>
            <a:endParaRPr lang="en-US" altLang="ja-JP" sz="3600">
              <a:latin typeface="Meiryo" charset="-128"/>
              <a:ea typeface="Meiryo" charset="-128"/>
              <a:cs typeface="Meiryo" charset="-128"/>
            </a:endParaRPr>
          </a:p>
          <a:p>
            <a:pPr marL="0" indent="0">
              <a:lnSpc>
                <a:spcPct val="100000"/>
              </a:lnSpc>
              <a:spcBef>
                <a:spcPts val="0"/>
              </a:spcBef>
              <a:buNone/>
            </a:pPr>
            <a:r>
              <a:rPr lang="ja-JP" altLang="en-US" sz="3600">
                <a:latin typeface="Meiryo" charset="-128"/>
                <a:ea typeface="Meiryo" charset="-128"/>
                <a:cs typeface="Meiryo" charset="-128"/>
              </a:rPr>
              <a:t>　深いサーバサイド言語知識</a:t>
            </a:r>
            <a:endParaRPr lang="en-US" altLang="ja-JP" sz="3600">
              <a:latin typeface="Meiryo" charset="-128"/>
              <a:ea typeface="Meiryo" charset="-128"/>
              <a:cs typeface="Meiryo" charset="-128"/>
            </a:endParaRPr>
          </a:p>
          <a:p>
            <a:pPr marL="0" lvl="0" indent="0">
              <a:lnSpc>
                <a:spcPct val="100000"/>
              </a:lnSpc>
              <a:spcBef>
                <a:spcPts val="0"/>
              </a:spcBef>
              <a:buNone/>
            </a:pPr>
            <a:endParaRPr lang="en-US" altLang="ja-JP" sz="3600" b="1">
              <a:latin typeface="Meiryo" charset="-128"/>
              <a:ea typeface="Meiryo" charset="-128"/>
              <a:cs typeface="Meiryo" charset="-128"/>
            </a:endParaRPr>
          </a:p>
        </p:txBody>
      </p:sp>
    </p:spTree>
    <p:extLst>
      <p:ext uri="{BB962C8B-B14F-4D97-AF65-F5344CB8AC3E}">
        <p14:creationId xmlns:p14="http://schemas.microsoft.com/office/powerpoint/2010/main" val="11369053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500062"/>
            <a:ext cx="10515600" cy="1325563"/>
          </a:xfrm>
        </p:spPr>
        <p:txBody>
          <a:bodyPr>
            <a:normAutofit/>
          </a:bodyPr>
          <a:lstStyle/>
          <a:p>
            <a:r>
              <a:rPr lang="ja-JP" altLang="en-US" sz="5400">
                <a:latin typeface="Meiryo" charset="-128"/>
                <a:ea typeface="Meiryo" charset="-128"/>
                <a:cs typeface="Meiryo" charset="-128"/>
              </a:rPr>
              <a:t>キャリアパスの考え方</a:t>
            </a:r>
            <a:endParaRPr kumimoji="1" lang="ja-JP" altLang="en-US" sz="5400">
              <a:latin typeface="Meiryo" charset="-128"/>
              <a:ea typeface="Meiryo" charset="-128"/>
              <a:cs typeface="Meiryo" charset="-128"/>
            </a:endParaRPr>
          </a:p>
        </p:txBody>
      </p:sp>
      <p:sp>
        <p:nvSpPr>
          <p:cNvPr id="3" name="コンテンツ プレースホルダー 2"/>
          <p:cNvSpPr>
            <a:spLocks noGrp="1"/>
          </p:cNvSpPr>
          <p:nvPr>
            <p:ph idx="1"/>
          </p:nvPr>
        </p:nvSpPr>
        <p:spPr>
          <a:xfrm>
            <a:off x="375139" y="1825625"/>
            <a:ext cx="11371384" cy="4668960"/>
          </a:xfrm>
        </p:spPr>
        <p:txBody>
          <a:bodyPr>
            <a:normAutofit/>
          </a:bodyPr>
          <a:lstStyle/>
          <a:p>
            <a:pPr marL="0" lvl="0" indent="0">
              <a:lnSpc>
                <a:spcPct val="100000"/>
              </a:lnSpc>
              <a:spcBef>
                <a:spcPts val="0"/>
              </a:spcBef>
              <a:buNone/>
            </a:pPr>
            <a:r>
              <a:rPr lang="en-US" altLang="ja-JP" sz="3600">
                <a:latin typeface="Meiryo" charset="-128"/>
                <a:ea typeface="Meiryo" charset="-128"/>
                <a:cs typeface="Meiryo" charset="-128"/>
              </a:rPr>
              <a:t>1.</a:t>
            </a:r>
            <a:r>
              <a:rPr lang="ja-JP" altLang="en-US" sz="3600">
                <a:latin typeface="Meiryo" charset="-128"/>
                <a:ea typeface="Meiryo" charset="-128"/>
                <a:cs typeface="Meiryo" charset="-128"/>
              </a:rPr>
              <a:t>やりたいことで決める</a:t>
            </a:r>
            <a:endParaRPr lang="en-US" altLang="ja-JP" sz="3600">
              <a:latin typeface="Meiryo" charset="-128"/>
              <a:ea typeface="Meiryo" charset="-128"/>
              <a:cs typeface="Meiryo" charset="-128"/>
            </a:endParaRPr>
          </a:p>
          <a:p>
            <a:pPr marL="0" lvl="0" indent="0">
              <a:lnSpc>
                <a:spcPct val="100000"/>
              </a:lnSpc>
              <a:spcBef>
                <a:spcPts val="0"/>
              </a:spcBef>
              <a:buNone/>
            </a:pPr>
            <a:endParaRPr lang="en-US" altLang="ja-JP" sz="3600">
              <a:latin typeface="Meiryo" charset="-128"/>
              <a:ea typeface="Meiryo" charset="-128"/>
              <a:cs typeface="Meiryo" charset="-128"/>
            </a:endParaRPr>
          </a:p>
          <a:p>
            <a:pPr marL="0" indent="0">
              <a:lnSpc>
                <a:spcPct val="100000"/>
              </a:lnSpc>
              <a:spcBef>
                <a:spcPts val="0"/>
              </a:spcBef>
              <a:buNone/>
            </a:pPr>
            <a:r>
              <a:rPr lang="en-US" altLang="ja-JP" sz="3600">
                <a:latin typeface="Meiryo" charset="-128"/>
                <a:ea typeface="Meiryo" charset="-128"/>
                <a:cs typeface="Meiryo" charset="-128"/>
              </a:rPr>
              <a:t>2.</a:t>
            </a:r>
            <a:r>
              <a:rPr lang="ja-JP" altLang="en-US" sz="3600">
                <a:latin typeface="Meiryo" charset="-128"/>
                <a:ea typeface="Meiryo" charset="-128"/>
                <a:cs typeface="Meiryo" charset="-128"/>
              </a:rPr>
              <a:t>性格から決める</a:t>
            </a:r>
            <a:endParaRPr lang="en-US" altLang="ja-JP" sz="3600">
              <a:latin typeface="Meiryo" charset="-128"/>
              <a:ea typeface="Meiryo" charset="-128"/>
              <a:cs typeface="Meiryo" charset="-128"/>
            </a:endParaRPr>
          </a:p>
          <a:p>
            <a:pPr marL="0" lvl="0" indent="0">
              <a:lnSpc>
                <a:spcPct val="100000"/>
              </a:lnSpc>
              <a:spcBef>
                <a:spcPts val="0"/>
              </a:spcBef>
              <a:buNone/>
            </a:pPr>
            <a:endParaRPr lang="en-US" altLang="ja-JP" sz="3600">
              <a:latin typeface="Meiryo" charset="-128"/>
              <a:ea typeface="Meiryo" charset="-128"/>
              <a:cs typeface="Meiryo" charset="-128"/>
            </a:endParaRPr>
          </a:p>
          <a:p>
            <a:pPr marL="0" lvl="0" indent="0">
              <a:lnSpc>
                <a:spcPct val="100000"/>
              </a:lnSpc>
              <a:spcBef>
                <a:spcPts val="0"/>
              </a:spcBef>
              <a:buNone/>
            </a:pPr>
            <a:r>
              <a:rPr lang="en-US" altLang="ja-JP" sz="3600">
                <a:latin typeface="Meiryo" charset="-128"/>
                <a:ea typeface="Meiryo" charset="-128"/>
                <a:cs typeface="Meiryo" charset="-128"/>
              </a:rPr>
              <a:t>3.</a:t>
            </a:r>
            <a:r>
              <a:rPr lang="ja-JP" altLang="en-US" sz="3600">
                <a:latin typeface="Meiryo" charset="-128"/>
                <a:ea typeface="Meiryo" charset="-128"/>
                <a:cs typeface="Meiryo" charset="-128"/>
              </a:rPr>
              <a:t>ワークライフバランスから決める</a:t>
            </a:r>
            <a:endParaRPr lang="en-US" altLang="ja-JP" sz="3600">
              <a:latin typeface="Meiryo" charset="-128"/>
              <a:ea typeface="Meiryo" charset="-128"/>
              <a:cs typeface="Meiryo" charset="-128"/>
            </a:endParaRPr>
          </a:p>
          <a:p>
            <a:pPr marL="0" lvl="0" indent="0">
              <a:lnSpc>
                <a:spcPct val="100000"/>
              </a:lnSpc>
              <a:spcBef>
                <a:spcPts val="0"/>
              </a:spcBef>
              <a:buNone/>
            </a:pPr>
            <a:endParaRPr lang="en-US" altLang="ja-JP" sz="3600">
              <a:latin typeface="Meiryo" charset="-128"/>
              <a:ea typeface="Meiryo" charset="-128"/>
              <a:cs typeface="Meiryo" charset="-128"/>
            </a:endParaRPr>
          </a:p>
          <a:p>
            <a:pPr marL="0" lvl="0" indent="0">
              <a:lnSpc>
                <a:spcPct val="100000"/>
              </a:lnSpc>
              <a:spcBef>
                <a:spcPts val="0"/>
              </a:spcBef>
              <a:buNone/>
            </a:pPr>
            <a:r>
              <a:rPr lang="en-US" altLang="ja-JP" sz="3600">
                <a:solidFill>
                  <a:srgbClr val="FF0000"/>
                </a:solidFill>
                <a:latin typeface="Meiryo" charset="-128"/>
                <a:ea typeface="Meiryo" charset="-128"/>
                <a:cs typeface="Meiryo" charset="-128"/>
              </a:rPr>
              <a:t>4.</a:t>
            </a:r>
            <a:r>
              <a:rPr lang="ja-JP" altLang="en-US" sz="3600">
                <a:solidFill>
                  <a:srgbClr val="FF0000"/>
                </a:solidFill>
                <a:latin typeface="Meiryo" charset="-128"/>
                <a:ea typeface="Meiryo" charset="-128"/>
                <a:cs typeface="Meiryo" charset="-128"/>
              </a:rPr>
              <a:t>選択肢が少なくなり必然的に決まる</a:t>
            </a:r>
            <a:endParaRPr lang="en-US" altLang="ja-JP" sz="3600">
              <a:solidFill>
                <a:srgbClr val="FF0000"/>
              </a:solidFill>
              <a:latin typeface="Meiryo" charset="-128"/>
              <a:ea typeface="Meiryo" charset="-128"/>
              <a:cs typeface="Meiryo" charset="-128"/>
            </a:endParaRPr>
          </a:p>
        </p:txBody>
      </p:sp>
    </p:spTree>
    <p:extLst>
      <p:ext uri="{BB962C8B-B14F-4D97-AF65-F5344CB8AC3E}">
        <p14:creationId xmlns:p14="http://schemas.microsoft.com/office/powerpoint/2010/main" val="17785427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5400">
                <a:latin typeface="Meiryo" charset="-128"/>
                <a:ea typeface="Meiryo" charset="-128"/>
                <a:cs typeface="Meiryo" charset="-128"/>
              </a:rPr>
              <a:t>ワークライフバランスとは</a:t>
            </a:r>
            <a:endParaRPr kumimoji="1" lang="ja-JP" altLang="en-US" sz="5400">
              <a:latin typeface="Meiryo" charset="-128"/>
              <a:ea typeface="Meiryo" charset="-128"/>
              <a:cs typeface="Meiryo" charset="-128"/>
            </a:endParaRPr>
          </a:p>
        </p:txBody>
      </p:sp>
      <p:sp>
        <p:nvSpPr>
          <p:cNvPr id="3" name="コンテンツ プレースホルダー 2"/>
          <p:cNvSpPr>
            <a:spLocks noGrp="1"/>
          </p:cNvSpPr>
          <p:nvPr>
            <p:ph idx="1"/>
          </p:nvPr>
        </p:nvSpPr>
        <p:spPr>
          <a:xfrm>
            <a:off x="375139" y="1825625"/>
            <a:ext cx="11371384" cy="4668960"/>
          </a:xfrm>
        </p:spPr>
        <p:txBody>
          <a:bodyPr>
            <a:normAutofit/>
          </a:bodyPr>
          <a:lstStyle/>
          <a:p>
            <a:pPr marL="0" lvl="0" indent="0">
              <a:lnSpc>
                <a:spcPct val="100000"/>
              </a:lnSpc>
              <a:spcBef>
                <a:spcPts val="0"/>
              </a:spcBef>
              <a:buNone/>
            </a:pPr>
            <a:r>
              <a:rPr lang="ja-JP" altLang="en-US" sz="3600">
                <a:latin typeface="Meiryo" charset="-128"/>
                <a:ea typeface="Meiryo" charset="-128"/>
                <a:cs typeface="Meiryo" charset="-128"/>
              </a:rPr>
              <a:t>ワーク・ライフ・バランスとは、「仕事と生活の調和」と訳され、「国民一人ひとりがやりがいや充実感を持ちながら働き、仕事上の責任を果たすとともに、家庭や地域生活などにおいても、子育て期、中高年期といった人生の各段階に応じて多様な生き方が選択・実現できる」ことを指す。</a:t>
            </a:r>
            <a:endParaRPr lang="en-US" altLang="ja-JP" sz="3600">
              <a:latin typeface="Meiryo" charset="-128"/>
              <a:ea typeface="Meiryo" charset="-128"/>
              <a:cs typeface="Meiryo" charset="-128"/>
            </a:endParaRPr>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799" y="1350108"/>
            <a:ext cx="5144477" cy="5144477"/>
          </a:xfrm>
          <a:prstGeom prst="rect">
            <a:avLst/>
          </a:prstGeom>
          <a:solidFill>
            <a:schemeClr val="bg1"/>
          </a:solidFill>
        </p:spPr>
      </p:pic>
    </p:spTree>
    <p:extLst>
      <p:ext uri="{BB962C8B-B14F-4D97-AF65-F5344CB8AC3E}">
        <p14:creationId xmlns:p14="http://schemas.microsoft.com/office/powerpoint/2010/main" val="1118362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sz="5400">
                <a:latin typeface="Meiryo" charset="-128"/>
                <a:ea typeface="Meiryo" charset="-128"/>
                <a:cs typeface="Meiryo" charset="-128"/>
              </a:rPr>
              <a:t>ワークライフバランスを咀嚼すると</a:t>
            </a:r>
            <a:endParaRPr kumimoji="1" lang="ja-JP" altLang="en-US" sz="5400">
              <a:latin typeface="Meiryo" charset="-128"/>
              <a:ea typeface="Meiryo" charset="-128"/>
              <a:cs typeface="Meiryo" charset="-128"/>
            </a:endParaRPr>
          </a:p>
        </p:txBody>
      </p:sp>
      <p:sp>
        <p:nvSpPr>
          <p:cNvPr id="3" name="コンテンツ プレースホルダー 2"/>
          <p:cNvSpPr>
            <a:spLocks noGrp="1"/>
          </p:cNvSpPr>
          <p:nvPr>
            <p:ph idx="1"/>
          </p:nvPr>
        </p:nvSpPr>
        <p:spPr>
          <a:xfrm>
            <a:off x="375139" y="1825625"/>
            <a:ext cx="11371384" cy="4668960"/>
          </a:xfrm>
        </p:spPr>
        <p:txBody>
          <a:bodyPr>
            <a:normAutofit lnSpcReduction="10000"/>
          </a:bodyPr>
          <a:lstStyle/>
          <a:p>
            <a:pPr marL="0" lvl="0" indent="0">
              <a:lnSpc>
                <a:spcPct val="100000"/>
              </a:lnSpc>
              <a:spcBef>
                <a:spcPts val="0"/>
              </a:spcBef>
              <a:buNone/>
            </a:pPr>
            <a:r>
              <a:rPr lang="ja-JP" altLang="en-US" sz="3600">
                <a:latin typeface="Meiryo" charset="-128"/>
                <a:ea typeface="Meiryo" charset="-128"/>
                <a:cs typeface="Meiryo" charset="-128"/>
              </a:rPr>
              <a:t>お金があっても私生活が充実していないと幸せじゃないですよ</a:t>
            </a:r>
            <a:endParaRPr lang="en-US" altLang="ja-JP" sz="3600">
              <a:latin typeface="Meiryo" charset="-128"/>
              <a:ea typeface="Meiryo" charset="-128"/>
              <a:cs typeface="Meiryo" charset="-128"/>
            </a:endParaRPr>
          </a:p>
          <a:p>
            <a:pPr marL="0" lvl="0" indent="0">
              <a:lnSpc>
                <a:spcPct val="100000"/>
              </a:lnSpc>
              <a:spcBef>
                <a:spcPts val="0"/>
              </a:spcBef>
              <a:buNone/>
            </a:pP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でもお金がないと私生活は充実しませんよ</a:t>
            </a:r>
            <a:endParaRPr lang="en-US" altLang="ja-JP" sz="3600">
              <a:latin typeface="Meiryo" charset="-128"/>
              <a:ea typeface="Meiryo" charset="-128"/>
              <a:cs typeface="Meiryo" charset="-128"/>
            </a:endParaRPr>
          </a:p>
          <a:p>
            <a:pPr marL="0" lvl="0" indent="0">
              <a:lnSpc>
                <a:spcPct val="100000"/>
              </a:lnSpc>
              <a:spcBef>
                <a:spcPts val="0"/>
              </a:spcBef>
              <a:buNone/>
            </a:pP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そこで会社は社員のバランスを考えてあげましょう</a:t>
            </a:r>
            <a:endParaRPr lang="en-US" altLang="ja-JP" sz="3600">
              <a:latin typeface="Meiryo" charset="-128"/>
              <a:ea typeface="Meiryo" charset="-128"/>
              <a:cs typeface="Meiryo" charset="-128"/>
            </a:endParaRPr>
          </a:p>
          <a:p>
            <a:pPr marL="0" lvl="0" indent="0">
              <a:lnSpc>
                <a:spcPct val="100000"/>
              </a:lnSpc>
              <a:spcBef>
                <a:spcPts val="0"/>
              </a:spcBef>
              <a:buNone/>
            </a:pP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個人は自分に合った私生活と仕事（お金）のバランスを考えましょう</a:t>
            </a:r>
            <a:endParaRPr lang="en-US" altLang="ja-JP" sz="3600">
              <a:latin typeface="Meiryo" charset="-128"/>
              <a:ea typeface="Meiryo" charset="-128"/>
              <a:cs typeface="Meiryo" charset="-128"/>
            </a:endParaRPr>
          </a:p>
        </p:txBody>
      </p:sp>
    </p:spTree>
    <p:extLst>
      <p:ext uri="{BB962C8B-B14F-4D97-AF65-F5344CB8AC3E}">
        <p14:creationId xmlns:p14="http://schemas.microsoft.com/office/powerpoint/2010/main" val="11016562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sz="5400">
                <a:latin typeface="Meiryo" charset="-128"/>
                <a:ea typeface="Meiryo" charset="-128"/>
                <a:cs typeface="Meiryo" charset="-128"/>
              </a:rPr>
              <a:t>ワークライフバランスを決める指標</a:t>
            </a:r>
            <a:endParaRPr kumimoji="1" lang="ja-JP" altLang="en-US" sz="5400">
              <a:latin typeface="Meiryo" charset="-128"/>
              <a:ea typeface="Meiryo" charset="-128"/>
              <a:cs typeface="Meiryo" charset="-128"/>
            </a:endParaRPr>
          </a:p>
        </p:txBody>
      </p:sp>
      <p:sp>
        <p:nvSpPr>
          <p:cNvPr id="3" name="コンテンツ プレースホルダー 2"/>
          <p:cNvSpPr>
            <a:spLocks noGrp="1"/>
          </p:cNvSpPr>
          <p:nvPr>
            <p:ph idx="1"/>
          </p:nvPr>
        </p:nvSpPr>
        <p:spPr>
          <a:xfrm>
            <a:off x="375139" y="1825625"/>
            <a:ext cx="11371384" cy="4668960"/>
          </a:xfrm>
        </p:spPr>
        <p:txBody>
          <a:bodyPr>
            <a:normAutofit/>
          </a:bodyPr>
          <a:lstStyle/>
          <a:p>
            <a:pPr marL="0" lvl="0" indent="0">
              <a:lnSpc>
                <a:spcPct val="100000"/>
              </a:lnSpc>
              <a:spcBef>
                <a:spcPts val="0"/>
              </a:spcBef>
              <a:buNone/>
            </a:pPr>
            <a:r>
              <a:rPr lang="ja-JP" altLang="en-US" sz="3600">
                <a:latin typeface="Meiryo" charset="-128"/>
                <a:ea typeface="Meiryo" charset="-128"/>
                <a:cs typeface="Meiryo" charset="-128"/>
              </a:rPr>
              <a:t>平均年収</a:t>
            </a: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　東京都平均年収・・・</a:t>
            </a:r>
            <a:r>
              <a:rPr lang="en-US" altLang="ja-JP" sz="3600">
                <a:latin typeface="Meiryo" charset="-128"/>
                <a:ea typeface="Meiryo" charset="-128"/>
                <a:cs typeface="Meiryo" charset="-128"/>
              </a:rPr>
              <a:t>623</a:t>
            </a:r>
            <a:r>
              <a:rPr lang="ja-JP" altLang="en-US" sz="3600">
                <a:latin typeface="Meiryo" charset="-128"/>
                <a:ea typeface="Meiryo" charset="-128"/>
                <a:cs typeface="Meiryo" charset="-128"/>
              </a:rPr>
              <a:t>万円</a:t>
            </a: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　</a:t>
            </a:r>
            <a:r>
              <a:rPr lang="en-US" altLang="ja-JP" sz="3600">
                <a:latin typeface="Meiryo" charset="-128"/>
                <a:ea typeface="Meiryo" charset="-128"/>
                <a:cs typeface="Meiryo" charset="-128"/>
              </a:rPr>
              <a:t>20</a:t>
            </a:r>
            <a:r>
              <a:rPr lang="ja-JP" altLang="en-US" sz="3600">
                <a:latin typeface="Meiryo" charset="-128"/>
                <a:ea typeface="Meiryo" charset="-128"/>
                <a:cs typeface="Meiryo" charset="-128"/>
              </a:rPr>
              <a:t>代平均年収・・・</a:t>
            </a:r>
            <a:r>
              <a:rPr lang="en-US" altLang="ja-JP" sz="3600">
                <a:latin typeface="Meiryo" charset="-128"/>
                <a:ea typeface="Meiryo" charset="-128"/>
                <a:cs typeface="Meiryo" charset="-128"/>
              </a:rPr>
              <a:t>354</a:t>
            </a:r>
            <a:r>
              <a:rPr lang="ja-JP" altLang="en-US" sz="3600">
                <a:latin typeface="Meiryo" charset="-128"/>
                <a:ea typeface="Meiryo" charset="-128"/>
                <a:cs typeface="Meiryo" charset="-128"/>
              </a:rPr>
              <a:t>万円</a:t>
            </a: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　</a:t>
            </a:r>
            <a:r>
              <a:rPr lang="en-US" altLang="ja-JP" sz="3600">
                <a:latin typeface="Meiryo" charset="-128"/>
                <a:ea typeface="Meiryo" charset="-128"/>
                <a:cs typeface="Meiryo" charset="-128"/>
              </a:rPr>
              <a:t>30</a:t>
            </a:r>
            <a:r>
              <a:rPr lang="ja-JP" altLang="en-US" sz="3600">
                <a:latin typeface="Meiryo" charset="-128"/>
                <a:ea typeface="Meiryo" charset="-128"/>
                <a:cs typeface="Meiryo" charset="-128"/>
              </a:rPr>
              <a:t>代平均年収・・・</a:t>
            </a:r>
            <a:r>
              <a:rPr lang="en-US" altLang="ja-JP" sz="3600">
                <a:latin typeface="Meiryo" charset="-128"/>
                <a:ea typeface="Meiryo" charset="-128"/>
                <a:cs typeface="Meiryo" charset="-128"/>
              </a:rPr>
              <a:t>467</a:t>
            </a:r>
            <a:r>
              <a:rPr lang="ja-JP" altLang="en-US" sz="3600">
                <a:latin typeface="Meiryo" charset="-128"/>
                <a:ea typeface="Meiryo" charset="-128"/>
                <a:cs typeface="Meiryo" charset="-128"/>
              </a:rPr>
              <a:t>万円</a:t>
            </a: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　</a:t>
            </a:r>
            <a:r>
              <a:rPr lang="en-US" altLang="ja-JP" sz="3600">
                <a:latin typeface="Meiryo" charset="-128"/>
                <a:ea typeface="Meiryo" charset="-128"/>
                <a:cs typeface="Meiryo" charset="-128"/>
              </a:rPr>
              <a:t>40</a:t>
            </a:r>
            <a:r>
              <a:rPr lang="ja-JP" altLang="en-US" sz="3600">
                <a:latin typeface="Meiryo" charset="-128"/>
                <a:ea typeface="Meiryo" charset="-128"/>
                <a:cs typeface="Meiryo" charset="-128"/>
              </a:rPr>
              <a:t>代平均年収・・・</a:t>
            </a:r>
            <a:r>
              <a:rPr lang="en-US" altLang="ja-JP" sz="3600">
                <a:latin typeface="Meiryo" charset="-128"/>
                <a:ea typeface="Meiryo" charset="-128"/>
                <a:cs typeface="Meiryo" charset="-128"/>
              </a:rPr>
              <a:t>564</a:t>
            </a:r>
            <a:r>
              <a:rPr lang="ja-JP" altLang="en-US" sz="3600">
                <a:latin typeface="Meiryo" charset="-128"/>
                <a:ea typeface="Meiryo" charset="-128"/>
                <a:cs typeface="Meiryo" charset="-128"/>
              </a:rPr>
              <a:t>万円</a:t>
            </a: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　</a:t>
            </a:r>
            <a:r>
              <a:rPr lang="en-US" altLang="ja-JP" sz="3600">
                <a:latin typeface="Meiryo" charset="-128"/>
                <a:ea typeface="Meiryo" charset="-128"/>
                <a:cs typeface="Meiryo" charset="-128"/>
              </a:rPr>
              <a:t>50</a:t>
            </a:r>
            <a:r>
              <a:rPr lang="ja-JP" altLang="en-US" sz="3600">
                <a:latin typeface="Meiryo" charset="-128"/>
                <a:ea typeface="Meiryo" charset="-128"/>
                <a:cs typeface="Meiryo" charset="-128"/>
              </a:rPr>
              <a:t>代平均年収・・・</a:t>
            </a:r>
            <a:r>
              <a:rPr lang="en-US" altLang="ja-JP" sz="3600">
                <a:latin typeface="Meiryo" charset="-128"/>
                <a:ea typeface="Meiryo" charset="-128"/>
                <a:cs typeface="Meiryo" charset="-128"/>
              </a:rPr>
              <a:t>701</a:t>
            </a:r>
            <a:r>
              <a:rPr lang="ja-JP" altLang="en-US" sz="3600">
                <a:latin typeface="Meiryo" charset="-128"/>
                <a:ea typeface="Meiryo" charset="-128"/>
                <a:cs typeface="Meiryo" charset="-128"/>
              </a:rPr>
              <a:t>万円</a:t>
            </a: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　</a:t>
            </a:r>
            <a:r>
              <a:rPr lang="en-US" altLang="ja-JP" sz="3600">
                <a:latin typeface="Meiryo" charset="-128"/>
                <a:ea typeface="Meiryo" charset="-128"/>
                <a:cs typeface="Meiryo" charset="-128"/>
              </a:rPr>
              <a:t>SE</a:t>
            </a:r>
            <a:r>
              <a:rPr lang="ja-JP" altLang="en-US" sz="3600">
                <a:latin typeface="Meiryo" charset="-128"/>
                <a:ea typeface="Meiryo" charset="-128"/>
                <a:cs typeface="Meiryo" charset="-128"/>
              </a:rPr>
              <a:t>平均年収　・・・</a:t>
            </a:r>
            <a:r>
              <a:rPr lang="en-US" altLang="ja-JP" sz="3600">
                <a:latin typeface="Meiryo" charset="-128"/>
                <a:ea typeface="Meiryo" charset="-128"/>
                <a:cs typeface="Meiryo" charset="-128"/>
              </a:rPr>
              <a:t>541</a:t>
            </a:r>
            <a:r>
              <a:rPr lang="ja-JP" altLang="en-US" sz="3600">
                <a:latin typeface="Meiryo" charset="-128"/>
                <a:ea typeface="Meiryo" charset="-128"/>
                <a:cs typeface="Meiryo" charset="-128"/>
              </a:rPr>
              <a:t>万円</a:t>
            </a: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　　</a:t>
            </a:r>
            <a:endParaRPr lang="en-US" altLang="ja-JP" sz="3600">
              <a:latin typeface="Meiryo" charset="-128"/>
              <a:ea typeface="Meiryo" charset="-128"/>
              <a:cs typeface="Meiryo" charset="-128"/>
            </a:endParaRPr>
          </a:p>
        </p:txBody>
      </p:sp>
    </p:spTree>
    <p:extLst>
      <p:ext uri="{BB962C8B-B14F-4D97-AF65-F5344CB8AC3E}">
        <p14:creationId xmlns:p14="http://schemas.microsoft.com/office/powerpoint/2010/main" val="21195978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sz="5400">
                <a:latin typeface="Meiryo" charset="-128"/>
                <a:ea typeface="Meiryo" charset="-128"/>
                <a:cs typeface="Meiryo" charset="-128"/>
              </a:rPr>
              <a:t>ワークライフバランスを決める指標</a:t>
            </a:r>
            <a:endParaRPr kumimoji="1" lang="ja-JP" altLang="en-US" sz="5400">
              <a:latin typeface="Meiryo" charset="-128"/>
              <a:ea typeface="Meiryo" charset="-128"/>
              <a:cs typeface="Meiryo" charset="-128"/>
            </a:endParaRPr>
          </a:p>
        </p:txBody>
      </p:sp>
      <p:sp>
        <p:nvSpPr>
          <p:cNvPr id="3" name="コンテンツ プレースホルダー 2"/>
          <p:cNvSpPr>
            <a:spLocks noGrp="1"/>
          </p:cNvSpPr>
          <p:nvPr>
            <p:ph idx="1"/>
          </p:nvPr>
        </p:nvSpPr>
        <p:spPr>
          <a:xfrm>
            <a:off x="375139" y="1825625"/>
            <a:ext cx="11371384" cy="4668960"/>
          </a:xfrm>
        </p:spPr>
        <p:txBody>
          <a:bodyPr>
            <a:normAutofit/>
          </a:bodyPr>
          <a:lstStyle/>
          <a:p>
            <a:pPr marL="0" lvl="0" indent="0">
              <a:lnSpc>
                <a:spcPct val="100000"/>
              </a:lnSpc>
              <a:spcBef>
                <a:spcPts val="0"/>
              </a:spcBef>
              <a:buNone/>
            </a:pPr>
            <a:r>
              <a:rPr lang="ja-JP" altLang="en-US" sz="3600">
                <a:latin typeface="Meiryo" charset="-128"/>
                <a:ea typeface="Meiryo" charset="-128"/>
                <a:cs typeface="Meiryo" charset="-128"/>
              </a:rPr>
              <a:t>役職割合</a:t>
            </a: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　平社員・・・</a:t>
            </a:r>
            <a:r>
              <a:rPr lang="en-US" altLang="ja-JP" sz="3600">
                <a:latin typeface="Meiryo" charset="-128"/>
                <a:ea typeface="Meiryo" charset="-128"/>
                <a:cs typeface="Meiryo" charset="-128"/>
              </a:rPr>
              <a:t>82.2%</a:t>
            </a:r>
          </a:p>
          <a:p>
            <a:pPr marL="0" lvl="0" indent="0">
              <a:lnSpc>
                <a:spcPct val="100000"/>
              </a:lnSpc>
              <a:spcBef>
                <a:spcPts val="0"/>
              </a:spcBef>
              <a:buNone/>
            </a:pPr>
            <a:r>
              <a:rPr lang="ja-JP" altLang="en-US" sz="3600">
                <a:latin typeface="Meiryo" charset="-128"/>
                <a:ea typeface="Meiryo" charset="-128"/>
                <a:cs typeface="Meiryo" charset="-128"/>
              </a:rPr>
              <a:t>　　係長・・・</a:t>
            </a:r>
            <a:r>
              <a:rPr lang="en-US" altLang="ja-JP" sz="3600">
                <a:latin typeface="Meiryo" charset="-128"/>
                <a:ea typeface="Meiryo" charset="-128"/>
                <a:cs typeface="Meiryo" charset="-128"/>
              </a:rPr>
              <a:t> 6.8%</a:t>
            </a:r>
          </a:p>
          <a:p>
            <a:pPr marL="0" lvl="0" indent="0">
              <a:lnSpc>
                <a:spcPct val="100000"/>
              </a:lnSpc>
              <a:spcBef>
                <a:spcPts val="0"/>
              </a:spcBef>
              <a:buNone/>
            </a:pPr>
            <a:r>
              <a:rPr lang="ja-JP" altLang="en-US" sz="3600">
                <a:latin typeface="Meiryo" charset="-128"/>
                <a:ea typeface="Meiryo" charset="-128"/>
                <a:cs typeface="Meiryo" charset="-128"/>
              </a:rPr>
              <a:t>　　課長・・・</a:t>
            </a:r>
            <a:r>
              <a:rPr lang="en-US" altLang="ja-JP" sz="3600">
                <a:latin typeface="Meiryo" charset="-128"/>
                <a:ea typeface="Meiryo" charset="-128"/>
                <a:cs typeface="Meiryo" charset="-128"/>
              </a:rPr>
              <a:t> 8.0%</a:t>
            </a:r>
          </a:p>
          <a:p>
            <a:pPr marL="0" lvl="0" indent="0">
              <a:lnSpc>
                <a:spcPct val="100000"/>
              </a:lnSpc>
              <a:spcBef>
                <a:spcPts val="0"/>
              </a:spcBef>
              <a:buNone/>
            </a:pPr>
            <a:r>
              <a:rPr lang="ja-JP" altLang="en-US" sz="3600">
                <a:latin typeface="Meiryo" charset="-128"/>
                <a:ea typeface="Meiryo" charset="-128"/>
                <a:cs typeface="Meiryo" charset="-128"/>
              </a:rPr>
              <a:t>　　部長・・・</a:t>
            </a:r>
            <a:r>
              <a:rPr lang="en-US" altLang="ja-JP" sz="3600">
                <a:latin typeface="Meiryo" charset="-128"/>
                <a:ea typeface="Meiryo" charset="-128"/>
                <a:cs typeface="Meiryo" charset="-128"/>
              </a:rPr>
              <a:t> 3.0%</a:t>
            </a:r>
          </a:p>
          <a:p>
            <a:pPr marL="0" lvl="0" indent="0">
              <a:lnSpc>
                <a:spcPct val="100000"/>
              </a:lnSpc>
              <a:spcBef>
                <a:spcPts val="0"/>
              </a:spcBef>
              <a:buNone/>
            </a:pPr>
            <a:r>
              <a:rPr lang="ja-JP" altLang="en-US" sz="3600">
                <a:latin typeface="Meiryo" charset="-128"/>
                <a:ea typeface="Meiryo" charset="-128"/>
                <a:cs typeface="Meiryo" charset="-128"/>
              </a:rPr>
              <a:t>　　</a:t>
            </a:r>
            <a:endParaRPr lang="en-US" altLang="ja-JP" sz="3600">
              <a:latin typeface="Meiryo" charset="-128"/>
              <a:ea typeface="Meiryo" charset="-128"/>
              <a:cs typeface="Meiryo" charset="-128"/>
            </a:endParaRPr>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5023" y="1728055"/>
            <a:ext cx="4381500" cy="4864100"/>
          </a:xfrm>
          <a:prstGeom prst="rect">
            <a:avLst/>
          </a:prstGeom>
        </p:spPr>
      </p:pic>
    </p:spTree>
    <p:extLst>
      <p:ext uri="{BB962C8B-B14F-4D97-AF65-F5344CB8AC3E}">
        <p14:creationId xmlns:p14="http://schemas.microsoft.com/office/powerpoint/2010/main" val="20237368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5400">
                <a:latin typeface="Meiryo" charset="-128"/>
                <a:ea typeface="Meiryo" charset="-128"/>
                <a:cs typeface="Meiryo" charset="-128"/>
              </a:rPr>
              <a:t>まとめ</a:t>
            </a:r>
            <a:endParaRPr kumimoji="1" lang="ja-JP" altLang="en-US" sz="5400">
              <a:latin typeface="Meiryo" charset="-128"/>
              <a:ea typeface="Meiryo" charset="-128"/>
              <a:cs typeface="Meiryo" charset="-128"/>
            </a:endParaRPr>
          </a:p>
        </p:txBody>
      </p:sp>
      <p:sp>
        <p:nvSpPr>
          <p:cNvPr id="3" name="コンテンツ プレースホルダー 2"/>
          <p:cNvSpPr>
            <a:spLocks noGrp="1"/>
          </p:cNvSpPr>
          <p:nvPr>
            <p:ph idx="1"/>
          </p:nvPr>
        </p:nvSpPr>
        <p:spPr>
          <a:xfrm>
            <a:off x="375139" y="1825625"/>
            <a:ext cx="11371384" cy="4668960"/>
          </a:xfrm>
        </p:spPr>
        <p:txBody>
          <a:bodyPr>
            <a:normAutofit fontScale="92500" lnSpcReduction="10000"/>
          </a:bodyPr>
          <a:lstStyle/>
          <a:p>
            <a:pPr marL="0" lvl="0" indent="0">
              <a:lnSpc>
                <a:spcPct val="100000"/>
              </a:lnSpc>
              <a:spcBef>
                <a:spcPts val="0"/>
              </a:spcBef>
              <a:buNone/>
            </a:pPr>
            <a:r>
              <a:rPr lang="ja-JP" altLang="en-US" sz="3600">
                <a:latin typeface="Meiryo" charset="-128"/>
                <a:ea typeface="Meiryo" charset="-128"/>
                <a:cs typeface="Meiryo" charset="-128"/>
              </a:rPr>
              <a:t>将来のやりたい職業が明確ではない場合はフルスタックエンジニアを目指しましょう</a:t>
            </a:r>
            <a:endParaRPr lang="en-US" altLang="ja-JP" sz="3600">
              <a:latin typeface="Meiryo" charset="-128"/>
              <a:ea typeface="Meiryo" charset="-128"/>
              <a:cs typeface="Meiryo" charset="-128"/>
            </a:endParaRPr>
          </a:p>
          <a:p>
            <a:pPr marL="0" lvl="0" indent="0">
              <a:lnSpc>
                <a:spcPct val="100000"/>
              </a:lnSpc>
              <a:spcBef>
                <a:spcPts val="0"/>
              </a:spcBef>
              <a:buNone/>
            </a:pP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キャリアパスはなんども変更しても良いので</a:t>
            </a: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年齢・状況に応じて見直しを行いましょう</a:t>
            </a:r>
            <a:endParaRPr lang="en-US" altLang="ja-JP" sz="3600">
              <a:latin typeface="Meiryo" charset="-128"/>
              <a:ea typeface="Meiryo" charset="-128"/>
              <a:cs typeface="Meiryo" charset="-128"/>
            </a:endParaRPr>
          </a:p>
          <a:p>
            <a:pPr marL="0" lvl="0" indent="0">
              <a:lnSpc>
                <a:spcPct val="100000"/>
              </a:lnSpc>
              <a:spcBef>
                <a:spcPts val="0"/>
              </a:spcBef>
              <a:buNone/>
            </a:pP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キャリアパスを考えずにただスキルを身に着けていくと</a:t>
            </a: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器用貧乏になってしまうので気をつけよう</a:t>
            </a:r>
            <a:endParaRPr lang="en-US" altLang="ja-JP" sz="3600">
              <a:latin typeface="Meiryo" charset="-128"/>
              <a:ea typeface="Meiryo" charset="-128"/>
              <a:cs typeface="Meiryo" charset="-128"/>
            </a:endParaRPr>
          </a:p>
          <a:p>
            <a:pPr marL="0" lvl="0" indent="0">
              <a:lnSpc>
                <a:spcPct val="100000"/>
              </a:lnSpc>
              <a:spcBef>
                <a:spcPts val="0"/>
              </a:spcBef>
              <a:buNone/>
            </a:pPr>
            <a:endParaRPr lang="en-US" altLang="ja-JP" sz="3600">
              <a:latin typeface="Meiryo" charset="-128"/>
              <a:ea typeface="Meiryo" charset="-128"/>
              <a:cs typeface="Meiryo" charset="-128"/>
            </a:endParaRPr>
          </a:p>
          <a:p>
            <a:pPr marL="0" indent="0">
              <a:lnSpc>
                <a:spcPct val="100000"/>
              </a:lnSpc>
              <a:spcBef>
                <a:spcPts val="0"/>
              </a:spcBef>
              <a:buNone/>
            </a:pPr>
            <a:r>
              <a:rPr lang="ja-JP" altLang="en-US" sz="3600">
                <a:solidFill>
                  <a:srgbClr val="FF0000"/>
                </a:solidFill>
                <a:latin typeface="Meiryo" charset="-128"/>
                <a:ea typeface="Meiryo" charset="-128"/>
                <a:cs typeface="Meiryo" charset="-128"/>
              </a:rPr>
              <a:t>お金を稼ぐ＝命を削る</a:t>
            </a:r>
            <a:r>
              <a:rPr lang="ja-JP" altLang="en-US" sz="3600">
                <a:latin typeface="Meiryo" charset="-128"/>
                <a:ea typeface="Meiryo" charset="-128"/>
                <a:cs typeface="Meiryo" charset="-128"/>
              </a:rPr>
              <a:t>　大切な事なのでしっかり考えよう</a:t>
            </a:r>
            <a:endParaRPr lang="en-US" altLang="ja-JP" sz="3600">
              <a:latin typeface="Meiryo" charset="-128"/>
              <a:ea typeface="Meiryo" charset="-128"/>
              <a:cs typeface="Meiryo" charset="-128"/>
            </a:endParaRPr>
          </a:p>
          <a:p>
            <a:pPr marL="0" lvl="0" indent="0">
              <a:lnSpc>
                <a:spcPct val="100000"/>
              </a:lnSpc>
              <a:spcBef>
                <a:spcPts val="0"/>
              </a:spcBef>
              <a:buNone/>
            </a:pPr>
            <a:endParaRPr lang="en-US" altLang="ja-JP" sz="3600">
              <a:latin typeface="Meiryo" charset="-128"/>
              <a:ea typeface="Meiryo" charset="-128"/>
              <a:cs typeface="Meiryo" charset="-128"/>
            </a:endParaRPr>
          </a:p>
        </p:txBody>
      </p:sp>
    </p:spTree>
    <p:extLst>
      <p:ext uri="{BB962C8B-B14F-4D97-AF65-F5344CB8AC3E}">
        <p14:creationId xmlns:p14="http://schemas.microsoft.com/office/powerpoint/2010/main" val="18973826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5400">
                <a:latin typeface="Meiryo" charset="-128"/>
                <a:ea typeface="Meiryo" charset="-128"/>
                <a:cs typeface="Meiryo" charset="-128"/>
              </a:rPr>
              <a:t>エンジニアのスキルセットと職</a:t>
            </a:r>
            <a:endParaRPr kumimoji="1" lang="ja-JP" altLang="en-US" sz="5400">
              <a:latin typeface="Meiryo" charset="-128"/>
              <a:ea typeface="Meiryo" charset="-128"/>
              <a:cs typeface="Meiryo" charset="-128"/>
            </a:endParaRPr>
          </a:p>
        </p:txBody>
      </p:sp>
      <p:sp>
        <p:nvSpPr>
          <p:cNvPr id="3" name="コンテンツ プレースホルダー 2"/>
          <p:cNvSpPr>
            <a:spLocks noGrp="1"/>
          </p:cNvSpPr>
          <p:nvPr>
            <p:ph idx="1"/>
          </p:nvPr>
        </p:nvSpPr>
        <p:spPr/>
        <p:txBody>
          <a:bodyPr anchor="ctr">
            <a:normAutofit/>
          </a:bodyPr>
          <a:lstStyle/>
          <a:p>
            <a:pPr marL="0" lvl="0" indent="0" algn="ctr">
              <a:lnSpc>
                <a:spcPct val="100000"/>
              </a:lnSpc>
              <a:spcBef>
                <a:spcPts val="0"/>
              </a:spcBef>
              <a:buNone/>
            </a:pPr>
            <a:r>
              <a:rPr lang="ja-JP" altLang="en-US" sz="5400">
                <a:latin typeface="Meiryo" charset="-128"/>
                <a:ea typeface="Meiryo" charset="-128"/>
                <a:cs typeface="Meiryo" charset="-128"/>
              </a:rPr>
              <a:t>スキルセット　：　職（役職）</a:t>
            </a:r>
            <a:endParaRPr lang="en-US" altLang="ja-JP" sz="5400">
              <a:latin typeface="Meiryo" charset="-128"/>
              <a:ea typeface="Meiryo" charset="-128"/>
              <a:cs typeface="Meiryo" charset="-128"/>
            </a:endParaRPr>
          </a:p>
        </p:txBody>
      </p:sp>
    </p:spTree>
    <p:extLst>
      <p:ext uri="{BB962C8B-B14F-4D97-AF65-F5344CB8AC3E}">
        <p14:creationId xmlns:p14="http://schemas.microsoft.com/office/powerpoint/2010/main" val="10344687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ctr"/>
            <a:r>
              <a:rPr lang="ja-JP" altLang="en-US" sz="5400">
                <a:latin typeface="Meiryo" charset="-128"/>
                <a:ea typeface="Meiryo" charset="-128"/>
                <a:cs typeface="Meiryo" charset="-128"/>
              </a:rPr>
              <a:t>エンジニアのスキルセットと職</a:t>
            </a:r>
            <a:endParaRPr kumimoji="1" lang="ja-JP" altLang="en-US" sz="5400">
              <a:latin typeface="Meiryo" charset="-128"/>
              <a:ea typeface="Meiryo" charset="-128"/>
              <a:cs typeface="Meiryo" charset="-128"/>
            </a:endParaRPr>
          </a:p>
        </p:txBody>
      </p:sp>
      <p:sp>
        <p:nvSpPr>
          <p:cNvPr id="5" name="テキスト ボックス 4"/>
          <p:cNvSpPr txBox="1"/>
          <p:nvPr/>
        </p:nvSpPr>
        <p:spPr>
          <a:xfrm>
            <a:off x="709606" y="4793116"/>
            <a:ext cx="2511189" cy="1569660"/>
          </a:xfrm>
          <a:prstGeom prst="rect">
            <a:avLst/>
          </a:prstGeom>
          <a:noFill/>
        </p:spPr>
        <p:txBody>
          <a:bodyPr wrap="square" rtlCol="0">
            <a:spAutoFit/>
          </a:bodyPr>
          <a:lstStyle/>
          <a:p>
            <a:pPr algn="ctr"/>
            <a:r>
              <a:rPr lang="ja-JP" altLang="en-US" sz="3200">
                <a:latin typeface="Meiryo" charset="-128"/>
                <a:ea typeface="Meiryo" charset="-128"/>
                <a:cs typeface="Meiryo" charset="-128"/>
              </a:rPr>
              <a:t>剣</a:t>
            </a:r>
            <a:endParaRPr lang="en-US" altLang="ja-JP" sz="3200">
              <a:latin typeface="Meiryo" charset="-128"/>
              <a:ea typeface="Meiryo" charset="-128"/>
              <a:cs typeface="Meiryo" charset="-128"/>
            </a:endParaRPr>
          </a:p>
          <a:p>
            <a:pPr algn="ctr"/>
            <a:r>
              <a:rPr kumimoji="1" lang="ja-JP" altLang="en-US" sz="3200">
                <a:latin typeface="Meiryo" charset="-128"/>
                <a:ea typeface="Meiryo" charset="-128"/>
                <a:cs typeface="Meiryo" charset="-128"/>
              </a:rPr>
              <a:t>攻撃魔法</a:t>
            </a:r>
            <a:endParaRPr kumimoji="1" lang="en-US" altLang="ja-JP" sz="3200">
              <a:latin typeface="Meiryo" charset="-128"/>
              <a:ea typeface="Meiryo" charset="-128"/>
              <a:cs typeface="Meiryo" charset="-128"/>
            </a:endParaRPr>
          </a:p>
          <a:p>
            <a:pPr algn="ctr"/>
            <a:r>
              <a:rPr lang="ja-JP" altLang="en-US" sz="3200">
                <a:latin typeface="Meiryo" charset="-128"/>
                <a:ea typeface="Meiryo" charset="-128"/>
                <a:cs typeface="Meiryo" charset="-128"/>
              </a:rPr>
              <a:t>回復魔法</a:t>
            </a:r>
            <a:endParaRPr kumimoji="1" lang="ja-JP" altLang="en-US" sz="3200">
              <a:latin typeface="Meiryo" charset="-128"/>
              <a:ea typeface="Meiryo" charset="-128"/>
              <a:cs typeface="Meiryo" charset="-128"/>
            </a:endParaRPr>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606" y="2066245"/>
            <a:ext cx="2496894" cy="2726871"/>
          </a:xfrm>
          <a:prstGeom prst="rect">
            <a:avLst/>
          </a:prstGeom>
        </p:spPr>
      </p:pic>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4793" y="1286556"/>
            <a:ext cx="2578787" cy="2700000"/>
          </a:xfrm>
          <a:prstGeom prst="rect">
            <a:avLst/>
          </a:prstGeom>
        </p:spPr>
      </p:pic>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6101" y="3170334"/>
            <a:ext cx="2738086" cy="2700000"/>
          </a:xfrm>
          <a:prstGeom prst="rect">
            <a:avLst/>
          </a:prstGeom>
        </p:spPr>
      </p:pic>
      <p:sp>
        <p:nvSpPr>
          <p:cNvPr id="10" name="テキスト ボックス 9"/>
          <p:cNvSpPr txBox="1"/>
          <p:nvPr/>
        </p:nvSpPr>
        <p:spPr>
          <a:xfrm>
            <a:off x="6915647" y="5231576"/>
            <a:ext cx="5121923" cy="1569660"/>
          </a:xfrm>
          <a:prstGeom prst="rect">
            <a:avLst/>
          </a:prstGeom>
          <a:noFill/>
        </p:spPr>
        <p:txBody>
          <a:bodyPr wrap="square" rtlCol="0">
            <a:spAutoFit/>
          </a:bodyPr>
          <a:lstStyle/>
          <a:p>
            <a:pPr algn="ctr"/>
            <a:r>
              <a:rPr lang="ja-JP" altLang="en-US" sz="3200">
                <a:latin typeface="Meiryo" charset="-128"/>
                <a:ea typeface="Meiryo" charset="-128"/>
                <a:cs typeface="Meiryo" charset="-128"/>
              </a:rPr>
              <a:t>剣＝戦士</a:t>
            </a:r>
            <a:endParaRPr lang="en-US" altLang="ja-JP" sz="3200">
              <a:latin typeface="Meiryo" charset="-128"/>
              <a:ea typeface="Meiryo" charset="-128"/>
              <a:cs typeface="Meiryo" charset="-128"/>
            </a:endParaRPr>
          </a:p>
          <a:p>
            <a:pPr algn="ctr"/>
            <a:r>
              <a:rPr lang="ja-JP" altLang="en-US" sz="3200">
                <a:latin typeface="Meiryo" charset="-128"/>
                <a:ea typeface="Meiryo" charset="-128"/>
                <a:cs typeface="Meiryo" charset="-128"/>
              </a:rPr>
              <a:t>攻撃魔法＝魔法使い</a:t>
            </a:r>
            <a:endParaRPr lang="en-US" altLang="ja-JP" sz="3200">
              <a:latin typeface="Meiryo" charset="-128"/>
              <a:ea typeface="Meiryo" charset="-128"/>
              <a:cs typeface="Meiryo" charset="-128"/>
            </a:endParaRPr>
          </a:p>
          <a:p>
            <a:pPr algn="ctr"/>
            <a:r>
              <a:rPr kumimoji="1" lang="ja-JP" altLang="en-US" sz="3200">
                <a:latin typeface="Meiryo" charset="-128"/>
                <a:ea typeface="Meiryo" charset="-128"/>
                <a:cs typeface="Meiryo" charset="-128"/>
              </a:rPr>
              <a:t>回復魔法＝僧侶</a:t>
            </a:r>
            <a:endParaRPr kumimoji="1" lang="ja-JP" altLang="en-US" sz="3200">
              <a:latin typeface="Meiryo" charset="-128"/>
              <a:ea typeface="Meiryo" charset="-128"/>
              <a:cs typeface="Meiryo" charset="-128"/>
            </a:endParaRPr>
          </a:p>
        </p:txBody>
      </p:sp>
      <p:sp>
        <p:nvSpPr>
          <p:cNvPr id="14" name="右矢印 13"/>
          <p:cNvSpPr/>
          <p:nvPr/>
        </p:nvSpPr>
        <p:spPr>
          <a:xfrm>
            <a:off x="3263520" y="3024262"/>
            <a:ext cx="2857500" cy="1413842"/>
          </a:xfrm>
          <a:prstGeom prst="rightArrow">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7" name="図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38846" y="2636556"/>
            <a:ext cx="2472289" cy="2700000"/>
          </a:xfrm>
          <a:prstGeom prst="rect">
            <a:avLst/>
          </a:prstGeom>
        </p:spPr>
      </p:pic>
    </p:spTree>
    <p:extLst>
      <p:ext uri="{BB962C8B-B14F-4D97-AF65-F5344CB8AC3E}">
        <p14:creationId xmlns:p14="http://schemas.microsoft.com/office/powerpoint/2010/main" val="446812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ctr"/>
            <a:r>
              <a:rPr lang="ja-JP" altLang="en-US" sz="5400">
                <a:latin typeface="Meiryo" charset="-128"/>
                <a:ea typeface="Meiryo" charset="-128"/>
                <a:cs typeface="Meiryo" charset="-128"/>
              </a:rPr>
              <a:t>複数スキルセットが必要な職</a:t>
            </a:r>
            <a:endParaRPr kumimoji="1" lang="ja-JP" altLang="en-US" sz="5400">
              <a:latin typeface="Meiryo" charset="-128"/>
              <a:ea typeface="Meiryo" charset="-128"/>
              <a:cs typeface="Meiryo" charset="-128"/>
            </a:endParaRPr>
          </a:p>
        </p:txBody>
      </p:sp>
      <p:sp>
        <p:nvSpPr>
          <p:cNvPr id="5" name="テキスト ボックス 4"/>
          <p:cNvSpPr txBox="1"/>
          <p:nvPr/>
        </p:nvSpPr>
        <p:spPr>
          <a:xfrm>
            <a:off x="709606" y="4793116"/>
            <a:ext cx="2511189" cy="1569660"/>
          </a:xfrm>
          <a:prstGeom prst="rect">
            <a:avLst/>
          </a:prstGeom>
          <a:noFill/>
        </p:spPr>
        <p:txBody>
          <a:bodyPr wrap="square" rtlCol="0">
            <a:spAutoFit/>
          </a:bodyPr>
          <a:lstStyle/>
          <a:p>
            <a:pPr algn="ctr"/>
            <a:r>
              <a:rPr lang="ja-JP" altLang="en-US" sz="3200">
                <a:latin typeface="Meiryo" charset="-128"/>
                <a:ea typeface="Meiryo" charset="-128"/>
                <a:cs typeface="Meiryo" charset="-128"/>
              </a:rPr>
              <a:t>剣</a:t>
            </a:r>
            <a:endParaRPr lang="en-US" altLang="ja-JP" sz="3200">
              <a:latin typeface="Meiryo" charset="-128"/>
              <a:ea typeface="Meiryo" charset="-128"/>
              <a:cs typeface="Meiryo" charset="-128"/>
            </a:endParaRPr>
          </a:p>
          <a:p>
            <a:pPr algn="ctr"/>
            <a:r>
              <a:rPr kumimoji="1" lang="ja-JP" altLang="en-US" sz="3200">
                <a:latin typeface="Meiryo" charset="-128"/>
                <a:ea typeface="Meiryo" charset="-128"/>
                <a:cs typeface="Meiryo" charset="-128"/>
              </a:rPr>
              <a:t>攻撃魔法</a:t>
            </a:r>
            <a:endParaRPr kumimoji="1" lang="en-US" altLang="ja-JP" sz="3200">
              <a:latin typeface="Meiryo" charset="-128"/>
              <a:ea typeface="Meiryo" charset="-128"/>
              <a:cs typeface="Meiryo" charset="-128"/>
            </a:endParaRPr>
          </a:p>
          <a:p>
            <a:pPr algn="ctr"/>
            <a:r>
              <a:rPr kumimoji="1" lang="ja-JP" altLang="en-US" sz="3200">
                <a:latin typeface="Meiryo" charset="-128"/>
                <a:ea typeface="Meiryo" charset="-128"/>
                <a:cs typeface="Meiryo" charset="-128"/>
              </a:rPr>
              <a:t>回復魔法</a:t>
            </a:r>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620" y="2078527"/>
            <a:ext cx="2472289" cy="2700000"/>
          </a:xfrm>
          <a:prstGeom prst="rect">
            <a:avLst/>
          </a:prstGeom>
        </p:spPr>
      </p:pic>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8479" y="2381183"/>
            <a:ext cx="2472289" cy="2700000"/>
          </a:xfrm>
          <a:prstGeom prst="rect">
            <a:avLst/>
          </a:prstGeom>
        </p:spPr>
      </p:pic>
      <p:pic>
        <p:nvPicPr>
          <p:cNvPr id="15" name="図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06130" y="2381183"/>
            <a:ext cx="2472289" cy="2700000"/>
          </a:xfrm>
          <a:prstGeom prst="rect">
            <a:avLst/>
          </a:prstGeom>
        </p:spPr>
      </p:pic>
      <p:sp>
        <p:nvSpPr>
          <p:cNvPr id="16" name="テキスト ボックス 15"/>
          <p:cNvSpPr txBox="1"/>
          <p:nvPr/>
        </p:nvSpPr>
        <p:spPr>
          <a:xfrm>
            <a:off x="5560541" y="5337539"/>
            <a:ext cx="6450227" cy="1077218"/>
          </a:xfrm>
          <a:prstGeom prst="rect">
            <a:avLst/>
          </a:prstGeom>
          <a:noFill/>
        </p:spPr>
        <p:txBody>
          <a:bodyPr wrap="square" rtlCol="0">
            <a:spAutoFit/>
          </a:bodyPr>
          <a:lstStyle/>
          <a:p>
            <a:pPr algn="ctr"/>
            <a:r>
              <a:rPr lang="ja-JP" altLang="en-US" sz="3200">
                <a:latin typeface="Meiryo" charset="-128"/>
                <a:ea typeface="Meiryo" charset="-128"/>
                <a:cs typeface="Meiryo" charset="-128"/>
              </a:rPr>
              <a:t>剣＋攻撃魔法＝魔法剣士</a:t>
            </a:r>
            <a:endParaRPr lang="en-US" altLang="ja-JP" sz="3200">
              <a:latin typeface="Meiryo" charset="-128"/>
              <a:ea typeface="Meiryo" charset="-128"/>
              <a:cs typeface="Meiryo" charset="-128"/>
            </a:endParaRPr>
          </a:p>
          <a:p>
            <a:pPr algn="ctr"/>
            <a:r>
              <a:rPr lang="ja-JP" altLang="en-US" sz="3200">
                <a:latin typeface="Meiryo" charset="-128"/>
                <a:ea typeface="Meiryo" charset="-128"/>
                <a:cs typeface="Meiryo" charset="-128"/>
              </a:rPr>
              <a:t>剣＋回復魔法＝テンプルナイト</a:t>
            </a:r>
            <a:endParaRPr lang="en-US" altLang="ja-JP" sz="3200">
              <a:latin typeface="Meiryo" charset="-128"/>
              <a:ea typeface="Meiryo" charset="-128"/>
              <a:cs typeface="Meiryo" charset="-128"/>
            </a:endParaRPr>
          </a:p>
        </p:txBody>
      </p:sp>
      <p:sp>
        <p:nvSpPr>
          <p:cNvPr id="18" name="右矢印 17"/>
          <p:cNvSpPr/>
          <p:nvPr/>
        </p:nvSpPr>
        <p:spPr>
          <a:xfrm>
            <a:off x="3436514" y="3024262"/>
            <a:ext cx="2857500" cy="1413842"/>
          </a:xfrm>
          <a:prstGeom prst="rightArrow">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49252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ctr"/>
            <a:r>
              <a:rPr lang="ja-JP" altLang="en-US" sz="5400">
                <a:latin typeface="Meiryo" charset="-128"/>
                <a:ea typeface="Meiryo" charset="-128"/>
                <a:cs typeface="Meiryo" charset="-128"/>
              </a:rPr>
              <a:t>上位職</a:t>
            </a:r>
            <a:endParaRPr kumimoji="1" lang="ja-JP" altLang="en-US" sz="5400">
              <a:latin typeface="Meiryo" charset="-128"/>
              <a:ea typeface="Meiryo" charset="-128"/>
              <a:cs typeface="Meiryo" charset="-128"/>
            </a:endParaRPr>
          </a:p>
        </p:txBody>
      </p:sp>
      <p:sp>
        <p:nvSpPr>
          <p:cNvPr id="5" name="テキスト ボックス 4"/>
          <p:cNvSpPr txBox="1"/>
          <p:nvPr/>
        </p:nvSpPr>
        <p:spPr>
          <a:xfrm>
            <a:off x="268809" y="4798930"/>
            <a:ext cx="3654963" cy="584775"/>
          </a:xfrm>
          <a:prstGeom prst="rect">
            <a:avLst/>
          </a:prstGeom>
          <a:noFill/>
        </p:spPr>
        <p:txBody>
          <a:bodyPr wrap="square" rtlCol="0">
            <a:spAutoFit/>
          </a:bodyPr>
          <a:lstStyle/>
          <a:p>
            <a:pPr algn="ctr"/>
            <a:r>
              <a:rPr lang="ja-JP" altLang="en-US" sz="3200">
                <a:latin typeface="Meiryo" charset="-128"/>
                <a:ea typeface="Meiryo" charset="-128"/>
                <a:cs typeface="Meiryo" charset="-128"/>
              </a:rPr>
              <a:t>攻撃魔法（上級）</a:t>
            </a:r>
            <a:endParaRPr lang="en-US" altLang="ja-JP" sz="3200">
              <a:latin typeface="Meiryo" charset="-128"/>
              <a:ea typeface="Meiryo" charset="-128"/>
              <a:cs typeface="Meiryo" charset="-128"/>
            </a:endParaRPr>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620" y="2078527"/>
            <a:ext cx="2472289" cy="2700000"/>
          </a:xfrm>
          <a:prstGeom prst="rect">
            <a:avLst/>
          </a:prstGeom>
        </p:spPr>
      </p:pic>
      <p:sp>
        <p:nvSpPr>
          <p:cNvPr id="16" name="テキスト ボックス 15"/>
          <p:cNvSpPr txBox="1"/>
          <p:nvPr/>
        </p:nvSpPr>
        <p:spPr>
          <a:xfrm>
            <a:off x="6301956" y="5337539"/>
            <a:ext cx="6450227" cy="1077218"/>
          </a:xfrm>
          <a:prstGeom prst="rect">
            <a:avLst/>
          </a:prstGeom>
          <a:noFill/>
        </p:spPr>
        <p:txBody>
          <a:bodyPr wrap="square" rtlCol="0">
            <a:spAutoFit/>
          </a:bodyPr>
          <a:lstStyle/>
          <a:p>
            <a:r>
              <a:rPr lang="ja-JP" altLang="en-US" sz="3200">
                <a:latin typeface="Meiryo" charset="-128"/>
                <a:ea typeface="Meiryo" charset="-128"/>
                <a:cs typeface="Meiryo" charset="-128"/>
              </a:rPr>
              <a:t>攻撃魔法＝魔法使い</a:t>
            </a:r>
            <a:endParaRPr lang="en-US" altLang="ja-JP" sz="3200">
              <a:latin typeface="Meiryo" charset="-128"/>
              <a:ea typeface="Meiryo" charset="-128"/>
              <a:cs typeface="Meiryo" charset="-128"/>
            </a:endParaRPr>
          </a:p>
          <a:p>
            <a:r>
              <a:rPr lang="ja-JP" altLang="en-US" sz="3200">
                <a:latin typeface="Meiryo" charset="-128"/>
                <a:ea typeface="Meiryo" charset="-128"/>
                <a:cs typeface="Meiryo" charset="-128"/>
              </a:rPr>
              <a:t>攻撃魔法（上級）＝大魔道士</a:t>
            </a:r>
            <a:endParaRPr lang="en-US" altLang="ja-JP" sz="3200">
              <a:latin typeface="Meiryo" charset="-128"/>
              <a:ea typeface="Meiryo" charset="-128"/>
              <a:cs typeface="Meiryo" charset="-128"/>
            </a:endParaRPr>
          </a:p>
        </p:txBody>
      </p:sp>
      <p:sp>
        <p:nvSpPr>
          <p:cNvPr id="18" name="右矢印 17"/>
          <p:cNvSpPr/>
          <p:nvPr/>
        </p:nvSpPr>
        <p:spPr>
          <a:xfrm>
            <a:off x="3387088" y="3024262"/>
            <a:ext cx="2857500" cy="1413842"/>
          </a:xfrm>
          <a:prstGeom prst="rightArrow">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 name="図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60660" y="2052902"/>
            <a:ext cx="2439759" cy="2700000"/>
          </a:xfrm>
          <a:prstGeom prst="rect">
            <a:avLst/>
          </a:prstGeom>
        </p:spPr>
      </p:pic>
      <p:pic>
        <p:nvPicPr>
          <p:cNvPr id="7" name="図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88380" y="2262750"/>
            <a:ext cx="2472289" cy="2700000"/>
          </a:xfrm>
          <a:prstGeom prst="rect">
            <a:avLst/>
          </a:prstGeom>
        </p:spPr>
      </p:pic>
    </p:spTree>
    <p:extLst>
      <p:ext uri="{BB962C8B-B14F-4D97-AF65-F5344CB8AC3E}">
        <p14:creationId xmlns:p14="http://schemas.microsoft.com/office/powerpoint/2010/main" val="447778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ctr"/>
            <a:r>
              <a:rPr lang="ja-JP" altLang="en-US" sz="5400">
                <a:latin typeface="Meiryo" charset="-128"/>
                <a:ea typeface="Meiryo" charset="-128"/>
                <a:cs typeface="Meiryo" charset="-128"/>
              </a:rPr>
              <a:t>エンジニアのキャリアパス</a:t>
            </a:r>
            <a:endParaRPr kumimoji="1" lang="ja-JP" altLang="en-US" sz="5400">
              <a:latin typeface="Meiryo" charset="-128"/>
              <a:ea typeface="Meiryo" charset="-128"/>
              <a:cs typeface="Meiryo" charset="-128"/>
            </a:endParaRPr>
          </a:p>
        </p:txBody>
      </p:sp>
      <p:grpSp>
        <p:nvGrpSpPr>
          <p:cNvPr id="3" name="図形グループ 2"/>
          <p:cNvGrpSpPr/>
          <p:nvPr/>
        </p:nvGrpSpPr>
        <p:grpSpPr>
          <a:xfrm>
            <a:off x="4814063" y="2067619"/>
            <a:ext cx="3654963" cy="3810506"/>
            <a:chOff x="244095" y="2211910"/>
            <a:chExt cx="3654963" cy="3810506"/>
          </a:xfrm>
        </p:grpSpPr>
        <p:sp>
          <p:nvSpPr>
            <p:cNvPr id="5" name="テキスト ボックス 4"/>
            <p:cNvSpPr txBox="1"/>
            <p:nvPr/>
          </p:nvSpPr>
          <p:spPr>
            <a:xfrm>
              <a:off x="244095" y="5437641"/>
              <a:ext cx="3654963" cy="584775"/>
            </a:xfrm>
            <a:prstGeom prst="rect">
              <a:avLst/>
            </a:prstGeom>
            <a:noFill/>
          </p:spPr>
          <p:txBody>
            <a:bodyPr wrap="square" rtlCol="0">
              <a:spAutoFit/>
            </a:bodyPr>
            <a:lstStyle/>
            <a:p>
              <a:pPr algn="ctr"/>
              <a:r>
                <a:rPr lang="ja-JP" altLang="en-US" sz="3200">
                  <a:latin typeface="Meiryo" charset="-128"/>
                  <a:ea typeface="Meiryo" charset="-128"/>
                  <a:cs typeface="Meiryo" charset="-128"/>
                </a:rPr>
                <a:t>スキル無し</a:t>
              </a:r>
              <a:endParaRPr lang="en-US" altLang="ja-JP" sz="3200">
                <a:latin typeface="Meiryo" charset="-128"/>
                <a:ea typeface="Meiryo" charset="-128"/>
                <a:cs typeface="Meiryo" charset="-128"/>
              </a:endParaRPr>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188" y="2211910"/>
              <a:ext cx="2472289" cy="2700000"/>
            </a:xfrm>
            <a:prstGeom prst="rect">
              <a:avLst/>
            </a:prstGeom>
          </p:spPr>
        </p:pic>
      </p:grpSp>
      <p:sp>
        <p:nvSpPr>
          <p:cNvPr id="16" name="テキスト ボックス 15"/>
          <p:cNvSpPr txBox="1"/>
          <p:nvPr/>
        </p:nvSpPr>
        <p:spPr>
          <a:xfrm>
            <a:off x="2974301" y="5139787"/>
            <a:ext cx="7364362" cy="1077218"/>
          </a:xfrm>
          <a:prstGeom prst="rect">
            <a:avLst/>
          </a:prstGeom>
          <a:noFill/>
        </p:spPr>
        <p:txBody>
          <a:bodyPr wrap="square" rtlCol="0">
            <a:spAutoFit/>
          </a:bodyPr>
          <a:lstStyle/>
          <a:p>
            <a:pPr algn="ctr"/>
            <a:r>
              <a:rPr lang="ja-JP" altLang="en-US" sz="3200">
                <a:latin typeface="Meiryo" charset="-128"/>
                <a:ea typeface="Meiryo" charset="-128"/>
                <a:cs typeface="Meiryo" charset="-128"/>
              </a:rPr>
              <a:t>理想とするパラディンの必須条件</a:t>
            </a:r>
            <a:endParaRPr lang="en-US" altLang="ja-JP" sz="3200">
              <a:latin typeface="Meiryo" charset="-128"/>
              <a:ea typeface="Meiryo" charset="-128"/>
              <a:cs typeface="Meiryo" charset="-128"/>
            </a:endParaRPr>
          </a:p>
          <a:p>
            <a:pPr algn="ctr"/>
            <a:r>
              <a:rPr lang="ja-JP" altLang="en-US" sz="3200">
                <a:latin typeface="Meiryo" charset="-128"/>
                <a:ea typeface="Meiryo" charset="-128"/>
                <a:cs typeface="Meiryo" charset="-128"/>
              </a:rPr>
              <a:t>剣（上級）＋回復魔法（上級）</a:t>
            </a:r>
            <a:endParaRPr lang="en-US" altLang="ja-JP" sz="3200">
              <a:latin typeface="Meiryo" charset="-128"/>
              <a:ea typeface="Meiryo" charset="-128"/>
              <a:cs typeface="Meiryo" charset="-128"/>
            </a:endParaRPr>
          </a:p>
        </p:txBody>
      </p:sp>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52348" y="2097778"/>
            <a:ext cx="2472289" cy="2700000"/>
          </a:xfrm>
          <a:prstGeom prst="rect">
            <a:avLst/>
          </a:prstGeom>
        </p:spPr>
      </p:pic>
      <p:grpSp>
        <p:nvGrpSpPr>
          <p:cNvPr id="8" name="図形グループ 7"/>
          <p:cNvGrpSpPr/>
          <p:nvPr/>
        </p:nvGrpSpPr>
        <p:grpSpPr>
          <a:xfrm>
            <a:off x="4593210" y="2037460"/>
            <a:ext cx="3654963" cy="3810506"/>
            <a:chOff x="3017648" y="2218901"/>
            <a:chExt cx="3654963" cy="3810506"/>
          </a:xfrm>
        </p:grpSpPr>
        <p:pic>
          <p:nvPicPr>
            <p:cNvPr id="12" name="図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83477" y="2218901"/>
              <a:ext cx="2578787" cy="2700000"/>
            </a:xfrm>
            <a:prstGeom prst="rect">
              <a:avLst/>
            </a:prstGeom>
          </p:spPr>
        </p:pic>
        <p:sp>
          <p:nvSpPr>
            <p:cNvPr id="14" name="テキスト ボックス 13"/>
            <p:cNvSpPr txBox="1"/>
            <p:nvPr/>
          </p:nvSpPr>
          <p:spPr>
            <a:xfrm>
              <a:off x="3017648" y="5444632"/>
              <a:ext cx="3654963" cy="584775"/>
            </a:xfrm>
            <a:prstGeom prst="rect">
              <a:avLst/>
            </a:prstGeom>
            <a:noFill/>
          </p:spPr>
          <p:txBody>
            <a:bodyPr wrap="square" rtlCol="0">
              <a:spAutoFit/>
            </a:bodyPr>
            <a:lstStyle/>
            <a:p>
              <a:pPr algn="ctr"/>
              <a:r>
                <a:rPr lang="ja-JP" altLang="en-US" sz="3200">
                  <a:latin typeface="Meiryo" charset="-128"/>
                  <a:ea typeface="Meiryo" charset="-128"/>
                  <a:cs typeface="Meiryo" charset="-128"/>
                </a:rPr>
                <a:t>戦士</a:t>
              </a:r>
              <a:endParaRPr lang="en-US" altLang="ja-JP" sz="3200">
                <a:latin typeface="Meiryo" charset="-128"/>
                <a:ea typeface="Meiryo" charset="-128"/>
                <a:cs typeface="Meiryo" charset="-128"/>
              </a:endParaRPr>
            </a:p>
          </p:txBody>
        </p:sp>
      </p:grpSp>
      <p:grpSp>
        <p:nvGrpSpPr>
          <p:cNvPr id="11" name="図形グループ 10"/>
          <p:cNvGrpSpPr/>
          <p:nvPr/>
        </p:nvGrpSpPr>
        <p:grpSpPr>
          <a:xfrm>
            <a:off x="4676774" y="1957139"/>
            <a:ext cx="3654963" cy="3918978"/>
            <a:chOff x="3693215" y="2098930"/>
            <a:chExt cx="3654963" cy="3918978"/>
          </a:xfrm>
        </p:grpSpPr>
        <p:pic>
          <p:nvPicPr>
            <p:cNvPr id="17" name="図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00818" y="2098930"/>
              <a:ext cx="2439759" cy="2700000"/>
            </a:xfrm>
            <a:prstGeom prst="rect">
              <a:avLst/>
            </a:prstGeom>
          </p:spPr>
        </p:pic>
        <p:sp>
          <p:nvSpPr>
            <p:cNvPr id="19" name="テキスト ボックス 18"/>
            <p:cNvSpPr txBox="1"/>
            <p:nvPr/>
          </p:nvSpPr>
          <p:spPr>
            <a:xfrm>
              <a:off x="3693215" y="5433133"/>
              <a:ext cx="3654963" cy="584775"/>
            </a:xfrm>
            <a:prstGeom prst="rect">
              <a:avLst/>
            </a:prstGeom>
            <a:noFill/>
          </p:spPr>
          <p:txBody>
            <a:bodyPr wrap="square" rtlCol="0">
              <a:spAutoFit/>
            </a:bodyPr>
            <a:lstStyle/>
            <a:p>
              <a:pPr algn="ctr"/>
              <a:r>
                <a:rPr lang="ja-JP" altLang="en-US" sz="3200">
                  <a:latin typeface="Meiryo" charset="-128"/>
                  <a:ea typeface="Meiryo" charset="-128"/>
                  <a:cs typeface="Meiryo" charset="-128"/>
                </a:rPr>
                <a:t>ソードマスター</a:t>
              </a:r>
              <a:endParaRPr lang="en-US" altLang="ja-JP" sz="3200">
                <a:latin typeface="Meiryo" charset="-128"/>
                <a:ea typeface="Meiryo" charset="-128"/>
                <a:cs typeface="Meiryo" charset="-128"/>
              </a:endParaRPr>
            </a:p>
          </p:txBody>
        </p:sp>
      </p:grpSp>
      <p:grpSp>
        <p:nvGrpSpPr>
          <p:cNvPr id="15" name="図形グループ 14"/>
          <p:cNvGrpSpPr/>
          <p:nvPr/>
        </p:nvGrpSpPr>
        <p:grpSpPr>
          <a:xfrm>
            <a:off x="5206848" y="1942987"/>
            <a:ext cx="2472289" cy="3918978"/>
            <a:chOff x="4032524" y="2098930"/>
            <a:chExt cx="2472289" cy="3918978"/>
          </a:xfrm>
        </p:grpSpPr>
        <p:pic>
          <p:nvPicPr>
            <p:cNvPr id="20" name="図 1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32524" y="2098930"/>
              <a:ext cx="2472289" cy="2700000"/>
            </a:xfrm>
            <a:prstGeom prst="rect">
              <a:avLst/>
            </a:prstGeom>
          </p:spPr>
        </p:pic>
        <p:sp>
          <p:nvSpPr>
            <p:cNvPr id="21" name="テキスト ボックス 20"/>
            <p:cNvSpPr txBox="1"/>
            <p:nvPr/>
          </p:nvSpPr>
          <p:spPr>
            <a:xfrm>
              <a:off x="4160546" y="5433133"/>
              <a:ext cx="2344267" cy="584775"/>
            </a:xfrm>
            <a:prstGeom prst="rect">
              <a:avLst/>
            </a:prstGeom>
            <a:noFill/>
          </p:spPr>
          <p:txBody>
            <a:bodyPr wrap="square" rtlCol="0">
              <a:spAutoFit/>
            </a:bodyPr>
            <a:lstStyle/>
            <a:p>
              <a:pPr algn="ctr"/>
              <a:r>
                <a:rPr lang="ja-JP" altLang="en-US" sz="3200">
                  <a:latin typeface="Meiryo" charset="-128"/>
                  <a:ea typeface="Meiryo" charset="-128"/>
                  <a:cs typeface="Meiryo" charset="-128"/>
                </a:rPr>
                <a:t>僧侶</a:t>
              </a:r>
              <a:endParaRPr lang="en-US" altLang="ja-JP" sz="3200">
                <a:latin typeface="Meiryo" charset="-128"/>
                <a:ea typeface="Meiryo" charset="-128"/>
                <a:cs typeface="Meiryo" charset="-128"/>
              </a:endParaRPr>
            </a:p>
          </p:txBody>
        </p:sp>
      </p:grpSp>
      <p:grpSp>
        <p:nvGrpSpPr>
          <p:cNvPr id="24" name="図形グループ 23"/>
          <p:cNvGrpSpPr/>
          <p:nvPr/>
        </p:nvGrpSpPr>
        <p:grpSpPr>
          <a:xfrm>
            <a:off x="5116964" y="2112223"/>
            <a:ext cx="2472289" cy="3724474"/>
            <a:chOff x="6283703" y="3301619"/>
            <a:chExt cx="2472289" cy="3724474"/>
          </a:xfrm>
        </p:grpSpPr>
        <p:pic>
          <p:nvPicPr>
            <p:cNvPr id="22" name="図 2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83703" y="3301619"/>
              <a:ext cx="2472289" cy="2700000"/>
            </a:xfrm>
            <a:prstGeom prst="rect">
              <a:avLst/>
            </a:prstGeom>
          </p:spPr>
        </p:pic>
        <p:sp>
          <p:nvSpPr>
            <p:cNvPr id="23" name="テキスト ボックス 22"/>
            <p:cNvSpPr txBox="1"/>
            <p:nvPr/>
          </p:nvSpPr>
          <p:spPr>
            <a:xfrm>
              <a:off x="6411725" y="6441318"/>
              <a:ext cx="2344267" cy="584775"/>
            </a:xfrm>
            <a:prstGeom prst="rect">
              <a:avLst/>
            </a:prstGeom>
            <a:noFill/>
          </p:spPr>
          <p:txBody>
            <a:bodyPr wrap="square" rtlCol="0">
              <a:spAutoFit/>
            </a:bodyPr>
            <a:lstStyle/>
            <a:p>
              <a:pPr algn="ctr"/>
              <a:r>
                <a:rPr lang="ja-JP" altLang="en-US" sz="3200">
                  <a:latin typeface="Meiryo" charset="-128"/>
                  <a:ea typeface="Meiryo" charset="-128"/>
                  <a:cs typeface="Meiryo" charset="-128"/>
                </a:rPr>
                <a:t>司祭</a:t>
              </a:r>
              <a:endParaRPr lang="en-US" altLang="ja-JP" sz="3200">
                <a:latin typeface="Meiryo" charset="-128"/>
                <a:ea typeface="Meiryo" charset="-128"/>
                <a:cs typeface="Meiryo" charset="-128"/>
              </a:endParaRPr>
            </a:p>
          </p:txBody>
        </p:sp>
      </p:grpSp>
      <p:sp>
        <p:nvSpPr>
          <p:cNvPr id="29" name="正方形/長方形 28"/>
          <p:cNvSpPr/>
          <p:nvPr/>
        </p:nvSpPr>
        <p:spPr>
          <a:xfrm>
            <a:off x="3310187" y="4976877"/>
            <a:ext cx="6692590" cy="14805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a:latin typeface="Meiryo" charset="-128"/>
                <a:ea typeface="Meiryo" charset="-128"/>
                <a:cs typeface="Meiryo" charset="-128"/>
              </a:rPr>
              <a:t>将来目指す職業となるためにどういう</a:t>
            </a:r>
            <a:endParaRPr lang="en-US" altLang="ja-JP" sz="2800">
              <a:latin typeface="Meiryo" charset="-128"/>
              <a:ea typeface="Meiryo" charset="-128"/>
              <a:cs typeface="Meiryo" charset="-128"/>
            </a:endParaRPr>
          </a:p>
          <a:p>
            <a:pPr algn="ctr"/>
            <a:r>
              <a:rPr lang="ja-JP" altLang="en-US" sz="2800">
                <a:latin typeface="Meiryo" charset="-128"/>
                <a:ea typeface="Meiryo" charset="-128"/>
                <a:cs typeface="Meiryo" charset="-128"/>
              </a:rPr>
              <a:t>スキルを身に着けて経験を積んでいくか</a:t>
            </a:r>
            <a:endParaRPr lang="en-US" altLang="ja-JP" sz="2800">
              <a:latin typeface="Meiryo" charset="-128"/>
              <a:ea typeface="Meiryo" charset="-128"/>
              <a:cs typeface="Meiryo" charset="-128"/>
            </a:endParaRPr>
          </a:p>
          <a:p>
            <a:pPr algn="ctr"/>
            <a:r>
              <a:rPr lang="ja-JP" altLang="en-US" sz="2800">
                <a:latin typeface="Meiryo" charset="-128"/>
                <a:ea typeface="Meiryo" charset="-128"/>
                <a:cs typeface="Meiryo" charset="-128"/>
              </a:rPr>
              <a:t>を考えることが大事</a:t>
            </a:r>
            <a:endParaRPr kumimoji="1" lang="ja-JP" altLang="en-US" sz="2800">
              <a:latin typeface="Meiryo" charset="-128"/>
              <a:ea typeface="Meiryo" charset="-128"/>
              <a:cs typeface="Meiryo" charset="-128"/>
            </a:endParaRPr>
          </a:p>
        </p:txBody>
      </p:sp>
    </p:spTree>
    <p:extLst>
      <p:ext uri="{BB962C8B-B14F-4D97-AF65-F5344CB8AC3E}">
        <p14:creationId xmlns:p14="http://schemas.microsoft.com/office/powerpoint/2010/main" val="736763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16"/>
                                        </p:tgtEl>
                                      </p:cBhvr>
                                    </p:animEffect>
                                    <p:set>
                                      <p:cBhvr>
                                        <p:cTn id="7" dur="1" fill="hold">
                                          <p:stCondLst>
                                            <p:cond delay="499"/>
                                          </p:stCondLst>
                                        </p:cTn>
                                        <p:tgtEl>
                                          <p:spTgt spid="16"/>
                                        </p:tgtEl>
                                        <p:attrNameLst>
                                          <p:attrName>style.visibility</p:attrName>
                                        </p:attrNameLst>
                                      </p:cBhvr>
                                      <p:to>
                                        <p:strVal val="hidden"/>
                                      </p:to>
                                    </p:set>
                                  </p:childTnLst>
                                </p:cTn>
                              </p:par>
                              <p:par>
                                <p:cTn id="8" presetID="9" presetClass="exit" presetSubtype="0" fill="hold" nodeType="withEffect">
                                  <p:stCondLst>
                                    <p:cond delay="0"/>
                                  </p:stCondLst>
                                  <p:childTnLst>
                                    <p:animEffect transition="out" filter="dissolve">
                                      <p:cBhvr>
                                        <p:cTn id="9" dur="500"/>
                                        <p:tgtEl>
                                          <p:spTgt spid="9"/>
                                        </p:tgtEl>
                                      </p:cBhvr>
                                    </p:animEffect>
                                    <p:set>
                                      <p:cBhvr>
                                        <p:cTn id="10" dur="1" fill="hold">
                                          <p:stCondLst>
                                            <p:cond delay="499"/>
                                          </p:stCondLst>
                                        </p:cTn>
                                        <p:tgtEl>
                                          <p:spTgt spid="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dissolv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nodeType="clickEffect">
                                  <p:stCondLst>
                                    <p:cond delay="0"/>
                                  </p:stCondLst>
                                  <p:childTnLst>
                                    <p:set>
                                      <p:cBhvr>
                                        <p:cTn id="19" dur="1" fill="hold">
                                          <p:stCondLst>
                                            <p:cond delay="0"/>
                                          </p:stCondLst>
                                        </p:cTn>
                                        <p:tgtEl>
                                          <p:spTgt spid="3"/>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dissolve">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8"/>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dissolve">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nodeType="clickEffect">
                                  <p:stCondLst>
                                    <p:cond delay="0"/>
                                  </p:stCondLst>
                                  <p:childTnLst>
                                    <p:set>
                                      <p:cBhvr>
                                        <p:cTn id="37" dur="1" fill="hold">
                                          <p:stCondLst>
                                            <p:cond delay="0"/>
                                          </p:stCondLst>
                                        </p:cTn>
                                        <p:tgtEl>
                                          <p:spTgt spid="11"/>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dissolve">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15"/>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dissolve">
                                      <p:cBhvr>
                                        <p:cTn id="51" dur="500"/>
                                        <p:tgtEl>
                                          <p:spTgt spid="24"/>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nodeType="clickEffect">
                                  <p:stCondLst>
                                    <p:cond delay="0"/>
                                  </p:stCondLst>
                                  <p:childTnLst>
                                    <p:set>
                                      <p:cBhvr>
                                        <p:cTn id="55" dur="1" fill="hold">
                                          <p:stCondLst>
                                            <p:cond delay="0"/>
                                          </p:stCondLst>
                                        </p:cTn>
                                        <p:tgtEl>
                                          <p:spTgt spid="24"/>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nodeType="click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dissolve">
                                      <p:cBhvr>
                                        <p:cTn id="60" dur="500"/>
                                        <p:tgtEl>
                                          <p:spTgt spid="9"/>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dissolve">
                                      <p:cBhvr>
                                        <p:cTn id="6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2984" y="1115888"/>
            <a:ext cx="2472289" cy="2700000"/>
          </a:xfrm>
          <a:prstGeom prst="rect">
            <a:avLst/>
          </a:prstGeom>
        </p:spPr>
      </p:pic>
      <p:sp>
        <p:nvSpPr>
          <p:cNvPr id="2" name="タイトル 1"/>
          <p:cNvSpPr>
            <a:spLocks noGrp="1"/>
          </p:cNvSpPr>
          <p:nvPr>
            <p:ph type="title"/>
          </p:nvPr>
        </p:nvSpPr>
        <p:spPr/>
        <p:txBody>
          <a:bodyPr>
            <a:normAutofit/>
          </a:bodyPr>
          <a:lstStyle/>
          <a:p>
            <a:pPr algn="ctr"/>
            <a:r>
              <a:rPr lang="ja-JP" altLang="en-US" sz="5400">
                <a:latin typeface="Meiryo" charset="-128"/>
                <a:ea typeface="Meiryo" charset="-128"/>
                <a:cs typeface="Meiryo" charset="-128"/>
              </a:rPr>
              <a:t>フルスタックエンジニア</a:t>
            </a:r>
            <a:endParaRPr kumimoji="1" lang="ja-JP" altLang="en-US" sz="5400">
              <a:latin typeface="Meiryo" charset="-128"/>
              <a:ea typeface="Meiryo" charset="-128"/>
              <a:cs typeface="Meiryo" charset="-128"/>
            </a:endParaRPr>
          </a:p>
        </p:txBody>
      </p:sp>
      <p:sp>
        <p:nvSpPr>
          <p:cNvPr id="5" name="テキスト ボックス 4"/>
          <p:cNvSpPr txBox="1"/>
          <p:nvPr/>
        </p:nvSpPr>
        <p:spPr>
          <a:xfrm>
            <a:off x="274482" y="4798930"/>
            <a:ext cx="3738767" cy="2062103"/>
          </a:xfrm>
          <a:prstGeom prst="rect">
            <a:avLst/>
          </a:prstGeom>
          <a:noFill/>
        </p:spPr>
        <p:txBody>
          <a:bodyPr wrap="square" rtlCol="0">
            <a:spAutoFit/>
          </a:bodyPr>
          <a:lstStyle/>
          <a:p>
            <a:pPr algn="ctr"/>
            <a:r>
              <a:rPr lang="ja-JP" altLang="en-US" sz="3200">
                <a:latin typeface="Meiryo" charset="-128"/>
                <a:ea typeface="Meiryo" charset="-128"/>
                <a:cs typeface="Meiryo" charset="-128"/>
              </a:rPr>
              <a:t>剣（上級）</a:t>
            </a:r>
            <a:endParaRPr lang="en-US" altLang="ja-JP" sz="3200">
              <a:latin typeface="Meiryo" charset="-128"/>
              <a:ea typeface="Meiryo" charset="-128"/>
              <a:cs typeface="Meiryo" charset="-128"/>
            </a:endParaRPr>
          </a:p>
          <a:p>
            <a:pPr algn="ctr"/>
            <a:r>
              <a:rPr lang="ja-JP" altLang="en-US" sz="3200">
                <a:latin typeface="Meiryo" charset="-128"/>
                <a:ea typeface="Meiryo" charset="-128"/>
                <a:cs typeface="Meiryo" charset="-128"/>
              </a:rPr>
              <a:t>攻撃魔法（上級）</a:t>
            </a:r>
            <a:endParaRPr lang="en-US" altLang="ja-JP" sz="3200">
              <a:latin typeface="Meiryo" charset="-128"/>
              <a:ea typeface="Meiryo" charset="-128"/>
              <a:cs typeface="Meiryo" charset="-128"/>
            </a:endParaRPr>
          </a:p>
          <a:p>
            <a:pPr algn="ctr"/>
            <a:r>
              <a:rPr lang="ja-JP" altLang="en-US" sz="3200">
                <a:latin typeface="Meiryo" charset="-128"/>
                <a:ea typeface="Meiryo" charset="-128"/>
                <a:cs typeface="Meiryo" charset="-128"/>
              </a:rPr>
              <a:t>回復魔法（上級）</a:t>
            </a:r>
            <a:endParaRPr lang="en-US" altLang="ja-JP" sz="3200">
              <a:latin typeface="Meiryo" charset="-128"/>
              <a:ea typeface="Meiryo" charset="-128"/>
              <a:cs typeface="Meiryo" charset="-128"/>
            </a:endParaRPr>
          </a:p>
          <a:p>
            <a:pPr algn="ctr"/>
            <a:endParaRPr lang="en-US" altLang="ja-JP" sz="3200">
              <a:latin typeface="Meiryo" charset="-128"/>
              <a:ea typeface="Meiryo" charset="-128"/>
              <a:cs typeface="Meiryo" charset="-128"/>
            </a:endParaRPr>
          </a:p>
        </p:txBody>
      </p:sp>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620" y="2078527"/>
            <a:ext cx="2472289" cy="2700000"/>
          </a:xfrm>
          <a:prstGeom prst="rect">
            <a:avLst/>
          </a:prstGeom>
        </p:spPr>
      </p:pic>
      <p:sp>
        <p:nvSpPr>
          <p:cNvPr id="16" name="テキスト ボックス 15"/>
          <p:cNvSpPr txBox="1"/>
          <p:nvPr/>
        </p:nvSpPr>
        <p:spPr>
          <a:xfrm>
            <a:off x="5560541" y="6004812"/>
            <a:ext cx="6450227" cy="584775"/>
          </a:xfrm>
          <a:prstGeom prst="rect">
            <a:avLst/>
          </a:prstGeom>
          <a:noFill/>
        </p:spPr>
        <p:txBody>
          <a:bodyPr wrap="square" rtlCol="0">
            <a:spAutoFit/>
          </a:bodyPr>
          <a:lstStyle/>
          <a:p>
            <a:pPr algn="ctr"/>
            <a:r>
              <a:rPr lang="ja-JP" altLang="en-US" sz="3200">
                <a:latin typeface="Meiryo" charset="-128"/>
                <a:ea typeface="Meiryo" charset="-128"/>
                <a:cs typeface="Meiryo" charset="-128"/>
              </a:rPr>
              <a:t>選びたい放題</a:t>
            </a:r>
            <a:endParaRPr lang="en-US" altLang="ja-JP" sz="3200">
              <a:latin typeface="Meiryo" charset="-128"/>
              <a:ea typeface="Meiryo" charset="-128"/>
              <a:cs typeface="Meiryo" charset="-128"/>
            </a:endParaRPr>
          </a:p>
        </p:txBody>
      </p:sp>
      <p:sp>
        <p:nvSpPr>
          <p:cNvPr id="18" name="右矢印 17"/>
          <p:cNvSpPr/>
          <p:nvPr/>
        </p:nvSpPr>
        <p:spPr>
          <a:xfrm>
            <a:off x="3139953" y="3024262"/>
            <a:ext cx="2857500" cy="1413842"/>
          </a:xfrm>
          <a:prstGeom prst="rightArrow">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06606" y="1224545"/>
            <a:ext cx="2578787" cy="2700000"/>
          </a:xfrm>
          <a:prstGeom prst="rect">
            <a:avLst/>
          </a:prstGeom>
        </p:spPr>
      </p:pic>
      <p:pic>
        <p:nvPicPr>
          <p:cNvPr id="10" name="図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43570" y="3473980"/>
            <a:ext cx="2738086" cy="2700000"/>
          </a:xfrm>
          <a:prstGeom prst="rect">
            <a:avLst/>
          </a:prstGeom>
        </p:spPr>
      </p:pic>
      <p:pic>
        <p:nvPicPr>
          <p:cNvPr id="12" name="図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19711" y="3389396"/>
            <a:ext cx="2472289" cy="2700000"/>
          </a:xfrm>
          <a:prstGeom prst="rect">
            <a:avLst/>
          </a:prstGeom>
        </p:spPr>
      </p:pic>
      <p:pic>
        <p:nvPicPr>
          <p:cNvPr id="13" name="図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68032" y="1426810"/>
            <a:ext cx="2472289" cy="2700000"/>
          </a:xfrm>
          <a:prstGeom prst="rect">
            <a:avLst/>
          </a:prstGeom>
        </p:spPr>
      </p:pic>
      <p:pic>
        <p:nvPicPr>
          <p:cNvPr id="14" name="図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575275" y="1393713"/>
            <a:ext cx="2439759" cy="2700000"/>
          </a:xfrm>
          <a:prstGeom prst="rect">
            <a:avLst/>
          </a:prstGeom>
        </p:spPr>
      </p:pic>
      <p:pic>
        <p:nvPicPr>
          <p:cNvPr id="8" name="図 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660901" y="674545"/>
            <a:ext cx="2472289" cy="2700000"/>
          </a:xfrm>
          <a:prstGeom prst="rect">
            <a:avLst/>
          </a:prstGeom>
        </p:spPr>
      </p:pic>
      <p:pic>
        <p:nvPicPr>
          <p:cNvPr id="11" name="図 1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032746" y="3362334"/>
            <a:ext cx="2472289" cy="2700000"/>
          </a:xfrm>
          <a:prstGeom prst="rect">
            <a:avLst/>
          </a:prstGeom>
        </p:spPr>
      </p:pic>
      <p:pic>
        <p:nvPicPr>
          <p:cNvPr id="3" name="図 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377947" y="3428527"/>
            <a:ext cx="2439759" cy="2700000"/>
          </a:xfrm>
          <a:prstGeom prst="rect">
            <a:avLst/>
          </a:prstGeom>
        </p:spPr>
      </p:pic>
    </p:spTree>
    <p:extLst>
      <p:ext uri="{BB962C8B-B14F-4D97-AF65-F5344CB8AC3E}">
        <p14:creationId xmlns:p14="http://schemas.microsoft.com/office/powerpoint/2010/main" val="6357917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5400">
                <a:latin typeface="Meiryo" charset="-128"/>
                <a:ea typeface="Meiryo" charset="-128"/>
                <a:cs typeface="Meiryo" charset="-128"/>
              </a:rPr>
              <a:t>エンジニア職について</a:t>
            </a:r>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750" y="1487854"/>
            <a:ext cx="10096500" cy="5041900"/>
          </a:xfrm>
          <a:prstGeom prst="rect">
            <a:avLst/>
          </a:prstGeom>
        </p:spPr>
      </p:pic>
    </p:spTree>
    <p:extLst>
      <p:ext uri="{BB962C8B-B14F-4D97-AF65-F5344CB8AC3E}">
        <p14:creationId xmlns:p14="http://schemas.microsoft.com/office/powerpoint/2010/main" val="1659316451"/>
      </p:ext>
    </p:extLst>
  </p:cSld>
  <p:clrMapOvr>
    <a:masterClrMapping/>
  </p:clrMapOvr>
  <p:timing>
    <p:tnLst>
      <p:par>
        <p:cTn id="1" dur="indefinite" restart="never" nodeType="tmRoot"/>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321</TotalTime>
  <Words>560</Words>
  <Application>Microsoft Macintosh PowerPoint</Application>
  <PresentationFormat>ワイド画面</PresentationFormat>
  <Paragraphs>219</Paragraphs>
  <Slides>28</Slides>
  <Notes>14</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28</vt:i4>
      </vt:variant>
    </vt:vector>
  </HeadingPairs>
  <TitlesOfParts>
    <vt:vector size="33" baseType="lpstr">
      <vt:lpstr>Meiryo</vt:lpstr>
      <vt:lpstr>Yu Gothic</vt:lpstr>
      <vt:lpstr>Yu Gothic Light</vt:lpstr>
      <vt:lpstr>Arial</vt:lpstr>
      <vt:lpstr>ホワイト</vt:lpstr>
      <vt:lpstr>エンジニア キャリアパスについて</vt:lpstr>
      <vt:lpstr>キャリアパスとは</vt:lpstr>
      <vt:lpstr>エンジニアのスキルセットと職</vt:lpstr>
      <vt:lpstr>エンジニアのスキルセットと職</vt:lpstr>
      <vt:lpstr>複数スキルセットが必要な職</vt:lpstr>
      <vt:lpstr>上位職</vt:lpstr>
      <vt:lpstr>エンジニアのキャリアパス</vt:lpstr>
      <vt:lpstr>フルスタックエンジニア</vt:lpstr>
      <vt:lpstr>エンジニア職について</vt:lpstr>
      <vt:lpstr>プロダクトマネージャーとは</vt:lpstr>
      <vt:lpstr>CTOとは</vt:lpstr>
      <vt:lpstr>スペシャリストとは</vt:lpstr>
      <vt:lpstr>エバンジェリストとは</vt:lpstr>
      <vt:lpstr>プロジェクトマネージャーとは</vt:lpstr>
      <vt:lpstr>フロントエンジニアとは</vt:lpstr>
      <vt:lpstr>サーバサイドエンジニアとは</vt:lpstr>
      <vt:lpstr>インフラエンジニアとは</vt:lpstr>
      <vt:lpstr>HTMLコーダーとは</vt:lpstr>
      <vt:lpstr>サーバサイドプログラマーとは</vt:lpstr>
      <vt:lpstr>テスター／デバッガーとは</vt:lpstr>
      <vt:lpstr>コンサルティングとは</vt:lpstr>
      <vt:lpstr>ホワイトハッカーとは</vt:lpstr>
      <vt:lpstr>キャリアパスの考え方</vt:lpstr>
      <vt:lpstr>ワークライフバランスとは</vt:lpstr>
      <vt:lpstr>ワークライフバランスを咀嚼すると</vt:lpstr>
      <vt:lpstr>ワークライフバランスを決める指標</vt:lpstr>
      <vt:lpstr>ワークライフバランスを決める指標</vt:lpstr>
      <vt:lpstr>まとめ</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エンジニア キャリアパスについて</dc:title>
  <dc:creator>和 三ツ井</dc:creator>
  <cp:lastModifiedBy>和 三ツ井</cp:lastModifiedBy>
  <cp:revision>34</cp:revision>
  <dcterms:created xsi:type="dcterms:W3CDTF">2017-04-19T05:59:39Z</dcterms:created>
  <dcterms:modified xsi:type="dcterms:W3CDTF">2017-06-15T04:55:52Z</dcterms:modified>
</cp:coreProperties>
</file>