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8" r:id="rId3"/>
    <p:sldId id="280" r:id="rId4"/>
    <p:sldId id="291" r:id="rId5"/>
    <p:sldId id="292" r:id="rId6"/>
    <p:sldId id="293" r:id="rId7"/>
    <p:sldId id="290" r:id="rId8"/>
    <p:sldId id="286" r:id="rId9"/>
    <p:sldId id="287" r:id="rId10"/>
    <p:sldId id="288" r:id="rId11"/>
    <p:sldId id="289" r:id="rId12"/>
    <p:sldId id="295" r:id="rId13"/>
    <p:sldId id="296" r:id="rId14"/>
    <p:sldId id="294" r:id="rId15"/>
    <p:sldId id="297" r:id="rId16"/>
    <p:sldId id="298" r:id="rId17"/>
    <p:sldId id="300" r:id="rId18"/>
    <p:sldId id="299" r:id="rId19"/>
    <p:sldId id="301" r:id="rId20"/>
    <p:sldId id="302" r:id="rId21"/>
    <p:sldId id="303" r:id="rId22"/>
    <p:sldId id="304" r:id="rId23"/>
    <p:sldId id="308" r:id="rId24"/>
    <p:sldId id="305" r:id="rId25"/>
    <p:sldId id="309" r:id="rId26"/>
    <p:sldId id="306" r:id="rId27"/>
    <p:sldId id="307" r:id="rId28"/>
    <p:sldId id="279"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0"/>
    <p:restoredTop sz="92727"/>
  </p:normalViewPr>
  <p:slideViewPr>
    <p:cSldViewPr snapToGrid="0" snapToObjects="1">
      <p:cViewPr varScale="1">
        <p:scale>
          <a:sx n="61" d="100"/>
          <a:sy n="61" d="100"/>
        </p:scale>
        <p:origin x="216"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18BC0-84B4-8C49-B5BC-C5AEB2BDFA81}" type="datetimeFigureOut">
              <a:t>2017/4/25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AED71-DD11-BA40-B461-F01561C9EAC5}" type="slidenum">
              <a:t>‹#›</a:t>
            </a:fld>
            <a:endParaRPr kumimoji="1" lang="ja-JP" altLang="en-US"/>
          </a:p>
        </p:txBody>
      </p:sp>
    </p:spTree>
    <p:extLst>
      <p:ext uri="{BB962C8B-B14F-4D97-AF65-F5344CB8AC3E}">
        <p14:creationId xmlns:p14="http://schemas.microsoft.com/office/powerpoint/2010/main" val="19487740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2</a:t>
            </a:fld>
            <a:endParaRPr kumimoji="1" lang="uk-UA" altLang="ja-JP"/>
          </a:p>
        </p:txBody>
      </p:sp>
    </p:spTree>
    <p:extLst>
      <p:ext uri="{BB962C8B-B14F-4D97-AF65-F5344CB8AC3E}">
        <p14:creationId xmlns:p14="http://schemas.microsoft.com/office/powerpoint/2010/main" val="1937848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22</a:t>
            </a:fld>
            <a:endParaRPr kumimoji="1" lang="uk-UA" altLang="ja-JP"/>
          </a:p>
        </p:txBody>
      </p:sp>
    </p:spTree>
    <p:extLst>
      <p:ext uri="{BB962C8B-B14F-4D97-AF65-F5344CB8AC3E}">
        <p14:creationId xmlns:p14="http://schemas.microsoft.com/office/powerpoint/2010/main" val="18310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23</a:t>
            </a:fld>
            <a:endParaRPr kumimoji="1" lang="uk-UA" altLang="ja-JP"/>
          </a:p>
        </p:txBody>
      </p:sp>
    </p:spTree>
    <p:extLst>
      <p:ext uri="{BB962C8B-B14F-4D97-AF65-F5344CB8AC3E}">
        <p14:creationId xmlns:p14="http://schemas.microsoft.com/office/powerpoint/2010/main" val="518396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24</a:t>
            </a:fld>
            <a:endParaRPr kumimoji="1" lang="uk-UA" altLang="ja-JP"/>
          </a:p>
        </p:txBody>
      </p:sp>
    </p:spTree>
    <p:extLst>
      <p:ext uri="{BB962C8B-B14F-4D97-AF65-F5344CB8AC3E}">
        <p14:creationId xmlns:p14="http://schemas.microsoft.com/office/powerpoint/2010/main" val="1988463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25</a:t>
            </a:fld>
            <a:endParaRPr kumimoji="1" lang="uk-UA" altLang="ja-JP"/>
          </a:p>
        </p:txBody>
      </p:sp>
    </p:spTree>
    <p:extLst>
      <p:ext uri="{BB962C8B-B14F-4D97-AF65-F5344CB8AC3E}">
        <p14:creationId xmlns:p14="http://schemas.microsoft.com/office/powerpoint/2010/main" val="548770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26</a:t>
            </a:fld>
            <a:endParaRPr kumimoji="1" lang="uk-UA" altLang="ja-JP"/>
          </a:p>
        </p:txBody>
      </p:sp>
    </p:spTree>
    <p:extLst>
      <p:ext uri="{BB962C8B-B14F-4D97-AF65-F5344CB8AC3E}">
        <p14:creationId xmlns:p14="http://schemas.microsoft.com/office/powerpoint/2010/main" val="104069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27</a:t>
            </a:fld>
            <a:endParaRPr kumimoji="1" lang="uk-UA" altLang="ja-JP"/>
          </a:p>
        </p:txBody>
      </p:sp>
    </p:spTree>
    <p:extLst>
      <p:ext uri="{BB962C8B-B14F-4D97-AF65-F5344CB8AC3E}">
        <p14:creationId xmlns:p14="http://schemas.microsoft.com/office/powerpoint/2010/main" val="1576159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t>28</a:t>
            </a:fld>
            <a:endParaRPr kumimoji="1" lang="ja-JP" altLang="en-US"/>
          </a:p>
        </p:txBody>
      </p:sp>
    </p:spTree>
    <p:extLst>
      <p:ext uri="{BB962C8B-B14F-4D97-AF65-F5344CB8AC3E}">
        <p14:creationId xmlns:p14="http://schemas.microsoft.com/office/powerpoint/2010/main" val="132500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5</a:t>
            </a:fld>
            <a:endParaRPr kumimoji="1" lang="uk-UA" altLang="ja-JP"/>
          </a:p>
        </p:txBody>
      </p:sp>
    </p:spTree>
    <p:extLst>
      <p:ext uri="{BB962C8B-B14F-4D97-AF65-F5344CB8AC3E}">
        <p14:creationId xmlns:p14="http://schemas.microsoft.com/office/powerpoint/2010/main" val="214225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6</a:t>
            </a:fld>
            <a:endParaRPr kumimoji="1" lang="uk-UA" altLang="ja-JP"/>
          </a:p>
        </p:txBody>
      </p:sp>
    </p:spTree>
    <p:extLst>
      <p:ext uri="{BB962C8B-B14F-4D97-AF65-F5344CB8AC3E}">
        <p14:creationId xmlns:p14="http://schemas.microsoft.com/office/powerpoint/2010/main" val="532692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12</a:t>
            </a:fld>
            <a:endParaRPr kumimoji="1" lang="uk-UA" altLang="ja-JP"/>
          </a:p>
        </p:txBody>
      </p:sp>
    </p:spTree>
    <p:extLst>
      <p:ext uri="{BB962C8B-B14F-4D97-AF65-F5344CB8AC3E}">
        <p14:creationId xmlns:p14="http://schemas.microsoft.com/office/powerpoint/2010/main" val="674007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13</a:t>
            </a:fld>
            <a:endParaRPr kumimoji="1" lang="uk-UA" altLang="ja-JP"/>
          </a:p>
        </p:txBody>
      </p:sp>
    </p:spTree>
    <p:extLst>
      <p:ext uri="{BB962C8B-B14F-4D97-AF65-F5344CB8AC3E}">
        <p14:creationId xmlns:p14="http://schemas.microsoft.com/office/powerpoint/2010/main" val="1448035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18</a:t>
            </a:fld>
            <a:endParaRPr kumimoji="1" lang="uk-UA" altLang="ja-JP"/>
          </a:p>
        </p:txBody>
      </p:sp>
    </p:spTree>
    <p:extLst>
      <p:ext uri="{BB962C8B-B14F-4D97-AF65-F5344CB8AC3E}">
        <p14:creationId xmlns:p14="http://schemas.microsoft.com/office/powerpoint/2010/main" val="1060048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19</a:t>
            </a:fld>
            <a:endParaRPr kumimoji="1" lang="uk-UA" altLang="ja-JP"/>
          </a:p>
        </p:txBody>
      </p:sp>
    </p:spTree>
    <p:extLst>
      <p:ext uri="{BB962C8B-B14F-4D97-AF65-F5344CB8AC3E}">
        <p14:creationId xmlns:p14="http://schemas.microsoft.com/office/powerpoint/2010/main" val="1588370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20</a:t>
            </a:fld>
            <a:endParaRPr kumimoji="1" lang="uk-UA" altLang="ja-JP"/>
          </a:p>
        </p:txBody>
      </p:sp>
    </p:spTree>
    <p:extLst>
      <p:ext uri="{BB962C8B-B14F-4D97-AF65-F5344CB8AC3E}">
        <p14:creationId xmlns:p14="http://schemas.microsoft.com/office/powerpoint/2010/main" val="1810108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21</a:t>
            </a:fld>
            <a:endParaRPr kumimoji="1" lang="uk-UA" altLang="ja-JP"/>
          </a:p>
        </p:txBody>
      </p:sp>
    </p:spTree>
    <p:extLst>
      <p:ext uri="{BB962C8B-B14F-4D97-AF65-F5344CB8AC3E}">
        <p14:creationId xmlns:p14="http://schemas.microsoft.com/office/powerpoint/2010/main" val="400581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2F39440-FCC5-7C4F-8F7C-A04ADC805814}" type="datetimeFigureOut">
              <a:t>2017/4/25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267661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2F39440-FCC5-7C4F-8F7C-A04ADC805814}" type="datetimeFigureOut">
              <a:t>2017/4/25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31490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2F39440-FCC5-7C4F-8F7C-A04ADC805814}" type="datetimeFigureOut">
              <a:t>2017/4/25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22296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2F39440-FCC5-7C4F-8F7C-A04ADC805814}" type="datetimeFigureOut">
              <a:t>2017/4/25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73815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2F39440-FCC5-7C4F-8F7C-A04ADC805814}" type="datetimeFigureOut">
              <a:t>2017/4/25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876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2F39440-FCC5-7C4F-8F7C-A04ADC805814}" type="datetimeFigureOut">
              <a:t>2017/4/25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82738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2F39440-FCC5-7C4F-8F7C-A04ADC805814}" type="datetimeFigureOut">
              <a:t>2017/4/25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90943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2F39440-FCC5-7C4F-8F7C-A04ADC805814}" type="datetimeFigureOut">
              <a:t>2017/4/25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21143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2F39440-FCC5-7C4F-8F7C-A04ADC805814}" type="datetimeFigureOut">
              <a:t>2017/4/25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26446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2F39440-FCC5-7C4F-8F7C-A04ADC805814}" type="datetimeFigureOut">
              <a:t>2017/4/25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65621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2F39440-FCC5-7C4F-8F7C-A04ADC805814}" type="datetimeFigureOut">
              <a:t>2017/4/25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2411267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9440-FCC5-7C4F-8F7C-A04ADC805814}" type="datetimeFigureOut">
              <a:t>2017/4/25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F89EA-599B-614C-97E8-7B14C877951B}" type="slidenum">
              <a:t>‹#›</a:t>
            </a:fld>
            <a:endParaRPr kumimoji="1" lang="ja-JP" altLang="en-US"/>
          </a:p>
        </p:txBody>
      </p:sp>
    </p:spTree>
    <p:extLst>
      <p:ext uri="{BB962C8B-B14F-4D97-AF65-F5344CB8AC3E}">
        <p14:creationId xmlns:p14="http://schemas.microsoft.com/office/powerpoint/2010/main" val="186230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latin typeface="Meiryo" charset="-128"/>
                <a:ea typeface="Meiryo" charset="-128"/>
                <a:cs typeface="Meiryo" charset="-128"/>
              </a:rPr>
              <a:t>テーブル設計</a:t>
            </a:r>
            <a:r>
              <a:rPr lang="en-US" altLang="ja-JP">
                <a:latin typeface="Meiryo" charset="-128"/>
                <a:ea typeface="Meiryo" charset="-128"/>
                <a:cs typeface="Meiryo" charset="-128"/>
              </a:rPr>
              <a:t/>
            </a:r>
            <a:br>
              <a:rPr lang="en-US" altLang="ja-JP">
                <a:latin typeface="Meiryo" charset="-128"/>
                <a:ea typeface="Meiryo" charset="-128"/>
                <a:cs typeface="Meiryo" charset="-128"/>
              </a:rPr>
            </a:br>
            <a:r>
              <a:rPr lang="ja-JP" altLang="en-US">
                <a:latin typeface="Meiryo" charset="-128"/>
                <a:ea typeface="Meiryo" charset="-128"/>
                <a:cs typeface="Meiryo" charset="-128"/>
              </a:rPr>
              <a:t>の基礎</a:t>
            </a:r>
            <a:endParaRPr kumimoji="1" lang="ja-JP" altLang="en-US">
              <a:latin typeface="Meiryo" charset="-128"/>
              <a:ea typeface="Meiryo" charset="-128"/>
              <a:cs typeface="Meiryo" charset="-128"/>
            </a:endParaRPr>
          </a:p>
        </p:txBody>
      </p:sp>
    </p:spTree>
    <p:extLst>
      <p:ext uri="{BB962C8B-B14F-4D97-AF65-F5344CB8AC3E}">
        <p14:creationId xmlns:p14="http://schemas.microsoft.com/office/powerpoint/2010/main" val="1764393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一意制約</a:t>
            </a:r>
            <a:r>
              <a:rPr lang="ja-JP" altLang="en-US" sz="5400">
                <a:latin typeface="Meiryo" charset="-128"/>
                <a:ea typeface="Meiryo" charset="-128"/>
                <a:cs typeface="Meiryo" charset="-128"/>
              </a:rPr>
              <a:t>について</a:t>
            </a:r>
            <a:endParaRPr kumimoji="1" lang="ja-JP" altLang="en-US" sz="5400">
              <a:latin typeface="Meiryo" charset="-128"/>
              <a:ea typeface="Meiryo" charset="-128"/>
              <a:cs typeface="Meiryo" charset="-128"/>
            </a:endParaRPr>
          </a:p>
        </p:txBody>
      </p:sp>
      <p:sp>
        <p:nvSpPr>
          <p:cNvPr id="7" name="コンテンツ プレースホルダー 2"/>
          <p:cNvSpPr>
            <a:spLocks noGrp="1"/>
          </p:cNvSpPr>
          <p:nvPr>
            <p:ph idx="1"/>
          </p:nvPr>
        </p:nvSpPr>
        <p:spPr>
          <a:xfrm>
            <a:off x="375139" y="1825625"/>
            <a:ext cx="10978661" cy="4668960"/>
          </a:xfrm>
        </p:spPr>
        <p:txBody>
          <a:bodyPr>
            <a:normAutofit fontScale="92500"/>
          </a:bodyPr>
          <a:lstStyle/>
          <a:p>
            <a:pPr marL="0" lvl="0" indent="0">
              <a:lnSpc>
                <a:spcPct val="100000"/>
              </a:lnSpc>
              <a:spcBef>
                <a:spcPts val="0"/>
              </a:spcBef>
              <a:buNone/>
            </a:pPr>
            <a:r>
              <a:rPr lang="ja-JP" altLang="en-US" sz="3200">
                <a:latin typeface="Meiryo" charset="-128"/>
                <a:ea typeface="Meiryo" charset="-128"/>
                <a:cs typeface="Meiryo" charset="-128"/>
              </a:rPr>
              <a:t>一意制約を使うとカラムに重複したデータが入らないことを制限することが出来ます。</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一意制約は単一カラムに対しても複数カラムに対しても設定が可能です。</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一意制約は同一テーブルに複数制約を設定することが可能です。</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例</a:t>
            </a: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・名前カラムと電話番号カラムが一致するレコードの登録不可</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p:txBody>
      </p:sp>
    </p:spTree>
    <p:extLst>
      <p:ext uri="{BB962C8B-B14F-4D97-AF65-F5344CB8AC3E}">
        <p14:creationId xmlns:p14="http://schemas.microsoft.com/office/powerpoint/2010/main" val="1436323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外部キー制約</a:t>
            </a:r>
            <a:r>
              <a:rPr lang="ja-JP" altLang="en-US" sz="5400">
                <a:latin typeface="Meiryo" charset="-128"/>
                <a:ea typeface="Meiryo" charset="-128"/>
                <a:cs typeface="Meiryo" charset="-128"/>
              </a:rPr>
              <a:t>について</a:t>
            </a:r>
            <a:endParaRPr kumimoji="1" lang="ja-JP" altLang="en-US" sz="5400">
              <a:latin typeface="Meiryo" charset="-128"/>
              <a:ea typeface="Meiryo" charset="-128"/>
              <a:cs typeface="Meiryo" charset="-128"/>
            </a:endParaRPr>
          </a:p>
        </p:txBody>
      </p:sp>
      <p:sp>
        <p:nvSpPr>
          <p:cNvPr id="7" name="コンテンツ プレースホルダー 2"/>
          <p:cNvSpPr>
            <a:spLocks noGrp="1"/>
          </p:cNvSpPr>
          <p:nvPr>
            <p:ph idx="1"/>
          </p:nvPr>
        </p:nvSpPr>
        <p:spPr>
          <a:xfrm>
            <a:off x="375139" y="1825625"/>
            <a:ext cx="10978661" cy="4668960"/>
          </a:xfrm>
        </p:spPr>
        <p:txBody>
          <a:bodyPr>
            <a:normAutofit fontScale="92500" lnSpcReduction="10000"/>
          </a:bodyPr>
          <a:lstStyle/>
          <a:p>
            <a:pPr marL="0" lvl="0" indent="0">
              <a:lnSpc>
                <a:spcPct val="100000"/>
              </a:lnSpc>
              <a:spcBef>
                <a:spcPts val="0"/>
              </a:spcBef>
              <a:buNone/>
            </a:pPr>
            <a:r>
              <a:rPr lang="ja-JP" altLang="en-US" sz="3200">
                <a:latin typeface="Meiryo" charset="-128"/>
                <a:ea typeface="Meiryo" charset="-128"/>
                <a:cs typeface="Meiryo" charset="-128"/>
              </a:rPr>
              <a:t>外部キー制約を使うとカラムに入力出来る値を他テーブルの値に限定することが出来ます。</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外部キー</a:t>
            </a:r>
            <a:r>
              <a:rPr lang="ja-JP" altLang="en-US" sz="3200">
                <a:latin typeface="Meiryo" charset="-128"/>
                <a:ea typeface="Meiryo" charset="-128"/>
                <a:cs typeface="Meiryo" charset="-128"/>
              </a:rPr>
              <a:t>制約はカラム毎に設定が可能です。</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外部キー制約は参照元レコードが編集・削除された場合の挙動を以下から設定することが可能です。</a:t>
            </a: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　編集・削除がエラーとなる</a:t>
            </a: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　編集・削除が行える</a:t>
            </a: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　編集・削除を行うと参照先レコードも更新を行う</a:t>
            </a: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　編集・削除を行うと参照先レコードの値を</a:t>
            </a:r>
            <a:r>
              <a:rPr lang="en-US" altLang="ja-JP" sz="3200">
                <a:latin typeface="Meiryo" charset="-128"/>
                <a:ea typeface="Meiryo" charset="-128"/>
                <a:cs typeface="Meiryo" charset="-128"/>
              </a:rPr>
              <a:t>NULL</a:t>
            </a:r>
            <a:r>
              <a:rPr lang="ja-JP" altLang="en-US" sz="3200">
                <a:latin typeface="Meiryo" charset="-128"/>
                <a:ea typeface="Meiryo" charset="-128"/>
                <a:cs typeface="Meiryo" charset="-128"/>
              </a:rPr>
              <a:t>にする</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p:txBody>
      </p:sp>
    </p:spTree>
    <p:extLst>
      <p:ext uri="{BB962C8B-B14F-4D97-AF65-F5344CB8AC3E}">
        <p14:creationId xmlns:p14="http://schemas.microsoft.com/office/powerpoint/2010/main" val="242021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キー</a:t>
            </a:r>
            <a:r>
              <a:rPr lang="ja-JP" altLang="en-US" sz="5400">
                <a:latin typeface="Meiryo" charset="-128"/>
                <a:ea typeface="Meiryo" charset="-128"/>
                <a:cs typeface="Meiryo" charset="-128"/>
              </a:rPr>
              <a:t>について</a:t>
            </a:r>
            <a:endParaRPr kumimoji="1" lang="ja-JP" altLang="en-US" sz="5400">
              <a:latin typeface="Meiryo" charset="-128"/>
              <a:ea typeface="Meiryo" charset="-128"/>
              <a:cs typeface="Meiryo" charset="-128"/>
            </a:endParaRPr>
          </a:p>
        </p:txBody>
      </p:sp>
      <p:sp>
        <p:nvSpPr>
          <p:cNvPr id="7" name="コンテンツ プレースホルダー 2"/>
          <p:cNvSpPr>
            <a:spLocks noGrp="1"/>
          </p:cNvSpPr>
          <p:nvPr>
            <p:ph idx="1"/>
          </p:nvPr>
        </p:nvSpPr>
        <p:spPr>
          <a:xfrm>
            <a:off x="375139" y="1825625"/>
            <a:ext cx="10978661" cy="4668960"/>
          </a:xfrm>
        </p:spPr>
        <p:txBody>
          <a:bodyPr>
            <a:normAutofit fontScale="70000" lnSpcReduction="20000"/>
          </a:bodyPr>
          <a:lstStyle/>
          <a:p>
            <a:pPr marL="0" lvl="0" indent="0">
              <a:lnSpc>
                <a:spcPct val="100000"/>
              </a:lnSpc>
              <a:spcBef>
                <a:spcPts val="0"/>
              </a:spcBef>
              <a:buNone/>
            </a:pPr>
            <a:r>
              <a:rPr lang="ja-JP" altLang="en-US" sz="3200">
                <a:latin typeface="Meiryo" charset="-128"/>
                <a:ea typeface="Meiryo" charset="-128"/>
                <a:cs typeface="Meiryo" charset="-128"/>
              </a:rPr>
              <a:t>キーとはレコードを参照・リレーションする際に主に参照されるカラムのこと。以下の分類がされる。</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ナチュラルキー（自然キー ）</a:t>
            </a:r>
            <a:endParaRPr lang="en-US" altLang="ja-JP" sz="3200">
              <a:latin typeface="Meiryo" charset="-128"/>
              <a:ea typeface="Meiryo" charset="-128"/>
              <a:cs typeface="Meiryo" charset="-128"/>
            </a:endParaRPr>
          </a:p>
          <a:p>
            <a:pPr marL="0" indent="0">
              <a:lnSpc>
                <a:spcPct val="100000"/>
              </a:lnSpc>
              <a:spcBef>
                <a:spcPts val="0"/>
              </a:spcBef>
              <a:buNone/>
            </a:pPr>
            <a:r>
              <a:rPr lang="ja-JP" altLang="en-US" sz="3200">
                <a:latin typeface="Meiryo" charset="-128"/>
                <a:ea typeface="Meiryo" charset="-128"/>
                <a:cs typeface="Meiryo" charset="-128"/>
              </a:rPr>
              <a:t>　ナチュラルキーとは作成者が意図的に作成したそれ自体が意味をもっているキーのこと。</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サロゲートキー（代理キー ）</a:t>
            </a: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　サロゲートキーとはそれ自体は意味をもたない、機械的に振られるキーのこと。</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ユニークキー（一意キー ）</a:t>
            </a:r>
            <a:endParaRPr lang="en-US" altLang="ja-JP" sz="3200">
              <a:latin typeface="Meiryo" charset="-128"/>
              <a:ea typeface="Meiryo" charset="-128"/>
              <a:cs typeface="Meiryo" charset="-128"/>
            </a:endParaRPr>
          </a:p>
          <a:p>
            <a:pPr marL="0" indent="0">
              <a:lnSpc>
                <a:spcPct val="100000"/>
              </a:lnSpc>
              <a:spcBef>
                <a:spcPts val="0"/>
              </a:spcBef>
              <a:buNone/>
            </a:pPr>
            <a:r>
              <a:rPr lang="ja-JP" altLang="en-US" sz="3200">
                <a:latin typeface="Meiryo" charset="-128"/>
                <a:ea typeface="Meiryo" charset="-128"/>
                <a:cs typeface="Meiryo" charset="-128"/>
              </a:rPr>
              <a:t>　ユニークキーとはそれ単体でレコードを特定できるキーのこと。</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マルチプルキー（複合キー ）</a:t>
            </a: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　</a:t>
            </a: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　ナチュラルキー、サロゲートキー等を複数組み合わせたキーのこと。</a:t>
            </a:r>
            <a:endParaRPr lang="en-US" altLang="ja-JP" sz="3200">
              <a:latin typeface="Meiryo" charset="-128"/>
              <a:ea typeface="Meiryo" charset="-128"/>
              <a:cs typeface="Meiryo" charset="-128"/>
            </a:endParaRPr>
          </a:p>
        </p:txBody>
      </p:sp>
    </p:spTree>
    <p:extLst>
      <p:ext uri="{BB962C8B-B14F-4D97-AF65-F5344CB8AC3E}">
        <p14:creationId xmlns:p14="http://schemas.microsoft.com/office/powerpoint/2010/main" val="409010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fontScale="90000"/>
          </a:bodyPr>
          <a:lstStyle/>
          <a:p>
            <a:pPr algn="ctr"/>
            <a:r>
              <a:rPr lang="ja-JP" altLang="en-US" sz="5400">
                <a:latin typeface="Meiryo" charset="-128"/>
                <a:ea typeface="Meiryo" charset="-128"/>
                <a:cs typeface="Meiryo" charset="-128"/>
              </a:rPr>
              <a:t>このテーブルのキーは</a:t>
            </a:r>
            <a:r>
              <a:rPr lang="en-US" altLang="ja-JP" sz="5400">
                <a:latin typeface="Meiryo" charset="-128"/>
                <a:ea typeface="Meiryo" charset="-128"/>
                <a:cs typeface="Meiryo" charset="-128"/>
              </a:rPr>
              <a:t/>
            </a:r>
            <a:br>
              <a:rPr lang="en-US" altLang="ja-JP" sz="5400">
                <a:latin typeface="Meiryo" charset="-128"/>
                <a:ea typeface="Meiryo" charset="-128"/>
                <a:cs typeface="Meiryo" charset="-128"/>
              </a:rPr>
            </a:br>
            <a:r>
              <a:rPr lang="ja-JP" altLang="en-US" sz="5400">
                <a:latin typeface="Meiryo" charset="-128"/>
                <a:ea typeface="Meiryo" charset="-128"/>
                <a:cs typeface="Meiryo" charset="-128"/>
              </a:rPr>
              <a:t>なんでしょうか？</a:t>
            </a:r>
            <a:endParaRPr kumimoji="1" lang="ja-JP" altLang="en-US" sz="5400">
              <a:latin typeface="Meiryo" charset="-128"/>
              <a:ea typeface="Meiryo" charset="-128"/>
              <a:cs typeface="Meiryo"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041947578"/>
              </p:ext>
            </p:extLst>
          </p:nvPr>
        </p:nvGraphicFramePr>
        <p:xfrm>
          <a:off x="730989" y="1910513"/>
          <a:ext cx="10730022" cy="3317902"/>
        </p:xfrm>
        <a:graphic>
          <a:graphicData uri="http://schemas.openxmlformats.org/drawingml/2006/table">
            <a:tbl>
              <a:tblPr firstRow="1" bandRow="1">
                <a:tableStyleId>{5C22544A-7EE6-4342-B048-85BDC9FD1C3A}</a:tableStyleId>
              </a:tblPr>
              <a:tblGrid>
                <a:gridCol w="667600"/>
                <a:gridCol w="1274298"/>
                <a:gridCol w="1274298"/>
                <a:gridCol w="918244"/>
                <a:gridCol w="1086900"/>
                <a:gridCol w="3319262"/>
                <a:gridCol w="2189420"/>
              </a:tblGrid>
              <a:tr h="473986">
                <a:tc>
                  <a:txBody>
                    <a:bodyPr/>
                    <a:lstStyle/>
                    <a:p>
                      <a:r>
                        <a:rPr kumimoji="1" lang="en-US" altLang="ja-JP">
                          <a:latin typeface="Meiryo" charset="-128"/>
                          <a:ea typeface="Meiryo" charset="-128"/>
                          <a:cs typeface="Meiryo" charset="-128"/>
                        </a:rPr>
                        <a:t>ID</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会員番号</a:t>
                      </a:r>
                    </a:p>
                  </a:txBody>
                  <a:tcPr/>
                </a:tc>
                <a:tc>
                  <a:txBody>
                    <a:bodyPr/>
                    <a:lstStyle/>
                    <a:p>
                      <a:r>
                        <a:rPr kumimoji="1" lang="ja-JP" altLang="en-US">
                          <a:latin typeface="Meiryo" charset="-128"/>
                          <a:ea typeface="Meiryo" charset="-128"/>
                          <a:cs typeface="Meiryo" charset="-128"/>
                        </a:rPr>
                        <a:t>名前</a:t>
                      </a:r>
                    </a:p>
                  </a:txBody>
                  <a:tcPr/>
                </a:tc>
                <a:tc>
                  <a:txBody>
                    <a:bodyPr/>
                    <a:lstStyle/>
                    <a:p>
                      <a:r>
                        <a:rPr kumimoji="1" lang="ja-JP" altLang="en-US">
                          <a:latin typeface="Meiryo" charset="-128"/>
                          <a:ea typeface="Meiryo" charset="-128"/>
                          <a:cs typeface="Meiryo" charset="-128"/>
                        </a:rPr>
                        <a:t>性別</a:t>
                      </a:r>
                    </a:p>
                  </a:txBody>
                  <a:tcPr/>
                </a:tc>
                <a:tc>
                  <a:txBody>
                    <a:bodyPr/>
                    <a:lstStyle/>
                    <a:p>
                      <a:r>
                        <a:rPr kumimoji="1" lang="ja-JP" altLang="en-US">
                          <a:latin typeface="Meiryo" charset="-128"/>
                          <a:ea typeface="Meiryo" charset="-128"/>
                          <a:cs typeface="Meiryo" charset="-128"/>
                        </a:rPr>
                        <a:t>年齢</a:t>
                      </a:r>
                    </a:p>
                  </a:txBody>
                  <a:tcPr/>
                </a:tc>
                <a:tc>
                  <a:txBody>
                    <a:bodyPr/>
                    <a:lstStyle/>
                    <a:p>
                      <a:r>
                        <a:rPr kumimoji="1" lang="ja-JP" altLang="en-US">
                          <a:latin typeface="Meiryo" charset="-128"/>
                          <a:ea typeface="Meiryo" charset="-128"/>
                          <a:cs typeface="Meiryo" charset="-128"/>
                        </a:rPr>
                        <a:t>住所</a:t>
                      </a:r>
                    </a:p>
                  </a:txBody>
                  <a:tcPr/>
                </a:tc>
                <a:tc>
                  <a:txBody>
                    <a:bodyPr/>
                    <a:lstStyle/>
                    <a:p>
                      <a:r>
                        <a:rPr kumimoji="1" lang="ja-JP" altLang="en-US">
                          <a:latin typeface="Meiryo" charset="-128"/>
                          <a:ea typeface="Meiryo" charset="-128"/>
                          <a:cs typeface="Meiryo" charset="-128"/>
                        </a:rPr>
                        <a:t>電話番号</a:t>
                      </a:r>
                    </a:p>
                  </a:txBody>
                  <a:tcPr/>
                </a:tc>
              </a:tr>
              <a:tr h="473986">
                <a:tc>
                  <a:txBody>
                    <a:bodyPr/>
                    <a:lstStyle/>
                    <a:p>
                      <a:r>
                        <a:rPr kumimoji="1" lang="en-US" altLang="ja-JP">
                          <a:latin typeface="Meiryo" charset="-128"/>
                          <a:ea typeface="Meiryo" charset="-128"/>
                          <a:cs typeface="Meiryo" charset="-128"/>
                        </a:rPr>
                        <a:t>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M0321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山田太郎</a:t>
                      </a:r>
                    </a:p>
                  </a:txBody>
                  <a:tcPr/>
                </a:tc>
                <a:tc>
                  <a:txBody>
                    <a:bodyPr/>
                    <a:lstStyle/>
                    <a:p>
                      <a:r>
                        <a:rPr kumimoji="1" lang="ja-JP" altLang="en-US">
                          <a:latin typeface="Meiryo" charset="-128"/>
                          <a:ea typeface="Meiryo" charset="-128"/>
                          <a:cs typeface="Meiryo" charset="-128"/>
                        </a:rPr>
                        <a:t>男</a:t>
                      </a:r>
                    </a:p>
                  </a:txBody>
                  <a:tcPr/>
                </a:tc>
                <a:tc>
                  <a:txBody>
                    <a:bodyPr/>
                    <a:lstStyle/>
                    <a:p>
                      <a:r>
                        <a:rPr kumimoji="1" lang="en-US" altLang="ja-JP">
                          <a:latin typeface="Meiryo" charset="-128"/>
                          <a:ea typeface="Meiryo" charset="-128"/>
                          <a:cs typeface="Meiryo" charset="-128"/>
                        </a:rPr>
                        <a:t>20</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東京都渋谷区</a:t>
                      </a:r>
                      <a:r>
                        <a:rPr kumimoji="1" lang="en-US" altLang="ja-JP">
                          <a:latin typeface="Meiryo" charset="-128"/>
                          <a:ea typeface="Meiryo" charset="-128"/>
                          <a:cs typeface="Meiryo" charset="-128"/>
                        </a:rPr>
                        <a:t>1-1-1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00-0000-0000</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2</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M0333</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田中一郎</a:t>
                      </a:r>
                    </a:p>
                  </a:txBody>
                  <a:tcPr/>
                </a:tc>
                <a:tc>
                  <a:txBody>
                    <a:bodyPr/>
                    <a:lstStyle/>
                    <a:p>
                      <a:r>
                        <a:rPr kumimoji="1" lang="ja-JP" altLang="en-US">
                          <a:latin typeface="Meiryo" charset="-128"/>
                          <a:ea typeface="Meiryo" charset="-128"/>
                          <a:cs typeface="Meiryo" charset="-128"/>
                        </a:rPr>
                        <a:t>男</a:t>
                      </a:r>
                    </a:p>
                  </a:txBody>
                  <a:tcPr/>
                </a:tc>
                <a:tc>
                  <a:txBody>
                    <a:bodyPr/>
                    <a:lstStyle/>
                    <a:p>
                      <a:r>
                        <a:rPr kumimoji="1" lang="en-US" altLang="ja-JP">
                          <a:latin typeface="Meiryo" charset="-128"/>
                          <a:ea typeface="Meiryo" charset="-128"/>
                          <a:cs typeface="Meiryo" charset="-128"/>
                        </a:rPr>
                        <a:t>42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東京都江東区</a:t>
                      </a:r>
                      <a:r>
                        <a:rPr kumimoji="1" lang="en-US" altLang="ja-JP">
                          <a:latin typeface="Meiryo" charset="-128"/>
                          <a:ea typeface="Meiryo" charset="-128"/>
                          <a:cs typeface="Meiryo" charset="-128"/>
                        </a:rPr>
                        <a:t>2-2-2</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11-1111-1111</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3</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F0454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佐藤花子</a:t>
                      </a:r>
                    </a:p>
                  </a:txBody>
                  <a:tcPr/>
                </a:tc>
                <a:tc>
                  <a:txBody>
                    <a:bodyPr/>
                    <a:lstStyle/>
                    <a:p>
                      <a:r>
                        <a:rPr kumimoji="1" lang="ja-JP" altLang="en-US">
                          <a:latin typeface="Meiryo" charset="-128"/>
                          <a:ea typeface="Meiryo" charset="-128"/>
                          <a:cs typeface="Meiryo" charset="-128"/>
                        </a:rPr>
                        <a:t>女</a:t>
                      </a:r>
                    </a:p>
                  </a:txBody>
                  <a:tcPr/>
                </a:tc>
                <a:tc>
                  <a:txBody>
                    <a:bodyPr/>
                    <a:lstStyle/>
                    <a:p>
                      <a:r>
                        <a:rPr kumimoji="1" lang="en-US" altLang="ja-JP">
                          <a:latin typeface="Meiryo" charset="-128"/>
                          <a:ea typeface="Meiryo" charset="-128"/>
                          <a:cs typeface="Meiryo" charset="-128"/>
                        </a:rPr>
                        <a:t>32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神奈川県横浜市</a:t>
                      </a:r>
                      <a:r>
                        <a:rPr kumimoji="1" lang="en-US" altLang="ja-JP">
                          <a:latin typeface="Meiryo" charset="-128"/>
                          <a:ea typeface="Meiryo" charset="-128"/>
                          <a:cs typeface="Meiryo" charset="-128"/>
                        </a:rPr>
                        <a:t>3-3-3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22-2222-2222</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4</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M0383</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田中二郎</a:t>
                      </a:r>
                    </a:p>
                  </a:txBody>
                  <a:tcPr/>
                </a:tc>
                <a:tc>
                  <a:txBody>
                    <a:bodyPr/>
                    <a:lstStyle/>
                    <a:p>
                      <a:r>
                        <a:rPr kumimoji="1" lang="ja-JP" altLang="en-US">
                          <a:latin typeface="Meiryo" charset="-128"/>
                          <a:ea typeface="Meiryo" charset="-128"/>
                          <a:cs typeface="Meiryo" charset="-128"/>
                        </a:rPr>
                        <a:t>男</a:t>
                      </a:r>
                    </a:p>
                  </a:txBody>
                  <a:tcPr/>
                </a:tc>
                <a:tc>
                  <a:txBody>
                    <a:bodyPr/>
                    <a:lstStyle/>
                    <a:p>
                      <a:r>
                        <a:rPr kumimoji="1" lang="en-US" altLang="ja-JP">
                          <a:latin typeface="Meiryo" charset="-128"/>
                          <a:ea typeface="Meiryo" charset="-128"/>
                          <a:cs typeface="Meiryo" charset="-128"/>
                        </a:rPr>
                        <a:t>40</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東京都江東区</a:t>
                      </a:r>
                      <a:r>
                        <a:rPr kumimoji="1" lang="en-US" altLang="ja-JP">
                          <a:latin typeface="Meiryo" charset="-128"/>
                          <a:ea typeface="Meiryo" charset="-128"/>
                          <a:cs typeface="Meiryo" charset="-128"/>
                        </a:rPr>
                        <a:t>2-2-2</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11-1111-1111</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5</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M0020</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山本茂吉</a:t>
                      </a:r>
                    </a:p>
                  </a:txBody>
                  <a:tcPr/>
                </a:tc>
                <a:tc>
                  <a:txBody>
                    <a:bodyPr/>
                    <a:lstStyle/>
                    <a:p>
                      <a:r>
                        <a:rPr kumimoji="1" lang="ja-JP" altLang="en-US">
                          <a:latin typeface="Meiryo" charset="-128"/>
                          <a:ea typeface="Meiryo" charset="-128"/>
                          <a:cs typeface="Meiryo" charset="-128"/>
                        </a:rPr>
                        <a:t>男</a:t>
                      </a:r>
                    </a:p>
                  </a:txBody>
                  <a:tcPr/>
                </a:tc>
                <a:tc>
                  <a:txBody>
                    <a:bodyPr/>
                    <a:lstStyle/>
                    <a:p>
                      <a:r>
                        <a:rPr kumimoji="1" lang="en-US" altLang="ja-JP">
                          <a:latin typeface="Meiryo" charset="-128"/>
                          <a:ea typeface="Meiryo" charset="-128"/>
                          <a:cs typeface="Meiryo" charset="-128"/>
                        </a:rPr>
                        <a:t>98</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東京都港区</a:t>
                      </a:r>
                      <a:r>
                        <a:rPr kumimoji="1" lang="en-US" altLang="ja-JP">
                          <a:latin typeface="Meiryo" charset="-128"/>
                          <a:ea typeface="Meiryo" charset="-128"/>
                          <a:cs typeface="Meiryo" charset="-128"/>
                        </a:rPr>
                        <a:t>1-1-1</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44-4444-4444</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6</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F0674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坂本洋子</a:t>
                      </a:r>
                    </a:p>
                  </a:txBody>
                  <a:tcPr/>
                </a:tc>
                <a:tc>
                  <a:txBody>
                    <a:bodyPr/>
                    <a:lstStyle/>
                    <a:p>
                      <a:r>
                        <a:rPr kumimoji="1" lang="ja-JP" altLang="en-US">
                          <a:latin typeface="Meiryo" charset="-128"/>
                          <a:ea typeface="Meiryo" charset="-128"/>
                          <a:cs typeface="Meiryo" charset="-128"/>
                        </a:rPr>
                        <a:t>女</a:t>
                      </a:r>
                    </a:p>
                  </a:txBody>
                  <a:tcPr/>
                </a:tc>
                <a:tc>
                  <a:txBody>
                    <a:bodyPr/>
                    <a:lstStyle/>
                    <a:p>
                      <a:r>
                        <a:rPr kumimoji="1" lang="en-US" altLang="ja-JP">
                          <a:latin typeface="Meiryo" charset="-128"/>
                          <a:ea typeface="Meiryo" charset="-128"/>
                          <a:cs typeface="Meiryo" charset="-128"/>
                        </a:rPr>
                        <a:t>22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千葉県幕張市</a:t>
                      </a:r>
                      <a:r>
                        <a:rPr kumimoji="1" lang="en-US" altLang="ja-JP">
                          <a:latin typeface="Meiryo" charset="-128"/>
                          <a:ea typeface="Meiryo" charset="-128"/>
                          <a:cs typeface="Meiryo" charset="-128"/>
                        </a:rPr>
                        <a:t>6-6-6</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33-3333-3333</a:t>
                      </a:r>
                      <a:endParaRPr kumimoji="1" lang="ja-JP" altLang="en-US">
                        <a:latin typeface="Meiryo" charset="-128"/>
                        <a:ea typeface="Meiryo" charset="-128"/>
                        <a:cs typeface="Meiryo" charset="-128"/>
                      </a:endParaRPr>
                    </a:p>
                  </a:txBody>
                  <a:tcPr/>
                </a:tc>
              </a:tr>
            </a:tbl>
          </a:graphicData>
        </a:graphic>
      </p:graphicFrame>
      <p:sp>
        <p:nvSpPr>
          <p:cNvPr id="9" name="正方形/長方形 8"/>
          <p:cNvSpPr/>
          <p:nvPr/>
        </p:nvSpPr>
        <p:spPr>
          <a:xfrm>
            <a:off x="1287407" y="1778924"/>
            <a:ext cx="1472418" cy="355784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730989" y="5469774"/>
            <a:ext cx="10730022" cy="1130531"/>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a:solidFill>
                  <a:srgbClr val="FF0000"/>
                </a:solidFill>
                <a:latin typeface="Meiryo" charset="-128"/>
                <a:ea typeface="Meiryo" charset="-128"/>
                <a:cs typeface="Meiryo" charset="-128"/>
              </a:rPr>
              <a:t>ナチュラルキー　＋　ユニークキー</a:t>
            </a:r>
          </a:p>
        </p:txBody>
      </p:sp>
      <p:sp>
        <p:nvSpPr>
          <p:cNvPr id="10" name="正方形/長方形 9"/>
          <p:cNvSpPr/>
          <p:nvPr/>
        </p:nvSpPr>
        <p:spPr>
          <a:xfrm>
            <a:off x="2580034" y="1778924"/>
            <a:ext cx="1472418" cy="355784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30989" y="5469774"/>
            <a:ext cx="10730022" cy="1130531"/>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a:solidFill>
                  <a:srgbClr val="FF0000"/>
                </a:solidFill>
                <a:latin typeface="Meiryo" charset="-128"/>
                <a:ea typeface="Meiryo" charset="-128"/>
                <a:cs typeface="Meiryo" charset="-128"/>
              </a:rPr>
              <a:t>ナチュラルキー</a:t>
            </a:r>
          </a:p>
        </p:txBody>
      </p:sp>
      <p:sp>
        <p:nvSpPr>
          <p:cNvPr id="13" name="正方形/長方形 12"/>
          <p:cNvSpPr/>
          <p:nvPr/>
        </p:nvSpPr>
        <p:spPr>
          <a:xfrm>
            <a:off x="730989" y="5479977"/>
            <a:ext cx="10730022" cy="1130531"/>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a:solidFill>
                  <a:srgbClr val="FF0000"/>
                </a:solidFill>
                <a:latin typeface="Meiryo" charset="-128"/>
                <a:ea typeface="Meiryo" charset="-128"/>
                <a:cs typeface="Meiryo" charset="-128"/>
              </a:rPr>
              <a:t>ナチュラルキー　＋　複合キー</a:t>
            </a:r>
          </a:p>
        </p:txBody>
      </p:sp>
      <p:sp>
        <p:nvSpPr>
          <p:cNvPr id="14" name="正方形/長方形 13"/>
          <p:cNvSpPr/>
          <p:nvPr/>
        </p:nvSpPr>
        <p:spPr>
          <a:xfrm>
            <a:off x="5831149" y="1790540"/>
            <a:ext cx="5800870" cy="355784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59981" y="1792578"/>
            <a:ext cx="928482" cy="355784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730989" y="5490180"/>
            <a:ext cx="10730022" cy="1130531"/>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rgbClr val="FF0000"/>
                </a:solidFill>
                <a:latin typeface="Meiryo" charset="-128"/>
                <a:ea typeface="Meiryo" charset="-128"/>
                <a:cs typeface="Meiryo" charset="-128"/>
              </a:rPr>
              <a:t>プライマリーキー　＋　サロゲートキー　＋　ユニークキー</a:t>
            </a:r>
          </a:p>
        </p:txBody>
      </p:sp>
    </p:spTree>
    <p:extLst>
      <p:ext uri="{BB962C8B-B14F-4D97-AF65-F5344CB8AC3E}">
        <p14:creationId xmlns:p14="http://schemas.microsoft.com/office/powerpoint/2010/main" val="109752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2"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3" nodeType="clickEffect">
                                  <p:stCondLst>
                                    <p:cond delay="0"/>
                                  </p:stCondLst>
                                  <p:childTnLst>
                                    <p:animEffect transition="out" filter="dissolv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2"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grpId="1" nodeType="clickEffect">
                                  <p:stCondLst>
                                    <p:cond delay="0"/>
                                  </p:stCondLst>
                                  <p:childTnLst>
                                    <p:animEffect transition="out" filter="dissolv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9" presetClass="exit" presetSubtype="0" fill="hold" grpId="1" nodeType="withEffect">
                                  <p:stCondLst>
                                    <p:cond delay="0"/>
                                  </p:stCondLst>
                                  <p:childTnLst>
                                    <p:animEffect transition="out" filter="dissolv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xit" presetSubtype="0" fill="hold" grpId="1" nodeType="clickEffect">
                                  <p:stCondLst>
                                    <p:cond delay="0"/>
                                  </p:stCondLst>
                                  <p:childTnLst>
                                    <p:animEffect transition="out" filter="dissolve">
                                      <p:cBhvr>
                                        <p:cTn id="52" dur="500"/>
                                        <p:tgtEl>
                                          <p:spTgt spid="14"/>
                                        </p:tgtEl>
                                      </p:cBhvr>
                                    </p:animEffect>
                                    <p:set>
                                      <p:cBhvr>
                                        <p:cTn id="53" dur="1" fill="hold">
                                          <p:stCondLst>
                                            <p:cond delay="499"/>
                                          </p:stCondLst>
                                        </p:cTn>
                                        <p:tgtEl>
                                          <p:spTgt spid="14"/>
                                        </p:tgtEl>
                                        <p:attrNameLst>
                                          <p:attrName>style.visibility</p:attrName>
                                        </p:attrNameLst>
                                      </p:cBhvr>
                                      <p:to>
                                        <p:strVal val="hidden"/>
                                      </p:to>
                                    </p:set>
                                  </p:childTnLst>
                                </p:cTn>
                              </p:par>
                              <p:par>
                                <p:cTn id="54" presetID="9" presetClass="exit" presetSubtype="0" fill="hold" grpId="1" nodeType="withEffect">
                                  <p:stCondLst>
                                    <p:cond delay="0"/>
                                  </p:stCondLst>
                                  <p:childTnLst>
                                    <p:animEffect transition="out" filter="dissolve">
                                      <p:cBhvr>
                                        <p:cTn id="55" dur="500"/>
                                        <p:tgtEl>
                                          <p:spTgt spid="13"/>
                                        </p:tgtEl>
                                      </p:cBhvr>
                                    </p:animEffect>
                                    <p:set>
                                      <p:cBhvr>
                                        <p:cTn id="56" dur="1" fill="hold">
                                          <p:stCondLst>
                                            <p:cond delay="499"/>
                                          </p:stCondLst>
                                        </p:cTn>
                                        <p:tgtEl>
                                          <p:spTgt spid="1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dissolve">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2" animBg="1"/>
      <p:bldP spid="9" grpId="3" animBg="1"/>
      <p:bldP spid="4" grpId="0" animBg="1"/>
      <p:bldP spid="4" grpId="1" animBg="1"/>
      <p:bldP spid="10" grpId="1" animBg="1"/>
      <p:bldP spid="10" grpId="2" animBg="1"/>
      <p:bldP spid="11" grpId="0" animBg="1"/>
      <p:bldP spid="11" grpId="1" animBg="1"/>
      <p:bldP spid="13" grpId="0" animBg="1"/>
      <p:bldP spid="13" grpId="1" animBg="1"/>
      <p:bldP spid="14" grpId="0" animBg="1"/>
      <p:bldP spid="14" grpId="1"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プライマリキー（主キー）とは？</a:t>
            </a:r>
            <a:endParaRPr kumimoji="1" lang="ja-JP" altLang="en-US" sz="5400">
              <a:latin typeface="Meiryo" charset="-128"/>
              <a:ea typeface="Meiryo" charset="-128"/>
              <a:cs typeface="Meiryo" charset="-128"/>
            </a:endParaRPr>
          </a:p>
        </p:txBody>
      </p:sp>
      <p:sp>
        <p:nvSpPr>
          <p:cNvPr id="7" name="コンテンツ プレースホルダー 2"/>
          <p:cNvSpPr>
            <a:spLocks noGrp="1"/>
          </p:cNvSpPr>
          <p:nvPr>
            <p:ph idx="1"/>
          </p:nvPr>
        </p:nvSpPr>
        <p:spPr>
          <a:xfrm>
            <a:off x="375139" y="1825625"/>
            <a:ext cx="10978661" cy="4668960"/>
          </a:xfrm>
        </p:spPr>
        <p:txBody>
          <a:bodyPr>
            <a:normAutofit/>
          </a:bodyPr>
          <a:lstStyle/>
          <a:p>
            <a:pPr marL="0" lvl="0" indent="0">
              <a:lnSpc>
                <a:spcPct val="100000"/>
              </a:lnSpc>
              <a:spcBef>
                <a:spcPts val="0"/>
              </a:spcBef>
              <a:buNone/>
            </a:pPr>
            <a:r>
              <a:rPr lang="ja-JP" altLang="en-US" sz="3200">
                <a:latin typeface="Meiryo" charset="-128"/>
                <a:ea typeface="Meiryo" charset="-128"/>
                <a:cs typeface="Meiryo" charset="-128"/>
              </a:rPr>
              <a:t>プライマリーキーとは単一カラムでレコードを一意に決めることが出来るキーのこと。</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プライマリーキーは単一カラムでユニークになる。</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プライマリーキーは</a:t>
            </a:r>
            <a:r>
              <a:rPr lang="en-US" altLang="ja-JP" sz="3200">
                <a:latin typeface="Meiryo" charset="-128"/>
                <a:ea typeface="Meiryo" charset="-128"/>
                <a:cs typeface="Meiryo" charset="-128"/>
              </a:rPr>
              <a:t>Null</a:t>
            </a:r>
            <a:r>
              <a:rPr lang="ja-JP" altLang="en-US" sz="3200">
                <a:latin typeface="Meiryo" charset="-128"/>
                <a:ea typeface="Meiryo" charset="-128"/>
                <a:cs typeface="Meiryo" charset="-128"/>
              </a:rPr>
              <a:t>を設定出来ない。</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プライマリーキーはテーブル内で</a:t>
            </a:r>
            <a:r>
              <a:rPr lang="en-US" altLang="ja-JP" sz="3200">
                <a:latin typeface="Meiryo" charset="-128"/>
                <a:ea typeface="Meiryo" charset="-128"/>
                <a:cs typeface="Meiryo" charset="-128"/>
              </a:rPr>
              <a:t>1</a:t>
            </a:r>
            <a:r>
              <a:rPr lang="ja-JP" altLang="en-US" sz="3200">
                <a:latin typeface="Meiryo" charset="-128"/>
                <a:ea typeface="Meiryo" charset="-128"/>
                <a:cs typeface="Meiryo" charset="-128"/>
              </a:rPr>
              <a:t>カラムしか設定出来ない。</a:t>
            </a:r>
            <a:endParaRPr lang="en-US" altLang="ja-JP" sz="3200">
              <a:latin typeface="Meiryo" charset="-128"/>
              <a:ea typeface="Meiryo" charset="-128"/>
              <a:cs typeface="Meiryo" charset="-128"/>
            </a:endParaRPr>
          </a:p>
        </p:txBody>
      </p:sp>
    </p:spTree>
    <p:extLst>
      <p:ext uri="{BB962C8B-B14F-4D97-AF65-F5344CB8AC3E}">
        <p14:creationId xmlns:p14="http://schemas.microsoft.com/office/powerpoint/2010/main" val="1129153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en-US" altLang="ja-JP" sz="5400">
                <a:latin typeface="Meiryo" charset="-128"/>
                <a:ea typeface="Meiryo" charset="-128"/>
                <a:cs typeface="Meiryo" charset="-128"/>
              </a:rPr>
              <a:t>Auto Increment</a:t>
            </a:r>
            <a:r>
              <a:rPr lang="ja-JP" altLang="en-US" sz="5400">
                <a:latin typeface="Meiryo" charset="-128"/>
                <a:ea typeface="Meiryo" charset="-128"/>
                <a:cs typeface="Meiryo" charset="-128"/>
              </a:rPr>
              <a:t>について</a:t>
            </a:r>
            <a:endParaRPr kumimoji="1" lang="ja-JP" altLang="en-US" sz="5400">
              <a:latin typeface="Meiryo" charset="-128"/>
              <a:ea typeface="Meiryo" charset="-128"/>
              <a:cs typeface="Meiryo" charset="-128"/>
            </a:endParaRPr>
          </a:p>
        </p:txBody>
      </p:sp>
      <p:sp>
        <p:nvSpPr>
          <p:cNvPr id="7" name="コンテンツ プレースホルダー 2"/>
          <p:cNvSpPr>
            <a:spLocks noGrp="1"/>
          </p:cNvSpPr>
          <p:nvPr>
            <p:ph idx="1"/>
          </p:nvPr>
        </p:nvSpPr>
        <p:spPr>
          <a:xfrm>
            <a:off x="375139" y="1825625"/>
            <a:ext cx="10978661" cy="4668960"/>
          </a:xfrm>
        </p:spPr>
        <p:txBody>
          <a:bodyPr>
            <a:normAutofit/>
          </a:bodyPr>
          <a:lstStyle/>
          <a:p>
            <a:pPr marL="0" lvl="0" indent="0">
              <a:lnSpc>
                <a:spcPct val="100000"/>
              </a:lnSpc>
              <a:spcBef>
                <a:spcPts val="0"/>
              </a:spcBef>
              <a:buNone/>
            </a:pPr>
            <a:r>
              <a:rPr lang="en-US" altLang="ja-JP" sz="3200">
                <a:latin typeface="Meiryo" charset="-128"/>
                <a:ea typeface="Meiryo" charset="-128"/>
                <a:cs typeface="Meiryo" charset="-128"/>
              </a:rPr>
              <a:t>Auto</a:t>
            </a:r>
            <a:r>
              <a:rPr lang="ja-JP" altLang="en-US" sz="3200">
                <a:latin typeface="Meiryo" charset="-128"/>
                <a:ea typeface="Meiryo" charset="-128"/>
                <a:cs typeface="Meiryo" charset="-128"/>
              </a:rPr>
              <a:t> </a:t>
            </a:r>
            <a:r>
              <a:rPr lang="en-US" altLang="ja-JP" sz="3200">
                <a:latin typeface="Meiryo" charset="-128"/>
                <a:ea typeface="Meiryo" charset="-128"/>
                <a:cs typeface="Meiryo" charset="-128"/>
              </a:rPr>
              <a:t>Increment</a:t>
            </a:r>
            <a:r>
              <a:rPr lang="ja-JP" altLang="en-US" sz="3200">
                <a:latin typeface="Meiryo" charset="-128"/>
                <a:ea typeface="Meiryo" charset="-128"/>
                <a:cs typeface="Meiryo" charset="-128"/>
              </a:rPr>
              <a:t>を使うと連番の数字が自動的に挿入することが出来ます。</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en-US" altLang="ja-JP" sz="3200">
                <a:latin typeface="Meiryo" charset="-128"/>
                <a:ea typeface="Meiryo" charset="-128"/>
                <a:cs typeface="Meiryo" charset="-128"/>
              </a:rPr>
              <a:t>Auto Increment</a:t>
            </a:r>
            <a:r>
              <a:rPr lang="ja-JP" altLang="en-US" sz="3200">
                <a:latin typeface="Meiryo" charset="-128"/>
                <a:ea typeface="Meiryo" charset="-128"/>
                <a:cs typeface="Meiryo" charset="-128"/>
              </a:rPr>
              <a:t>を使う場合はキーを設定する必要がある。</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en-US" altLang="ja-JP" sz="3200">
                <a:latin typeface="Meiryo" charset="-128"/>
                <a:ea typeface="Meiryo" charset="-128"/>
                <a:cs typeface="Meiryo" charset="-128"/>
              </a:rPr>
              <a:t>Auto Increment</a:t>
            </a:r>
            <a:r>
              <a:rPr lang="ja-JP" altLang="en-US" sz="3200">
                <a:latin typeface="Meiryo" charset="-128"/>
                <a:ea typeface="Meiryo" charset="-128"/>
                <a:cs typeface="Meiryo" charset="-128"/>
              </a:rPr>
              <a:t>で自動挿入された値は変更することが出来る。</a:t>
            </a:r>
            <a:endParaRPr lang="en-US" altLang="ja-JP" sz="3200">
              <a:latin typeface="Meiryo" charset="-128"/>
              <a:ea typeface="Meiryo" charset="-128"/>
              <a:cs typeface="Meiryo" charset="-128"/>
            </a:endParaRPr>
          </a:p>
        </p:txBody>
      </p:sp>
    </p:spTree>
    <p:extLst>
      <p:ext uri="{BB962C8B-B14F-4D97-AF65-F5344CB8AC3E}">
        <p14:creationId xmlns:p14="http://schemas.microsoft.com/office/powerpoint/2010/main" val="14931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24885"/>
            <a:ext cx="10515600" cy="1325563"/>
          </a:xfrm>
        </p:spPr>
        <p:txBody>
          <a:bodyPr>
            <a:normAutofit/>
          </a:bodyPr>
          <a:lstStyle/>
          <a:p>
            <a:pPr algn="ctr"/>
            <a:r>
              <a:rPr lang="ja-JP" altLang="en-US" sz="5400">
                <a:latin typeface="Meiryo" charset="-128"/>
                <a:ea typeface="Meiryo" charset="-128"/>
                <a:cs typeface="Meiryo" charset="-128"/>
              </a:rPr>
              <a:t>テーブル設計アンチパターン①</a:t>
            </a:r>
            <a:endParaRPr kumimoji="1" lang="ja-JP" altLang="en-US" sz="5400">
              <a:latin typeface="Meiryo" charset="-128"/>
              <a:ea typeface="Meiryo" charset="-128"/>
              <a:cs typeface="Meiryo" charset="-128"/>
            </a:endParaRPr>
          </a:p>
        </p:txBody>
      </p:sp>
      <p:graphicFrame>
        <p:nvGraphicFramePr>
          <p:cNvPr id="5" name="表 4"/>
          <p:cNvGraphicFramePr>
            <a:graphicFrameLocks noGrp="1"/>
          </p:cNvGraphicFramePr>
          <p:nvPr>
            <p:extLst>
              <p:ext uri="{D42A27DB-BD31-4B8C-83A1-F6EECF244321}">
                <p14:modId xmlns:p14="http://schemas.microsoft.com/office/powerpoint/2010/main" val="280305695"/>
              </p:ext>
            </p:extLst>
          </p:nvPr>
        </p:nvGraphicFramePr>
        <p:xfrm>
          <a:off x="838200" y="1350448"/>
          <a:ext cx="2756546" cy="3317902"/>
        </p:xfrm>
        <a:graphic>
          <a:graphicData uri="http://schemas.openxmlformats.org/drawingml/2006/table">
            <a:tbl>
              <a:tblPr firstRow="1" bandRow="1">
                <a:tableStyleId>{5C22544A-7EE6-4342-B048-85BDC9FD1C3A}</a:tableStyleId>
              </a:tblPr>
              <a:tblGrid>
                <a:gridCol w="1012807"/>
                <a:gridCol w="1743739"/>
              </a:tblGrid>
              <a:tr h="473986">
                <a:tc>
                  <a:txBody>
                    <a:bodyPr/>
                    <a:lstStyle/>
                    <a:p>
                      <a:r>
                        <a:rPr kumimoji="1" lang="ja-JP" altLang="en-US">
                          <a:latin typeface="Meiryo" charset="-128"/>
                          <a:ea typeface="Meiryo" charset="-128"/>
                          <a:cs typeface="Meiryo" charset="-128"/>
                        </a:rPr>
                        <a:t>品番</a:t>
                      </a:r>
                    </a:p>
                  </a:txBody>
                  <a:tcPr/>
                </a:tc>
                <a:tc>
                  <a:txBody>
                    <a:bodyPr/>
                    <a:lstStyle/>
                    <a:p>
                      <a:r>
                        <a:rPr kumimoji="1" lang="ja-JP" altLang="en-US">
                          <a:latin typeface="Meiryo" charset="-128"/>
                          <a:ea typeface="Meiryo" charset="-128"/>
                          <a:cs typeface="Meiryo" charset="-128"/>
                        </a:rPr>
                        <a:t>品名</a:t>
                      </a:r>
                    </a:p>
                  </a:txBody>
                  <a:tcPr/>
                </a:tc>
              </a:tr>
              <a:tr h="473986">
                <a:tc>
                  <a:txBody>
                    <a:bodyPr/>
                    <a:lstStyle/>
                    <a:p>
                      <a:r>
                        <a:rPr kumimoji="1" lang="en-US" altLang="ja-JP">
                          <a:latin typeface="Meiryo" charset="-128"/>
                          <a:ea typeface="Meiryo" charset="-128"/>
                          <a:cs typeface="Meiryo" charset="-128"/>
                        </a:rPr>
                        <a:t>E001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鉛筆</a:t>
                      </a:r>
                    </a:p>
                  </a:txBody>
                  <a:tcPr/>
                </a:tc>
              </a:tr>
              <a:tr h="473986">
                <a:tc>
                  <a:txBody>
                    <a:bodyPr/>
                    <a:lstStyle/>
                    <a:p>
                      <a:r>
                        <a:rPr kumimoji="1" lang="en-US" altLang="ja-JP">
                          <a:latin typeface="Meiryo" charset="-128"/>
                          <a:ea typeface="Meiryo" charset="-128"/>
                          <a:cs typeface="Meiryo" charset="-128"/>
                        </a:rPr>
                        <a:t>E002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消しゴム</a:t>
                      </a:r>
                    </a:p>
                  </a:txBody>
                  <a:tcPr/>
                </a:tc>
              </a:tr>
              <a:tr h="473986">
                <a:tc>
                  <a:txBody>
                    <a:bodyPr/>
                    <a:lstStyle/>
                    <a:p>
                      <a:r>
                        <a:rPr kumimoji="1" lang="en-US" altLang="ja-JP">
                          <a:latin typeface="Meiryo" charset="-128"/>
                          <a:ea typeface="Meiryo" charset="-128"/>
                          <a:cs typeface="Meiryo" charset="-128"/>
                        </a:rPr>
                        <a:t>E003</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定規</a:t>
                      </a:r>
                    </a:p>
                  </a:txBody>
                  <a:tcPr/>
                </a:tc>
              </a:tr>
              <a:tr h="473986">
                <a:tc>
                  <a:txBody>
                    <a:bodyPr/>
                    <a:lstStyle/>
                    <a:p>
                      <a:r>
                        <a:rPr kumimoji="1" lang="en-US" altLang="ja-JP">
                          <a:latin typeface="Meiryo" charset="-128"/>
                          <a:ea typeface="Meiryo" charset="-128"/>
                          <a:cs typeface="Meiryo" charset="-128"/>
                        </a:rPr>
                        <a:t>E004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下敷き</a:t>
                      </a:r>
                    </a:p>
                  </a:txBody>
                  <a:tcPr/>
                </a:tc>
              </a:tr>
              <a:tr h="473986">
                <a:tc>
                  <a:txBody>
                    <a:bodyPr/>
                    <a:lstStyle/>
                    <a:p>
                      <a:r>
                        <a:rPr kumimoji="1" lang="en-US" altLang="ja-JP">
                          <a:latin typeface="Meiryo" charset="-128"/>
                          <a:ea typeface="Meiryo" charset="-128"/>
                          <a:cs typeface="Meiryo" charset="-128"/>
                        </a:rPr>
                        <a:t>E005</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筆箱</a:t>
                      </a:r>
                    </a:p>
                  </a:txBody>
                  <a:tcPr/>
                </a:tc>
              </a:tr>
              <a:tr h="473986">
                <a:tc>
                  <a:txBody>
                    <a:bodyPr/>
                    <a:lstStyle/>
                    <a:p>
                      <a:r>
                        <a:rPr kumimoji="1" lang="en-US" altLang="ja-JP">
                          <a:latin typeface="Meiryo" charset="-128"/>
                          <a:ea typeface="Meiryo" charset="-128"/>
                          <a:cs typeface="Meiryo" charset="-128"/>
                        </a:rPr>
                        <a:t>E006</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ボールペン</a:t>
                      </a:r>
                    </a:p>
                  </a:txBody>
                  <a:tcPr/>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1666177994"/>
              </p:ext>
            </p:extLst>
          </p:nvPr>
        </p:nvGraphicFramePr>
        <p:xfrm>
          <a:off x="4474535" y="1350448"/>
          <a:ext cx="6515986" cy="3317902"/>
        </p:xfrm>
        <a:graphic>
          <a:graphicData uri="http://schemas.openxmlformats.org/drawingml/2006/table">
            <a:tbl>
              <a:tblPr firstRow="1" bandRow="1">
                <a:tableStyleId>{5C22544A-7EE6-4342-B048-85BDC9FD1C3A}</a:tableStyleId>
              </a:tblPr>
              <a:tblGrid>
                <a:gridCol w="1242238"/>
                <a:gridCol w="1743739"/>
                <a:gridCol w="3530009"/>
              </a:tblGrid>
              <a:tr h="473986">
                <a:tc>
                  <a:txBody>
                    <a:bodyPr/>
                    <a:lstStyle/>
                    <a:p>
                      <a:r>
                        <a:rPr kumimoji="1" lang="ja-JP" altLang="en-US">
                          <a:latin typeface="Meiryo" charset="-128"/>
                          <a:ea typeface="Meiryo" charset="-128"/>
                          <a:cs typeface="Meiryo" charset="-128"/>
                        </a:rPr>
                        <a:t>発注番号</a:t>
                      </a:r>
                    </a:p>
                  </a:txBody>
                  <a:tcPr/>
                </a:tc>
                <a:tc>
                  <a:txBody>
                    <a:bodyPr/>
                    <a:lstStyle/>
                    <a:p>
                      <a:r>
                        <a:rPr kumimoji="1" lang="ja-JP" altLang="en-US">
                          <a:latin typeface="Meiryo" charset="-128"/>
                          <a:ea typeface="Meiryo" charset="-128"/>
                          <a:cs typeface="Meiryo" charset="-128"/>
                        </a:rPr>
                        <a:t>宛先</a:t>
                      </a:r>
                    </a:p>
                  </a:txBody>
                  <a:tcPr/>
                </a:tc>
                <a:tc>
                  <a:txBody>
                    <a:bodyPr/>
                    <a:lstStyle/>
                    <a:p>
                      <a:r>
                        <a:rPr kumimoji="1" lang="ja-JP" altLang="en-US">
                          <a:latin typeface="Meiryo" charset="-128"/>
                          <a:ea typeface="Meiryo" charset="-128"/>
                          <a:cs typeface="Meiryo" charset="-128"/>
                        </a:rPr>
                        <a:t>注文品目</a:t>
                      </a:r>
                    </a:p>
                  </a:txBody>
                  <a:tcPr/>
                </a:tc>
              </a:tr>
              <a:tr h="473986">
                <a:tc>
                  <a:txBody>
                    <a:bodyPr/>
                    <a:lstStyle/>
                    <a:p>
                      <a:r>
                        <a:rPr kumimoji="1" lang="en-US" altLang="ja-JP">
                          <a:latin typeface="Meiryo" charset="-128"/>
                          <a:ea typeface="Meiryo" charset="-128"/>
                          <a:cs typeface="Meiryo" charset="-128"/>
                        </a:rPr>
                        <a:t>O001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○○株式会社</a:t>
                      </a:r>
                    </a:p>
                  </a:txBody>
                  <a:tcPr/>
                </a:tc>
                <a:tc>
                  <a:txBody>
                    <a:bodyPr/>
                    <a:lstStyle/>
                    <a:p>
                      <a:r>
                        <a:rPr kumimoji="1" lang="en-US" altLang="ja-JP">
                          <a:latin typeface="Meiryo" charset="-128"/>
                          <a:ea typeface="Meiryo" charset="-128"/>
                          <a:cs typeface="Meiryo" charset="-128"/>
                        </a:rPr>
                        <a:t>E001, E001, E002, E004</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O002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○○株式会社</a:t>
                      </a:r>
                    </a:p>
                  </a:txBody>
                  <a:tcPr/>
                </a:tc>
                <a:tc>
                  <a:txBody>
                    <a:bodyPr/>
                    <a:lstStyle/>
                    <a:p>
                      <a:r>
                        <a:rPr kumimoji="1" lang="en-US" altLang="ja-JP">
                          <a:latin typeface="Meiryo" charset="-128"/>
                          <a:ea typeface="Meiryo" charset="-128"/>
                          <a:cs typeface="Meiryo" charset="-128"/>
                        </a:rPr>
                        <a:t>E002, E002, E002, E002</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O003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株式会社△△</a:t>
                      </a:r>
                    </a:p>
                  </a:txBody>
                  <a:tcPr/>
                </a:tc>
                <a:tc>
                  <a:txBody>
                    <a:bodyPr/>
                    <a:lstStyle/>
                    <a:p>
                      <a:r>
                        <a:rPr kumimoji="1" lang="en-US" altLang="ja-JP">
                          <a:latin typeface="Meiryo" charset="-128"/>
                          <a:ea typeface="Meiryo" charset="-128"/>
                          <a:cs typeface="Meiryo" charset="-128"/>
                        </a:rPr>
                        <a:t>E006, E006, E006</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O004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有限会社□□</a:t>
                      </a:r>
                    </a:p>
                  </a:txBody>
                  <a:tcPr/>
                </a:tc>
                <a:tc>
                  <a:txBody>
                    <a:bodyPr/>
                    <a:lstStyle/>
                    <a:p>
                      <a:r>
                        <a:rPr kumimoji="1" lang="en-US" altLang="ja-JP">
                          <a:latin typeface="Meiryo" charset="-128"/>
                          <a:ea typeface="Meiryo" charset="-128"/>
                          <a:cs typeface="Meiryo" charset="-128"/>
                        </a:rPr>
                        <a:t>E005,E005</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O005</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株式会社△△</a:t>
                      </a:r>
                    </a:p>
                  </a:txBody>
                  <a:tcPr/>
                </a:tc>
                <a:tc>
                  <a:txBody>
                    <a:bodyPr/>
                    <a:lstStyle/>
                    <a:p>
                      <a:r>
                        <a:rPr kumimoji="1" lang="en-US" altLang="ja-JP">
                          <a:latin typeface="Meiryo" charset="-128"/>
                          <a:ea typeface="Meiryo" charset="-128"/>
                          <a:cs typeface="Meiryo" charset="-128"/>
                        </a:rPr>
                        <a:t>E006, E006</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O006</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○○株式会社</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E004, E004, E004</a:t>
                      </a:r>
                      <a:endParaRPr kumimoji="1" lang="ja-JP" altLang="en-US">
                        <a:latin typeface="Meiryo" charset="-128"/>
                        <a:ea typeface="Meiryo" charset="-128"/>
                        <a:cs typeface="Meiryo" charset="-128"/>
                      </a:endParaRPr>
                    </a:p>
                  </a:txBody>
                  <a:tcPr/>
                </a:tc>
              </a:tr>
            </a:tbl>
          </a:graphicData>
        </a:graphic>
      </p:graphicFrame>
      <p:sp>
        <p:nvSpPr>
          <p:cNvPr id="4" name="テキスト ボックス 3"/>
          <p:cNvSpPr txBox="1"/>
          <p:nvPr/>
        </p:nvSpPr>
        <p:spPr>
          <a:xfrm>
            <a:off x="0" y="6068353"/>
            <a:ext cx="12192000" cy="584775"/>
          </a:xfrm>
          <a:prstGeom prst="rect">
            <a:avLst/>
          </a:prstGeom>
          <a:noFill/>
        </p:spPr>
        <p:txBody>
          <a:bodyPr wrap="square" rtlCol="0">
            <a:spAutoFit/>
          </a:bodyPr>
          <a:lstStyle/>
          <a:p>
            <a:pPr algn="ctr"/>
            <a:r>
              <a:rPr kumimoji="1" lang="ja-JP" altLang="en-US" sz="3200">
                <a:solidFill>
                  <a:srgbClr val="FF0000"/>
                </a:solidFill>
                <a:latin typeface="Meiryo" charset="-128"/>
                <a:ea typeface="Meiryo" charset="-128"/>
                <a:cs typeface="Meiryo" charset="-128"/>
              </a:rPr>
              <a:t>注文品目から品名を絞り込むことが困難！</a:t>
            </a:r>
          </a:p>
        </p:txBody>
      </p:sp>
    </p:spTree>
    <p:extLst>
      <p:ext uri="{BB962C8B-B14F-4D97-AF65-F5344CB8AC3E}">
        <p14:creationId xmlns:p14="http://schemas.microsoft.com/office/powerpoint/2010/main" val="112628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24885"/>
            <a:ext cx="10515600" cy="1325563"/>
          </a:xfrm>
        </p:spPr>
        <p:txBody>
          <a:bodyPr>
            <a:normAutofit/>
          </a:bodyPr>
          <a:lstStyle/>
          <a:p>
            <a:pPr algn="ctr"/>
            <a:r>
              <a:rPr lang="ja-JP" altLang="en-US" sz="5400">
                <a:latin typeface="Meiryo" charset="-128"/>
                <a:ea typeface="Meiryo" charset="-128"/>
                <a:cs typeface="Meiryo" charset="-128"/>
              </a:rPr>
              <a:t>テーブル設計アンチパターン①</a:t>
            </a:r>
            <a:endParaRPr kumimoji="1" lang="ja-JP" altLang="en-US" sz="5400">
              <a:latin typeface="Meiryo" charset="-128"/>
              <a:ea typeface="Meiryo" charset="-128"/>
              <a:cs typeface="Meiryo"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007206117"/>
              </p:ext>
            </p:extLst>
          </p:nvPr>
        </p:nvGraphicFramePr>
        <p:xfrm>
          <a:off x="519224" y="1350448"/>
          <a:ext cx="2756546" cy="3317902"/>
        </p:xfrm>
        <a:graphic>
          <a:graphicData uri="http://schemas.openxmlformats.org/drawingml/2006/table">
            <a:tbl>
              <a:tblPr firstRow="1" bandRow="1">
                <a:tableStyleId>{5C22544A-7EE6-4342-B048-85BDC9FD1C3A}</a:tableStyleId>
              </a:tblPr>
              <a:tblGrid>
                <a:gridCol w="1012807"/>
                <a:gridCol w="1743739"/>
              </a:tblGrid>
              <a:tr h="473986">
                <a:tc>
                  <a:txBody>
                    <a:bodyPr/>
                    <a:lstStyle/>
                    <a:p>
                      <a:r>
                        <a:rPr kumimoji="1" lang="ja-JP" altLang="en-US">
                          <a:latin typeface="Meiryo" charset="-128"/>
                          <a:ea typeface="Meiryo" charset="-128"/>
                          <a:cs typeface="Meiryo" charset="-128"/>
                        </a:rPr>
                        <a:t>品番</a:t>
                      </a:r>
                    </a:p>
                  </a:txBody>
                  <a:tcPr/>
                </a:tc>
                <a:tc>
                  <a:txBody>
                    <a:bodyPr/>
                    <a:lstStyle/>
                    <a:p>
                      <a:r>
                        <a:rPr kumimoji="1" lang="ja-JP" altLang="en-US">
                          <a:latin typeface="Meiryo" charset="-128"/>
                          <a:ea typeface="Meiryo" charset="-128"/>
                          <a:cs typeface="Meiryo" charset="-128"/>
                        </a:rPr>
                        <a:t>品名</a:t>
                      </a:r>
                    </a:p>
                  </a:txBody>
                  <a:tcPr/>
                </a:tc>
              </a:tr>
              <a:tr h="473986">
                <a:tc>
                  <a:txBody>
                    <a:bodyPr/>
                    <a:lstStyle/>
                    <a:p>
                      <a:r>
                        <a:rPr kumimoji="1" lang="en-US" altLang="ja-JP">
                          <a:latin typeface="Meiryo" charset="-128"/>
                          <a:ea typeface="Meiryo" charset="-128"/>
                          <a:cs typeface="Meiryo" charset="-128"/>
                        </a:rPr>
                        <a:t>E001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鉛筆</a:t>
                      </a:r>
                    </a:p>
                  </a:txBody>
                  <a:tcPr/>
                </a:tc>
              </a:tr>
              <a:tr h="473986">
                <a:tc>
                  <a:txBody>
                    <a:bodyPr/>
                    <a:lstStyle/>
                    <a:p>
                      <a:r>
                        <a:rPr kumimoji="1" lang="en-US" altLang="ja-JP">
                          <a:latin typeface="Meiryo" charset="-128"/>
                          <a:ea typeface="Meiryo" charset="-128"/>
                          <a:cs typeface="Meiryo" charset="-128"/>
                        </a:rPr>
                        <a:t>E002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消しゴム</a:t>
                      </a:r>
                    </a:p>
                  </a:txBody>
                  <a:tcPr/>
                </a:tc>
              </a:tr>
              <a:tr h="473986">
                <a:tc>
                  <a:txBody>
                    <a:bodyPr/>
                    <a:lstStyle/>
                    <a:p>
                      <a:r>
                        <a:rPr kumimoji="1" lang="en-US" altLang="ja-JP">
                          <a:latin typeface="Meiryo" charset="-128"/>
                          <a:ea typeface="Meiryo" charset="-128"/>
                          <a:cs typeface="Meiryo" charset="-128"/>
                        </a:rPr>
                        <a:t>E003</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定規</a:t>
                      </a:r>
                    </a:p>
                  </a:txBody>
                  <a:tcPr/>
                </a:tc>
              </a:tr>
              <a:tr h="473986">
                <a:tc>
                  <a:txBody>
                    <a:bodyPr/>
                    <a:lstStyle/>
                    <a:p>
                      <a:r>
                        <a:rPr kumimoji="1" lang="en-US" altLang="ja-JP">
                          <a:latin typeface="Meiryo" charset="-128"/>
                          <a:ea typeface="Meiryo" charset="-128"/>
                          <a:cs typeface="Meiryo" charset="-128"/>
                        </a:rPr>
                        <a:t>E004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下敷き</a:t>
                      </a:r>
                    </a:p>
                  </a:txBody>
                  <a:tcPr/>
                </a:tc>
              </a:tr>
              <a:tr h="473986">
                <a:tc>
                  <a:txBody>
                    <a:bodyPr/>
                    <a:lstStyle/>
                    <a:p>
                      <a:r>
                        <a:rPr kumimoji="1" lang="en-US" altLang="ja-JP">
                          <a:latin typeface="Meiryo" charset="-128"/>
                          <a:ea typeface="Meiryo" charset="-128"/>
                          <a:cs typeface="Meiryo" charset="-128"/>
                        </a:rPr>
                        <a:t>E005</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筆箱</a:t>
                      </a:r>
                    </a:p>
                  </a:txBody>
                  <a:tcPr/>
                </a:tc>
              </a:tr>
              <a:tr h="473986">
                <a:tc>
                  <a:txBody>
                    <a:bodyPr/>
                    <a:lstStyle/>
                    <a:p>
                      <a:r>
                        <a:rPr kumimoji="1" lang="en-US" altLang="ja-JP">
                          <a:latin typeface="Meiryo" charset="-128"/>
                          <a:ea typeface="Meiryo" charset="-128"/>
                          <a:cs typeface="Meiryo" charset="-128"/>
                        </a:rPr>
                        <a:t>E006</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ボールペン</a:t>
                      </a:r>
                    </a:p>
                  </a:txBody>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647102765"/>
              </p:ext>
            </p:extLst>
          </p:nvPr>
        </p:nvGraphicFramePr>
        <p:xfrm>
          <a:off x="3785190" y="1372159"/>
          <a:ext cx="2985977" cy="3317902"/>
        </p:xfrm>
        <a:graphic>
          <a:graphicData uri="http://schemas.openxmlformats.org/drawingml/2006/table">
            <a:tbl>
              <a:tblPr firstRow="1" bandRow="1">
                <a:tableStyleId>{5C22544A-7EE6-4342-B048-85BDC9FD1C3A}</a:tableStyleId>
              </a:tblPr>
              <a:tblGrid>
                <a:gridCol w="1242238"/>
                <a:gridCol w="1743739"/>
              </a:tblGrid>
              <a:tr h="473986">
                <a:tc>
                  <a:txBody>
                    <a:bodyPr/>
                    <a:lstStyle/>
                    <a:p>
                      <a:r>
                        <a:rPr kumimoji="1" lang="ja-JP" altLang="en-US">
                          <a:latin typeface="Meiryo" charset="-128"/>
                          <a:ea typeface="Meiryo" charset="-128"/>
                          <a:cs typeface="Meiryo" charset="-128"/>
                        </a:rPr>
                        <a:t>発注番号</a:t>
                      </a:r>
                    </a:p>
                  </a:txBody>
                  <a:tcPr/>
                </a:tc>
                <a:tc>
                  <a:txBody>
                    <a:bodyPr/>
                    <a:lstStyle/>
                    <a:p>
                      <a:r>
                        <a:rPr kumimoji="1" lang="ja-JP" altLang="en-US">
                          <a:latin typeface="Meiryo" charset="-128"/>
                          <a:ea typeface="Meiryo" charset="-128"/>
                          <a:cs typeface="Meiryo" charset="-128"/>
                        </a:rPr>
                        <a:t>宛先</a:t>
                      </a:r>
                    </a:p>
                  </a:txBody>
                  <a:tcPr/>
                </a:tc>
              </a:tr>
              <a:tr h="473986">
                <a:tc>
                  <a:txBody>
                    <a:bodyPr/>
                    <a:lstStyle/>
                    <a:p>
                      <a:r>
                        <a:rPr kumimoji="1" lang="en-US" altLang="ja-JP">
                          <a:latin typeface="Meiryo" charset="-128"/>
                          <a:ea typeface="Meiryo" charset="-128"/>
                          <a:cs typeface="Meiryo" charset="-128"/>
                        </a:rPr>
                        <a:t>O001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○○株式会社</a:t>
                      </a:r>
                    </a:p>
                  </a:txBody>
                  <a:tcPr/>
                </a:tc>
              </a:tr>
              <a:tr h="473986">
                <a:tc>
                  <a:txBody>
                    <a:bodyPr/>
                    <a:lstStyle/>
                    <a:p>
                      <a:r>
                        <a:rPr kumimoji="1" lang="en-US" altLang="ja-JP">
                          <a:latin typeface="Meiryo" charset="-128"/>
                          <a:ea typeface="Meiryo" charset="-128"/>
                          <a:cs typeface="Meiryo" charset="-128"/>
                        </a:rPr>
                        <a:t>O002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○○株式会社</a:t>
                      </a:r>
                    </a:p>
                  </a:txBody>
                  <a:tcPr/>
                </a:tc>
              </a:tr>
              <a:tr h="473986">
                <a:tc>
                  <a:txBody>
                    <a:bodyPr/>
                    <a:lstStyle/>
                    <a:p>
                      <a:r>
                        <a:rPr kumimoji="1" lang="en-US" altLang="ja-JP">
                          <a:latin typeface="Meiryo" charset="-128"/>
                          <a:ea typeface="Meiryo" charset="-128"/>
                          <a:cs typeface="Meiryo" charset="-128"/>
                        </a:rPr>
                        <a:t>O003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株式会社△△</a:t>
                      </a:r>
                    </a:p>
                  </a:txBody>
                  <a:tcPr/>
                </a:tc>
              </a:tr>
              <a:tr h="473986">
                <a:tc>
                  <a:txBody>
                    <a:bodyPr/>
                    <a:lstStyle/>
                    <a:p>
                      <a:r>
                        <a:rPr kumimoji="1" lang="en-US" altLang="ja-JP">
                          <a:latin typeface="Meiryo" charset="-128"/>
                          <a:ea typeface="Meiryo" charset="-128"/>
                          <a:cs typeface="Meiryo" charset="-128"/>
                        </a:rPr>
                        <a:t>O004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有限会社□□</a:t>
                      </a:r>
                    </a:p>
                  </a:txBody>
                  <a:tcPr/>
                </a:tc>
              </a:tr>
              <a:tr h="473986">
                <a:tc>
                  <a:txBody>
                    <a:bodyPr/>
                    <a:lstStyle/>
                    <a:p>
                      <a:r>
                        <a:rPr kumimoji="1" lang="en-US" altLang="ja-JP">
                          <a:latin typeface="Meiryo" charset="-128"/>
                          <a:ea typeface="Meiryo" charset="-128"/>
                          <a:cs typeface="Meiryo" charset="-128"/>
                        </a:rPr>
                        <a:t>O005</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株式会社△△</a:t>
                      </a:r>
                    </a:p>
                  </a:txBody>
                  <a:tcPr/>
                </a:tc>
              </a:tr>
              <a:tr h="473986">
                <a:tc>
                  <a:txBody>
                    <a:bodyPr/>
                    <a:lstStyle/>
                    <a:p>
                      <a:r>
                        <a:rPr kumimoji="1" lang="en-US" altLang="ja-JP">
                          <a:latin typeface="Meiryo" charset="-128"/>
                          <a:ea typeface="Meiryo" charset="-128"/>
                          <a:cs typeface="Meiryo" charset="-128"/>
                        </a:rPr>
                        <a:t>O006</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○○株式会社</a:t>
                      </a:r>
                      <a:endParaRPr kumimoji="1" lang="ja-JP" altLang="en-US">
                        <a:latin typeface="Meiryo" charset="-128"/>
                        <a:ea typeface="Meiryo" charset="-128"/>
                        <a:cs typeface="Meiryo" charset="-128"/>
                      </a:endParaRPr>
                    </a:p>
                  </a:txBody>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1791961525"/>
              </p:ext>
            </p:extLst>
          </p:nvPr>
        </p:nvGraphicFramePr>
        <p:xfrm>
          <a:off x="7280588" y="1350448"/>
          <a:ext cx="4073212" cy="4265874"/>
        </p:xfrm>
        <a:graphic>
          <a:graphicData uri="http://schemas.openxmlformats.org/drawingml/2006/table">
            <a:tbl>
              <a:tblPr firstRow="1" bandRow="1">
                <a:tableStyleId>{5C22544A-7EE6-4342-B048-85BDC9FD1C3A}</a:tableStyleId>
              </a:tblPr>
              <a:tblGrid>
                <a:gridCol w="1182928"/>
                <a:gridCol w="1388583"/>
                <a:gridCol w="1501701"/>
              </a:tblGrid>
              <a:tr h="473986">
                <a:tc>
                  <a:txBody>
                    <a:bodyPr/>
                    <a:lstStyle/>
                    <a:p>
                      <a:r>
                        <a:rPr kumimoji="1" lang="ja-JP" altLang="en-US">
                          <a:latin typeface="Meiryo" charset="-128"/>
                          <a:ea typeface="Meiryo" charset="-128"/>
                          <a:cs typeface="Meiryo" charset="-128"/>
                        </a:rPr>
                        <a:t>発注番号</a:t>
                      </a:r>
                    </a:p>
                  </a:txBody>
                  <a:tcPr/>
                </a:tc>
                <a:tc>
                  <a:txBody>
                    <a:bodyPr/>
                    <a:lstStyle/>
                    <a:p>
                      <a:r>
                        <a:rPr kumimoji="1" lang="ja-JP" altLang="en-US">
                          <a:latin typeface="Meiryo" charset="-128"/>
                          <a:ea typeface="Meiryo" charset="-128"/>
                          <a:cs typeface="Meiryo" charset="-128"/>
                        </a:rPr>
                        <a:t>品番</a:t>
                      </a:r>
                    </a:p>
                  </a:txBody>
                  <a:tcPr/>
                </a:tc>
                <a:tc>
                  <a:txBody>
                    <a:bodyPr/>
                    <a:lstStyle/>
                    <a:p>
                      <a:r>
                        <a:rPr kumimoji="1" lang="ja-JP" altLang="en-US">
                          <a:latin typeface="Meiryo" charset="-128"/>
                          <a:ea typeface="Meiryo" charset="-128"/>
                          <a:cs typeface="Meiryo" charset="-128"/>
                        </a:rPr>
                        <a:t>数量</a:t>
                      </a:r>
                    </a:p>
                  </a:txBody>
                  <a:tcPr/>
                </a:tc>
              </a:tr>
              <a:tr h="473986">
                <a:tc>
                  <a:txBody>
                    <a:bodyPr/>
                    <a:lstStyle/>
                    <a:p>
                      <a:r>
                        <a:rPr kumimoji="1" lang="en-US" altLang="ja-JP">
                          <a:latin typeface="Meiryo" charset="-128"/>
                          <a:ea typeface="Meiryo" charset="-128"/>
                          <a:cs typeface="Meiryo" charset="-128"/>
                        </a:rPr>
                        <a:t>O001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E001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O001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E002</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O001</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E004</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O002</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E002</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4</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O003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E006</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3</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O004</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E005</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O005</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E006</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O006</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E004</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3</a:t>
                      </a:r>
                      <a:endParaRPr kumimoji="1" lang="ja-JP" altLang="en-US">
                        <a:latin typeface="Meiryo" charset="-128"/>
                        <a:ea typeface="Meiryo" charset="-128"/>
                        <a:cs typeface="Meiryo" charset="-128"/>
                      </a:endParaRPr>
                    </a:p>
                  </a:txBody>
                  <a:tcPr/>
                </a:tc>
              </a:tr>
            </a:tbl>
          </a:graphicData>
        </a:graphic>
      </p:graphicFrame>
    </p:spTree>
    <p:extLst>
      <p:ext uri="{BB962C8B-B14F-4D97-AF65-F5344CB8AC3E}">
        <p14:creationId xmlns:p14="http://schemas.microsoft.com/office/powerpoint/2010/main" val="1672341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24885"/>
            <a:ext cx="10515600" cy="1325563"/>
          </a:xfrm>
        </p:spPr>
        <p:txBody>
          <a:bodyPr>
            <a:normAutofit/>
          </a:bodyPr>
          <a:lstStyle/>
          <a:p>
            <a:pPr algn="ctr"/>
            <a:r>
              <a:rPr lang="ja-JP" altLang="en-US" sz="5400">
                <a:latin typeface="Meiryo" charset="-128"/>
                <a:ea typeface="Meiryo" charset="-128"/>
                <a:cs typeface="Meiryo" charset="-128"/>
              </a:rPr>
              <a:t>テーブル設計アンチパターン②</a:t>
            </a:r>
            <a:endParaRPr kumimoji="1" lang="ja-JP" altLang="en-US" sz="5400">
              <a:latin typeface="Meiryo" charset="-128"/>
              <a:ea typeface="Meiryo" charset="-128"/>
              <a:cs typeface="Meiryo" charset="-128"/>
            </a:endParaRPr>
          </a:p>
        </p:txBody>
      </p:sp>
      <p:graphicFrame>
        <p:nvGraphicFramePr>
          <p:cNvPr id="8" name="表 7"/>
          <p:cNvGraphicFramePr>
            <a:graphicFrameLocks noGrp="1"/>
          </p:cNvGraphicFramePr>
          <p:nvPr>
            <p:extLst>
              <p:ext uri="{D42A27DB-BD31-4B8C-83A1-F6EECF244321}">
                <p14:modId xmlns:p14="http://schemas.microsoft.com/office/powerpoint/2010/main" val="1807466884"/>
              </p:ext>
            </p:extLst>
          </p:nvPr>
        </p:nvGraphicFramePr>
        <p:xfrm>
          <a:off x="2415362" y="1350448"/>
          <a:ext cx="6622312" cy="4653507"/>
        </p:xfrm>
        <a:graphic>
          <a:graphicData uri="http://schemas.openxmlformats.org/drawingml/2006/table">
            <a:tbl>
              <a:tblPr firstRow="1" bandRow="1">
                <a:tableStyleId>{5C22544A-7EE6-4342-B048-85BDC9FD1C3A}</a:tableStyleId>
              </a:tblPr>
              <a:tblGrid>
                <a:gridCol w="3291177"/>
                <a:gridCol w="3331135"/>
              </a:tblGrid>
              <a:tr h="428898">
                <a:tc>
                  <a:txBody>
                    <a:bodyPr/>
                    <a:lstStyle/>
                    <a:p>
                      <a:r>
                        <a:rPr kumimoji="1" lang="ja-JP" altLang="en-US">
                          <a:latin typeface="Meiryo" charset="-128"/>
                          <a:ea typeface="Meiryo" charset="-128"/>
                          <a:cs typeface="Meiryo" charset="-128"/>
                        </a:rPr>
                        <a:t>部署名</a:t>
                      </a:r>
                    </a:p>
                  </a:txBody>
                  <a:tcPr/>
                </a:tc>
                <a:tc>
                  <a:txBody>
                    <a:bodyPr/>
                    <a:lstStyle/>
                    <a:p>
                      <a:r>
                        <a:rPr kumimoji="1" lang="ja-JP" altLang="en-US">
                          <a:latin typeface="Meiryo" charset="-128"/>
                          <a:ea typeface="Meiryo" charset="-128"/>
                          <a:cs typeface="Meiryo" charset="-128"/>
                        </a:rPr>
                        <a:t>親部署</a:t>
                      </a:r>
                    </a:p>
                  </a:txBody>
                  <a:tcPr/>
                </a:tc>
              </a:tr>
              <a:tr h="428898">
                <a:tc>
                  <a:txBody>
                    <a:bodyPr/>
                    <a:lstStyle/>
                    <a:p>
                      <a:r>
                        <a:rPr kumimoji="1" lang="ja-JP" altLang="en-US">
                          <a:latin typeface="Meiryo" charset="-128"/>
                          <a:ea typeface="Meiryo" charset="-128"/>
                          <a:cs typeface="Meiryo" charset="-128"/>
                        </a:rPr>
                        <a:t>管理本部</a:t>
                      </a:r>
                    </a:p>
                  </a:txBody>
                  <a:tcPr/>
                </a:tc>
                <a:tc>
                  <a:txBody>
                    <a:bodyPr/>
                    <a:lstStyle/>
                    <a:p>
                      <a:endParaRPr kumimoji="1" lang="ja-JP" altLang="en-US">
                        <a:latin typeface="Meiryo" charset="-128"/>
                        <a:ea typeface="Meiryo" charset="-128"/>
                        <a:cs typeface="Meiryo" charset="-128"/>
                      </a:endParaRPr>
                    </a:p>
                  </a:txBody>
                  <a:tcPr/>
                </a:tc>
              </a:tr>
              <a:tr h="428898">
                <a:tc>
                  <a:txBody>
                    <a:bodyPr/>
                    <a:lstStyle/>
                    <a:p>
                      <a:r>
                        <a:rPr kumimoji="1" lang="ja-JP" altLang="en-US">
                          <a:latin typeface="Meiryo" charset="-128"/>
                          <a:ea typeface="Meiryo" charset="-128"/>
                          <a:cs typeface="Meiryo" charset="-128"/>
                        </a:rPr>
                        <a:t>広告事業本部</a:t>
                      </a:r>
                    </a:p>
                  </a:txBody>
                  <a:tcPr/>
                </a:tc>
                <a:tc>
                  <a:txBody>
                    <a:bodyPr/>
                    <a:lstStyle/>
                    <a:p>
                      <a:endParaRPr kumimoji="1" lang="ja-JP" altLang="en-US">
                        <a:latin typeface="Meiryo" charset="-128"/>
                        <a:ea typeface="Meiryo" charset="-128"/>
                        <a:cs typeface="Meiryo" charset="-128"/>
                      </a:endParaRPr>
                    </a:p>
                  </a:txBody>
                  <a:tcPr/>
                </a:tc>
              </a:tr>
              <a:tr h="428898">
                <a:tc>
                  <a:txBody>
                    <a:bodyPr/>
                    <a:lstStyle/>
                    <a:p>
                      <a:r>
                        <a:rPr kumimoji="1" lang="ja-JP" altLang="en-US">
                          <a:latin typeface="Meiryo" charset="-128"/>
                          <a:ea typeface="Meiryo" charset="-128"/>
                          <a:cs typeface="Meiryo" charset="-128"/>
                        </a:rPr>
                        <a:t>メディア事業本部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Switch</a:t>
                      </a:r>
                      <a:r>
                        <a:rPr kumimoji="1" lang="ja-JP" altLang="en-US">
                          <a:latin typeface="Meiryo" charset="-128"/>
                          <a:ea typeface="Meiryo" charset="-128"/>
                          <a:cs typeface="Meiryo" charset="-128"/>
                        </a:rPr>
                        <a:t>事業本部</a:t>
                      </a:r>
                    </a:p>
                  </a:txBody>
                  <a:tcPr/>
                </a:tc>
                <a:tc>
                  <a:txBody>
                    <a:bodyPr/>
                    <a:lstStyle/>
                    <a:p>
                      <a:endParaRPr kumimoji="1" lang="ja-JP" altLang="en-US">
                        <a:latin typeface="Meiryo" charset="-128"/>
                        <a:ea typeface="Meiryo" charset="-128"/>
                        <a:cs typeface="Meiryo" charset="-128"/>
                      </a:endParaRPr>
                    </a:p>
                  </a:txBody>
                  <a:tcPr/>
                </a:tc>
              </a:tr>
              <a:tr h="428898">
                <a:tc>
                  <a:txBody>
                    <a:bodyPr/>
                    <a:lstStyle/>
                    <a:p>
                      <a:r>
                        <a:rPr kumimoji="1" lang="ja-JP" altLang="en-US">
                          <a:latin typeface="Meiryo" charset="-128"/>
                          <a:ea typeface="Meiryo" charset="-128"/>
                          <a:cs typeface="Meiryo" charset="-128"/>
                        </a:rPr>
                        <a:t>サービス推進部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メディア事業本部</a:t>
                      </a:r>
                    </a:p>
                  </a:txBody>
                  <a:tcPr/>
                </a:tc>
              </a:tr>
              <a:tr h="222863">
                <a:tc>
                  <a:txBody>
                    <a:bodyPr/>
                    <a:lstStyle/>
                    <a:p>
                      <a:r>
                        <a:rPr kumimoji="1" lang="ja-JP" altLang="en-US">
                          <a:latin typeface="Meiryo" charset="-128"/>
                          <a:ea typeface="Meiryo" charset="-128"/>
                          <a:cs typeface="Meiryo" charset="-128"/>
                        </a:rPr>
                        <a:t>マーケティングチーム</a:t>
                      </a:r>
                    </a:p>
                  </a:txBody>
                  <a:tcPr/>
                </a:tc>
                <a:tc>
                  <a:txBody>
                    <a:bodyPr/>
                    <a:lstStyle/>
                    <a:p>
                      <a:r>
                        <a:rPr kumimoji="1" lang="ja-JP" altLang="en-US">
                          <a:latin typeface="Meiryo" charset="-128"/>
                          <a:ea typeface="Meiryo" charset="-128"/>
                          <a:cs typeface="Meiryo" charset="-128"/>
                        </a:rPr>
                        <a:t>サービス推進部</a:t>
                      </a:r>
                    </a:p>
                  </a:txBody>
                  <a:tcPr/>
                </a:tc>
              </a:tr>
              <a:tr h="428898">
                <a:tc>
                  <a:txBody>
                    <a:bodyPr/>
                    <a:lstStyle/>
                    <a:p>
                      <a:r>
                        <a:rPr kumimoji="1" lang="ja-JP" altLang="en-US">
                          <a:latin typeface="Meiryo" charset="-128"/>
                          <a:ea typeface="Meiryo" charset="-128"/>
                          <a:cs typeface="Meiryo" charset="-128"/>
                        </a:rPr>
                        <a:t>企画チーム</a:t>
                      </a:r>
                    </a:p>
                  </a:txBody>
                  <a:tcPr/>
                </a:tc>
                <a:tc>
                  <a:txBody>
                    <a:bodyPr/>
                    <a:lstStyle/>
                    <a:p>
                      <a:r>
                        <a:rPr kumimoji="1" lang="ja-JP" altLang="en-US">
                          <a:latin typeface="Meiryo" charset="-128"/>
                          <a:ea typeface="Meiryo" charset="-128"/>
                          <a:cs typeface="Meiryo" charset="-128"/>
                        </a:rPr>
                        <a:t>サービス推進部</a:t>
                      </a:r>
                      <a:endParaRPr kumimoji="1" lang="ja-JP" altLang="en-US">
                        <a:latin typeface="Meiryo" charset="-128"/>
                        <a:ea typeface="Meiryo" charset="-128"/>
                        <a:cs typeface="Meiryo" charset="-128"/>
                      </a:endParaRPr>
                    </a:p>
                  </a:txBody>
                  <a:tcPr/>
                </a:tc>
              </a:tr>
              <a:tr h="427665">
                <a:tc>
                  <a:txBody>
                    <a:bodyPr/>
                    <a:lstStyle/>
                    <a:p>
                      <a:r>
                        <a:rPr kumimoji="1" lang="ja-JP" altLang="en-US">
                          <a:latin typeface="Meiryo" charset="-128"/>
                          <a:ea typeface="Meiryo" charset="-128"/>
                          <a:cs typeface="Meiryo" charset="-128"/>
                        </a:rPr>
                        <a:t>クリエイティブチーム</a:t>
                      </a:r>
                    </a:p>
                  </a:txBody>
                  <a:tcPr/>
                </a:tc>
                <a:tc>
                  <a:txBody>
                    <a:bodyPr/>
                    <a:lstStyle/>
                    <a:p>
                      <a:r>
                        <a:rPr kumimoji="1" lang="ja-JP" altLang="en-US">
                          <a:latin typeface="Meiryo" charset="-128"/>
                          <a:ea typeface="Meiryo" charset="-128"/>
                          <a:cs typeface="Meiryo" charset="-128"/>
                        </a:rPr>
                        <a:t>サービス推進部</a:t>
                      </a:r>
                      <a:endParaRPr kumimoji="1" lang="ja-JP" altLang="en-US">
                        <a:latin typeface="Meiryo" charset="-128"/>
                        <a:ea typeface="Meiryo" charset="-128"/>
                        <a:cs typeface="Meiryo" charset="-128"/>
                      </a:endParaRPr>
                    </a:p>
                  </a:txBody>
                  <a:tcPr/>
                </a:tc>
              </a:tr>
              <a:tr h="428898">
                <a:tc>
                  <a:txBody>
                    <a:bodyPr/>
                    <a:lstStyle/>
                    <a:p>
                      <a:r>
                        <a:rPr kumimoji="1" lang="ja-JP" altLang="en-US">
                          <a:latin typeface="Meiryo" charset="-128"/>
                          <a:ea typeface="Meiryo" charset="-128"/>
                          <a:cs typeface="Meiryo" charset="-128"/>
                        </a:rPr>
                        <a:t>開発第</a:t>
                      </a:r>
                      <a:r>
                        <a:rPr kumimoji="1" lang="en-US" altLang="ja-JP">
                          <a:latin typeface="Meiryo" charset="-128"/>
                          <a:ea typeface="Meiryo" charset="-128"/>
                          <a:cs typeface="Meiryo" charset="-128"/>
                        </a:rPr>
                        <a:t>1</a:t>
                      </a:r>
                      <a:r>
                        <a:rPr kumimoji="1" lang="ja-JP" altLang="en-US">
                          <a:latin typeface="Meiryo" charset="-128"/>
                          <a:ea typeface="Meiryo" charset="-128"/>
                          <a:cs typeface="Meiryo" charset="-128"/>
                        </a:rPr>
                        <a:t>チーム</a:t>
                      </a:r>
                    </a:p>
                  </a:txBody>
                  <a:tcPr/>
                </a:tc>
                <a:tc>
                  <a:txBody>
                    <a:bodyPr/>
                    <a:lstStyle/>
                    <a:p>
                      <a:r>
                        <a:rPr kumimoji="1" lang="ja-JP" altLang="en-US">
                          <a:latin typeface="Meiryo" charset="-128"/>
                          <a:ea typeface="Meiryo" charset="-128"/>
                          <a:cs typeface="Meiryo" charset="-128"/>
                        </a:rPr>
                        <a:t>サービス推進部</a:t>
                      </a:r>
                      <a:endParaRPr kumimoji="1" lang="ja-JP" altLang="en-US">
                        <a:latin typeface="Meiryo" charset="-128"/>
                        <a:ea typeface="Meiryo" charset="-128"/>
                        <a:cs typeface="Meiryo" charset="-128"/>
                      </a:endParaRPr>
                    </a:p>
                  </a:txBody>
                  <a:tcPr/>
                </a:tc>
              </a:tr>
              <a:tr h="428898">
                <a:tc>
                  <a:txBody>
                    <a:bodyPr/>
                    <a:lstStyle/>
                    <a:p>
                      <a:r>
                        <a:rPr kumimoji="1" lang="ja-JP" altLang="en-US">
                          <a:latin typeface="Meiryo" charset="-128"/>
                          <a:ea typeface="Meiryo" charset="-128"/>
                          <a:cs typeface="Meiryo" charset="-128"/>
                        </a:rPr>
                        <a:t>開発第</a:t>
                      </a:r>
                      <a:r>
                        <a:rPr kumimoji="1" lang="en-US" altLang="ja-JP">
                          <a:latin typeface="Meiryo" charset="-128"/>
                          <a:ea typeface="Meiryo" charset="-128"/>
                          <a:cs typeface="Meiryo" charset="-128"/>
                        </a:rPr>
                        <a:t>2</a:t>
                      </a:r>
                      <a:r>
                        <a:rPr kumimoji="1" lang="ja-JP" altLang="en-US">
                          <a:latin typeface="Meiryo" charset="-128"/>
                          <a:ea typeface="Meiryo" charset="-128"/>
                          <a:cs typeface="Meiryo" charset="-128"/>
                        </a:rPr>
                        <a:t>チーム</a:t>
                      </a:r>
                    </a:p>
                  </a:txBody>
                  <a:tcPr/>
                </a:tc>
                <a:tc>
                  <a:txBody>
                    <a:bodyPr/>
                    <a:lstStyle/>
                    <a:p>
                      <a:r>
                        <a:rPr kumimoji="1" lang="ja-JP" altLang="en-US">
                          <a:latin typeface="Meiryo" charset="-128"/>
                          <a:ea typeface="Meiryo" charset="-128"/>
                          <a:cs typeface="Meiryo" charset="-128"/>
                        </a:rPr>
                        <a:t>サービス推進部</a:t>
                      </a:r>
                      <a:endParaRPr kumimoji="1" lang="ja-JP" altLang="en-US">
                        <a:latin typeface="Meiryo" charset="-128"/>
                        <a:ea typeface="Meiryo" charset="-128"/>
                        <a:cs typeface="Meiryo" charset="-128"/>
                      </a:endParaRPr>
                    </a:p>
                  </a:txBody>
                  <a:tcPr/>
                </a:tc>
              </a:tr>
            </a:tbl>
          </a:graphicData>
        </a:graphic>
      </p:graphicFrame>
      <p:sp>
        <p:nvSpPr>
          <p:cNvPr id="10" name="テキスト ボックス 9"/>
          <p:cNvSpPr txBox="1"/>
          <p:nvPr/>
        </p:nvSpPr>
        <p:spPr>
          <a:xfrm>
            <a:off x="0" y="6068353"/>
            <a:ext cx="12192000" cy="584775"/>
          </a:xfrm>
          <a:prstGeom prst="rect">
            <a:avLst/>
          </a:prstGeom>
          <a:noFill/>
        </p:spPr>
        <p:txBody>
          <a:bodyPr wrap="square" rtlCol="0">
            <a:spAutoFit/>
          </a:bodyPr>
          <a:lstStyle/>
          <a:p>
            <a:pPr algn="ctr"/>
            <a:r>
              <a:rPr lang="ja-JP" altLang="en-US" sz="3200">
                <a:solidFill>
                  <a:srgbClr val="FF0000"/>
                </a:solidFill>
                <a:latin typeface="Meiryo" charset="-128"/>
                <a:ea typeface="Meiryo" charset="-128"/>
                <a:cs typeface="Meiryo" charset="-128"/>
              </a:rPr>
              <a:t>階層情報が</a:t>
            </a:r>
            <a:r>
              <a:rPr lang="en-US" altLang="ja-JP" sz="3200">
                <a:solidFill>
                  <a:srgbClr val="FF0000"/>
                </a:solidFill>
                <a:latin typeface="Meiryo" charset="-128"/>
                <a:ea typeface="Meiryo" charset="-128"/>
                <a:cs typeface="Meiryo" charset="-128"/>
              </a:rPr>
              <a:t>1</a:t>
            </a:r>
            <a:r>
              <a:rPr lang="ja-JP" altLang="en-US" sz="3200">
                <a:solidFill>
                  <a:srgbClr val="FF0000"/>
                </a:solidFill>
                <a:latin typeface="Meiryo" charset="-128"/>
                <a:ea typeface="Meiryo" charset="-128"/>
                <a:cs typeface="Meiryo" charset="-128"/>
              </a:rPr>
              <a:t>発で取得出来ない</a:t>
            </a:r>
            <a:r>
              <a:rPr kumimoji="1" lang="ja-JP" altLang="en-US" sz="3200">
                <a:solidFill>
                  <a:srgbClr val="FF0000"/>
                </a:solidFill>
                <a:latin typeface="Meiryo" charset="-128"/>
                <a:ea typeface="Meiryo" charset="-128"/>
                <a:cs typeface="Meiryo" charset="-128"/>
              </a:rPr>
              <a:t>！</a:t>
            </a:r>
          </a:p>
        </p:txBody>
      </p:sp>
    </p:spTree>
    <p:extLst>
      <p:ext uri="{BB962C8B-B14F-4D97-AF65-F5344CB8AC3E}">
        <p14:creationId xmlns:p14="http://schemas.microsoft.com/office/powerpoint/2010/main" val="136163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625549" y="0"/>
            <a:ext cx="10515600" cy="1325563"/>
          </a:xfrm>
        </p:spPr>
        <p:txBody>
          <a:bodyPr>
            <a:normAutofit/>
          </a:bodyPr>
          <a:lstStyle/>
          <a:p>
            <a:pPr algn="ctr"/>
            <a:r>
              <a:rPr lang="ja-JP" altLang="en-US" sz="5400">
                <a:latin typeface="Meiryo" charset="-128"/>
                <a:ea typeface="Meiryo" charset="-128"/>
                <a:cs typeface="Meiryo" charset="-128"/>
              </a:rPr>
              <a:t>テーブル設計アンチパターン②</a:t>
            </a:r>
            <a:endParaRPr kumimoji="1" lang="ja-JP" altLang="en-US" sz="5400">
              <a:latin typeface="Meiryo" charset="-128"/>
              <a:ea typeface="Meiryo" charset="-128"/>
              <a:cs typeface="Meiryo" charset="-128"/>
            </a:endParaRPr>
          </a:p>
        </p:txBody>
      </p:sp>
      <p:graphicFrame>
        <p:nvGraphicFramePr>
          <p:cNvPr id="8" name="表 7"/>
          <p:cNvGraphicFramePr>
            <a:graphicFrameLocks noGrp="1"/>
          </p:cNvGraphicFramePr>
          <p:nvPr>
            <p:extLst>
              <p:ext uri="{D42A27DB-BD31-4B8C-83A1-F6EECF244321}">
                <p14:modId xmlns:p14="http://schemas.microsoft.com/office/powerpoint/2010/main" val="1885862401"/>
              </p:ext>
            </p:extLst>
          </p:nvPr>
        </p:nvGraphicFramePr>
        <p:xfrm>
          <a:off x="1853166" y="1325563"/>
          <a:ext cx="8060365" cy="4653507"/>
        </p:xfrm>
        <a:graphic>
          <a:graphicData uri="http://schemas.openxmlformats.org/drawingml/2006/table">
            <a:tbl>
              <a:tblPr firstRow="1" bandRow="1">
                <a:tableStyleId>{5C22544A-7EE6-4342-B048-85BDC9FD1C3A}</a:tableStyleId>
              </a:tblPr>
              <a:tblGrid>
                <a:gridCol w="4005865"/>
                <a:gridCol w="4054500"/>
              </a:tblGrid>
              <a:tr h="428898">
                <a:tc>
                  <a:txBody>
                    <a:bodyPr/>
                    <a:lstStyle/>
                    <a:p>
                      <a:r>
                        <a:rPr kumimoji="1" lang="ja-JP" altLang="en-US">
                          <a:latin typeface="Meiryo" charset="-128"/>
                          <a:ea typeface="Meiryo" charset="-128"/>
                          <a:cs typeface="Meiryo" charset="-128"/>
                        </a:rPr>
                        <a:t>部署名</a:t>
                      </a:r>
                    </a:p>
                  </a:txBody>
                  <a:tcPr/>
                </a:tc>
                <a:tc>
                  <a:txBody>
                    <a:bodyPr/>
                    <a:lstStyle/>
                    <a:p>
                      <a:r>
                        <a:rPr kumimoji="1" lang="ja-JP" altLang="en-US">
                          <a:latin typeface="Meiryo" charset="-128"/>
                          <a:ea typeface="Meiryo" charset="-128"/>
                          <a:cs typeface="Meiryo" charset="-128"/>
                        </a:rPr>
                        <a:t>親部署</a:t>
                      </a:r>
                    </a:p>
                  </a:txBody>
                  <a:tcPr/>
                </a:tc>
              </a:tr>
              <a:tr h="428898">
                <a:tc>
                  <a:txBody>
                    <a:bodyPr/>
                    <a:lstStyle/>
                    <a:p>
                      <a:r>
                        <a:rPr kumimoji="1" lang="ja-JP" altLang="en-US">
                          <a:latin typeface="Meiryo" charset="-128"/>
                          <a:ea typeface="Meiryo" charset="-128"/>
                          <a:cs typeface="Meiryo" charset="-128"/>
                        </a:rPr>
                        <a:t>管理本部</a:t>
                      </a:r>
                    </a:p>
                  </a:txBody>
                  <a:tcPr/>
                </a:tc>
                <a:tc>
                  <a:txBody>
                    <a:bodyPr/>
                    <a:lstStyle/>
                    <a:p>
                      <a:endParaRPr kumimoji="1" lang="ja-JP" altLang="en-US">
                        <a:latin typeface="Meiryo" charset="-128"/>
                        <a:ea typeface="Meiryo" charset="-128"/>
                        <a:cs typeface="Meiryo" charset="-128"/>
                      </a:endParaRPr>
                    </a:p>
                  </a:txBody>
                  <a:tcPr/>
                </a:tc>
              </a:tr>
              <a:tr h="428898">
                <a:tc>
                  <a:txBody>
                    <a:bodyPr/>
                    <a:lstStyle/>
                    <a:p>
                      <a:r>
                        <a:rPr kumimoji="1" lang="ja-JP" altLang="en-US">
                          <a:latin typeface="Meiryo" charset="-128"/>
                          <a:ea typeface="Meiryo" charset="-128"/>
                          <a:cs typeface="Meiryo" charset="-128"/>
                        </a:rPr>
                        <a:t>広告事業本部</a:t>
                      </a:r>
                    </a:p>
                  </a:txBody>
                  <a:tcPr/>
                </a:tc>
                <a:tc>
                  <a:txBody>
                    <a:bodyPr/>
                    <a:lstStyle/>
                    <a:p>
                      <a:endParaRPr kumimoji="1" lang="ja-JP" altLang="en-US">
                        <a:latin typeface="Meiryo" charset="-128"/>
                        <a:ea typeface="Meiryo" charset="-128"/>
                        <a:cs typeface="Meiryo" charset="-128"/>
                      </a:endParaRPr>
                    </a:p>
                  </a:txBody>
                  <a:tcPr/>
                </a:tc>
              </a:tr>
              <a:tr h="428898">
                <a:tc>
                  <a:txBody>
                    <a:bodyPr/>
                    <a:lstStyle/>
                    <a:p>
                      <a:r>
                        <a:rPr kumimoji="1" lang="ja-JP" altLang="en-US">
                          <a:latin typeface="Meiryo" charset="-128"/>
                          <a:ea typeface="Meiryo" charset="-128"/>
                          <a:cs typeface="Meiryo" charset="-128"/>
                        </a:rPr>
                        <a:t>メディア事業本部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Switch</a:t>
                      </a:r>
                      <a:r>
                        <a:rPr kumimoji="1" lang="ja-JP" altLang="en-US">
                          <a:latin typeface="Meiryo" charset="-128"/>
                          <a:ea typeface="Meiryo" charset="-128"/>
                          <a:cs typeface="Meiryo" charset="-128"/>
                        </a:rPr>
                        <a:t>事業本部</a:t>
                      </a:r>
                    </a:p>
                  </a:txBody>
                  <a:tcPr/>
                </a:tc>
                <a:tc>
                  <a:txBody>
                    <a:bodyPr/>
                    <a:lstStyle/>
                    <a:p>
                      <a:endParaRPr kumimoji="1" lang="ja-JP" altLang="en-US">
                        <a:latin typeface="Meiryo" charset="-128"/>
                        <a:ea typeface="Meiryo" charset="-128"/>
                        <a:cs typeface="Meiryo" charset="-128"/>
                      </a:endParaRPr>
                    </a:p>
                  </a:txBody>
                  <a:tcPr/>
                </a:tc>
              </a:tr>
              <a:tr h="428898">
                <a:tc>
                  <a:txBody>
                    <a:bodyPr/>
                    <a:lstStyle/>
                    <a:p>
                      <a:r>
                        <a:rPr kumimoji="1" lang="ja-JP" altLang="en-US">
                          <a:latin typeface="Meiryo" charset="-128"/>
                          <a:ea typeface="Meiryo" charset="-128"/>
                          <a:cs typeface="Meiryo" charset="-128"/>
                        </a:rPr>
                        <a:t>サービス推進部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メディア事業本部</a:t>
                      </a:r>
                    </a:p>
                  </a:txBody>
                  <a:tcPr/>
                </a:tc>
              </a:tr>
              <a:tr h="222863">
                <a:tc>
                  <a:txBody>
                    <a:bodyPr/>
                    <a:lstStyle/>
                    <a:p>
                      <a:r>
                        <a:rPr kumimoji="1" lang="ja-JP" altLang="en-US">
                          <a:latin typeface="Meiryo" charset="-128"/>
                          <a:ea typeface="Meiryo" charset="-128"/>
                          <a:cs typeface="Meiryo" charset="-128"/>
                        </a:rPr>
                        <a:t>マーケティングチーム</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メディア事業本部</a:t>
                      </a:r>
                      <a:r>
                        <a:rPr kumimoji="1" lang="en-US" altLang="ja-JP">
                          <a:latin typeface="Meiryo" charset="-128"/>
                          <a:ea typeface="Meiryo" charset="-128"/>
                          <a:cs typeface="Meiryo" charset="-128"/>
                        </a:rPr>
                        <a:t>/</a:t>
                      </a:r>
                      <a:r>
                        <a:rPr kumimoji="1" lang="ja-JP" altLang="en-US">
                          <a:latin typeface="Meiryo" charset="-128"/>
                          <a:ea typeface="Meiryo" charset="-128"/>
                          <a:cs typeface="Meiryo" charset="-128"/>
                        </a:rPr>
                        <a:t>サービス推進部</a:t>
                      </a:r>
                    </a:p>
                  </a:txBody>
                  <a:tcPr/>
                </a:tc>
              </a:tr>
              <a:tr h="428898">
                <a:tc>
                  <a:txBody>
                    <a:bodyPr/>
                    <a:lstStyle/>
                    <a:p>
                      <a:r>
                        <a:rPr kumimoji="1" lang="ja-JP" altLang="en-US">
                          <a:latin typeface="Meiryo" charset="-128"/>
                          <a:ea typeface="Meiryo" charset="-128"/>
                          <a:cs typeface="Meiryo" charset="-128"/>
                        </a:rPr>
                        <a:t>企画チーム</a:t>
                      </a:r>
                    </a:p>
                  </a:txBody>
                  <a:tcPr/>
                </a:tc>
                <a:tc>
                  <a:txBody>
                    <a:bodyPr/>
                    <a:lstStyle/>
                    <a:p>
                      <a:r>
                        <a:rPr kumimoji="1" lang="ja-JP" altLang="en-US">
                          <a:latin typeface="Meiryo" charset="-128"/>
                          <a:ea typeface="Meiryo" charset="-128"/>
                          <a:cs typeface="Meiryo" charset="-128"/>
                        </a:rPr>
                        <a:t>メディア事業本部</a:t>
                      </a:r>
                      <a:r>
                        <a:rPr kumimoji="1" lang="en-US" altLang="ja-JP">
                          <a:latin typeface="Meiryo" charset="-128"/>
                          <a:ea typeface="Meiryo" charset="-128"/>
                          <a:cs typeface="Meiryo" charset="-128"/>
                        </a:rPr>
                        <a:t>/</a:t>
                      </a:r>
                      <a:r>
                        <a:rPr kumimoji="1" lang="ja-JP" altLang="en-US">
                          <a:latin typeface="Meiryo" charset="-128"/>
                          <a:ea typeface="Meiryo" charset="-128"/>
                          <a:cs typeface="Meiryo" charset="-128"/>
                        </a:rPr>
                        <a:t>サービス推進部</a:t>
                      </a:r>
                      <a:endParaRPr kumimoji="1" lang="ja-JP" altLang="en-US">
                        <a:latin typeface="Meiryo" charset="-128"/>
                        <a:ea typeface="Meiryo" charset="-128"/>
                        <a:cs typeface="Meiryo" charset="-128"/>
                      </a:endParaRPr>
                    </a:p>
                  </a:txBody>
                  <a:tcPr/>
                </a:tc>
              </a:tr>
              <a:tr h="427665">
                <a:tc>
                  <a:txBody>
                    <a:bodyPr/>
                    <a:lstStyle/>
                    <a:p>
                      <a:r>
                        <a:rPr kumimoji="1" lang="ja-JP" altLang="en-US">
                          <a:latin typeface="Meiryo" charset="-128"/>
                          <a:ea typeface="Meiryo" charset="-128"/>
                          <a:cs typeface="Meiryo" charset="-128"/>
                        </a:rPr>
                        <a:t>クリエイティブチーム</a:t>
                      </a:r>
                    </a:p>
                  </a:txBody>
                  <a:tcPr/>
                </a:tc>
                <a:tc>
                  <a:txBody>
                    <a:bodyPr/>
                    <a:lstStyle/>
                    <a:p>
                      <a:r>
                        <a:rPr kumimoji="1" lang="ja-JP" altLang="en-US">
                          <a:latin typeface="Meiryo" charset="-128"/>
                          <a:ea typeface="Meiryo" charset="-128"/>
                          <a:cs typeface="Meiryo" charset="-128"/>
                        </a:rPr>
                        <a:t>メディア事業本部</a:t>
                      </a:r>
                      <a:r>
                        <a:rPr kumimoji="1" lang="en-US" altLang="ja-JP">
                          <a:latin typeface="Meiryo" charset="-128"/>
                          <a:ea typeface="Meiryo" charset="-128"/>
                          <a:cs typeface="Meiryo" charset="-128"/>
                        </a:rPr>
                        <a:t>/</a:t>
                      </a:r>
                      <a:r>
                        <a:rPr kumimoji="1" lang="ja-JP" altLang="en-US">
                          <a:latin typeface="Meiryo" charset="-128"/>
                          <a:ea typeface="Meiryo" charset="-128"/>
                          <a:cs typeface="Meiryo" charset="-128"/>
                        </a:rPr>
                        <a:t>サービス推進部</a:t>
                      </a:r>
                      <a:endParaRPr kumimoji="1" lang="ja-JP" altLang="en-US">
                        <a:latin typeface="Meiryo" charset="-128"/>
                        <a:ea typeface="Meiryo" charset="-128"/>
                        <a:cs typeface="Meiryo" charset="-128"/>
                      </a:endParaRPr>
                    </a:p>
                  </a:txBody>
                  <a:tcPr/>
                </a:tc>
              </a:tr>
              <a:tr h="428898">
                <a:tc>
                  <a:txBody>
                    <a:bodyPr/>
                    <a:lstStyle/>
                    <a:p>
                      <a:r>
                        <a:rPr kumimoji="1" lang="ja-JP" altLang="en-US">
                          <a:latin typeface="Meiryo" charset="-128"/>
                          <a:ea typeface="Meiryo" charset="-128"/>
                          <a:cs typeface="Meiryo" charset="-128"/>
                        </a:rPr>
                        <a:t>開発第</a:t>
                      </a:r>
                      <a:r>
                        <a:rPr kumimoji="1" lang="en-US" altLang="ja-JP">
                          <a:latin typeface="Meiryo" charset="-128"/>
                          <a:ea typeface="Meiryo" charset="-128"/>
                          <a:cs typeface="Meiryo" charset="-128"/>
                        </a:rPr>
                        <a:t>1</a:t>
                      </a:r>
                      <a:r>
                        <a:rPr kumimoji="1" lang="ja-JP" altLang="en-US">
                          <a:latin typeface="Meiryo" charset="-128"/>
                          <a:ea typeface="Meiryo" charset="-128"/>
                          <a:cs typeface="Meiryo" charset="-128"/>
                        </a:rPr>
                        <a:t>チーム</a:t>
                      </a:r>
                    </a:p>
                  </a:txBody>
                  <a:tcPr/>
                </a:tc>
                <a:tc>
                  <a:txBody>
                    <a:bodyPr/>
                    <a:lstStyle/>
                    <a:p>
                      <a:r>
                        <a:rPr kumimoji="1" lang="ja-JP" altLang="en-US">
                          <a:latin typeface="Meiryo" charset="-128"/>
                          <a:ea typeface="Meiryo" charset="-128"/>
                          <a:cs typeface="Meiryo" charset="-128"/>
                        </a:rPr>
                        <a:t>メディア事業本部</a:t>
                      </a:r>
                      <a:r>
                        <a:rPr kumimoji="1" lang="en-US" altLang="ja-JP">
                          <a:latin typeface="Meiryo" charset="-128"/>
                          <a:ea typeface="Meiryo" charset="-128"/>
                          <a:cs typeface="Meiryo" charset="-128"/>
                        </a:rPr>
                        <a:t>/</a:t>
                      </a:r>
                      <a:r>
                        <a:rPr kumimoji="1" lang="ja-JP" altLang="en-US">
                          <a:latin typeface="Meiryo" charset="-128"/>
                          <a:ea typeface="Meiryo" charset="-128"/>
                          <a:cs typeface="Meiryo" charset="-128"/>
                        </a:rPr>
                        <a:t>サービス推進部</a:t>
                      </a:r>
                      <a:endParaRPr kumimoji="1" lang="ja-JP" altLang="en-US">
                        <a:latin typeface="Meiryo" charset="-128"/>
                        <a:ea typeface="Meiryo" charset="-128"/>
                        <a:cs typeface="Meiryo" charset="-128"/>
                      </a:endParaRPr>
                    </a:p>
                  </a:txBody>
                  <a:tcPr/>
                </a:tc>
              </a:tr>
              <a:tr h="428898">
                <a:tc>
                  <a:txBody>
                    <a:bodyPr/>
                    <a:lstStyle/>
                    <a:p>
                      <a:r>
                        <a:rPr kumimoji="1" lang="ja-JP" altLang="en-US">
                          <a:latin typeface="Meiryo" charset="-128"/>
                          <a:ea typeface="Meiryo" charset="-128"/>
                          <a:cs typeface="Meiryo" charset="-128"/>
                        </a:rPr>
                        <a:t>開発第</a:t>
                      </a:r>
                      <a:r>
                        <a:rPr kumimoji="1" lang="en-US" altLang="ja-JP">
                          <a:latin typeface="Meiryo" charset="-128"/>
                          <a:ea typeface="Meiryo" charset="-128"/>
                          <a:cs typeface="Meiryo" charset="-128"/>
                        </a:rPr>
                        <a:t>2</a:t>
                      </a:r>
                      <a:r>
                        <a:rPr kumimoji="1" lang="ja-JP" altLang="en-US">
                          <a:latin typeface="Meiryo" charset="-128"/>
                          <a:ea typeface="Meiryo" charset="-128"/>
                          <a:cs typeface="Meiryo" charset="-128"/>
                        </a:rPr>
                        <a:t>チーム</a:t>
                      </a:r>
                    </a:p>
                  </a:txBody>
                  <a:tcPr/>
                </a:tc>
                <a:tc>
                  <a:txBody>
                    <a:bodyPr/>
                    <a:lstStyle/>
                    <a:p>
                      <a:r>
                        <a:rPr kumimoji="1" lang="ja-JP" altLang="en-US">
                          <a:latin typeface="Meiryo" charset="-128"/>
                          <a:ea typeface="Meiryo" charset="-128"/>
                          <a:cs typeface="Meiryo" charset="-128"/>
                        </a:rPr>
                        <a:t>メディア事業本部</a:t>
                      </a:r>
                      <a:r>
                        <a:rPr kumimoji="1" lang="en-US" altLang="ja-JP">
                          <a:latin typeface="Meiryo" charset="-128"/>
                          <a:ea typeface="Meiryo" charset="-128"/>
                          <a:cs typeface="Meiryo" charset="-128"/>
                        </a:rPr>
                        <a:t>/</a:t>
                      </a:r>
                      <a:r>
                        <a:rPr kumimoji="1" lang="ja-JP" altLang="en-US">
                          <a:latin typeface="Meiryo" charset="-128"/>
                          <a:ea typeface="Meiryo" charset="-128"/>
                          <a:cs typeface="Meiryo" charset="-128"/>
                        </a:rPr>
                        <a:t>サービス推進部</a:t>
                      </a:r>
                      <a:endParaRPr kumimoji="1" lang="ja-JP" altLang="en-US">
                        <a:latin typeface="Meiryo" charset="-128"/>
                        <a:ea typeface="Meiryo" charset="-128"/>
                        <a:cs typeface="Meiryo" charset="-128"/>
                      </a:endParaRPr>
                    </a:p>
                  </a:txBody>
                  <a:tcPr/>
                </a:tc>
              </a:tr>
            </a:tbl>
          </a:graphicData>
        </a:graphic>
      </p:graphicFrame>
    </p:spTree>
    <p:extLst>
      <p:ext uri="{BB962C8B-B14F-4D97-AF65-F5344CB8AC3E}">
        <p14:creationId xmlns:p14="http://schemas.microsoft.com/office/powerpoint/2010/main" val="2129051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01004"/>
            <a:ext cx="10515600" cy="1065088"/>
          </a:xfrm>
        </p:spPr>
        <p:txBody>
          <a:bodyPr anchor="ctr">
            <a:normAutofit/>
          </a:bodyPr>
          <a:lstStyle/>
          <a:p>
            <a:pPr algn="ctr"/>
            <a:r>
              <a:rPr kumimoji="1" lang="ja-JP" altLang="en-US" sz="5400">
                <a:latin typeface="Meiryo" charset="-128"/>
                <a:ea typeface="Meiryo" charset="-128"/>
                <a:cs typeface="Meiryo" charset="-128"/>
              </a:rPr>
              <a:t>テーブルの概念</a:t>
            </a: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853" y="1266092"/>
            <a:ext cx="8412294" cy="5408628"/>
          </a:xfrm>
          <a:prstGeom prst="rect">
            <a:avLst/>
          </a:prstGeom>
        </p:spPr>
      </p:pic>
      <p:sp>
        <p:nvSpPr>
          <p:cNvPr id="4" name="正方形/長方形 3"/>
          <p:cNvSpPr/>
          <p:nvPr/>
        </p:nvSpPr>
        <p:spPr>
          <a:xfrm>
            <a:off x="2368062" y="2657421"/>
            <a:ext cx="7502770" cy="261796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889853" y="2100347"/>
            <a:ext cx="2031325" cy="461665"/>
          </a:xfrm>
          <a:prstGeom prst="rect">
            <a:avLst/>
          </a:prstGeom>
          <a:noFill/>
        </p:spPr>
        <p:txBody>
          <a:bodyPr wrap="none" rtlCol="0">
            <a:spAutoFit/>
          </a:bodyPr>
          <a:lstStyle/>
          <a:p>
            <a:r>
              <a:rPr lang="ja-JP" altLang="en-US" sz="2400" b="1">
                <a:solidFill>
                  <a:srgbClr val="FF0000"/>
                </a:solidFill>
                <a:latin typeface="Meiryo" charset="-128"/>
                <a:ea typeface="Meiryo" charset="-128"/>
                <a:cs typeface="Meiryo" charset="-128"/>
              </a:rPr>
              <a:t>表・テーブル</a:t>
            </a:r>
            <a:endParaRPr kumimoji="1" lang="ja-JP" altLang="en-US" sz="2400" b="1">
              <a:solidFill>
                <a:srgbClr val="FF0000"/>
              </a:solidFill>
              <a:latin typeface="Meiryo" charset="-128"/>
              <a:ea typeface="Meiryo" charset="-128"/>
              <a:cs typeface="Meiryo" charset="-128"/>
            </a:endParaRPr>
          </a:p>
        </p:txBody>
      </p:sp>
      <p:sp>
        <p:nvSpPr>
          <p:cNvPr id="6" name="正方形/長方形 5"/>
          <p:cNvSpPr/>
          <p:nvPr/>
        </p:nvSpPr>
        <p:spPr>
          <a:xfrm>
            <a:off x="2302085" y="3616356"/>
            <a:ext cx="7502770" cy="51964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23526" y="3645344"/>
            <a:ext cx="2031325" cy="461665"/>
          </a:xfrm>
          <a:prstGeom prst="rect">
            <a:avLst/>
          </a:prstGeom>
          <a:noFill/>
        </p:spPr>
        <p:txBody>
          <a:bodyPr wrap="none" rtlCol="0">
            <a:spAutoFit/>
          </a:bodyPr>
          <a:lstStyle/>
          <a:p>
            <a:r>
              <a:rPr lang="ja-JP" altLang="en-US" sz="2400" b="1">
                <a:solidFill>
                  <a:srgbClr val="FF0000"/>
                </a:solidFill>
                <a:latin typeface="Meiryo" charset="-128"/>
                <a:ea typeface="Meiryo" charset="-128"/>
                <a:cs typeface="Meiryo" charset="-128"/>
              </a:rPr>
              <a:t>行・レコード</a:t>
            </a:r>
            <a:endParaRPr kumimoji="1" lang="ja-JP" altLang="en-US" sz="2400" b="1">
              <a:solidFill>
                <a:srgbClr val="FF0000"/>
              </a:solidFill>
              <a:latin typeface="Meiryo" charset="-128"/>
              <a:ea typeface="Meiryo" charset="-128"/>
              <a:cs typeface="Meiryo" charset="-128"/>
            </a:endParaRPr>
          </a:p>
        </p:txBody>
      </p:sp>
      <p:sp>
        <p:nvSpPr>
          <p:cNvPr id="8" name="正方形/長方形 7"/>
          <p:cNvSpPr/>
          <p:nvPr/>
        </p:nvSpPr>
        <p:spPr>
          <a:xfrm>
            <a:off x="4939818" y="2752830"/>
            <a:ext cx="1078209" cy="252255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972831" y="2233111"/>
            <a:ext cx="1723549" cy="461665"/>
          </a:xfrm>
          <a:prstGeom prst="rect">
            <a:avLst/>
          </a:prstGeom>
          <a:noFill/>
        </p:spPr>
        <p:txBody>
          <a:bodyPr wrap="none" rtlCol="0">
            <a:spAutoFit/>
          </a:bodyPr>
          <a:lstStyle/>
          <a:p>
            <a:r>
              <a:rPr lang="ja-JP" altLang="en-US" sz="2400" b="1">
                <a:solidFill>
                  <a:srgbClr val="FF0000"/>
                </a:solidFill>
                <a:latin typeface="Meiryo" charset="-128"/>
                <a:ea typeface="Meiryo" charset="-128"/>
                <a:cs typeface="Meiryo" charset="-128"/>
              </a:rPr>
              <a:t>列・カラム</a:t>
            </a:r>
            <a:endParaRPr kumimoji="1" lang="ja-JP" altLang="en-US" sz="2400" b="1">
              <a:solidFill>
                <a:srgbClr val="FF0000"/>
              </a:solidFill>
              <a:latin typeface="Meiryo" charset="-128"/>
              <a:ea typeface="Meiryo" charset="-128"/>
              <a:cs typeface="Meiryo" charset="-128"/>
            </a:endParaRPr>
          </a:p>
        </p:txBody>
      </p:sp>
    </p:spTree>
    <p:extLst>
      <p:ext uri="{BB962C8B-B14F-4D97-AF65-F5344CB8AC3E}">
        <p14:creationId xmlns:p14="http://schemas.microsoft.com/office/powerpoint/2010/main" val="28122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9" presetClass="exit" presetSubtype="0" fill="hold" grpId="1" nodeType="withEffect">
                                  <p:stCondLst>
                                    <p:cond delay="0"/>
                                  </p:stCondLst>
                                  <p:childTnLst>
                                    <p:animEffect transition="out" filter="dissolv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ssolve">
                                      <p:cBhvr>
                                        <p:cTn id="39" dur="500"/>
                                        <p:tgtEl>
                                          <p:spTgt spid="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grpId="1" nodeType="clickEffect">
                                  <p:stCondLst>
                                    <p:cond delay="0"/>
                                  </p:stCondLst>
                                  <p:childTnLst>
                                    <p:animEffect transition="out" filter="dissolve">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par>
                                <p:cTn id="48" presetID="9" presetClass="exit" presetSubtype="0" fill="hold" grpId="1" nodeType="withEffect">
                                  <p:stCondLst>
                                    <p:cond delay="0"/>
                                  </p:stCondLst>
                                  <p:childTnLst>
                                    <p:animEffect transition="out" filter="dissolve">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6" grpId="0" animBg="1"/>
      <p:bldP spid="6" grpId="1" animBg="1"/>
      <p:bldP spid="7" grpId="0"/>
      <p:bldP spid="7" grpId="1"/>
      <p:bldP spid="8" grpId="0" animBg="1"/>
      <p:bldP spid="8" grpId="1" animBg="1"/>
      <p:bldP spid="9" grpId="0"/>
      <p:bldP spid="9"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24885"/>
            <a:ext cx="10515600" cy="1325563"/>
          </a:xfrm>
        </p:spPr>
        <p:txBody>
          <a:bodyPr>
            <a:normAutofit/>
          </a:bodyPr>
          <a:lstStyle/>
          <a:p>
            <a:pPr algn="ctr"/>
            <a:r>
              <a:rPr lang="ja-JP" altLang="en-US" sz="5400">
                <a:latin typeface="Meiryo" charset="-128"/>
                <a:ea typeface="Meiryo" charset="-128"/>
                <a:cs typeface="Meiryo" charset="-128"/>
              </a:rPr>
              <a:t>テーブル設計アンチパターン③</a:t>
            </a:r>
            <a:endParaRPr kumimoji="1" lang="ja-JP" altLang="en-US" sz="5400">
              <a:latin typeface="Meiryo" charset="-128"/>
              <a:ea typeface="Meiryo" charset="-128"/>
              <a:cs typeface="Meiryo" charset="-128"/>
            </a:endParaRPr>
          </a:p>
        </p:txBody>
      </p:sp>
      <p:graphicFrame>
        <p:nvGraphicFramePr>
          <p:cNvPr id="8" name="表 7"/>
          <p:cNvGraphicFramePr>
            <a:graphicFrameLocks noGrp="1"/>
          </p:cNvGraphicFramePr>
          <p:nvPr>
            <p:extLst>
              <p:ext uri="{D42A27DB-BD31-4B8C-83A1-F6EECF244321}">
                <p14:modId xmlns:p14="http://schemas.microsoft.com/office/powerpoint/2010/main" val="1987383601"/>
              </p:ext>
            </p:extLst>
          </p:nvPr>
        </p:nvGraphicFramePr>
        <p:xfrm>
          <a:off x="3915882" y="1350448"/>
          <a:ext cx="4360236" cy="4653507"/>
        </p:xfrm>
        <a:graphic>
          <a:graphicData uri="http://schemas.openxmlformats.org/drawingml/2006/table">
            <a:tbl>
              <a:tblPr firstRow="1" bandRow="1">
                <a:tableStyleId>{5C22544A-7EE6-4342-B048-85BDC9FD1C3A}</a:tableStyleId>
              </a:tblPr>
              <a:tblGrid>
                <a:gridCol w="725189"/>
                <a:gridCol w="1295885"/>
                <a:gridCol w="2339162"/>
              </a:tblGrid>
              <a:tr h="428898">
                <a:tc>
                  <a:txBody>
                    <a:bodyPr/>
                    <a:lstStyle/>
                    <a:p>
                      <a:r>
                        <a:rPr kumimoji="1" lang="en-US" altLang="ja-JP">
                          <a:latin typeface="Meiryo" charset="-128"/>
                          <a:ea typeface="Meiryo" charset="-128"/>
                          <a:cs typeface="Meiryo" charset="-128"/>
                        </a:rPr>
                        <a:t>ID</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社員番号</a:t>
                      </a:r>
                    </a:p>
                  </a:txBody>
                  <a:tcPr/>
                </a:tc>
                <a:tc>
                  <a:txBody>
                    <a:bodyPr/>
                    <a:lstStyle/>
                    <a:p>
                      <a:r>
                        <a:rPr kumimoji="1" lang="ja-JP" altLang="en-US">
                          <a:latin typeface="Meiryo" charset="-128"/>
                          <a:ea typeface="Meiryo" charset="-128"/>
                          <a:cs typeface="Meiryo" charset="-128"/>
                        </a:rPr>
                        <a:t>社員名</a:t>
                      </a:r>
                    </a:p>
                  </a:txBody>
                  <a:tcPr/>
                </a:tc>
              </a:tr>
              <a:tr h="428898">
                <a:tc>
                  <a:txBody>
                    <a:bodyPr/>
                    <a:lstStyle/>
                    <a:p>
                      <a:r>
                        <a:rPr kumimoji="1" lang="en-US" altLang="ja-JP">
                          <a:latin typeface="Meiryo" charset="-128"/>
                          <a:ea typeface="Meiryo" charset="-128"/>
                          <a:cs typeface="Meiryo" charset="-128"/>
                        </a:rPr>
                        <a:t>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1001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001</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2</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1002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002</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003</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4</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004</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5</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1005</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005</a:t>
                      </a:r>
                      <a:endParaRPr kumimoji="1" lang="ja-JP" altLang="en-US">
                        <a:latin typeface="Meiryo" charset="-128"/>
                        <a:ea typeface="Meiryo" charset="-128"/>
                        <a:cs typeface="Meiryo" charset="-128"/>
                      </a:endParaRPr>
                    </a:p>
                  </a:txBody>
                  <a:tcPr/>
                </a:tc>
              </a:tr>
              <a:tr h="222863">
                <a:tc>
                  <a:txBody>
                    <a:bodyPr/>
                    <a:lstStyle/>
                    <a:p>
                      <a:r>
                        <a:rPr kumimoji="1" lang="en-US" altLang="ja-JP">
                          <a:latin typeface="Meiryo" charset="-128"/>
                          <a:ea typeface="Meiryo" charset="-128"/>
                          <a:cs typeface="Meiryo" charset="-128"/>
                        </a:rPr>
                        <a:t>6</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1006</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006</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7</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1007</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007</a:t>
                      </a:r>
                      <a:endParaRPr kumimoji="1" lang="ja-JP" altLang="en-US">
                        <a:latin typeface="Meiryo" charset="-128"/>
                        <a:ea typeface="Meiryo" charset="-128"/>
                        <a:cs typeface="Meiryo" charset="-128"/>
                      </a:endParaRPr>
                    </a:p>
                  </a:txBody>
                  <a:tcPr/>
                </a:tc>
              </a:tr>
              <a:tr h="427665">
                <a:tc>
                  <a:txBody>
                    <a:bodyPr/>
                    <a:lstStyle/>
                    <a:p>
                      <a:r>
                        <a:rPr kumimoji="1" lang="en-US" altLang="ja-JP">
                          <a:latin typeface="Meiryo" charset="-128"/>
                          <a:ea typeface="Meiryo" charset="-128"/>
                          <a:cs typeface="Meiryo" charset="-128"/>
                        </a:rPr>
                        <a:t>8</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1008</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008</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9</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1009</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009</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1010</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010</a:t>
                      </a:r>
                      <a:endParaRPr kumimoji="1" lang="ja-JP" altLang="en-US">
                        <a:latin typeface="Meiryo" charset="-128"/>
                        <a:ea typeface="Meiryo" charset="-128"/>
                        <a:cs typeface="Meiryo" charset="-128"/>
                      </a:endParaRPr>
                    </a:p>
                  </a:txBody>
                  <a:tcPr/>
                </a:tc>
              </a:tr>
            </a:tbl>
          </a:graphicData>
        </a:graphic>
      </p:graphicFrame>
      <p:sp>
        <p:nvSpPr>
          <p:cNvPr id="4" name="テキスト ボックス 3"/>
          <p:cNvSpPr txBox="1"/>
          <p:nvPr/>
        </p:nvSpPr>
        <p:spPr>
          <a:xfrm>
            <a:off x="0" y="6068353"/>
            <a:ext cx="12192000" cy="584775"/>
          </a:xfrm>
          <a:prstGeom prst="rect">
            <a:avLst/>
          </a:prstGeom>
          <a:noFill/>
        </p:spPr>
        <p:txBody>
          <a:bodyPr wrap="square" rtlCol="0">
            <a:spAutoFit/>
          </a:bodyPr>
          <a:lstStyle/>
          <a:p>
            <a:pPr algn="ctr"/>
            <a:r>
              <a:rPr lang="ja-JP" altLang="en-US" sz="3200">
                <a:solidFill>
                  <a:srgbClr val="FF0000"/>
                </a:solidFill>
                <a:latin typeface="Meiryo" charset="-128"/>
                <a:ea typeface="Meiryo" charset="-128"/>
                <a:cs typeface="Meiryo" charset="-128"/>
              </a:rPr>
              <a:t>社員番号で一意になるのに盲目的にサロゲートキーがある</a:t>
            </a:r>
            <a:r>
              <a:rPr kumimoji="1" lang="ja-JP" altLang="en-US" sz="3200">
                <a:solidFill>
                  <a:srgbClr val="FF0000"/>
                </a:solidFill>
                <a:latin typeface="Meiryo" charset="-128"/>
                <a:ea typeface="Meiryo" charset="-128"/>
                <a:cs typeface="Meiryo" charset="-128"/>
              </a:rPr>
              <a:t>！</a:t>
            </a:r>
          </a:p>
        </p:txBody>
      </p:sp>
    </p:spTree>
    <p:extLst>
      <p:ext uri="{BB962C8B-B14F-4D97-AF65-F5344CB8AC3E}">
        <p14:creationId xmlns:p14="http://schemas.microsoft.com/office/powerpoint/2010/main" val="122328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24885"/>
            <a:ext cx="10515600" cy="1325563"/>
          </a:xfrm>
        </p:spPr>
        <p:txBody>
          <a:bodyPr>
            <a:normAutofit/>
          </a:bodyPr>
          <a:lstStyle/>
          <a:p>
            <a:pPr algn="ctr"/>
            <a:r>
              <a:rPr lang="ja-JP" altLang="en-US" sz="5400">
                <a:latin typeface="Meiryo" charset="-128"/>
                <a:ea typeface="Meiryo" charset="-128"/>
                <a:cs typeface="Meiryo" charset="-128"/>
              </a:rPr>
              <a:t>テーブル設計アンチパターン③</a:t>
            </a:r>
            <a:endParaRPr kumimoji="1" lang="ja-JP" altLang="en-US" sz="5400">
              <a:latin typeface="Meiryo" charset="-128"/>
              <a:ea typeface="Meiryo" charset="-128"/>
              <a:cs typeface="Meiryo" charset="-128"/>
            </a:endParaRPr>
          </a:p>
        </p:txBody>
      </p:sp>
      <p:graphicFrame>
        <p:nvGraphicFramePr>
          <p:cNvPr id="8" name="表 7"/>
          <p:cNvGraphicFramePr>
            <a:graphicFrameLocks noGrp="1"/>
          </p:cNvGraphicFramePr>
          <p:nvPr>
            <p:extLst>
              <p:ext uri="{D42A27DB-BD31-4B8C-83A1-F6EECF244321}">
                <p14:modId xmlns:p14="http://schemas.microsoft.com/office/powerpoint/2010/main" val="611926090"/>
              </p:ext>
            </p:extLst>
          </p:nvPr>
        </p:nvGraphicFramePr>
        <p:xfrm>
          <a:off x="4278476" y="1350448"/>
          <a:ext cx="3635047" cy="4653507"/>
        </p:xfrm>
        <a:graphic>
          <a:graphicData uri="http://schemas.openxmlformats.org/drawingml/2006/table">
            <a:tbl>
              <a:tblPr firstRow="1" bandRow="1">
                <a:tableStyleId>{5C22544A-7EE6-4342-B048-85BDC9FD1C3A}</a:tableStyleId>
              </a:tblPr>
              <a:tblGrid>
                <a:gridCol w="1295885"/>
                <a:gridCol w="2339162"/>
              </a:tblGrid>
              <a:tr h="428898">
                <a:tc>
                  <a:txBody>
                    <a:bodyPr/>
                    <a:lstStyle/>
                    <a:p>
                      <a:r>
                        <a:rPr kumimoji="1" lang="ja-JP" altLang="en-US">
                          <a:latin typeface="Meiryo" charset="-128"/>
                          <a:ea typeface="Meiryo" charset="-128"/>
                          <a:cs typeface="Meiryo" charset="-128"/>
                        </a:rPr>
                        <a:t>社員番号</a:t>
                      </a:r>
                    </a:p>
                  </a:txBody>
                  <a:tcPr/>
                </a:tc>
                <a:tc>
                  <a:txBody>
                    <a:bodyPr/>
                    <a:lstStyle/>
                    <a:p>
                      <a:r>
                        <a:rPr kumimoji="1" lang="ja-JP" altLang="en-US">
                          <a:latin typeface="Meiryo" charset="-128"/>
                          <a:ea typeface="Meiryo" charset="-128"/>
                          <a:cs typeface="Meiryo" charset="-128"/>
                        </a:rPr>
                        <a:t>社員名</a:t>
                      </a:r>
                    </a:p>
                  </a:txBody>
                  <a:tcPr/>
                </a:tc>
              </a:tr>
              <a:tr h="428898">
                <a:tc>
                  <a:txBody>
                    <a:bodyPr/>
                    <a:lstStyle/>
                    <a:p>
                      <a:r>
                        <a:rPr kumimoji="1" lang="en-US" altLang="ja-JP">
                          <a:latin typeface="Meiryo" charset="-128"/>
                          <a:ea typeface="Meiryo" charset="-128"/>
                          <a:cs typeface="Meiryo" charset="-128"/>
                        </a:rPr>
                        <a:t>1001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001</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1002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002</a:t>
                      </a:r>
                      <a:endParaRPr kumimoji="1" lang="ja-JP" altLang="en-US">
                        <a:latin typeface="Meiryo" charset="-128"/>
                        <a:ea typeface="Meiryo" charset="-128"/>
                        <a:cs typeface="Meiryo" charset="-128"/>
                      </a:endParaRP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003</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004</a:t>
                      </a:r>
                      <a:endParaRPr kumimoji="1" lang="ja-JP" altLang="en-US">
                        <a:latin typeface="Meiryo" charset="-128"/>
                        <a:ea typeface="Meiryo" charset="-128"/>
                        <a:cs typeface="Meiryo" charset="-128"/>
                      </a:endParaRP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1005</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005</a:t>
                      </a:r>
                      <a:endParaRPr kumimoji="1" lang="ja-JP" altLang="en-US">
                        <a:latin typeface="Meiryo" charset="-128"/>
                        <a:ea typeface="Meiryo" charset="-128"/>
                        <a:cs typeface="Meiryo" charset="-128"/>
                      </a:endParaRPr>
                    </a:p>
                  </a:txBody>
                  <a:tcPr/>
                </a:tc>
              </a:tr>
              <a:tr h="2228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1006</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006</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1007</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007</a:t>
                      </a:r>
                      <a:endParaRPr kumimoji="1" lang="ja-JP" altLang="en-US">
                        <a:latin typeface="Meiryo" charset="-128"/>
                        <a:ea typeface="Meiryo" charset="-128"/>
                        <a:cs typeface="Meiryo" charset="-128"/>
                      </a:endParaRPr>
                    </a:p>
                  </a:txBody>
                  <a:tcPr/>
                </a:tc>
              </a:tr>
              <a:tr h="427665">
                <a:tc>
                  <a:txBody>
                    <a:bodyPr/>
                    <a:lstStyle/>
                    <a:p>
                      <a:r>
                        <a:rPr kumimoji="1" lang="en-US" altLang="ja-JP">
                          <a:latin typeface="Meiryo" charset="-128"/>
                          <a:ea typeface="Meiryo" charset="-128"/>
                          <a:cs typeface="Meiryo" charset="-128"/>
                        </a:rPr>
                        <a:t>1008</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008</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1009</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009</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1010</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010</a:t>
                      </a:r>
                      <a:endParaRPr kumimoji="1" lang="ja-JP" altLang="en-US">
                        <a:latin typeface="Meiryo" charset="-128"/>
                        <a:ea typeface="Meiryo" charset="-128"/>
                        <a:cs typeface="Meiryo" charset="-128"/>
                      </a:endParaRPr>
                    </a:p>
                  </a:txBody>
                  <a:tcPr/>
                </a:tc>
              </a:tr>
            </a:tbl>
          </a:graphicData>
        </a:graphic>
      </p:graphicFrame>
    </p:spTree>
    <p:extLst>
      <p:ext uri="{BB962C8B-B14F-4D97-AF65-F5344CB8AC3E}">
        <p14:creationId xmlns:p14="http://schemas.microsoft.com/office/powerpoint/2010/main" val="1229585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24885"/>
            <a:ext cx="10515600" cy="1325563"/>
          </a:xfrm>
        </p:spPr>
        <p:txBody>
          <a:bodyPr>
            <a:normAutofit/>
          </a:bodyPr>
          <a:lstStyle/>
          <a:p>
            <a:pPr algn="ctr"/>
            <a:r>
              <a:rPr lang="ja-JP" altLang="en-US" sz="5400">
                <a:latin typeface="Meiryo" charset="-128"/>
                <a:ea typeface="Meiryo" charset="-128"/>
                <a:cs typeface="Meiryo" charset="-128"/>
              </a:rPr>
              <a:t>テーブル設計アンチパターン④</a:t>
            </a:r>
            <a:endParaRPr kumimoji="1" lang="ja-JP" altLang="en-US" sz="5400">
              <a:latin typeface="Meiryo" charset="-128"/>
              <a:ea typeface="Meiryo" charset="-128"/>
              <a:cs typeface="Meiryo" charset="-128"/>
            </a:endParaRPr>
          </a:p>
        </p:txBody>
      </p:sp>
      <p:graphicFrame>
        <p:nvGraphicFramePr>
          <p:cNvPr id="5" name="表 4"/>
          <p:cNvGraphicFramePr>
            <a:graphicFrameLocks noGrp="1"/>
          </p:cNvGraphicFramePr>
          <p:nvPr>
            <p:extLst>
              <p:ext uri="{D42A27DB-BD31-4B8C-83A1-F6EECF244321}">
                <p14:modId xmlns:p14="http://schemas.microsoft.com/office/powerpoint/2010/main" val="2104116597"/>
              </p:ext>
            </p:extLst>
          </p:nvPr>
        </p:nvGraphicFramePr>
        <p:xfrm>
          <a:off x="838200" y="1350448"/>
          <a:ext cx="2756546" cy="3317902"/>
        </p:xfrm>
        <a:graphic>
          <a:graphicData uri="http://schemas.openxmlformats.org/drawingml/2006/table">
            <a:tbl>
              <a:tblPr firstRow="1" bandRow="1">
                <a:tableStyleId>{5C22544A-7EE6-4342-B048-85BDC9FD1C3A}</a:tableStyleId>
              </a:tblPr>
              <a:tblGrid>
                <a:gridCol w="1012807"/>
                <a:gridCol w="1743739"/>
              </a:tblGrid>
              <a:tr h="473986">
                <a:tc>
                  <a:txBody>
                    <a:bodyPr/>
                    <a:lstStyle/>
                    <a:p>
                      <a:r>
                        <a:rPr kumimoji="1" lang="ja-JP" altLang="en-US">
                          <a:latin typeface="Meiryo" charset="-128"/>
                          <a:ea typeface="Meiryo" charset="-128"/>
                          <a:cs typeface="Meiryo" charset="-128"/>
                        </a:rPr>
                        <a:t>品番</a:t>
                      </a:r>
                    </a:p>
                  </a:txBody>
                  <a:tcPr/>
                </a:tc>
                <a:tc>
                  <a:txBody>
                    <a:bodyPr/>
                    <a:lstStyle/>
                    <a:p>
                      <a:r>
                        <a:rPr kumimoji="1" lang="ja-JP" altLang="en-US">
                          <a:latin typeface="Meiryo" charset="-128"/>
                          <a:ea typeface="Meiryo" charset="-128"/>
                          <a:cs typeface="Meiryo" charset="-128"/>
                        </a:rPr>
                        <a:t>品名</a:t>
                      </a:r>
                    </a:p>
                  </a:txBody>
                  <a:tcPr/>
                </a:tc>
              </a:tr>
              <a:tr h="473986">
                <a:tc>
                  <a:txBody>
                    <a:bodyPr/>
                    <a:lstStyle/>
                    <a:p>
                      <a:r>
                        <a:rPr kumimoji="1" lang="en-US" altLang="ja-JP">
                          <a:latin typeface="Meiryo" charset="-128"/>
                          <a:ea typeface="Meiryo" charset="-128"/>
                          <a:cs typeface="Meiryo" charset="-128"/>
                        </a:rPr>
                        <a:t>E001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鉛筆</a:t>
                      </a:r>
                    </a:p>
                  </a:txBody>
                  <a:tcPr/>
                </a:tc>
              </a:tr>
              <a:tr h="473986">
                <a:tc>
                  <a:txBody>
                    <a:bodyPr/>
                    <a:lstStyle/>
                    <a:p>
                      <a:r>
                        <a:rPr kumimoji="1" lang="en-US" altLang="ja-JP">
                          <a:latin typeface="Meiryo" charset="-128"/>
                          <a:ea typeface="Meiryo" charset="-128"/>
                          <a:cs typeface="Meiryo" charset="-128"/>
                        </a:rPr>
                        <a:t>E002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消しゴム</a:t>
                      </a:r>
                    </a:p>
                  </a:txBody>
                  <a:tcPr/>
                </a:tc>
              </a:tr>
              <a:tr h="473986">
                <a:tc>
                  <a:txBody>
                    <a:bodyPr/>
                    <a:lstStyle/>
                    <a:p>
                      <a:r>
                        <a:rPr kumimoji="1" lang="en-US" altLang="ja-JP">
                          <a:latin typeface="Meiryo" charset="-128"/>
                          <a:ea typeface="Meiryo" charset="-128"/>
                          <a:cs typeface="Meiryo" charset="-128"/>
                        </a:rPr>
                        <a:t>E003</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定規</a:t>
                      </a:r>
                    </a:p>
                  </a:txBody>
                  <a:tcPr/>
                </a:tc>
              </a:tr>
              <a:tr h="473986">
                <a:tc>
                  <a:txBody>
                    <a:bodyPr/>
                    <a:lstStyle/>
                    <a:p>
                      <a:r>
                        <a:rPr kumimoji="1" lang="en-US" altLang="ja-JP">
                          <a:latin typeface="Meiryo" charset="-128"/>
                          <a:ea typeface="Meiryo" charset="-128"/>
                          <a:cs typeface="Meiryo" charset="-128"/>
                        </a:rPr>
                        <a:t>E004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下敷き</a:t>
                      </a:r>
                    </a:p>
                  </a:txBody>
                  <a:tcPr/>
                </a:tc>
              </a:tr>
              <a:tr h="473986">
                <a:tc>
                  <a:txBody>
                    <a:bodyPr/>
                    <a:lstStyle/>
                    <a:p>
                      <a:r>
                        <a:rPr kumimoji="1" lang="en-US" altLang="ja-JP">
                          <a:latin typeface="Meiryo" charset="-128"/>
                          <a:ea typeface="Meiryo" charset="-128"/>
                          <a:cs typeface="Meiryo" charset="-128"/>
                        </a:rPr>
                        <a:t>E005</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筆箱</a:t>
                      </a:r>
                    </a:p>
                  </a:txBody>
                  <a:tcPr/>
                </a:tc>
              </a:tr>
              <a:tr h="473986">
                <a:tc>
                  <a:txBody>
                    <a:bodyPr/>
                    <a:lstStyle/>
                    <a:p>
                      <a:r>
                        <a:rPr kumimoji="1" lang="en-US" altLang="ja-JP">
                          <a:latin typeface="Meiryo" charset="-128"/>
                          <a:ea typeface="Meiryo" charset="-128"/>
                          <a:cs typeface="Meiryo" charset="-128"/>
                        </a:rPr>
                        <a:t>E006</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ボールペン</a:t>
                      </a:r>
                    </a:p>
                  </a:txBody>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1274430630"/>
              </p:ext>
            </p:extLst>
          </p:nvPr>
        </p:nvGraphicFramePr>
        <p:xfrm>
          <a:off x="5753986" y="1361192"/>
          <a:ext cx="5599814" cy="3791888"/>
        </p:xfrm>
        <a:graphic>
          <a:graphicData uri="http://schemas.openxmlformats.org/drawingml/2006/table">
            <a:tbl>
              <a:tblPr firstRow="1" bandRow="1">
                <a:tableStyleId>{5C22544A-7EE6-4342-B048-85BDC9FD1C3A}</a:tableStyleId>
              </a:tblPr>
              <a:tblGrid>
                <a:gridCol w="1772093"/>
                <a:gridCol w="2232837"/>
                <a:gridCol w="1594884"/>
              </a:tblGrid>
              <a:tr h="473986">
                <a:tc>
                  <a:txBody>
                    <a:bodyPr/>
                    <a:lstStyle/>
                    <a:p>
                      <a:r>
                        <a:rPr kumimoji="1" lang="ja-JP" altLang="en-US">
                          <a:latin typeface="Meiryo" charset="-128"/>
                          <a:ea typeface="Meiryo" charset="-128"/>
                          <a:cs typeface="Meiryo" charset="-128"/>
                        </a:rPr>
                        <a:t>品番</a:t>
                      </a:r>
                    </a:p>
                  </a:txBody>
                  <a:tcPr/>
                </a:tc>
                <a:tc>
                  <a:txBody>
                    <a:bodyPr/>
                    <a:lstStyle/>
                    <a:p>
                      <a:r>
                        <a:rPr kumimoji="1" lang="ja-JP" altLang="en-US">
                          <a:latin typeface="Meiryo" charset="-128"/>
                          <a:ea typeface="Meiryo" charset="-128"/>
                          <a:cs typeface="Meiryo" charset="-128"/>
                        </a:rPr>
                        <a:t>入荷日</a:t>
                      </a:r>
                    </a:p>
                  </a:txBody>
                  <a:tcPr/>
                </a:tc>
                <a:tc>
                  <a:txBody>
                    <a:bodyPr/>
                    <a:lstStyle/>
                    <a:p>
                      <a:r>
                        <a:rPr kumimoji="1" lang="ja-JP" altLang="en-US">
                          <a:latin typeface="Meiryo" charset="-128"/>
                          <a:ea typeface="Meiryo" charset="-128"/>
                          <a:cs typeface="Meiryo" charset="-128"/>
                        </a:rPr>
                        <a:t>数量</a:t>
                      </a:r>
                    </a:p>
                  </a:txBody>
                  <a:tcPr/>
                </a:tc>
              </a:tr>
              <a:tr h="473986">
                <a:tc>
                  <a:txBody>
                    <a:bodyPr/>
                    <a:lstStyle/>
                    <a:p>
                      <a:r>
                        <a:rPr kumimoji="1" lang="en-US" altLang="ja-JP">
                          <a:latin typeface="Meiryo" charset="-128"/>
                          <a:ea typeface="Meiryo" charset="-128"/>
                          <a:cs typeface="Meiryo" charset="-128"/>
                        </a:rPr>
                        <a:t>E001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2017/01/01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1,000</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E002</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2017/01/01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2,000</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E003</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2017/01/01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1,000</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E004</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2017/01/01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1,500</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E001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2017/02/01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1,200</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E006</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2017/02/01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400</a:t>
                      </a:r>
                      <a:endParaRPr kumimoji="1" lang="ja-JP" altLang="en-US">
                        <a:latin typeface="Meiryo" charset="-128"/>
                        <a:ea typeface="Meiryo" charset="-128"/>
                        <a:cs typeface="Meiryo" charset="-128"/>
                      </a:endParaRPr>
                    </a:p>
                  </a:txBody>
                  <a:tcPr/>
                </a:tc>
              </a:tr>
              <a:tr h="473986">
                <a:tc>
                  <a:txBody>
                    <a:bodyPr/>
                    <a:lstStyle/>
                    <a:p>
                      <a:r>
                        <a:rPr kumimoji="1" lang="ja-JP" altLang="en-US">
                          <a:latin typeface="Meiryo" charset="-128"/>
                          <a:ea typeface="Meiryo" charset="-128"/>
                          <a:cs typeface="Meiryo" charset="-128"/>
                        </a:rPr>
                        <a:t>入荷品未定</a:t>
                      </a:r>
                    </a:p>
                  </a:txBody>
                  <a:tcPr/>
                </a:tc>
                <a:tc>
                  <a:txBody>
                    <a:bodyPr/>
                    <a:lstStyle/>
                    <a:p>
                      <a:r>
                        <a:rPr kumimoji="1" lang="en-US" altLang="ja-JP">
                          <a:latin typeface="Meiryo" charset="-128"/>
                          <a:ea typeface="Meiryo" charset="-128"/>
                          <a:cs typeface="Meiryo" charset="-128"/>
                        </a:rPr>
                        <a:t>2017/03/01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0</a:t>
                      </a:r>
                      <a:endParaRPr kumimoji="1" lang="ja-JP" altLang="en-US">
                        <a:latin typeface="Meiryo" charset="-128"/>
                        <a:ea typeface="Meiryo" charset="-128"/>
                        <a:cs typeface="Meiryo" charset="-128"/>
                      </a:endParaRPr>
                    </a:p>
                  </a:txBody>
                  <a:tcPr/>
                </a:tc>
              </a:tr>
            </a:tbl>
          </a:graphicData>
        </a:graphic>
      </p:graphicFrame>
      <p:sp>
        <p:nvSpPr>
          <p:cNvPr id="9" name="テキスト ボックス 8"/>
          <p:cNvSpPr txBox="1"/>
          <p:nvPr/>
        </p:nvSpPr>
        <p:spPr>
          <a:xfrm>
            <a:off x="0" y="6068353"/>
            <a:ext cx="12192000" cy="584775"/>
          </a:xfrm>
          <a:prstGeom prst="rect">
            <a:avLst/>
          </a:prstGeom>
          <a:noFill/>
        </p:spPr>
        <p:txBody>
          <a:bodyPr wrap="square" rtlCol="0">
            <a:spAutoFit/>
          </a:bodyPr>
          <a:lstStyle/>
          <a:p>
            <a:pPr algn="ctr"/>
            <a:r>
              <a:rPr lang="ja-JP" altLang="en-US" sz="3200">
                <a:solidFill>
                  <a:srgbClr val="FF0000"/>
                </a:solidFill>
                <a:latin typeface="Meiryo" charset="-128"/>
                <a:ea typeface="Meiryo" charset="-128"/>
                <a:cs typeface="Meiryo" charset="-128"/>
              </a:rPr>
              <a:t>品番で外部キーが貼られていないためなんでも入れれる</a:t>
            </a:r>
            <a:r>
              <a:rPr kumimoji="1" lang="ja-JP" altLang="en-US" sz="3200">
                <a:solidFill>
                  <a:srgbClr val="FF0000"/>
                </a:solidFill>
                <a:latin typeface="Meiryo" charset="-128"/>
                <a:ea typeface="Meiryo" charset="-128"/>
                <a:cs typeface="Meiryo" charset="-128"/>
              </a:rPr>
              <a:t>！</a:t>
            </a:r>
          </a:p>
        </p:txBody>
      </p:sp>
    </p:spTree>
    <p:extLst>
      <p:ext uri="{BB962C8B-B14F-4D97-AF65-F5344CB8AC3E}">
        <p14:creationId xmlns:p14="http://schemas.microsoft.com/office/powerpoint/2010/main" val="36236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24885"/>
            <a:ext cx="10515600" cy="1325563"/>
          </a:xfrm>
        </p:spPr>
        <p:txBody>
          <a:bodyPr>
            <a:normAutofit/>
          </a:bodyPr>
          <a:lstStyle/>
          <a:p>
            <a:pPr algn="ctr"/>
            <a:r>
              <a:rPr lang="ja-JP" altLang="en-US" sz="5400">
                <a:latin typeface="Meiryo" charset="-128"/>
                <a:ea typeface="Meiryo" charset="-128"/>
                <a:cs typeface="Meiryo" charset="-128"/>
              </a:rPr>
              <a:t>テーブル設計アンチパターン④</a:t>
            </a:r>
            <a:endParaRPr kumimoji="1" lang="ja-JP" altLang="en-US" sz="5400">
              <a:latin typeface="Meiryo" charset="-128"/>
              <a:ea typeface="Meiryo" charset="-128"/>
              <a:cs typeface="Meiryo" charset="-128"/>
            </a:endParaRPr>
          </a:p>
        </p:txBody>
      </p:sp>
      <p:graphicFrame>
        <p:nvGraphicFramePr>
          <p:cNvPr id="5" name="表 4"/>
          <p:cNvGraphicFramePr>
            <a:graphicFrameLocks noGrp="1"/>
          </p:cNvGraphicFramePr>
          <p:nvPr/>
        </p:nvGraphicFramePr>
        <p:xfrm>
          <a:off x="838200" y="1350448"/>
          <a:ext cx="2756546" cy="3317902"/>
        </p:xfrm>
        <a:graphic>
          <a:graphicData uri="http://schemas.openxmlformats.org/drawingml/2006/table">
            <a:tbl>
              <a:tblPr firstRow="1" bandRow="1">
                <a:tableStyleId>{5C22544A-7EE6-4342-B048-85BDC9FD1C3A}</a:tableStyleId>
              </a:tblPr>
              <a:tblGrid>
                <a:gridCol w="1012807"/>
                <a:gridCol w="1743739"/>
              </a:tblGrid>
              <a:tr h="473986">
                <a:tc>
                  <a:txBody>
                    <a:bodyPr/>
                    <a:lstStyle/>
                    <a:p>
                      <a:r>
                        <a:rPr kumimoji="1" lang="ja-JP" altLang="en-US">
                          <a:latin typeface="Meiryo" charset="-128"/>
                          <a:ea typeface="Meiryo" charset="-128"/>
                          <a:cs typeface="Meiryo" charset="-128"/>
                        </a:rPr>
                        <a:t>品番</a:t>
                      </a:r>
                    </a:p>
                  </a:txBody>
                  <a:tcPr/>
                </a:tc>
                <a:tc>
                  <a:txBody>
                    <a:bodyPr/>
                    <a:lstStyle/>
                    <a:p>
                      <a:r>
                        <a:rPr kumimoji="1" lang="ja-JP" altLang="en-US">
                          <a:latin typeface="Meiryo" charset="-128"/>
                          <a:ea typeface="Meiryo" charset="-128"/>
                          <a:cs typeface="Meiryo" charset="-128"/>
                        </a:rPr>
                        <a:t>品名</a:t>
                      </a:r>
                    </a:p>
                  </a:txBody>
                  <a:tcPr/>
                </a:tc>
              </a:tr>
              <a:tr h="473986">
                <a:tc>
                  <a:txBody>
                    <a:bodyPr/>
                    <a:lstStyle/>
                    <a:p>
                      <a:r>
                        <a:rPr kumimoji="1" lang="en-US" altLang="ja-JP">
                          <a:latin typeface="Meiryo" charset="-128"/>
                          <a:ea typeface="Meiryo" charset="-128"/>
                          <a:cs typeface="Meiryo" charset="-128"/>
                        </a:rPr>
                        <a:t>E001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鉛筆</a:t>
                      </a:r>
                    </a:p>
                  </a:txBody>
                  <a:tcPr/>
                </a:tc>
              </a:tr>
              <a:tr h="473986">
                <a:tc>
                  <a:txBody>
                    <a:bodyPr/>
                    <a:lstStyle/>
                    <a:p>
                      <a:r>
                        <a:rPr kumimoji="1" lang="en-US" altLang="ja-JP">
                          <a:latin typeface="Meiryo" charset="-128"/>
                          <a:ea typeface="Meiryo" charset="-128"/>
                          <a:cs typeface="Meiryo" charset="-128"/>
                        </a:rPr>
                        <a:t>E002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消しゴム</a:t>
                      </a:r>
                    </a:p>
                  </a:txBody>
                  <a:tcPr/>
                </a:tc>
              </a:tr>
              <a:tr h="473986">
                <a:tc>
                  <a:txBody>
                    <a:bodyPr/>
                    <a:lstStyle/>
                    <a:p>
                      <a:r>
                        <a:rPr kumimoji="1" lang="en-US" altLang="ja-JP">
                          <a:latin typeface="Meiryo" charset="-128"/>
                          <a:ea typeface="Meiryo" charset="-128"/>
                          <a:cs typeface="Meiryo" charset="-128"/>
                        </a:rPr>
                        <a:t>E003</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定規</a:t>
                      </a:r>
                    </a:p>
                  </a:txBody>
                  <a:tcPr/>
                </a:tc>
              </a:tr>
              <a:tr h="473986">
                <a:tc>
                  <a:txBody>
                    <a:bodyPr/>
                    <a:lstStyle/>
                    <a:p>
                      <a:r>
                        <a:rPr kumimoji="1" lang="en-US" altLang="ja-JP">
                          <a:latin typeface="Meiryo" charset="-128"/>
                          <a:ea typeface="Meiryo" charset="-128"/>
                          <a:cs typeface="Meiryo" charset="-128"/>
                        </a:rPr>
                        <a:t>E004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下敷き</a:t>
                      </a:r>
                    </a:p>
                  </a:txBody>
                  <a:tcPr/>
                </a:tc>
              </a:tr>
              <a:tr h="473986">
                <a:tc>
                  <a:txBody>
                    <a:bodyPr/>
                    <a:lstStyle/>
                    <a:p>
                      <a:r>
                        <a:rPr kumimoji="1" lang="en-US" altLang="ja-JP">
                          <a:latin typeface="Meiryo" charset="-128"/>
                          <a:ea typeface="Meiryo" charset="-128"/>
                          <a:cs typeface="Meiryo" charset="-128"/>
                        </a:rPr>
                        <a:t>E005</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筆箱</a:t>
                      </a:r>
                    </a:p>
                  </a:txBody>
                  <a:tcPr/>
                </a:tc>
              </a:tr>
              <a:tr h="473986">
                <a:tc>
                  <a:txBody>
                    <a:bodyPr/>
                    <a:lstStyle/>
                    <a:p>
                      <a:r>
                        <a:rPr kumimoji="1" lang="en-US" altLang="ja-JP">
                          <a:latin typeface="Meiryo" charset="-128"/>
                          <a:ea typeface="Meiryo" charset="-128"/>
                          <a:cs typeface="Meiryo" charset="-128"/>
                        </a:rPr>
                        <a:t>E006</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ボールペン</a:t>
                      </a:r>
                    </a:p>
                  </a:txBody>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96171021"/>
              </p:ext>
            </p:extLst>
          </p:nvPr>
        </p:nvGraphicFramePr>
        <p:xfrm>
          <a:off x="5753986" y="1361192"/>
          <a:ext cx="5599814" cy="3317902"/>
        </p:xfrm>
        <a:graphic>
          <a:graphicData uri="http://schemas.openxmlformats.org/drawingml/2006/table">
            <a:tbl>
              <a:tblPr firstRow="1" bandRow="1">
                <a:tableStyleId>{5C22544A-7EE6-4342-B048-85BDC9FD1C3A}</a:tableStyleId>
              </a:tblPr>
              <a:tblGrid>
                <a:gridCol w="1772093"/>
                <a:gridCol w="2232837"/>
                <a:gridCol w="1594884"/>
              </a:tblGrid>
              <a:tr h="473986">
                <a:tc>
                  <a:txBody>
                    <a:bodyPr/>
                    <a:lstStyle/>
                    <a:p>
                      <a:r>
                        <a:rPr kumimoji="1" lang="ja-JP" altLang="en-US">
                          <a:latin typeface="Meiryo" charset="-128"/>
                          <a:ea typeface="Meiryo" charset="-128"/>
                          <a:cs typeface="Meiryo" charset="-128"/>
                        </a:rPr>
                        <a:t>品番</a:t>
                      </a:r>
                    </a:p>
                  </a:txBody>
                  <a:tcPr/>
                </a:tc>
                <a:tc>
                  <a:txBody>
                    <a:bodyPr/>
                    <a:lstStyle/>
                    <a:p>
                      <a:r>
                        <a:rPr kumimoji="1" lang="ja-JP" altLang="en-US">
                          <a:latin typeface="Meiryo" charset="-128"/>
                          <a:ea typeface="Meiryo" charset="-128"/>
                          <a:cs typeface="Meiryo" charset="-128"/>
                        </a:rPr>
                        <a:t>入荷日</a:t>
                      </a:r>
                    </a:p>
                  </a:txBody>
                  <a:tcPr/>
                </a:tc>
                <a:tc>
                  <a:txBody>
                    <a:bodyPr/>
                    <a:lstStyle/>
                    <a:p>
                      <a:r>
                        <a:rPr kumimoji="1" lang="ja-JP" altLang="en-US">
                          <a:latin typeface="Meiryo" charset="-128"/>
                          <a:ea typeface="Meiryo" charset="-128"/>
                          <a:cs typeface="Meiryo" charset="-128"/>
                        </a:rPr>
                        <a:t>数量</a:t>
                      </a:r>
                    </a:p>
                  </a:txBody>
                  <a:tcPr/>
                </a:tc>
              </a:tr>
              <a:tr h="473986">
                <a:tc>
                  <a:txBody>
                    <a:bodyPr/>
                    <a:lstStyle/>
                    <a:p>
                      <a:r>
                        <a:rPr kumimoji="1" lang="en-US" altLang="ja-JP">
                          <a:latin typeface="Meiryo" charset="-128"/>
                          <a:ea typeface="Meiryo" charset="-128"/>
                          <a:cs typeface="Meiryo" charset="-128"/>
                        </a:rPr>
                        <a:t>E001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2017/01/01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1,000</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E002</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2017/01/01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2,000</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E003</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2017/01/01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1,000</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E004</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2017/01/01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1,500</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E001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2017/02/01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1,200</a:t>
                      </a:r>
                      <a:endParaRPr kumimoji="1" lang="ja-JP" altLang="en-US">
                        <a:latin typeface="Meiryo" charset="-128"/>
                        <a:ea typeface="Meiryo" charset="-128"/>
                        <a:cs typeface="Meiryo" charset="-128"/>
                      </a:endParaRPr>
                    </a:p>
                  </a:txBody>
                  <a:tcPr/>
                </a:tc>
              </a:tr>
              <a:tr h="473986">
                <a:tc>
                  <a:txBody>
                    <a:bodyPr/>
                    <a:lstStyle/>
                    <a:p>
                      <a:r>
                        <a:rPr kumimoji="1" lang="en-US" altLang="ja-JP">
                          <a:latin typeface="Meiryo" charset="-128"/>
                          <a:ea typeface="Meiryo" charset="-128"/>
                          <a:cs typeface="Meiryo" charset="-128"/>
                        </a:rPr>
                        <a:t>E006</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2017/02/01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400</a:t>
                      </a:r>
                      <a:endParaRPr kumimoji="1" lang="ja-JP" altLang="en-US">
                        <a:latin typeface="Meiryo" charset="-128"/>
                        <a:ea typeface="Meiryo" charset="-128"/>
                        <a:cs typeface="Meiryo" charset="-128"/>
                      </a:endParaRPr>
                    </a:p>
                  </a:txBody>
                  <a:tcPr/>
                </a:tc>
              </a:tr>
            </a:tbl>
          </a:graphicData>
        </a:graphic>
      </p:graphicFrame>
    </p:spTree>
    <p:extLst>
      <p:ext uri="{BB962C8B-B14F-4D97-AF65-F5344CB8AC3E}">
        <p14:creationId xmlns:p14="http://schemas.microsoft.com/office/powerpoint/2010/main" val="1309194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24885"/>
            <a:ext cx="10515600" cy="1325563"/>
          </a:xfrm>
        </p:spPr>
        <p:txBody>
          <a:bodyPr>
            <a:normAutofit/>
          </a:bodyPr>
          <a:lstStyle/>
          <a:p>
            <a:pPr algn="ctr"/>
            <a:r>
              <a:rPr lang="ja-JP" altLang="en-US" sz="5400">
                <a:latin typeface="Meiryo" charset="-128"/>
                <a:ea typeface="Meiryo" charset="-128"/>
                <a:cs typeface="Meiryo" charset="-128"/>
              </a:rPr>
              <a:t>テーブル設計アンチパターン⑤</a:t>
            </a:r>
            <a:endParaRPr kumimoji="1" lang="ja-JP" altLang="en-US" sz="5400">
              <a:latin typeface="Meiryo" charset="-128"/>
              <a:ea typeface="Meiryo" charset="-128"/>
              <a:cs typeface="Meiryo" charset="-128"/>
            </a:endParaRPr>
          </a:p>
        </p:txBody>
      </p:sp>
      <p:graphicFrame>
        <p:nvGraphicFramePr>
          <p:cNvPr id="24" name="表 23"/>
          <p:cNvGraphicFramePr>
            <a:graphicFrameLocks noGrp="1"/>
          </p:cNvGraphicFramePr>
          <p:nvPr>
            <p:extLst>
              <p:ext uri="{D42A27DB-BD31-4B8C-83A1-F6EECF244321}">
                <p14:modId xmlns:p14="http://schemas.microsoft.com/office/powerpoint/2010/main" val="954399179"/>
              </p:ext>
            </p:extLst>
          </p:nvPr>
        </p:nvGraphicFramePr>
        <p:xfrm>
          <a:off x="1259071" y="1350448"/>
          <a:ext cx="9673857" cy="2573388"/>
        </p:xfrm>
        <a:graphic>
          <a:graphicData uri="http://schemas.openxmlformats.org/drawingml/2006/table">
            <a:tbl>
              <a:tblPr firstRow="1" bandRow="1">
                <a:tableStyleId>{5C22544A-7EE6-4342-B048-85BDC9FD1C3A}</a:tableStyleId>
              </a:tblPr>
              <a:tblGrid>
                <a:gridCol w="1254642"/>
                <a:gridCol w="1552354"/>
                <a:gridCol w="1360967"/>
                <a:gridCol w="2573079"/>
                <a:gridCol w="1297172"/>
                <a:gridCol w="1635643"/>
              </a:tblGrid>
              <a:tr h="428898">
                <a:tc>
                  <a:txBody>
                    <a:bodyPr/>
                    <a:lstStyle/>
                    <a:p>
                      <a:r>
                        <a:rPr kumimoji="1" lang="ja-JP" altLang="en-US">
                          <a:latin typeface="Meiryo" charset="-128"/>
                          <a:ea typeface="Meiryo" charset="-128"/>
                          <a:cs typeface="Meiryo" charset="-128"/>
                        </a:rPr>
                        <a:t>社員番号</a:t>
                      </a:r>
                    </a:p>
                  </a:txBody>
                  <a:tcPr/>
                </a:tc>
                <a:tc>
                  <a:txBody>
                    <a:bodyPr/>
                    <a:lstStyle/>
                    <a:p>
                      <a:r>
                        <a:rPr kumimoji="1" lang="ja-JP" altLang="en-US">
                          <a:latin typeface="Meiryo" charset="-128"/>
                          <a:ea typeface="Meiryo" charset="-128"/>
                          <a:cs typeface="Meiryo" charset="-128"/>
                        </a:rPr>
                        <a:t>社員名</a:t>
                      </a:r>
                    </a:p>
                  </a:txBody>
                  <a:tcPr/>
                </a:tc>
                <a:tc>
                  <a:txBody>
                    <a:bodyPr/>
                    <a:lstStyle/>
                    <a:p>
                      <a:r>
                        <a:rPr kumimoji="1" lang="ja-JP" altLang="en-US">
                          <a:latin typeface="Meiryo" charset="-128"/>
                          <a:ea typeface="Meiryo" charset="-128"/>
                          <a:cs typeface="Meiryo" charset="-128"/>
                        </a:rPr>
                        <a:t>職種</a:t>
                      </a:r>
                    </a:p>
                  </a:txBody>
                  <a:tcPr/>
                </a:tc>
                <a:tc>
                  <a:txBody>
                    <a:bodyPr/>
                    <a:lstStyle/>
                    <a:p>
                      <a:r>
                        <a:rPr kumimoji="1" lang="ja-JP" altLang="en-US">
                          <a:latin typeface="Meiryo" charset="-128"/>
                          <a:ea typeface="Meiryo" charset="-128"/>
                          <a:cs typeface="Meiryo" charset="-128"/>
                        </a:rPr>
                        <a:t>得意技術</a:t>
                      </a:r>
                    </a:p>
                  </a:txBody>
                  <a:tcPr/>
                </a:tc>
                <a:tc>
                  <a:txBody>
                    <a:bodyPr/>
                    <a:lstStyle/>
                    <a:p>
                      <a:r>
                        <a:rPr kumimoji="1" lang="ja-JP" altLang="en-US">
                          <a:latin typeface="Meiryo" charset="-128"/>
                          <a:ea typeface="Meiryo" charset="-128"/>
                          <a:cs typeface="Meiryo" charset="-128"/>
                        </a:rPr>
                        <a:t>営業先</a:t>
                      </a:r>
                    </a:p>
                  </a:txBody>
                  <a:tcPr/>
                </a:tc>
                <a:tc>
                  <a:txBody>
                    <a:bodyPr/>
                    <a:lstStyle/>
                    <a:p>
                      <a:r>
                        <a:rPr kumimoji="1" lang="ja-JP" altLang="en-US">
                          <a:latin typeface="Meiryo" charset="-128"/>
                          <a:ea typeface="Meiryo" charset="-128"/>
                          <a:cs typeface="Meiryo" charset="-128"/>
                        </a:rPr>
                        <a:t>営業エリア</a:t>
                      </a:r>
                    </a:p>
                  </a:txBody>
                  <a:tcPr/>
                </a:tc>
              </a:tr>
              <a:tr h="428898">
                <a:tc>
                  <a:txBody>
                    <a:bodyPr/>
                    <a:lstStyle/>
                    <a:p>
                      <a:r>
                        <a:rPr kumimoji="1" lang="en-US" altLang="ja-JP">
                          <a:latin typeface="Meiryo" charset="-128"/>
                          <a:ea typeface="Meiryo" charset="-128"/>
                          <a:cs typeface="Meiryo" charset="-128"/>
                        </a:rPr>
                        <a:t>1001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エンジニア</a:t>
                      </a:r>
                    </a:p>
                  </a:txBody>
                  <a:tcPr/>
                </a:tc>
                <a:tc>
                  <a:txBody>
                    <a:bodyPr/>
                    <a:lstStyle/>
                    <a:p>
                      <a:r>
                        <a:rPr kumimoji="1" lang="en-US" altLang="ja-JP">
                          <a:latin typeface="Meiryo" charset="-128"/>
                          <a:ea typeface="Meiryo" charset="-128"/>
                          <a:cs typeface="Meiryo" charset="-128"/>
                        </a:rPr>
                        <a:t>Java</a:t>
                      </a:r>
                      <a:endParaRPr kumimoji="1" lang="ja-JP" altLang="en-US">
                        <a:latin typeface="Meiryo" charset="-128"/>
                        <a:ea typeface="Meiryo" charset="-128"/>
                        <a:cs typeface="Meiryo" charset="-128"/>
                      </a:endParaRPr>
                    </a:p>
                  </a:txBody>
                  <a:tcPr/>
                </a:tc>
                <a:tc>
                  <a:txBody>
                    <a:bodyPr/>
                    <a:lstStyle/>
                    <a:p>
                      <a:endParaRPr kumimoji="1" lang="ja-JP" altLang="en-US">
                        <a:latin typeface="Meiryo" charset="-128"/>
                        <a:ea typeface="Meiryo" charset="-128"/>
                        <a:cs typeface="Meiryo" charset="-128"/>
                      </a:endParaRPr>
                    </a:p>
                  </a:txBody>
                  <a:tcPr/>
                </a:tc>
                <a:tc>
                  <a:txBody>
                    <a:bodyPr/>
                    <a:lstStyle/>
                    <a:p>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1002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エンジニア</a:t>
                      </a:r>
                    </a:p>
                  </a:txBody>
                  <a:tcPr/>
                </a:tc>
                <a:tc>
                  <a:txBody>
                    <a:bodyPr/>
                    <a:lstStyle/>
                    <a:p>
                      <a:r>
                        <a:rPr kumimoji="1" lang="en-US" altLang="ja-JP">
                          <a:latin typeface="Meiryo" charset="-128"/>
                          <a:ea typeface="Meiryo" charset="-128"/>
                          <a:cs typeface="Meiryo" charset="-128"/>
                        </a:rPr>
                        <a:t>PHP</a:t>
                      </a:r>
                      <a:endParaRPr kumimoji="1" lang="ja-JP" altLang="en-US">
                        <a:latin typeface="Meiryo" charset="-128"/>
                        <a:ea typeface="Meiryo" charset="-128"/>
                        <a:cs typeface="Meiryo" charset="-128"/>
                      </a:endParaRPr>
                    </a:p>
                  </a:txBody>
                  <a:tcPr/>
                </a:tc>
                <a:tc>
                  <a:txBody>
                    <a:bodyPr/>
                    <a:lstStyle/>
                    <a:p>
                      <a:endParaRPr kumimoji="1" lang="ja-JP" altLang="en-US">
                        <a:latin typeface="Meiryo" charset="-128"/>
                        <a:ea typeface="Meiryo" charset="-128"/>
                        <a:cs typeface="Meiryo" charset="-128"/>
                      </a:endParaRPr>
                    </a:p>
                  </a:txBody>
                  <a:tcPr/>
                </a:tc>
                <a:tc>
                  <a:txBody>
                    <a:bodyPr/>
                    <a:lstStyle/>
                    <a:p>
                      <a:endParaRPr kumimoji="1" lang="ja-JP" altLang="en-US">
                        <a:latin typeface="Meiryo" charset="-128"/>
                        <a:ea typeface="Meiryo" charset="-128"/>
                        <a:cs typeface="Meiryo" charset="-128"/>
                      </a:endParaRP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営業</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法人</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東京</a:t>
                      </a:r>
                    </a:p>
                  </a:txBody>
                  <a:tcPr/>
                </a:tc>
              </a:tr>
              <a:tr h="428898">
                <a:tc>
                  <a:txBody>
                    <a:bodyPr/>
                    <a:lstStyle/>
                    <a:p>
                      <a:r>
                        <a:rPr kumimoji="1" lang="en-US" altLang="ja-JP">
                          <a:latin typeface="Meiryo" charset="-128"/>
                          <a:ea typeface="Meiryo" charset="-128"/>
                          <a:cs typeface="Meiryo" charset="-128"/>
                        </a:rPr>
                        <a:t>1004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営業</a:t>
                      </a:r>
                    </a:p>
                  </a:txBody>
                  <a:tcPr/>
                </a:tc>
                <a:tc>
                  <a:txBody>
                    <a:bodyPr/>
                    <a:lstStyle/>
                    <a:p>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個人</a:t>
                      </a:r>
                    </a:p>
                  </a:txBody>
                  <a:tcPr/>
                </a:tc>
                <a:tc>
                  <a:txBody>
                    <a:bodyPr/>
                    <a:lstStyle/>
                    <a:p>
                      <a:r>
                        <a:rPr kumimoji="1" lang="ja-JP" altLang="en-US">
                          <a:latin typeface="Meiryo" charset="-128"/>
                          <a:ea typeface="Meiryo" charset="-128"/>
                          <a:cs typeface="Meiryo" charset="-128"/>
                        </a:rPr>
                        <a:t>大阪</a:t>
                      </a: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1005</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005</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エンジニア</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データベース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a:latin typeface="Meiryo" charset="-128"/>
                        <a:ea typeface="Meiryo" charset="-128"/>
                        <a:cs typeface="Meiryo" charset="-128"/>
                      </a:endParaRPr>
                    </a:p>
                  </a:txBody>
                  <a:tcPr/>
                </a:tc>
              </a:tr>
            </a:tbl>
          </a:graphicData>
        </a:graphic>
      </p:graphicFrame>
      <p:sp>
        <p:nvSpPr>
          <p:cNvPr id="25" name="テキスト ボックス 24"/>
          <p:cNvSpPr txBox="1"/>
          <p:nvPr/>
        </p:nvSpPr>
        <p:spPr>
          <a:xfrm>
            <a:off x="0" y="6068353"/>
            <a:ext cx="12192000" cy="584775"/>
          </a:xfrm>
          <a:prstGeom prst="rect">
            <a:avLst/>
          </a:prstGeom>
          <a:noFill/>
        </p:spPr>
        <p:txBody>
          <a:bodyPr wrap="square" rtlCol="0">
            <a:spAutoFit/>
          </a:bodyPr>
          <a:lstStyle/>
          <a:p>
            <a:pPr algn="ctr"/>
            <a:r>
              <a:rPr kumimoji="1" lang="ja-JP" altLang="en-US" sz="3200">
                <a:solidFill>
                  <a:srgbClr val="FF0000"/>
                </a:solidFill>
                <a:latin typeface="Meiryo" charset="-128"/>
                <a:ea typeface="Meiryo" charset="-128"/>
                <a:cs typeface="Meiryo" charset="-128"/>
              </a:rPr>
              <a:t>値取得後にプログラムで整形しないといけないので使いにくい！</a:t>
            </a:r>
          </a:p>
        </p:txBody>
      </p:sp>
    </p:spTree>
    <p:extLst>
      <p:ext uri="{BB962C8B-B14F-4D97-AF65-F5344CB8AC3E}">
        <p14:creationId xmlns:p14="http://schemas.microsoft.com/office/powerpoint/2010/main" val="96966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24885"/>
            <a:ext cx="10515600" cy="1325563"/>
          </a:xfrm>
        </p:spPr>
        <p:txBody>
          <a:bodyPr>
            <a:normAutofit/>
          </a:bodyPr>
          <a:lstStyle/>
          <a:p>
            <a:pPr algn="ctr"/>
            <a:r>
              <a:rPr lang="ja-JP" altLang="en-US" sz="5400">
                <a:latin typeface="Meiryo" charset="-128"/>
                <a:ea typeface="Meiryo" charset="-128"/>
                <a:cs typeface="Meiryo" charset="-128"/>
              </a:rPr>
              <a:t>テーブル設計アンチパターン⑤</a:t>
            </a:r>
            <a:endParaRPr kumimoji="1" lang="ja-JP" altLang="en-US" sz="5400">
              <a:latin typeface="Meiryo" charset="-128"/>
              <a:ea typeface="Meiryo" charset="-128"/>
              <a:cs typeface="Meiryo" charset="-128"/>
            </a:endParaRPr>
          </a:p>
        </p:txBody>
      </p:sp>
      <p:graphicFrame>
        <p:nvGraphicFramePr>
          <p:cNvPr id="24" name="表 23"/>
          <p:cNvGraphicFramePr>
            <a:graphicFrameLocks noGrp="1"/>
          </p:cNvGraphicFramePr>
          <p:nvPr>
            <p:extLst>
              <p:ext uri="{D42A27DB-BD31-4B8C-83A1-F6EECF244321}">
                <p14:modId xmlns:p14="http://schemas.microsoft.com/office/powerpoint/2010/main" val="1161318245"/>
              </p:ext>
            </p:extLst>
          </p:nvPr>
        </p:nvGraphicFramePr>
        <p:xfrm>
          <a:off x="838200" y="2208244"/>
          <a:ext cx="4167963" cy="2573388"/>
        </p:xfrm>
        <a:graphic>
          <a:graphicData uri="http://schemas.openxmlformats.org/drawingml/2006/table">
            <a:tbl>
              <a:tblPr firstRow="1" bandRow="1">
                <a:tableStyleId>{5C22544A-7EE6-4342-B048-85BDC9FD1C3A}</a:tableStyleId>
              </a:tblPr>
              <a:tblGrid>
                <a:gridCol w="1254642"/>
                <a:gridCol w="1552354"/>
                <a:gridCol w="1360967"/>
              </a:tblGrid>
              <a:tr h="428898">
                <a:tc>
                  <a:txBody>
                    <a:bodyPr/>
                    <a:lstStyle/>
                    <a:p>
                      <a:r>
                        <a:rPr kumimoji="1" lang="ja-JP" altLang="en-US">
                          <a:latin typeface="Meiryo" charset="-128"/>
                          <a:ea typeface="Meiryo" charset="-128"/>
                          <a:cs typeface="Meiryo" charset="-128"/>
                        </a:rPr>
                        <a:t>社員番号</a:t>
                      </a:r>
                    </a:p>
                  </a:txBody>
                  <a:tcPr/>
                </a:tc>
                <a:tc>
                  <a:txBody>
                    <a:bodyPr/>
                    <a:lstStyle/>
                    <a:p>
                      <a:r>
                        <a:rPr kumimoji="1" lang="ja-JP" altLang="en-US">
                          <a:latin typeface="Meiryo" charset="-128"/>
                          <a:ea typeface="Meiryo" charset="-128"/>
                          <a:cs typeface="Meiryo" charset="-128"/>
                        </a:rPr>
                        <a:t>社員名</a:t>
                      </a:r>
                    </a:p>
                  </a:txBody>
                  <a:tcPr/>
                </a:tc>
                <a:tc>
                  <a:txBody>
                    <a:bodyPr/>
                    <a:lstStyle/>
                    <a:p>
                      <a:r>
                        <a:rPr kumimoji="1" lang="ja-JP" altLang="en-US">
                          <a:latin typeface="Meiryo" charset="-128"/>
                          <a:ea typeface="Meiryo" charset="-128"/>
                          <a:cs typeface="Meiryo" charset="-128"/>
                        </a:rPr>
                        <a:t>職種</a:t>
                      </a:r>
                    </a:p>
                  </a:txBody>
                  <a:tcPr/>
                </a:tc>
              </a:tr>
              <a:tr h="428898">
                <a:tc>
                  <a:txBody>
                    <a:bodyPr/>
                    <a:lstStyle/>
                    <a:p>
                      <a:r>
                        <a:rPr kumimoji="1" lang="en-US" altLang="ja-JP">
                          <a:latin typeface="Meiryo" charset="-128"/>
                          <a:ea typeface="Meiryo" charset="-128"/>
                          <a:cs typeface="Meiryo" charset="-128"/>
                        </a:rPr>
                        <a:t>1001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エンジニア</a:t>
                      </a:r>
                    </a:p>
                  </a:txBody>
                  <a:tcPr/>
                </a:tc>
              </a:tr>
              <a:tr h="428898">
                <a:tc>
                  <a:txBody>
                    <a:bodyPr/>
                    <a:lstStyle/>
                    <a:p>
                      <a:r>
                        <a:rPr kumimoji="1" lang="en-US" altLang="ja-JP">
                          <a:latin typeface="Meiryo" charset="-128"/>
                          <a:ea typeface="Meiryo" charset="-128"/>
                          <a:cs typeface="Meiryo" charset="-128"/>
                        </a:rPr>
                        <a:t>1002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エンジニア</a:t>
                      </a: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営業</a:t>
                      </a:r>
                    </a:p>
                  </a:txBody>
                  <a:tcPr/>
                </a:tc>
              </a:tr>
              <a:tr h="428898">
                <a:tc>
                  <a:txBody>
                    <a:bodyPr/>
                    <a:lstStyle/>
                    <a:p>
                      <a:r>
                        <a:rPr kumimoji="1" lang="en-US" altLang="ja-JP">
                          <a:latin typeface="Meiryo" charset="-128"/>
                          <a:ea typeface="Meiryo" charset="-128"/>
                          <a:cs typeface="Meiryo" charset="-128"/>
                        </a:rPr>
                        <a:t>1004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営業</a:t>
                      </a: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1005</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005</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エンジニア</a:t>
                      </a:r>
                    </a:p>
                  </a:txBody>
                  <a:tcP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117233398"/>
              </p:ext>
            </p:extLst>
          </p:nvPr>
        </p:nvGraphicFramePr>
        <p:xfrm>
          <a:off x="7178750" y="1350448"/>
          <a:ext cx="3827721" cy="1715592"/>
        </p:xfrm>
        <a:graphic>
          <a:graphicData uri="http://schemas.openxmlformats.org/drawingml/2006/table">
            <a:tbl>
              <a:tblPr firstRow="1" bandRow="1">
                <a:tableStyleId>{5C22544A-7EE6-4342-B048-85BDC9FD1C3A}</a:tableStyleId>
              </a:tblPr>
              <a:tblGrid>
                <a:gridCol w="1254642"/>
                <a:gridCol w="2573079"/>
              </a:tblGrid>
              <a:tr h="428898">
                <a:tc>
                  <a:txBody>
                    <a:bodyPr/>
                    <a:lstStyle/>
                    <a:p>
                      <a:r>
                        <a:rPr kumimoji="1" lang="ja-JP" altLang="en-US">
                          <a:latin typeface="Meiryo" charset="-128"/>
                          <a:ea typeface="Meiryo" charset="-128"/>
                          <a:cs typeface="Meiryo" charset="-128"/>
                        </a:rPr>
                        <a:t>社員番号</a:t>
                      </a:r>
                    </a:p>
                  </a:txBody>
                  <a:tcPr/>
                </a:tc>
                <a:tc>
                  <a:txBody>
                    <a:bodyPr/>
                    <a:lstStyle/>
                    <a:p>
                      <a:r>
                        <a:rPr kumimoji="1" lang="ja-JP" altLang="en-US">
                          <a:latin typeface="Meiryo" charset="-128"/>
                          <a:ea typeface="Meiryo" charset="-128"/>
                          <a:cs typeface="Meiryo" charset="-128"/>
                        </a:rPr>
                        <a:t>得意技術</a:t>
                      </a:r>
                    </a:p>
                  </a:txBody>
                  <a:tcPr/>
                </a:tc>
              </a:tr>
              <a:tr h="428898">
                <a:tc>
                  <a:txBody>
                    <a:bodyPr/>
                    <a:lstStyle/>
                    <a:p>
                      <a:r>
                        <a:rPr kumimoji="1" lang="en-US" altLang="ja-JP">
                          <a:latin typeface="Meiryo" charset="-128"/>
                          <a:ea typeface="Meiryo" charset="-128"/>
                          <a:cs typeface="Meiryo" charset="-128"/>
                        </a:rPr>
                        <a:t>1001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Java</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1002</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PHP</a:t>
                      </a:r>
                      <a:endParaRPr kumimoji="1" lang="ja-JP" altLang="en-US">
                        <a:latin typeface="Meiryo" charset="-128"/>
                        <a:ea typeface="Meiryo" charset="-128"/>
                        <a:cs typeface="Meiryo" charset="-128"/>
                      </a:endParaRP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1005</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データベース</a:t>
                      </a:r>
                    </a:p>
                  </a:txBody>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937499393"/>
              </p:ext>
            </p:extLst>
          </p:nvPr>
        </p:nvGraphicFramePr>
        <p:xfrm>
          <a:off x="6998881" y="3923836"/>
          <a:ext cx="4187457" cy="1286694"/>
        </p:xfrm>
        <a:graphic>
          <a:graphicData uri="http://schemas.openxmlformats.org/drawingml/2006/table">
            <a:tbl>
              <a:tblPr firstRow="1" bandRow="1">
                <a:tableStyleId>{5C22544A-7EE6-4342-B048-85BDC9FD1C3A}</a:tableStyleId>
              </a:tblPr>
              <a:tblGrid>
                <a:gridCol w="1254642"/>
                <a:gridCol w="1297172"/>
                <a:gridCol w="1635643"/>
              </a:tblGrid>
              <a:tr h="428898">
                <a:tc>
                  <a:txBody>
                    <a:bodyPr/>
                    <a:lstStyle/>
                    <a:p>
                      <a:r>
                        <a:rPr kumimoji="1" lang="ja-JP" altLang="en-US">
                          <a:latin typeface="Meiryo" charset="-128"/>
                          <a:ea typeface="Meiryo" charset="-128"/>
                          <a:cs typeface="Meiryo" charset="-128"/>
                        </a:rPr>
                        <a:t>社員番号</a:t>
                      </a:r>
                    </a:p>
                  </a:txBody>
                  <a:tcPr/>
                </a:tc>
                <a:tc>
                  <a:txBody>
                    <a:bodyPr/>
                    <a:lstStyle/>
                    <a:p>
                      <a:r>
                        <a:rPr kumimoji="1" lang="ja-JP" altLang="en-US">
                          <a:latin typeface="Meiryo" charset="-128"/>
                          <a:ea typeface="Meiryo" charset="-128"/>
                          <a:cs typeface="Meiryo" charset="-128"/>
                        </a:rPr>
                        <a:t>営業先</a:t>
                      </a:r>
                    </a:p>
                  </a:txBody>
                  <a:tcPr/>
                </a:tc>
                <a:tc>
                  <a:txBody>
                    <a:bodyPr/>
                    <a:lstStyle/>
                    <a:p>
                      <a:r>
                        <a:rPr kumimoji="1" lang="ja-JP" altLang="en-US">
                          <a:latin typeface="Meiryo" charset="-128"/>
                          <a:ea typeface="Meiryo" charset="-128"/>
                          <a:cs typeface="Meiryo" charset="-128"/>
                        </a:rPr>
                        <a:t>営業エリア</a:t>
                      </a: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法人</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東京</a:t>
                      </a:r>
                    </a:p>
                  </a:txBody>
                  <a:tcPr/>
                </a:tc>
              </a:tr>
              <a:tr h="428898">
                <a:tc>
                  <a:txBody>
                    <a:bodyPr/>
                    <a:lstStyle/>
                    <a:p>
                      <a:r>
                        <a:rPr kumimoji="1" lang="en-US" altLang="ja-JP">
                          <a:latin typeface="Meiryo" charset="-128"/>
                          <a:ea typeface="Meiryo" charset="-128"/>
                          <a:cs typeface="Meiryo" charset="-128"/>
                        </a:rPr>
                        <a:t>1004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個人</a:t>
                      </a:r>
                    </a:p>
                  </a:txBody>
                  <a:tcPr/>
                </a:tc>
                <a:tc>
                  <a:txBody>
                    <a:bodyPr/>
                    <a:lstStyle/>
                    <a:p>
                      <a:r>
                        <a:rPr kumimoji="1" lang="ja-JP" altLang="en-US">
                          <a:latin typeface="Meiryo" charset="-128"/>
                          <a:ea typeface="Meiryo" charset="-128"/>
                          <a:cs typeface="Meiryo" charset="-128"/>
                        </a:rPr>
                        <a:t>大阪</a:t>
                      </a:r>
                    </a:p>
                  </a:txBody>
                  <a:tcPr/>
                </a:tc>
              </a:tr>
            </a:tbl>
          </a:graphicData>
        </a:graphic>
      </p:graphicFrame>
    </p:spTree>
    <p:extLst>
      <p:ext uri="{BB962C8B-B14F-4D97-AF65-F5344CB8AC3E}">
        <p14:creationId xmlns:p14="http://schemas.microsoft.com/office/powerpoint/2010/main" val="945554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24885"/>
            <a:ext cx="10515600" cy="1325563"/>
          </a:xfrm>
        </p:spPr>
        <p:txBody>
          <a:bodyPr>
            <a:normAutofit/>
          </a:bodyPr>
          <a:lstStyle/>
          <a:p>
            <a:pPr algn="ctr"/>
            <a:r>
              <a:rPr lang="ja-JP" altLang="en-US" sz="5400">
                <a:latin typeface="Meiryo" charset="-128"/>
                <a:ea typeface="Meiryo" charset="-128"/>
                <a:cs typeface="Meiryo" charset="-128"/>
              </a:rPr>
              <a:t>テーブル設計アンチパターン④</a:t>
            </a:r>
            <a:endParaRPr kumimoji="1" lang="ja-JP" altLang="en-US" sz="5400">
              <a:latin typeface="Meiryo" charset="-128"/>
              <a:ea typeface="Meiryo" charset="-128"/>
              <a:cs typeface="Meiryo" charset="-128"/>
            </a:endParaRPr>
          </a:p>
        </p:txBody>
      </p:sp>
      <p:graphicFrame>
        <p:nvGraphicFramePr>
          <p:cNvPr id="24" name="表 23"/>
          <p:cNvGraphicFramePr>
            <a:graphicFrameLocks noGrp="1"/>
          </p:cNvGraphicFramePr>
          <p:nvPr>
            <p:extLst>
              <p:ext uri="{D42A27DB-BD31-4B8C-83A1-F6EECF244321}">
                <p14:modId xmlns:p14="http://schemas.microsoft.com/office/powerpoint/2010/main" val="572402900"/>
              </p:ext>
            </p:extLst>
          </p:nvPr>
        </p:nvGraphicFramePr>
        <p:xfrm>
          <a:off x="1671527" y="1350448"/>
          <a:ext cx="8848945" cy="2573388"/>
        </p:xfrm>
        <a:graphic>
          <a:graphicData uri="http://schemas.openxmlformats.org/drawingml/2006/table">
            <a:tbl>
              <a:tblPr firstRow="1" bandRow="1">
                <a:tableStyleId>{5C22544A-7EE6-4342-B048-85BDC9FD1C3A}</a:tableStyleId>
              </a:tblPr>
              <a:tblGrid>
                <a:gridCol w="1428856"/>
                <a:gridCol w="1400217"/>
                <a:gridCol w="2013686"/>
                <a:gridCol w="1943471"/>
                <a:gridCol w="2062715"/>
              </a:tblGrid>
              <a:tr h="428898">
                <a:tc>
                  <a:txBody>
                    <a:bodyPr/>
                    <a:lstStyle/>
                    <a:p>
                      <a:r>
                        <a:rPr kumimoji="1" lang="ja-JP" altLang="en-US">
                          <a:latin typeface="Meiryo" charset="-128"/>
                          <a:ea typeface="Meiryo" charset="-128"/>
                          <a:cs typeface="Meiryo" charset="-128"/>
                        </a:rPr>
                        <a:t>社員番号</a:t>
                      </a:r>
                    </a:p>
                  </a:txBody>
                  <a:tcPr/>
                </a:tc>
                <a:tc>
                  <a:txBody>
                    <a:bodyPr/>
                    <a:lstStyle/>
                    <a:p>
                      <a:r>
                        <a:rPr kumimoji="1" lang="ja-JP" altLang="en-US">
                          <a:latin typeface="Meiryo" charset="-128"/>
                          <a:ea typeface="Meiryo" charset="-128"/>
                          <a:cs typeface="Meiryo" charset="-128"/>
                        </a:rPr>
                        <a:t>社員名</a:t>
                      </a:r>
                    </a:p>
                  </a:txBody>
                  <a:tcPr/>
                </a:tc>
                <a:tc>
                  <a:txBody>
                    <a:bodyPr/>
                    <a:lstStyle/>
                    <a:p>
                      <a:r>
                        <a:rPr kumimoji="1" lang="ja-JP" altLang="en-US">
                          <a:latin typeface="Meiryo" charset="-128"/>
                          <a:ea typeface="Meiryo" charset="-128"/>
                          <a:cs typeface="Meiryo" charset="-128"/>
                        </a:rPr>
                        <a:t>連絡先</a:t>
                      </a:r>
                      <a:r>
                        <a:rPr kumimoji="1" lang="en-US" altLang="ja-JP">
                          <a:latin typeface="Meiryo" charset="-128"/>
                          <a:ea typeface="Meiryo" charset="-128"/>
                          <a:cs typeface="Meiryo" charset="-128"/>
                        </a:rPr>
                        <a:t>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連絡先</a:t>
                      </a:r>
                      <a:r>
                        <a:rPr kumimoji="1" lang="en-US" altLang="ja-JP">
                          <a:latin typeface="Meiryo" charset="-128"/>
                          <a:ea typeface="Meiryo" charset="-128"/>
                          <a:cs typeface="Meiryo" charset="-128"/>
                        </a:rPr>
                        <a:t>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連絡先</a:t>
                      </a:r>
                      <a:r>
                        <a:rPr kumimoji="1" lang="en-US" altLang="ja-JP">
                          <a:latin typeface="Meiryo" charset="-128"/>
                          <a:ea typeface="Meiryo" charset="-128"/>
                          <a:cs typeface="Meiryo" charset="-128"/>
                        </a:rPr>
                        <a:t>3</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1001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00-0000-0000</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11-1111-1111</a:t>
                      </a:r>
                      <a:endParaRPr kumimoji="1" lang="ja-JP" altLang="en-US">
                        <a:latin typeface="Meiryo" charset="-128"/>
                        <a:ea typeface="Meiryo" charset="-128"/>
                        <a:cs typeface="Meiryo" charset="-128"/>
                      </a:endParaRPr>
                    </a:p>
                  </a:txBody>
                  <a:tcPr/>
                </a:tc>
                <a:tc>
                  <a:txBody>
                    <a:bodyPr/>
                    <a:lstStyle/>
                    <a:p>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1002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002</a:t>
                      </a:r>
                      <a:endParaRPr kumimoji="1" lang="ja-JP" altLang="en-US">
                        <a:latin typeface="Meiryo" charset="-128"/>
                        <a:ea typeface="Meiryo" charset="-128"/>
                        <a:cs typeface="Meiryo" charset="-128"/>
                      </a:endParaRPr>
                    </a:p>
                  </a:txBody>
                  <a:tcPr/>
                </a:tc>
                <a:tc>
                  <a:txBody>
                    <a:bodyPr/>
                    <a:lstStyle/>
                    <a:p>
                      <a:endParaRPr kumimoji="1" lang="ja-JP" altLang="en-US">
                        <a:latin typeface="Meiryo" charset="-128"/>
                        <a:ea typeface="Meiryo" charset="-128"/>
                        <a:cs typeface="Meiryo" charset="-128"/>
                      </a:endParaRPr>
                    </a:p>
                  </a:txBody>
                  <a:tcPr/>
                </a:tc>
                <a:tc>
                  <a:txBody>
                    <a:bodyPr/>
                    <a:lstStyle/>
                    <a:p>
                      <a:endParaRPr kumimoji="1" lang="ja-JP" altLang="en-US">
                        <a:latin typeface="Meiryo" charset="-128"/>
                        <a:ea typeface="Meiryo" charset="-128"/>
                        <a:cs typeface="Meiryo" charset="-128"/>
                      </a:endParaRPr>
                    </a:p>
                  </a:txBody>
                  <a:tcPr/>
                </a:tc>
                <a:tc>
                  <a:txBody>
                    <a:bodyPr/>
                    <a:lstStyle/>
                    <a:p>
                      <a:endParaRPr kumimoji="1" lang="ja-JP" altLang="en-US">
                        <a:latin typeface="Meiryo" charset="-128"/>
                        <a:ea typeface="Meiryo" charset="-128"/>
                        <a:cs typeface="Meiryo" charset="-128"/>
                      </a:endParaRP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22-2222-2222</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33-3333-3333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44-4444-4444</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004</a:t>
                      </a:r>
                      <a:endParaRPr kumimoji="1" lang="ja-JP" altLang="en-US">
                        <a:latin typeface="Meiryo" charset="-128"/>
                        <a:ea typeface="Meiryo" charset="-128"/>
                        <a:cs typeface="Meiryo" charset="-128"/>
                      </a:endParaRPr>
                    </a:p>
                  </a:txBody>
                  <a:tcPr/>
                </a:tc>
                <a:tc>
                  <a:txBody>
                    <a:bodyPr/>
                    <a:lstStyle/>
                    <a:p>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55-5555-5555</a:t>
                      </a:r>
                      <a:endParaRPr kumimoji="1" lang="ja-JP" altLang="en-US">
                        <a:latin typeface="Meiryo" charset="-128"/>
                        <a:ea typeface="Meiryo" charset="-128"/>
                        <a:cs typeface="Meiryo" charset="-128"/>
                      </a:endParaRPr>
                    </a:p>
                  </a:txBody>
                  <a:tcPr/>
                </a:tc>
                <a:tc>
                  <a:txBody>
                    <a:bodyPr/>
                    <a:lstStyle/>
                    <a:p>
                      <a:endParaRPr kumimoji="1" lang="ja-JP" altLang="en-US">
                        <a:latin typeface="Meiryo" charset="-128"/>
                        <a:ea typeface="Meiryo" charset="-128"/>
                        <a:cs typeface="Meiryo" charset="-128"/>
                      </a:endParaRP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1005</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005</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66-6666-6666</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a:latin typeface="Meiryo" charset="-128"/>
                        <a:ea typeface="Meiryo" charset="-128"/>
                        <a:cs typeface="Meiryo" charset="-128"/>
                      </a:endParaRPr>
                    </a:p>
                  </a:txBody>
                  <a:tcPr/>
                </a:tc>
              </a:tr>
            </a:tbl>
          </a:graphicData>
        </a:graphic>
      </p:graphicFrame>
      <p:sp>
        <p:nvSpPr>
          <p:cNvPr id="8" name="テキスト ボックス 7"/>
          <p:cNvSpPr txBox="1"/>
          <p:nvPr/>
        </p:nvSpPr>
        <p:spPr>
          <a:xfrm>
            <a:off x="0" y="6068353"/>
            <a:ext cx="12192000" cy="584775"/>
          </a:xfrm>
          <a:prstGeom prst="rect">
            <a:avLst/>
          </a:prstGeom>
          <a:noFill/>
        </p:spPr>
        <p:txBody>
          <a:bodyPr wrap="square" rtlCol="0">
            <a:spAutoFit/>
          </a:bodyPr>
          <a:lstStyle/>
          <a:p>
            <a:pPr algn="ctr"/>
            <a:r>
              <a:rPr kumimoji="1" lang="ja-JP" altLang="en-US" sz="3200">
                <a:solidFill>
                  <a:srgbClr val="FF0000"/>
                </a:solidFill>
                <a:latin typeface="Meiryo" charset="-128"/>
                <a:ea typeface="Meiryo" charset="-128"/>
                <a:cs typeface="Meiryo" charset="-128"/>
              </a:rPr>
              <a:t>連絡先の検索がし辛い！連絡先</a:t>
            </a:r>
            <a:r>
              <a:rPr kumimoji="1" lang="en-US" altLang="ja-JP" sz="3200">
                <a:solidFill>
                  <a:srgbClr val="FF0000"/>
                </a:solidFill>
                <a:latin typeface="Meiryo" charset="-128"/>
                <a:ea typeface="Meiryo" charset="-128"/>
                <a:cs typeface="Meiryo" charset="-128"/>
              </a:rPr>
              <a:t>4</a:t>
            </a:r>
            <a:r>
              <a:rPr kumimoji="1" lang="ja-JP" altLang="en-US" sz="3200">
                <a:solidFill>
                  <a:srgbClr val="FF0000"/>
                </a:solidFill>
                <a:latin typeface="Meiryo" charset="-128"/>
                <a:ea typeface="Meiryo" charset="-128"/>
                <a:cs typeface="Meiryo" charset="-128"/>
              </a:rPr>
              <a:t>が欲しくなったらどうすんの？</a:t>
            </a:r>
          </a:p>
        </p:txBody>
      </p:sp>
    </p:spTree>
    <p:extLst>
      <p:ext uri="{BB962C8B-B14F-4D97-AF65-F5344CB8AC3E}">
        <p14:creationId xmlns:p14="http://schemas.microsoft.com/office/powerpoint/2010/main" val="145731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24885"/>
            <a:ext cx="10515600" cy="1325563"/>
          </a:xfrm>
        </p:spPr>
        <p:txBody>
          <a:bodyPr>
            <a:normAutofit/>
          </a:bodyPr>
          <a:lstStyle/>
          <a:p>
            <a:pPr algn="ctr"/>
            <a:r>
              <a:rPr lang="ja-JP" altLang="en-US" sz="5400">
                <a:latin typeface="Meiryo" charset="-128"/>
                <a:ea typeface="Meiryo" charset="-128"/>
                <a:cs typeface="Meiryo" charset="-128"/>
              </a:rPr>
              <a:t>テーブル設計アンチパターン④</a:t>
            </a:r>
            <a:endParaRPr kumimoji="1" lang="ja-JP" altLang="en-US" sz="5400">
              <a:latin typeface="Meiryo" charset="-128"/>
              <a:ea typeface="Meiryo" charset="-128"/>
              <a:cs typeface="Meiryo" charset="-128"/>
            </a:endParaRPr>
          </a:p>
        </p:txBody>
      </p:sp>
      <p:graphicFrame>
        <p:nvGraphicFramePr>
          <p:cNvPr id="24" name="表 23"/>
          <p:cNvGraphicFramePr>
            <a:graphicFrameLocks noGrp="1"/>
          </p:cNvGraphicFramePr>
          <p:nvPr>
            <p:extLst>
              <p:ext uri="{D42A27DB-BD31-4B8C-83A1-F6EECF244321}">
                <p14:modId xmlns:p14="http://schemas.microsoft.com/office/powerpoint/2010/main" val="1050064946"/>
              </p:ext>
            </p:extLst>
          </p:nvPr>
        </p:nvGraphicFramePr>
        <p:xfrm>
          <a:off x="1837660" y="1350448"/>
          <a:ext cx="2829073" cy="2573388"/>
        </p:xfrm>
        <a:graphic>
          <a:graphicData uri="http://schemas.openxmlformats.org/drawingml/2006/table">
            <a:tbl>
              <a:tblPr firstRow="1" bandRow="1">
                <a:tableStyleId>{5C22544A-7EE6-4342-B048-85BDC9FD1C3A}</a:tableStyleId>
              </a:tblPr>
              <a:tblGrid>
                <a:gridCol w="1373372"/>
                <a:gridCol w="1455701"/>
              </a:tblGrid>
              <a:tr h="428898">
                <a:tc>
                  <a:txBody>
                    <a:bodyPr/>
                    <a:lstStyle/>
                    <a:p>
                      <a:r>
                        <a:rPr kumimoji="1" lang="ja-JP" altLang="en-US">
                          <a:latin typeface="Meiryo" charset="-128"/>
                          <a:ea typeface="Meiryo" charset="-128"/>
                          <a:cs typeface="Meiryo" charset="-128"/>
                        </a:rPr>
                        <a:t>社員番号</a:t>
                      </a:r>
                    </a:p>
                  </a:txBody>
                  <a:tcPr/>
                </a:tc>
                <a:tc>
                  <a:txBody>
                    <a:bodyPr/>
                    <a:lstStyle/>
                    <a:p>
                      <a:r>
                        <a:rPr kumimoji="1" lang="ja-JP" altLang="en-US">
                          <a:latin typeface="Meiryo" charset="-128"/>
                          <a:ea typeface="Meiryo" charset="-128"/>
                          <a:cs typeface="Meiryo" charset="-128"/>
                        </a:rPr>
                        <a:t>社員名</a:t>
                      </a:r>
                    </a:p>
                  </a:txBody>
                  <a:tcPr/>
                </a:tc>
              </a:tr>
              <a:tr h="428898">
                <a:tc>
                  <a:txBody>
                    <a:bodyPr/>
                    <a:lstStyle/>
                    <a:p>
                      <a:r>
                        <a:rPr kumimoji="1" lang="en-US" altLang="ja-JP">
                          <a:latin typeface="Meiryo" charset="-128"/>
                          <a:ea typeface="Meiryo" charset="-128"/>
                          <a:cs typeface="Meiryo" charset="-128"/>
                        </a:rPr>
                        <a:t>1001</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001</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1002</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002</a:t>
                      </a:r>
                      <a:endParaRPr kumimoji="1" lang="ja-JP" altLang="en-US">
                        <a:latin typeface="Meiryo" charset="-128"/>
                        <a:ea typeface="Meiryo" charset="-128"/>
                        <a:cs typeface="Meiryo" charset="-128"/>
                      </a:endParaRP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003</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1004</a:t>
                      </a:r>
                      <a:endParaRPr kumimoji="1" lang="ja-JP" altLang="en-US">
                        <a:latin typeface="Meiryo" charset="-128"/>
                        <a:ea typeface="Meiryo" charset="-128"/>
                        <a:cs typeface="Meiryo" charset="-128"/>
                      </a:endParaRPr>
                    </a:p>
                  </a:txBody>
                  <a:tcPr/>
                </a:tc>
                <a:tc>
                  <a:txBody>
                    <a:bodyPr/>
                    <a:lstStyle/>
                    <a:p>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004</a:t>
                      </a:r>
                      <a:endParaRPr kumimoji="1" lang="ja-JP" altLang="en-US">
                        <a:latin typeface="Meiryo" charset="-128"/>
                        <a:ea typeface="Meiryo" charset="-128"/>
                        <a:cs typeface="Meiryo" charset="-128"/>
                      </a:endParaRP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1005</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Meiryo" charset="-128"/>
                          <a:ea typeface="Meiryo" charset="-128"/>
                          <a:cs typeface="Meiryo" charset="-128"/>
                        </a:rPr>
                        <a:t>社員</a:t>
                      </a:r>
                      <a:r>
                        <a:rPr kumimoji="1" lang="en-US" altLang="ja-JP">
                          <a:latin typeface="Meiryo" charset="-128"/>
                          <a:ea typeface="Meiryo" charset="-128"/>
                          <a:cs typeface="Meiryo" charset="-128"/>
                        </a:rPr>
                        <a:t>005</a:t>
                      </a:r>
                      <a:endParaRPr kumimoji="1" lang="ja-JP" altLang="en-US">
                        <a:latin typeface="Meiryo" charset="-128"/>
                        <a:ea typeface="Meiryo" charset="-128"/>
                        <a:cs typeface="Meiryo" charset="-128"/>
                      </a:endParaRPr>
                    </a:p>
                  </a:txBody>
                  <a:tcP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420936376"/>
              </p:ext>
            </p:extLst>
          </p:nvPr>
        </p:nvGraphicFramePr>
        <p:xfrm>
          <a:off x="7098120" y="1350448"/>
          <a:ext cx="3442542" cy="3431184"/>
        </p:xfrm>
        <a:graphic>
          <a:graphicData uri="http://schemas.openxmlformats.org/drawingml/2006/table">
            <a:tbl>
              <a:tblPr firstRow="1" bandRow="1">
                <a:tableStyleId>{5C22544A-7EE6-4342-B048-85BDC9FD1C3A}</a:tableStyleId>
              </a:tblPr>
              <a:tblGrid>
                <a:gridCol w="1428856"/>
                <a:gridCol w="2013686"/>
              </a:tblGrid>
              <a:tr h="428898">
                <a:tc>
                  <a:txBody>
                    <a:bodyPr/>
                    <a:lstStyle/>
                    <a:p>
                      <a:r>
                        <a:rPr kumimoji="1" lang="ja-JP" altLang="en-US">
                          <a:latin typeface="Meiryo" charset="-128"/>
                          <a:ea typeface="Meiryo" charset="-128"/>
                          <a:cs typeface="Meiryo" charset="-128"/>
                        </a:rPr>
                        <a:t>社員番号</a:t>
                      </a:r>
                    </a:p>
                  </a:txBody>
                  <a:tcPr/>
                </a:tc>
                <a:tc>
                  <a:txBody>
                    <a:bodyPr/>
                    <a:lstStyle/>
                    <a:p>
                      <a:r>
                        <a:rPr kumimoji="1" lang="ja-JP" altLang="en-US">
                          <a:latin typeface="Meiryo" charset="-128"/>
                          <a:ea typeface="Meiryo" charset="-128"/>
                          <a:cs typeface="Meiryo" charset="-128"/>
                        </a:rPr>
                        <a:t>連絡先</a:t>
                      </a:r>
                    </a:p>
                  </a:txBody>
                  <a:tcPr/>
                </a:tc>
              </a:tr>
              <a:tr h="428898">
                <a:tc>
                  <a:txBody>
                    <a:bodyPr/>
                    <a:lstStyle/>
                    <a:p>
                      <a:r>
                        <a:rPr kumimoji="1" lang="en-US" altLang="ja-JP">
                          <a:latin typeface="Meiryo" charset="-128"/>
                          <a:ea typeface="Meiryo" charset="-128"/>
                          <a:cs typeface="Meiryo" charset="-128"/>
                        </a:rPr>
                        <a:t>1001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00-0000-0000</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1001</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11-1111-1111</a:t>
                      </a:r>
                      <a:endParaRPr kumimoji="1" lang="ja-JP" altLang="en-US">
                        <a:latin typeface="Meiryo" charset="-128"/>
                        <a:ea typeface="Meiryo" charset="-128"/>
                        <a:cs typeface="Meiryo" charset="-128"/>
                      </a:endParaRP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22-2222-2222</a:t>
                      </a:r>
                      <a:endParaRPr kumimoji="1" lang="ja-JP" altLang="en-US">
                        <a:latin typeface="Meiryo" charset="-128"/>
                        <a:ea typeface="Meiryo" charset="-128"/>
                        <a:cs typeface="Meiryo" charset="-128"/>
                      </a:endParaRP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33-3333-3333</a:t>
                      </a:r>
                      <a:endParaRPr kumimoji="1" lang="ja-JP" altLang="en-US">
                        <a:latin typeface="Meiryo" charset="-128"/>
                        <a:ea typeface="Meiryo" charset="-128"/>
                        <a:cs typeface="Meiryo" charset="-128"/>
                      </a:endParaRP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1003</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44-4444-4444</a:t>
                      </a:r>
                      <a:endParaRPr kumimoji="1" lang="ja-JP" altLang="en-US">
                        <a:latin typeface="Meiryo" charset="-128"/>
                        <a:ea typeface="Meiryo" charset="-128"/>
                        <a:cs typeface="Meiryo" charset="-128"/>
                      </a:endParaRPr>
                    </a:p>
                  </a:txBody>
                  <a:tcPr/>
                </a:tc>
              </a:tr>
              <a:tr h="428898">
                <a:tc>
                  <a:txBody>
                    <a:bodyPr/>
                    <a:lstStyle/>
                    <a:p>
                      <a:r>
                        <a:rPr kumimoji="1" lang="en-US" altLang="ja-JP">
                          <a:latin typeface="Meiryo" charset="-128"/>
                          <a:ea typeface="Meiryo" charset="-128"/>
                          <a:cs typeface="Meiryo" charset="-128"/>
                        </a:rPr>
                        <a:t>1004</a:t>
                      </a:r>
                      <a:endParaRPr kumimoji="1" lang="ja-JP" altLang="en-US">
                        <a:latin typeface="Meiryo" charset="-128"/>
                        <a:ea typeface="Meiryo" charset="-128"/>
                        <a:cs typeface="Meiryo" charset="-128"/>
                      </a:endParaRPr>
                    </a:p>
                  </a:txBody>
                  <a:tcPr/>
                </a:tc>
                <a:tc>
                  <a:txBody>
                    <a:bodyPr/>
                    <a:lstStyle/>
                    <a:p>
                      <a:r>
                        <a:rPr kumimoji="1" lang="en-US" altLang="ja-JP">
                          <a:latin typeface="Meiryo" charset="-128"/>
                          <a:ea typeface="Meiryo" charset="-128"/>
                          <a:cs typeface="Meiryo" charset="-128"/>
                        </a:rPr>
                        <a:t>55-5555-5555</a:t>
                      </a:r>
                      <a:endParaRPr kumimoji="1" lang="ja-JP" altLang="en-US">
                        <a:latin typeface="Meiryo" charset="-128"/>
                        <a:ea typeface="Meiryo" charset="-128"/>
                        <a:cs typeface="Meiryo" charset="-128"/>
                      </a:endParaRPr>
                    </a:p>
                  </a:txBody>
                  <a:tcPr/>
                </a:tc>
              </a:tr>
              <a:tr h="42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1005</a:t>
                      </a:r>
                      <a:endParaRPr kumimoji="1" lang="ja-JP" altLang="en-US">
                        <a:latin typeface="Meiryo" charset="-128"/>
                        <a:ea typeface="Meiryo" charset="-128"/>
                        <a:cs typeface="Meiryo"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latin typeface="Meiryo" charset="-128"/>
                          <a:ea typeface="Meiryo" charset="-128"/>
                          <a:cs typeface="Meiryo" charset="-128"/>
                        </a:rPr>
                        <a:t>66-6666-6666</a:t>
                      </a:r>
                      <a:endParaRPr kumimoji="1" lang="ja-JP" altLang="en-US">
                        <a:latin typeface="Meiryo" charset="-128"/>
                        <a:ea typeface="Meiryo" charset="-128"/>
                        <a:cs typeface="Meiryo" charset="-128"/>
                      </a:endParaRPr>
                    </a:p>
                  </a:txBody>
                  <a:tcPr/>
                </a:tc>
              </a:tr>
            </a:tbl>
          </a:graphicData>
        </a:graphic>
      </p:graphicFrame>
    </p:spTree>
    <p:extLst>
      <p:ext uri="{BB962C8B-B14F-4D97-AF65-F5344CB8AC3E}">
        <p14:creationId xmlns:p14="http://schemas.microsoft.com/office/powerpoint/2010/main" val="21218950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まとめ</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fontScale="92500" lnSpcReduction="10000"/>
          </a:bodyPr>
          <a:lstStyle/>
          <a:p>
            <a:pPr marL="0" lvl="0" indent="0">
              <a:lnSpc>
                <a:spcPct val="100000"/>
              </a:lnSpc>
              <a:spcBef>
                <a:spcPts val="0"/>
              </a:spcBef>
              <a:buNone/>
            </a:pPr>
            <a:r>
              <a:rPr lang="ja-JP" altLang="en-US" sz="3600">
                <a:latin typeface="Meiryo" charset="-128"/>
                <a:ea typeface="Meiryo" charset="-128"/>
                <a:cs typeface="Meiryo" charset="-128"/>
              </a:rPr>
              <a:t>大は小を兼ねるがレコード長にご注意を</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制約が必要な箇所には必ず使いましょう</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キーの特性を理解して適材適所に使いましょう</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アンチパターンに気をつけましょう</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でも様々な要因でアンチパターンも正解だったりします</a:t>
            </a:r>
            <a:endParaRPr lang="en-US" altLang="ja-JP" sz="3600">
              <a:latin typeface="Meiryo" charset="-128"/>
              <a:ea typeface="Meiryo" charset="-128"/>
              <a:cs typeface="Meiryo" charset="-128"/>
            </a:endParaRPr>
          </a:p>
          <a:p>
            <a:pPr marL="0" lvl="0" indent="0">
              <a:lnSpc>
                <a:spcPct val="100000"/>
              </a:lnSpc>
              <a:spcBef>
                <a:spcPts val="0"/>
              </a:spcBef>
              <a:buNone/>
            </a:pPr>
            <a:r>
              <a:rPr lang="en-US" altLang="ja-JP" sz="3600">
                <a:latin typeface="Meiryo" charset="-128"/>
                <a:ea typeface="Meiryo" charset="-128"/>
                <a:cs typeface="Meiryo" charset="-128"/>
              </a:rPr>
              <a:t>(</a:t>
            </a:r>
            <a:r>
              <a:rPr lang="ja-JP" altLang="en-US" sz="3600">
                <a:latin typeface="Meiryo" charset="-128"/>
                <a:ea typeface="Meiryo" charset="-128"/>
                <a:cs typeface="Meiryo" charset="-128"/>
              </a:rPr>
              <a:t>この辺は経験で・・・</a:t>
            </a:r>
            <a:r>
              <a:rPr lang="en-US" altLang="ja-JP" sz="3600">
                <a:latin typeface="Meiryo" charset="-128"/>
                <a:ea typeface="Meiryo" charset="-128"/>
                <a:cs typeface="Meiryo" charset="-128"/>
              </a:rPr>
              <a:t>)</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1897382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カラムの型</a:t>
            </a:r>
            <a:r>
              <a:rPr lang="ja-JP" altLang="en-US" sz="5400">
                <a:latin typeface="Meiryo" charset="-128"/>
                <a:ea typeface="Meiryo" charset="-128"/>
                <a:cs typeface="Meiryo" charset="-128"/>
              </a:rPr>
              <a:t>について</a:t>
            </a:r>
            <a:endParaRPr kumimoji="1" lang="ja-JP" altLang="en-US" sz="5400">
              <a:latin typeface="Meiryo" charset="-128"/>
              <a:ea typeface="Meiryo" charset="-128"/>
              <a:cs typeface="Meiryo" charset="-128"/>
            </a:endParaRPr>
          </a:p>
        </p:txBody>
      </p:sp>
      <p:sp>
        <p:nvSpPr>
          <p:cNvPr id="7" name="コンテンツ プレースホルダー 2"/>
          <p:cNvSpPr>
            <a:spLocks noGrp="1"/>
          </p:cNvSpPr>
          <p:nvPr>
            <p:ph idx="1"/>
          </p:nvPr>
        </p:nvSpPr>
        <p:spPr>
          <a:xfrm>
            <a:off x="375139" y="1825625"/>
            <a:ext cx="11575856" cy="4668960"/>
          </a:xfrm>
        </p:spPr>
        <p:txBody>
          <a:bodyPr>
            <a:normAutofit fontScale="77500" lnSpcReduction="20000"/>
          </a:bodyPr>
          <a:lstStyle/>
          <a:p>
            <a:pPr marL="0" lvl="0" indent="0">
              <a:lnSpc>
                <a:spcPct val="100000"/>
              </a:lnSpc>
              <a:spcBef>
                <a:spcPts val="0"/>
              </a:spcBef>
              <a:buNone/>
            </a:pPr>
            <a:r>
              <a:rPr lang="ja-JP" altLang="en-US">
                <a:latin typeface="Meiryo" charset="-128"/>
                <a:ea typeface="Meiryo" charset="-128"/>
                <a:cs typeface="Meiryo" charset="-128"/>
              </a:rPr>
              <a:t>整数型</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TINYINT</a:t>
            </a: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-128〜127</a:t>
            </a:r>
            <a:r>
              <a:rPr lang="ja-JP" altLang="en-US">
                <a:latin typeface="Meiryo" charset="-128"/>
                <a:ea typeface="Meiryo" charset="-128"/>
                <a:cs typeface="Meiryo" charset="-128"/>
              </a:rPr>
              <a:t>（符号無しの場合は</a:t>
            </a:r>
            <a:r>
              <a:rPr lang="en-US" altLang="ja-JP">
                <a:latin typeface="Meiryo" charset="-128"/>
                <a:ea typeface="Meiryo" charset="-128"/>
                <a:cs typeface="Meiryo" charset="-128"/>
              </a:rPr>
              <a:t> 0 〜 255 </a:t>
            </a:r>
            <a:r>
              <a:rPr lang="ja-JP" altLang="en-US">
                <a:latin typeface="Meiryo" charset="-128"/>
                <a:ea typeface="Meiryo" charset="-128"/>
                <a:cs typeface="Meiryo" charset="-128"/>
              </a:rPr>
              <a:t>）</a:t>
            </a:r>
            <a:endParaRPr lang="en-US" altLang="ja-JP">
              <a:latin typeface="Meiryo" charset="-128"/>
              <a:ea typeface="Meiryo" charset="-128"/>
              <a:cs typeface="Meiryo" charset="-128"/>
            </a:endParaRPr>
          </a:p>
          <a:p>
            <a:pPr marL="0" lvl="0" indent="0">
              <a:lnSpc>
                <a:spcPct val="100000"/>
              </a:lnSpc>
              <a:spcBef>
                <a:spcPts val="0"/>
              </a:spcBef>
              <a:buNone/>
            </a:pP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SMALLINT</a:t>
            </a: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-32,768〜32,767</a:t>
            </a:r>
            <a:r>
              <a:rPr lang="ja-JP" altLang="en-US">
                <a:latin typeface="Meiryo" charset="-128"/>
                <a:ea typeface="Meiryo" charset="-128"/>
                <a:cs typeface="Meiryo" charset="-128"/>
              </a:rPr>
              <a:t>（符号無しの場合は</a:t>
            </a:r>
            <a:r>
              <a:rPr lang="en-US" altLang="ja-JP">
                <a:latin typeface="Meiryo" charset="-128"/>
                <a:ea typeface="Meiryo" charset="-128"/>
                <a:cs typeface="Meiryo" charset="-128"/>
              </a:rPr>
              <a:t> 0 〜 65,535 </a:t>
            </a:r>
            <a:r>
              <a:rPr lang="ja-JP" altLang="en-US">
                <a:latin typeface="Meiryo" charset="-128"/>
                <a:ea typeface="Meiryo" charset="-128"/>
                <a:cs typeface="Meiryo" charset="-128"/>
              </a:rPr>
              <a:t>）</a:t>
            </a:r>
            <a:endParaRPr lang="en-US" altLang="ja-JP">
              <a:latin typeface="Meiryo" charset="-128"/>
              <a:ea typeface="Meiryo" charset="-128"/>
              <a:cs typeface="Meiryo" charset="-128"/>
            </a:endParaRPr>
          </a:p>
          <a:p>
            <a:pPr marL="0" lvl="0" indent="0">
              <a:lnSpc>
                <a:spcPct val="100000"/>
              </a:lnSpc>
              <a:spcBef>
                <a:spcPts val="0"/>
              </a:spcBef>
              <a:buNone/>
            </a:pP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MEDIUMINT</a:t>
            </a: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-8,388,608〜8,388,607</a:t>
            </a:r>
            <a:r>
              <a:rPr lang="ja-JP" altLang="en-US">
                <a:latin typeface="Meiryo" charset="-128"/>
                <a:ea typeface="Meiryo" charset="-128"/>
                <a:cs typeface="Meiryo" charset="-128"/>
              </a:rPr>
              <a:t>（符号無しの場合は</a:t>
            </a:r>
            <a:r>
              <a:rPr lang="en-US" altLang="ja-JP">
                <a:latin typeface="Meiryo" charset="-128"/>
                <a:ea typeface="Meiryo" charset="-128"/>
                <a:cs typeface="Meiryo" charset="-128"/>
              </a:rPr>
              <a:t> 0 〜 16,777,215 </a:t>
            </a:r>
            <a:r>
              <a:rPr lang="ja-JP" altLang="en-US">
                <a:latin typeface="Meiryo" charset="-128"/>
                <a:ea typeface="Meiryo" charset="-128"/>
                <a:cs typeface="Meiryo" charset="-128"/>
              </a:rPr>
              <a:t>）</a:t>
            </a:r>
            <a:endParaRPr lang="en-US" altLang="ja-JP">
              <a:latin typeface="Meiryo" charset="-128"/>
              <a:ea typeface="Meiryo" charset="-128"/>
              <a:cs typeface="Meiryo" charset="-128"/>
            </a:endParaRPr>
          </a:p>
          <a:p>
            <a:pPr marL="0" lvl="0" indent="0">
              <a:lnSpc>
                <a:spcPct val="100000"/>
              </a:lnSpc>
              <a:spcBef>
                <a:spcPts val="0"/>
              </a:spcBef>
              <a:buNone/>
            </a:pP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INT</a:t>
            </a: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-2,147,483,648〜2,147,483,647</a:t>
            </a:r>
            <a:r>
              <a:rPr lang="ja-JP" altLang="en-US">
                <a:latin typeface="Meiryo" charset="-128"/>
                <a:ea typeface="Meiryo" charset="-128"/>
                <a:cs typeface="Meiryo" charset="-128"/>
              </a:rPr>
              <a:t>（符号無しの場合は</a:t>
            </a:r>
            <a:r>
              <a:rPr lang="en-US" altLang="ja-JP">
                <a:latin typeface="Meiryo" charset="-128"/>
                <a:ea typeface="Meiryo" charset="-128"/>
                <a:cs typeface="Meiryo" charset="-128"/>
              </a:rPr>
              <a:t> 0 〜 4,294,967,295 </a:t>
            </a:r>
            <a:r>
              <a:rPr lang="ja-JP" altLang="en-US">
                <a:latin typeface="Meiryo" charset="-128"/>
                <a:ea typeface="Meiryo" charset="-128"/>
                <a:cs typeface="Meiryo" charset="-128"/>
              </a:rPr>
              <a:t>）</a:t>
            </a:r>
            <a:endParaRPr lang="en-US" altLang="ja-JP">
              <a:latin typeface="Meiryo" charset="-128"/>
              <a:ea typeface="Meiryo" charset="-128"/>
              <a:cs typeface="Meiryo" charset="-128"/>
            </a:endParaRPr>
          </a:p>
          <a:p>
            <a:pPr marL="0" lvl="0" indent="0">
              <a:lnSpc>
                <a:spcPct val="100000"/>
              </a:lnSpc>
              <a:spcBef>
                <a:spcPts val="0"/>
              </a:spcBef>
              <a:buNone/>
            </a:pP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BIGINT</a:t>
            </a: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-9,223,372,036,854,775,808〜9,223,372,036,854,775,807</a:t>
            </a: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a:t>
            </a:r>
            <a:r>
              <a:rPr lang="ja-JP" altLang="en-US">
                <a:latin typeface="Meiryo" charset="-128"/>
                <a:ea typeface="Meiryo" charset="-128"/>
                <a:cs typeface="Meiryo" charset="-128"/>
              </a:rPr>
              <a:t>符号無しの場合</a:t>
            </a:r>
            <a:r>
              <a:rPr lang="en-US" altLang="ja-JP">
                <a:latin typeface="Meiryo" charset="-128"/>
                <a:ea typeface="Meiryo" charset="-128"/>
                <a:cs typeface="Meiryo" charset="-128"/>
              </a:rPr>
              <a:t> 0 〜 18,446,744,073,709,551,615 )</a:t>
            </a:r>
          </a:p>
        </p:txBody>
      </p:sp>
    </p:spTree>
    <p:extLst>
      <p:ext uri="{BB962C8B-B14F-4D97-AF65-F5344CB8AC3E}">
        <p14:creationId xmlns:p14="http://schemas.microsoft.com/office/powerpoint/2010/main" val="1034468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カラムの型</a:t>
            </a:r>
            <a:r>
              <a:rPr lang="ja-JP" altLang="en-US" sz="5400">
                <a:latin typeface="Meiryo" charset="-128"/>
                <a:ea typeface="Meiryo" charset="-128"/>
                <a:cs typeface="Meiryo" charset="-128"/>
              </a:rPr>
              <a:t>について</a:t>
            </a:r>
            <a:endParaRPr kumimoji="1" lang="ja-JP" altLang="en-US" sz="5400">
              <a:latin typeface="Meiryo" charset="-128"/>
              <a:ea typeface="Meiryo" charset="-128"/>
              <a:cs typeface="Meiryo" charset="-128"/>
            </a:endParaRPr>
          </a:p>
        </p:txBody>
      </p:sp>
      <p:sp>
        <p:nvSpPr>
          <p:cNvPr id="7" name="コンテンツ プレースホルダー 2"/>
          <p:cNvSpPr>
            <a:spLocks noGrp="1"/>
          </p:cNvSpPr>
          <p:nvPr>
            <p:ph idx="1"/>
          </p:nvPr>
        </p:nvSpPr>
        <p:spPr>
          <a:xfrm>
            <a:off x="375139" y="1825625"/>
            <a:ext cx="11575856" cy="4668960"/>
          </a:xfrm>
        </p:spPr>
        <p:txBody>
          <a:bodyPr>
            <a:normAutofit/>
          </a:bodyPr>
          <a:lstStyle/>
          <a:p>
            <a:pPr marL="0" lvl="0" indent="0">
              <a:lnSpc>
                <a:spcPct val="100000"/>
              </a:lnSpc>
              <a:spcBef>
                <a:spcPts val="0"/>
              </a:spcBef>
              <a:buNone/>
            </a:pPr>
            <a:r>
              <a:rPr lang="ja-JP" altLang="en-US">
                <a:latin typeface="Meiryo" charset="-128"/>
                <a:ea typeface="Meiryo" charset="-128"/>
                <a:cs typeface="Meiryo" charset="-128"/>
              </a:rPr>
              <a:t>浮動小数点数</a:t>
            </a:r>
            <a:r>
              <a:rPr lang="ja-JP" altLang="en-US">
                <a:latin typeface="Meiryo" charset="-128"/>
                <a:ea typeface="Meiryo" charset="-128"/>
                <a:cs typeface="Meiryo" charset="-128"/>
              </a:rPr>
              <a:t>型</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FLOAT</a:t>
            </a:r>
          </a:p>
          <a:p>
            <a:pPr marL="0" lvl="0" indent="0">
              <a:lnSpc>
                <a:spcPct val="100000"/>
              </a:lnSpc>
              <a:spcBef>
                <a:spcPts val="0"/>
              </a:spcBef>
              <a:buNone/>
            </a:pPr>
            <a:r>
              <a:rPr lang="ja-JP" altLang="en-US">
                <a:latin typeface="Meiryo" charset="-128"/>
                <a:ea typeface="Meiryo" charset="-128"/>
                <a:cs typeface="Meiryo" charset="-128"/>
              </a:rPr>
              <a:t>　　</a:t>
            </a:r>
            <a:r>
              <a:rPr lang="is-IS" altLang="ja-JP">
                <a:latin typeface="Meiryo" charset="-128"/>
                <a:ea typeface="Meiryo" charset="-128"/>
                <a:cs typeface="Meiryo" charset="-128"/>
              </a:rPr>
              <a:t>-9,223,372,036,854,775,808</a:t>
            </a:r>
            <a:r>
              <a:rPr lang="ja-JP" altLang="is-IS">
                <a:latin typeface="Meiryo" charset="-128"/>
                <a:ea typeface="Meiryo" charset="-128"/>
                <a:cs typeface="Meiryo" charset="-128"/>
              </a:rPr>
              <a:t>～</a:t>
            </a:r>
            <a:r>
              <a:rPr lang="is-IS" altLang="ja-JP">
                <a:latin typeface="Meiryo" charset="-128"/>
                <a:ea typeface="Meiryo" charset="-128"/>
                <a:cs typeface="Meiryo" charset="-128"/>
              </a:rPr>
              <a:t>9,223,372,036,854,775,807</a:t>
            </a:r>
            <a:endParaRPr lang="en-US" altLang="ja-JP">
              <a:latin typeface="Meiryo" charset="-128"/>
              <a:ea typeface="Meiryo" charset="-128"/>
              <a:cs typeface="Meiryo" charset="-128"/>
            </a:endParaRPr>
          </a:p>
          <a:p>
            <a:pPr marL="0" lvl="0" indent="0">
              <a:lnSpc>
                <a:spcPct val="100000"/>
              </a:lnSpc>
              <a:spcBef>
                <a:spcPts val="0"/>
              </a:spcBef>
              <a:buNone/>
            </a:pP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DOUBLE</a:t>
            </a:r>
          </a:p>
          <a:p>
            <a:pPr marL="0" lvl="0" indent="0">
              <a:lnSpc>
                <a:spcPct val="100000"/>
              </a:lnSpc>
              <a:spcBef>
                <a:spcPts val="0"/>
              </a:spcBef>
              <a:buNone/>
            </a:pPr>
            <a:r>
              <a:rPr lang="ja-JP" altLang="en-US">
                <a:latin typeface="Meiryo" charset="-128"/>
                <a:ea typeface="Meiryo" charset="-128"/>
                <a:cs typeface="Meiryo" charset="-128"/>
              </a:rPr>
              <a:t>　　</a:t>
            </a:r>
            <a:r>
              <a:rPr lang="mr-IN" altLang="ja-JP">
                <a:latin typeface="Meiryo" charset="-128"/>
                <a:ea typeface="Meiryo" charset="-128"/>
                <a:cs typeface="Meiryo" charset="-128"/>
              </a:rPr>
              <a:t>-3.402823466E+38</a:t>
            </a:r>
            <a:r>
              <a:rPr lang="ja-JP" altLang="mr-IN">
                <a:latin typeface="Meiryo" charset="-128"/>
                <a:ea typeface="Meiryo" charset="-128"/>
                <a:cs typeface="Meiryo" charset="-128"/>
              </a:rPr>
              <a:t>～</a:t>
            </a:r>
            <a:r>
              <a:rPr lang="mr-IN" altLang="ja-JP">
                <a:latin typeface="Meiryo" charset="-128"/>
                <a:ea typeface="Meiryo" charset="-128"/>
                <a:cs typeface="Meiryo" charset="-128"/>
              </a:rPr>
              <a:t>-1.175494351E-38</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mr-IN" altLang="ja-JP">
                <a:latin typeface="Meiryo" charset="-128"/>
                <a:ea typeface="Meiryo" charset="-128"/>
                <a:cs typeface="Meiryo" charset="-128"/>
              </a:rPr>
              <a:t>0</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mr-IN" altLang="ja-JP">
                <a:latin typeface="Meiryo" charset="-128"/>
                <a:ea typeface="Meiryo" charset="-128"/>
                <a:cs typeface="Meiryo" charset="-128"/>
              </a:rPr>
              <a:t>1.175494351E-38</a:t>
            </a:r>
            <a:r>
              <a:rPr lang="ja-JP" altLang="mr-IN">
                <a:latin typeface="Meiryo" charset="-128"/>
                <a:ea typeface="Meiryo" charset="-128"/>
                <a:cs typeface="Meiryo" charset="-128"/>
              </a:rPr>
              <a:t>～</a:t>
            </a:r>
            <a:r>
              <a:rPr lang="mr-IN" altLang="ja-JP">
                <a:latin typeface="Meiryo" charset="-128"/>
                <a:ea typeface="Meiryo" charset="-128"/>
                <a:cs typeface="Meiryo" charset="-128"/>
              </a:rPr>
              <a:t>3.402823466E+38</a:t>
            </a:r>
            <a:endParaRPr lang="en-US" altLang="ja-JP">
              <a:latin typeface="Meiryo" charset="-128"/>
              <a:ea typeface="Meiryo" charset="-128"/>
              <a:cs typeface="Meiryo" charset="-128"/>
            </a:endParaRPr>
          </a:p>
          <a:p>
            <a:pPr marL="0" lvl="0" indent="0">
              <a:lnSpc>
                <a:spcPct val="100000"/>
              </a:lnSpc>
              <a:spcBef>
                <a:spcPts val="0"/>
              </a:spcBef>
              <a:buNone/>
            </a:pPr>
            <a:endParaRPr lang="en-US" altLang="ja-JP">
              <a:latin typeface="Meiryo" charset="-128"/>
              <a:ea typeface="Meiryo" charset="-128"/>
              <a:cs typeface="Meiryo" charset="-128"/>
            </a:endParaRPr>
          </a:p>
        </p:txBody>
      </p:sp>
    </p:spTree>
    <p:extLst>
      <p:ext uri="{BB962C8B-B14F-4D97-AF65-F5344CB8AC3E}">
        <p14:creationId xmlns:p14="http://schemas.microsoft.com/office/powerpoint/2010/main" val="1323971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カラムの型</a:t>
            </a:r>
            <a:r>
              <a:rPr lang="ja-JP" altLang="en-US" sz="5400">
                <a:latin typeface="Meiryo" charset="-128"/>
                <a:ea typeface="Meiryo" charset="-128"/>
                <a:cs typeface="Meiryo" charset="-128"/>
              </a:rPr>
              <a:t>について</a:t>
            </a:r>
            <a:endParaRPr kumimoji="1" lang="ja-JP" altLang="en-US" sz="5400">
              <a:latin typeface="Meiryo" charset="-128"/>
              <a:ea typeface="Meiryo" charset="-128"/>
              <a:cs typeface="Meiryo" charset="-128"/>
            </a:endParaRPr>
          </a:p>
        </p:txBody>
      </p:sp>
      <p:sp>
        <p:nvSpPr>
          <p:cNvPr id="7" name="コンテンツ プレースホルダー 2"/>
          <p:cNvSpPr>
            <a:spLocks noGrp="1"/>
          </p:cNvSpPr>
          <p:nvPr>
            <p:ph idx="1"/>
          </p:nvPr>
        </p:nvSpPr>
        <p:spPr>
          <a:xfrm>
            <a:off x="375139" y="1825625"/>
            <a:ext cx="11575856" cy="4668960"/>
          </a:xfrm>
        </p:spPr>
        <p:txBody>
          <a:bodyPr>
            <a:normAutofit fontScale="92500" lnSpcReduction="10000"/>
          </a:bodyPr>
          <a:lstStyle/>
          <a:p>
            <a:pPr marL="0" lvl="0" indent="0">
              <a:lnSpc>
                <a:spcPct val="100000"/>
              </a:lnSpc>
              <a:spcBef>
                <a:spcPts val="0"/>
              </a:spcBef>
              <a:buNone/>
            </a:pPr>
            <a:r>
              <a:rPr lang="ja-JP" altLang="en-US">
                <a:latin typeface="Meiryo" charset="-128"/>
                <a:ea typeface="Meiryo" charset="-128"/>
                <a:cs typeface="Meiryo" charset="-128"/>
              </a:rPr>
              <a:t>文字</a:t>
            </a:r>
            <a:r>
              <a:rPr lang="ja-JP" altLang="en-US">
                <a:latin typeface="Meiryo" charset="-128"/>
                <a:ea typeface="Meiryo" charset="-128"/>
                <a:cs typeface="Meiryo" charset="-128"/>
              </a:rPr>
              <a:t>型</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CHAR</a:t>
            </a:r>
          </a:p>
          <a:p>
            <a:pPr marL="0" lvl="0" indent="0">
              <a:lnSpc>
                <a:spcPct val="100000"/>
              </a:lnSpc>
              <a:spcBef>
                <a:spcPts val="0"/>
              </a:spcBef>
              <a:buNone/>
            </a:pPr>
            <a:r>
              <a:rPr lang="ja-JP" altLang="en-US">
                <a:latin typeface="Meiryo" charset="-128"/>
                <a:ea typeface="Meiryo" charset="-128"/>
                <a:cs typeface="Meiryo" charset="-128"/>
              </a:rPr>
              <a:t>　　固定長文字列</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文字数は</a:t>
            </a:r>
            <a:r>
              <a:rPr lang="en-US" altLang="ja-JP">
                <a:latin typeface="Meiryo" charset="-128"/>
                <a:ea typeface="Meiryo" charset="-128"/>
                <a:cs typeface="Meiryo" charset="-128"/>
              </a:rPr>
              <a:t>0〜255</a:t>
            </a:r>
            <a:r>
              <a:rPr lang="ja-JP" altLang="en-US">
                <a:latin typeface="Meiryo" charset="-128"/>
                <a:ea typeface="Meiryo" charset="-128"/>
                <a:cs typeface="Meiryo" charset="-128"/>
              </a:rPr>
              <a:t>が指定可能</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VARCHAR</a:t>
            </a:r>
          </a:p>
          <a:p>
            <a:pPr marL="0" lvl="0" indent="0">
              <a:lnSpc>
                <a:spcPct val="100000"/>
              </a:lnSpc>
              <a:spcBef>
                <a:spcPts val="0"/>
              </a:spcBef>
              <a:buNone/>
            </a:pPr>
            <a:r>
              <a:rPr lang="ja-JP" altLang="en-US">
                <a:latin typeface="Meiryo" charset="-128"/>
                <a:ea typeface="Meiryo" charset="-128"/>
                <a:cs typeface="Meiryo" charset="-128"/>
              </a:rPr>
              <a:t>　　可変長文字列</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文字数は</a:t>
            </a:r>
            <a:r>
              <a:rPr lang="en-US" altLang="ja-JP">
                <a:latin typeface="Meiryo" charset="-128"/>
                <a:ea typeface="Meiryo" charset="-128"/>
                <a:cs typeface="Meiryo" charset="-128"/>
              </a:rPr>
              <a:t>0〜65535</a:t>
            </a:r>
            <a:r>
              <a:rPr lang="ja-JP" altLang="en-US">
                <a:latin typeface="Meiryo" charset="-128"/>
                <a:ea typeface="Meiryo" charset="-128"/>
                <a:cs typeface="Meiryo" charset="-128"/>
              </a:rPr>
              <a:t>が指定可能</a:t>
            </a:r>
            <a:endParaRPr lang="en-US" altLang="ja-JP">
              <a:latin typeface="Meiryo" charset="-128"/>
              <a:ea typeface="Meiryo" charset="-128"/>
              <a:cs typeface="Meiryo" charset="-128"/>
            </a:endParaRPr>
          </a:p>
          <a:p>
            <a:pPr marL="0" lvl="0" indent="0">
              <a:lnSpc>
                <a:spcPct val="100000"/>
              </a:lnSpc>
              <a:spcBef>
                <a:spcPts val="0"/>
              </a:spcBef>
              <a:buNone/>
            </a:pP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例</a:t>
            </a:r>
            <a:r>
              <a:rPr lang="en-US" altLang="ja-JP">
                <a:latin typeface="Meiryo" charset="-128"/>
                <a:ea typeface="Meiryo" charset="-128"/>
                <a:cs typeface="Meiryo" charset="-128"/>
              </a:rPr>
              <a:t>. </a:t>
            </a:r>
            <a:r>
              <a:rPr lang="ja-JP" altLang="en-US">
                <a:latin typeface="Meiryo" charset="-128"/>
                <a:ea typeface="Meiryo" charset="-128"/>
                <a:cs typeface="Meiryo" charset="-128"/>
              </a:rPr>
              <a:t>それぞれの型のカラムに文字数</a:t>
            </a:r>
            <a:r>
              <a:rPr lang="en-US" altLang="ja-JP">
                <a:latin typeface="Meiryo" charset="-128"/>
                <a:ea typeface="Meiryo" charset="-128"/>
                <a:cs typeface="Meiryo" charset="-128"/>
              </a:rPr>
              <a:t>10</a:t>
            </a:r>
            <a:r>
              <a:rPr lang="ja-JP" altLang="en-US">
                <a:latin typeface="Meiryo" charset="-128"/>
                <a:ea typeface="Meiryo" charset="-128"/>
                <a:cs typeface="Meiryo" charset="-128"/>
              </a:rPr>
              <a:t>文字を設定し</a:t>
            </a:r>
            <a:r>
              <a:rPr lang="en-US" altLang="ja-JP">
                <a:latin typeface="Meiryo" charset="-128"/>
                <a:ea typeface="Meiryo" charset="-128"/>
                <a:cs typeface="Meiryo" charset="-128"/>
              </a:rPr>
              <a:t>"Sample"</a:t>
            </a:r>
            <a:r>
              <a:rPr lang="ja-JP" altLang="en-US">
                <a:latin typeface="Meiryo" charset="-128"/>
                <a:ea typeface="Meiryo" charset="-128"/>
                <a:cs typeface="Meiryo" charset="-128"/>
              </a:rPr>
              <a:t>を入れた場合</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CHAR </a:t>
            </a:r>
            <a:r>
              <a:rPr lang="ja-JP" altLang="en-US">
                <a:latin typeface="Meiryo" charset="-128"/>
                <a:ea typeface="Meiryo" charset="-128"/>
                <a:cs typeface="Meiryo" charset="-128"/>
              </a:rPr>
              <a:t>：　</a:t>
            </a:r>
            <a:r>
              <a:rPr lang="en-US" altLang="ja-JP">
                <a:latin typeface="Meiryo" charset="-128"/>
                <a:ea typeface="Meiryo" charset="-128"/>
                <a:cs typeface="Meiryo" charset="-128"/>
              </a:rPr>
              <a:t>"Sample    "</a:t>
            </a: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VARCHAR</a:t>
            </a:r>
            <a:r>
              <a:rPr lang="ja-JP" altLang="en-US">
                <a:latin typeface="Meiryo" charset="-128"/>
                <a:ea typeface="Meiryo" charset="-128"/>
                <a:cs typeface="Meiryo" charset="-128"/>
              </a:rPr>
              <a:t>　：　</a:t>
            </a:r>
            <a:r>
              <a:rPr lang="en-US" altLang="ja-JP">
                <a:latin typeface="Meiryo" charset="-128"/>
                <a:ea typeface="Meiryo" charset="-128"/>
                <a:cs typeface="Meiryo" charset="-128"/>
              </a:rPr>
              <a:t>"Sample"</a:t>
            </a:r>
          </a:p>
          <a:p>
            <a:pPr marL="0" lvl="0" indent="0">
              <a:lnSpc>
                <a:spcPct val="100000"/>
              </a:lnSpc>
              <a:spcBef>
                <a:spcPts val="0"/>
              </a:spcBef>
              <a:buNone/>
            </a:pPr>
            <a:endParaRPr lang="en-US" altLang="ja-JP">
              <a:latin typeface="Meiryo" charset="-128"/>
              <a:ea typeface="Meiryo" charset="-128"/>
              <a:cs typeface="Meiryo" charset="-128"/>
            </a:endParaRPr>
          </a:p>
          <a:p>
            <a:pPr marL="0" lvl="0" indent="0">
              <a:lnSpc>
                <a:spcPct val="100000"/>
              </a:lnSpc>
              <a:spcBef>
                <a:spcPts val="0"/>
              </a:spcBef>
              <a:buNone/>
            </a:pPr>
            <a:endParaRPr lang="en-US" altLang="ja-JP">
              <a:latin typeface="Meiryo" charset="-128"/>
              <a:ea typeface="Meiryo" charset="-128"/>
              <a:cs typeface="Meiryo" charset="-128"/>
            </a:endParaRPr>
          </a:p>
        </p:txBody>
      </p:sp>
    </p:spTree>
    <p:extLst>
      <p:ext uri="{BB962C8B-B14F-4D97-AF65-F5344CB8AC3E}">
        <p14:creationId xmlns:p14="http://schemas.microsoft.com/office/powerpoint/2010/main" val="812579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カラムの型</a:t>
            </a:r>
            <a:r>
              <a:rPr lang="ja-JP" altLang="en-US" sz="5400">
                <a:latin typeface="Meiryo" charset="-128"/>
                <a:ea typeface="Meiryo" charset="-128"/>
                <a:cs typeface="Meiryo" charset="-128"/>
              </a:rPr>
              <a:t>について</a:t>
            </a:r>
            <a:endParaRPr kumimoji="1" lang="ja-JP" altLang="en-US" sz="5400">
              <a:latin typeface="Meiryo" charset="-128"/>
              <a:ea typeface="Meiryo" charset="-128"/>
              <a:cs typeface="Meiryo" charset="-128"/>
            </a:endParaRPr>
          </a:p>
        </p:txBody>
      </p:sp>
      <p:sp>
        <p:nvSpPr>
          <p:cNvPr id="7" name="コンテンツ プレースホルダー 2"/>
          <p:cNvSpPr>
            <a:spLocks noGrp="1"/>
          </p:cNvSpPr>
          <p:nvPr>
            <p:ph idx="1"/>
          </p:nvPr>
        </p:nvSpPr>
        <p:spPr>
          <a:xfrm>
            <a:off x="375139" y="1825625"/>
            <a:ext cx="11575856" cy="4668960"/>
          </a:xfrm>
        </p:spPr>
        <p:txBody>
          <a:bodyPr>
            <a:normAutofit fontScale="62500" lnSpcReduction="20000"/>
          </a:bodyPr>
          <a:lstStyle/>
          <a:p>
            <a:pPr marL="0" lvl="0" indent="0">
              <a:lnSpc>
                <a:spcPct val="100000"/>
              </a:lnSpc>
              <a:spcBef>
                <a:spcPts val="0"/>
              </a:spcBef>
              <a:buNone/>
            </a:pPr>
            <a:r>
              <a:rPr lang="ja-JP" altLang="en-US">
                <a:latin typeface="Meiryo" charset="-128"/>
                <a:ea typeface="Meiryo" charset="-128"/>
                <a:cs typeface="Meiryo" charset="-128"/>
              </a:rPr>
              <a:t>日付・時刻型</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DATE</a:t>
            </a:r>
          </a:p>
          <a:p>
            <a:pPr marL="0" lvl="0" indent="0">
              <a:lnSpc>
                <a:spcPct val="100000"/>
              </a:lnSpc>
              <a:spcBef>
                <a:spcPts val="0"/>
              </a:spcBef>
              <a:buNone/>
            </a:pPr>
            <a:r>
              <a:rPr lang="ja-JP" altLang="en-US">
                <a:latin typeface="Meiryo" charset="-128"/>
                <a:ea typeface="Meiryo" charset="-128"/>
                <a:cs typeface="Meiryo" charset="-128"/>
              </a:rPr>
              <a:t>　　フォーマット：</a:t>
            </a:r>
            <a:r>
              <a:rPr lang="en-US" altLang="ja-JP">
                <a:latin typeface="Meiryo" charset="-128"/>
                <a:ea typeface="Meiryo" charset="-128"/>
                <a:cs typeface="Meiryo" charset="-128"/>
              </a:rPr>
              <a:t>YYYY-MM-DD</a:t>
            </a:r>
          </a:p>
          <a:p>
            <a:pPr marL="0" lvl="0" indent="0">
              <a:lnSpc>
                <a:spcPct val="100000"/>
              </a:lnSpc>
              <a:spcBef>
                <a:spcPts val="0"/>
              </a:spcBef>
              <a:buNone/>
            </a:pPr>
            <a:r>
              <a:rPr lang="ja-JP" altLang="en-US">
                <a:latin typeface="Meiryo" charset="-128"/>
                <a:ea typeface="Meiryo" charset="-128"/>
                <a:cs typeface="Meiryo" charset="-128"/>
              </a:rPr>
              <a:t>　　範囲：</a:t>
            </a:r>
            <a:r>
              <a:rPr lang="en-US" altLang="ja-JP">
                <a:latin typeface="Meiryo" charset="-128"/>
                <a:ea typeface="Meiryo" charset="-128"/>
                <a:cs typeface="Meiryo" charset="-128"/>
              </a:rPr>
              <a:t>1000-01-01 〜 9999-12-31</a:t>
            </a:r>
          </a:p>
          <a:p>
            <a:pPr marL="0" lvl="0" indent="0">
              <a:lnSpc>
                <a:spcPct val="100000"/>
              </a:lnSpc>
              <a:spcBef>
                <a:spcPts val="0"/>
              </a:spcBef>
              <a:buNone/>
            </a:pPr>
            <a:r>
              <a:rPr lang="ja-JP" altLang="en-US">
                <a:latin typeface="Meiryo" charset="-128"/>
                <a:ea typeface="Meiryo" charset="-128"/>
                <a:cs typeface="Meiryo" charset="-128"/>
              </a:rPr>
              <a:t>　　</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DATETIME</a:t>
            </a:r>
          </a:p>
          <a:p>
            <a:pPr marL="0" lvl="0" indent="0">
              <a:lnSpc>
                <a:spcPct val="100000"/>
              </a:lnSpc>
              <a:spcBef>
                <a:spcPts val="0"/>
              </a:spcBef>
              <a:buNone/>
            </a:pPr>
            <a:r>
              <a:rPr lang="ja-JP" altLang="en-US">
                <a:latin typeface="Meiryo" charset="-128"/>
                <a:ea typeface="Meiryo" charset="-128"/>
                <a:cs typeface="Meiryo" charset="-128"/>
              </a:rPr>
              <a:t>　　フォーマット：</a:t>
            </a:r>
            <a:r>
              <a:rPr lang="en-US" altLang="ja-JP">
                <a:latin typeface="Meiryo" charset="-128"/>
                <a:ea typeface="Meiryo" charset="-128"/>
                <a:cs typeface="Meiryo" charset="-128"/>
              </a:rPr>
              <a:t>YYYY-MM-DD HH:MM:SS</a:t>
            </a:r>
          </a:p>
          <a:p>
            <a:pPr marL="0" lvl="0" indent="0">
              <a:lnSpc>
                <a:spcPct val="100000"/>
              </a:lnSpc>
              <a:spcBef>
                <a:spcPts val="0"/>
              </a:spcBef>
              <a:buNone/>
            </a:pPr>
            <a:r>
              <a:rPr lang="ja-JP" altLang="en-US">
                <a:latin typeface="Meiryo" charset="-128"/>
                <a:ea typeface="Meiryo" charset="-128"/>
                <a:cs typeface="Meiryo" charset="-128"/>
              </a:rPr>
              <a:t>　　範囲：</a:t>
            </a:r>
            <a:r>
              <a:rPr lang="en-US" altLang="ja-JP">
                <a:latin typeface="Meiryo" charset="-128"/>
                <a:ea typeface="Meiryo" charset="-128"/>
                <a:cs typeface="Meiryo" charset="-128"/>
              </a:rPr>
              <a:t>1000-01-01 00:00:00 〜 9999-12-31 23:59:59</a:t>
            </a:r>
          </a:p>
          <a:p>
            <a:pPr marL="0" lvl="0" indent="0">
              <a:lnSpc>
                <a:spcPct val="100000"/>
              </a:lnSpc>
              <a:spcBef>
                <a:spcPts val="0"/>
              </a:spcBef>
              <a:buNone/>
            </a:pP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TIMESTAMP</a:t>
            </a:r>
          </a:p>
          <a:p>
            <a:pPr marL="0" lvl="0" indent="0">
              <a:lnSpc>
                <a:spcPct val="100000"/>
              </a:lnSpc>
              <a:spcBef>
                <a:spcPts val="0"/>
              </a:spcBef>
              <a:buNone/>
            </a:pPr>
            <a:r>
              <a:rPr lang="ja-JP" altLang="en-US">
                <a:latin typeface="Meiryo" charset="-128"/>
                <a:ea typeface="Meiryo" charset="-128"/>
                <a:cs typeface="Meiryo" charset="-128"/>
              </a:rPr>
              <a:t>　　フォーマット：</a:t>
            </a:r>
            <a:r>
              <a:rPr lang="en-US" altLang="ja-JP">
                <a:latin typeface="Meiryo" charset="-128"/>
                <a:ea typeface="Meiryo" charset="-128"/>
                <a:cs typeface="Meiryo" charset="-128"/>
              </a:rPr>
              <a:t>YYYY-MM-DD HH:MM:SS</a:t>
            </a:r>
          </a:p>
          <a:p>
            <a:pPr marL="0" lvl="0" indent="0">
              <a:lnSpc>
                <a:spcPct val="100000"/>
              </a:lnSpc>
              <a:spcBef>
                <a:spcPts val="0"/>
              </a:spcBef>
              <a:buNone/>
            </a:pPr>
            <a:r>
              <a:rPr lang="ja-JP" altLang="en-US">
                <a:latin typeface="Meiryo" charset="-128"/>
                <a:ea typeface="Meiryo" charset="-128"/>
                <a:cs typeface="Meiryo" charset="-128"/>
              </a:rPr>
              <a:t>　　範囲：</a:t>
            </a:r>
            <a:r>
              <a:rPr lang="en-US" altLang="ja-JP">
                <a:latin typeface="Meiryo" charset="-128"/>
                <a:ea typeface="Meiryo" charset="-128"/>
                <a:cs typeface="Meiryo" charset="-128"/>
              </a:rPr>
              <a:t>1970-01-01 00:00:00 〜 2037-12-31 23:59:59</a:t>
            </a:r>
          </a:p>
          <a:p>
            <a:pPr marL="0" lvl="0" indent="0">
              <a:lnSpc>
                <a:spcPct val="100000"/>
              </a:lnSpc>
              <a:spcBef>
                <a:spcPts val="0"/>
              </a:spcBef>
              <a:buNone/>
            </a:pP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TIME</a:t>
            </a:r>
          </a:p>
          <a:p>
            <a:pPr marL="0" lvl="0" indent="0">
              <a:lnSpc>
                <a:spcPct val="100000"/>
              </a:lnSpc>
              <a:spcBef>
                <a:spcPts val="0"/>
              </a:spcBef>
              <a:buNone/>
            </a:pPr>
            <a:r>
              <a:rPr lang="ja-JP" altLang="en-US">
                <a:latin typeface="Meiryo" charset="-128"/>
                <a:ea typeface="Meiryo" charset="-128"/>
                <a:cs typeface="Meiryo" charset="-128"/>
              </a:rPr>
              <a:t>　　フォーマット：</a:t>
            </a:r>
            <a:r>
              <a:rPr lang="en-US" altLang="ja-JP">
                <a:latin typeface="Meiryo" charset="-128"/>
                <a:ea typeface="Meiryo" charset="-128"/>
                <a:cs typeface="Meiryo" charset="-128"/>
              </a:rPr>
              <a:t>HH:MM:SS</a:t>
            </a:r>
          </a:p>
          <a:p>
            <a:pPr marL="0" lvl="0" indent="0">
              <a:lnSpc>
                <a:spcPct val="100000"/>
              </a:lnSpc>
              <a:spcBef>
                <a:spcPts val="0"/>
              </a:spcBef>
              <a:buNone/>
            </a:pPr>
            <a:r>
              <a:rPr lang="ja-JP" altLang="en-US">
                <a:latin typeface="Meiryo" charset="-128"/>
                <a:ea typeface="Meiryo" charset="-128"/>
                <a:cs typeface="Meiryo" charset="-128"/>
              </a:rPr>
              <a:t>　　範囲：</a:t>
            </a:r>
            <a:r>
              <a:rPr lang="en-US" altLang="ja-JP">
                <a:latin typeface="Meiryo" charset="-128"/>
                <a:ea typeface="Meiryo" charset="-128"/>
                <a:cs typeface="Meiryo" charset="-128"/>
              </a:rPr>
              <a:t>-838:59:59 〜 838:59:59</a:t>
            </a:r>
          </a:p>
          <a:p>
            <a:pPr marL="0" lvl="0" indent="0">
              <a:lnSpc>
                <a:spcPct val="100000"/>
              </a:lnSpc>
              <a:spcBef>
                <a:spcPts val="0"/>
              </a:spcBef>
              <a:buNone/>
            </a:pP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YEAR</a:t>
            </a:r>
          </a:p>
          <a:p>
            <a:pPr marL="0" lvl="0" indent="0">
              <a:lnSpc>
                <a:spcPct val="100000"/>
              </a:lnSpc>
              <a:spcBef>
                <a:spcPts val="0"/>
              </a:spcBef>
              <a:buNone/>
            </a:pPr>
            <a:r>
              <a:rPr lang="ja-JP" altLang="en-US">
                <a:latin typeface="Meiryo" charset="-128"/>
                <a:ea typeface="Meiryo" charset="-128"/>
                <a:cs typeface="Meiryo" charset="-128"/>
              </a:rPr>
              <a:t>　　フォーマット：</a:t>
            </a:r>
            <a:r>
              <a:rPr lang="en-US" altLang="ja-JP">
                <a:latin typeface="Meiryo" charset="-128"/>
                <a:ea typeface="Meiryo" charset="-128"/>
                <a:cs typeface="Meiryo" charset="-128"/>
              </a:rPr>
              <a:t>YYYY</a:t>
            </a:r>
          </a:p>
          <a:p>
            <a:pPr marL="0" lvl="0" indent="0">
              <a:lnSpc>
                <a:spcPct val="100000"/>
              </a:lnSpc>
              <a:spcBef>
                <a:spcPts val="0"/>
              </a:spcBef>
              <a:buNone/>
            </a:pPr>
            <a:r>
              <a:rPr lang="ja-JP" altLang="en-US">
                <a:latin typeface="Meiryo" charset="-128"/>
                <a:ea typeface="Meiryo" charset="-128"/>
                <a:cs typeface="Meiryo" charset="-128"/>
              </a:rPr>
              <a:t>　　範囲：</a:t>
            </a:r>
            <a:r>
              <a:rPr lang="en-US" altLang="ja-JP">
                <a:latin typeface="Meiryo" charset="-128"/>
                <a:ea typeface="Meiryo" charset="-128"/>
                <a:cs typeface="Meiryo" charset="-128"/>
              </a:rPr>
              <a:t>1901</a:t>
            </a:r>
            <a:r>
              <a:rPr lang="ja-JP" altLang="en-US">
                <a:latin typeface="Meiryo" charset="-128"/>
                <a:ea typeface="Meiryo" charset="-128"/>
                <a:cs typeface="Meiryo" charset="-128"/>
              </a:rPr>
              <a:t> </a:t>
            </a:r>
            <a:r>
              <a:rPr lang="en-US" altLang="ja-JP">
                <a:latin typeface="Meiryo" charset="-128"/>
                <a:ea typeface="Meiryo" charset="-128"/>
                <a:cs typeface="Meiryo" charset="-128"/>
              </a:rPr>
              <a:t>〜</a:t>
            </a:r>
            <a:r>
              <a:rPr lang="ja-JP" altLang="en-US">
                <a:latin typeface="Meiryo" charset="-128"/>
                <a:ea typeface="Meiryo" charset="-128"/>
                <a:cs typeface="Meiryo" charset="-128"/>
              </a:rPr>
              <a:t> </a:t>
            </a:r>
            <a:r>
              <a:rPr lang="en-US" altLang="ja-JP">
                <a:latin typeface="Meiryo" charset="-128"/>
                <a:ea typeface="Meiryo" charset="-128"/>
                <a:cs typeface="Meiryo" charset="-128"/>
              </a:rPr>
              <a:t>2155</a:t>
            </a:r>
          </a:p>
          <a:p>
            <a:pPr marL="0" lvl="0" indent="0">
              <a:lnSpc>
                <a:spcPct val="100000"/>
              </a:lnSpc>
              <a:spcBef>
                <a:spcPts val="0"/>
              </a:spcBef>
              <a:buNone/>
            </a:pPr>
            <a:endParaRPr lang="en-US" altLang="ja-JP">
              <a:latin typeface="Meiryo" charset="-128"/>
              <a:ea typeface="Meiryo" charset="-128"/>
              <a:cs typeface="Meiryo" charset="-128"/>
            </a:endParaRPr>
          </a:p>
        </p:txBody>
      </p:sp>
    </p:spTree>
    <p:extLst>
      <p:ext uri="{BB962C8B-B14F-4D97-AF65-F5344CB8AC3E}">
        <p14:creationId xmlns:p14="http://schemas.microsoft.com/office/powerpoint/2010/main" val="625736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制約について</a:t>
            </a:r>
            <a:endParaRPr kumimoji="1" lang="ja-JP" altLang="en-US" sz="5400">
              <a:latin typeface="Meiryo" charset="-128"/>
              <a:ea typeface="Meiryo" charset="-128"/>
              <a:cs typeface="Meiryo" charset="-128"/>
            </a:endParaRPr>
          </a:p>
        </p:txBody>
      </p:sp>
      <p:sp>
        <p:nvSpPr>
          <p:cNvPr id="7" name="コンテンツ プレースホルダー 2"/>
          <p:cNvSpPr>
            <a:spLocks noGrp="1"/>
          </p:cNvSpPr>
          <p:nvPr>
            <p:ph idx="1"/>
          </p:nvPr>
        </p:nvSpPr>
        <p:spPr>
          <a:xfrm>
            <a:off x="375139" y="1825625"/>
            <a:ext cx="10978661" cy="4668960"/>
          </a:xfrm>
        </p:spPr>
        <p:txBody>
          <a:bodyPr>
            <a:normAutofit/>
          </a:bodyPr>
          <a:lstStyle/>
          <a:p>
            <a:pPr marL="0" lvl="0" indent="0">
              <a:lnSpc>
                <a:spcPct val="100000"/>
              </a:lnSpc>
              <a:spcBef>
                <a:spcPts val="0"/>
              </a:spcBef>
              <a:buNone/>
            </a:pPr>
            <a:r>
              <a:rPr lang="en-US" altLang="ja-JP">
                <a:latin typeface="Meiryo" charset="-128"/>
                <a:ea typeface="Meiryo" charset="-128"/>
                <a:cs typeface="Meiryo" charset="-128"/>
              </a:rPr>
              <a:t>RDB</a:t>
            </a:r>
            <a:r>
              <a:rPr lang="ja-JP" altLang="en-US">
                <a:latin typeface="Meiryo" charset="-128"/>
                <a:ea typeface="Meiryo" charset="-128"/>
                <a:cs typeface="Meiryo" charset="-128"/>
              </a:rPr>
              <a:t>はテーブルにデータを格納する際に以下の方法で制約をつけることができます。</a:t>
            </a:r>
            <a:endParaRPr lang="en-US" altLang="ja-JP">
              <a:latin typeface="Meiryo" charset="-128"/>
              <a:ea typeface="Meiryo" charset="-128"/>
              <a:cs typeface="Meiryo" charset="-128"/>
            </a:endParaRPr>
          </a:p>
          <a:p>
            <a:pPr marL="0" lvl="0" indent="0">
              <a:lnSpc>
                <a:spcPct val="100000"/>
              </a:lnSpc>
              <a:spcBef>
                <a:spcPts val="0"/>
              </a:spcBef>
              <a:buNone/>
            </a:pP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・検査制約（</a:t>
            </a:r>
            <a:r>
              <a:rPr lang="en-US" altLang="ja-JP">
                <a:latin typeface="Meiryo" charset="-128"/>
                <a:ea typeface="Meiryo" charset="-128"/>
                <a:cs typeface="Meiryo" charset="-128"/>
              </a:rPr>
              <a:t>MySQL</a:t>
            </a:r>
            <a:r>
              <a:rPr lang="ja-JP" altLang="en-US">
                <a:latin typeface="Meiryo" charset="-128"/>
                <a:ea typeface="Meiryo" charset="-128"/>
                <a:cs typeface="Meiryo" charset="-128"/>
              </a:rPr>
              <a:t>ではサポートされていません）</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a:t>
            </a:r>
            <a:r>
              <a:rPr lang="en-US" altLang="ja-JP">
                <a:latin typeface="Meiryo" charset="-128"/>
                <a:ea typeface="Meiryo" charset="-128"/>
                <a:cs typeface="Meiryo" charset="-128"/>
              </a:rPr>
              <a:t>Not</a:t>
            </a:r>
            <a:r>
              <a:rPr lang="ja-JP" altLang="en-US">
                <a:latin typeface="Meiryo" charset="-128"/>
                <a:ea typeface="Meiryo" charset="-128"/>
                <a:cs typeface="Meiryo" charset="-128"/>
              </a:rPr>
              <a:t> </a:t>
            </a:r>
            <a:r>
              <a:rPr lang="en-US" altLang="ja-JP">
                <a:latin typeface="Meiryo" charset="-128"/>
                <a:ea typeface="Meiryo" charset="-128"/>
                <a:cs typeface="Meiryo" charset="-128"/>
              </a:rPr>
              <a:t>Null</a:t>
            </a:r>
            <a:r>
              <a:rPr lang="ja-JP" altLang="en-US">
                <a:latin typeface="Meiryo" charset="-128"/>
                <a:ea typeface="Meiryo" charset="-128"/>
                <a:cs typeface="Meiryo" charset="-128"/>
              </a:rPr>
              <a:t>制約</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・一意制約</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・外部キー制約</a:t>
            </a:r>
            <a:endParaRPr lang="en-US" altLang="ja-JP">
              <a:latin typeface="Meiryo" charset="-128"/>
              <a:ea typeface="Meiryo" charset="-128"/>
              <a:cs typeface="Meiryo" charset="-128"/>
            </a:endParaRPr>
          </a:p>
        </p:txBody>
      </p:sp>
    </p:spTree>
    <p:extLst>
      <p:ext uri="{BB962C8B-B14F-4D97-AF65-F5344CB8AC3E}">
        <p14:creationId xmlns:p14="http://schemas.microsoft.com/office/powerpoint/2010/main" val="1836189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検査制約について</a:t>
            </a:r>
            <a:endParaRPr kumimoji="1" lang="ja-JP" altLang="en-US" sz="5400">
              <a:latin typeface="Meiryo" charset="-128"/>
              <a:ea typeface="Meiryo" charset="-128"/>
              <a:cs typeface="Meiryo" charset="-128"/>
            </a:endParaRPr>
          </a:p>
        </p:txBody>
      </p:sp>
      <p:sp>
        <p:nvSpPr>
          <p:cNvPr id="7" name="コンテンツ プレースホルダー 2"/>
          <p:cNvSpPr>
            <a:spLocks noGrp="1"/>
          </p:cNvSpPr>
          <p:nvPr>
            <p:ph idx="1"/>
          </p:nvPr>
        </p:nvSpPr>
        <p:spPr>
          <a:xfrm>
            <a:off x="375139" y="1825625"/>
            <a:ext cx="10978661" cy="4668960"/>
          </a:xfrm>
        </p:spPr>
        <p:txBody>
          <a:bodyPr>
            <a:normAutofit/>
          </a:bodyPr>
          <a:lstStyle/>
          <a:p>
            <a:pPr marL="0" lvl="0" indent="0">
              <a:lnSpc>
                <a:spcPct val="100000"/>
              </a:lnSpc>
              <a:spcBef>
                <a:spcPts val="0"/>
              </a:spcBef>
              <a:buNone/>
            </a:pPr>
            <a:r>
              <a:rPr lang="ja-JP" altLang="en-US" sz="3200">
                <a:latin typeface="Meiryo" charset="-128"/>
                <a:ea typeface="Meiryo" charset="-128"/>
                <a:cs typeface="Meiryo" charset="-128"/>
              </a:rPr>
              <a:t>検査制約を使うと入力される値について制限することが出来ます。（</a:t>
            </a:r>
            <a:r>
              <a:rPr lang="en-US" altLang="ja-JP" sz="3200">
                <a:latin typeface="Meiryo" charset="-128"/>
                <a:ea typeface="Meiryo" charset="-128"/>
                <a:cs typeface="Meiryo" charset="-128"/>
              </a:rPr>
              <a:t>MySQL</a:t>
            </a:r>
            <a:r>
              <a:rPr lang="ja-JP" altLang="en-US" sz="3200">
                <a:latin typeface="Meiryo" charset="-128"/>
                <a:ea typeface="Meiryo" charset="-128"/>
                <a:cs typeface="Meiryo" charset="-128"/>
              </a:rPr>
              <a:t>ではサポートされていません）</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indent="0">
              <a:lnSpc>
                <a:spcPct val="100000"/>
              </a:lnSpc>
              <a:spcBef>
                <a:spcPts val="0"/>
              </a:spcBef>
              <a:buNone/>
            </a:pPr>
            <a:r>
              <a:rPr lang="ja-JP" altLang="en-US" sz="3200">
                <a:latin typeface="Meiryo" charset="-128"/>
                <a:ea typeface="Meiryo" charset="-128"/>
                <a:cs typeface="Meiryo" charset="-128"/>
              </a:rPr>
              <a:t>検査制約はカラム毎に</a:t>
            </a:r>
            <a:r>
              <a:rPr lang="en-US" altLang="ja-JP" sz="3200">
                <a:latin typeface="Meiryo" charset="-128"/>
                <a:ea typeface="Meiryo" charset="-128"/>
                <a:cs typeface="Meiryo" charset="-128"/>
              </a:rPr>
              <a:t>1</a:t>
            </a:r>
            <a:r>
              <a:rPr lang="ja-JP" altLang="en-US" sz="3200">
                <a:latin typeface="Meiryo" charset="-128"/>
                <a:ea typeface="Meiryo" charset="-128"/>
                <a:cs typeface="Meiryo" charset="-128"/>
              </a:rPr>
              <a:t>条件のみ指定が可能です。</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例</a:t>
            </a: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・性別カラムには数字の</a:t>
            </a:r>
            <a:r>
              <a:rPr lang="en-US" altLang="ja-JP" sz="3200">
                <a:latin typeface="Meiryo" charset="-128"/>
                <a:ea typeface="Meiryo" charset="-128"/>
                <a:cs typeface="Meiryo" charset="-128"/>
              </a:rPr>
              <a:t>"male"</a:t>
            </a:r>
            <a:r>
              <a:rPr lang="ja-JP" altLang="en-US" sz="3200">
                <a:latin typeface="Meiryo" charset="-128"/>
                <a:ea typeface="Meiryo" charset="-128"/>
                <a:cs typeface="Meiryo" charset="-128"/>
              </a:rPr>
              <a:t>か</a:t>
            </a:r>
            <a:r>
              <a:rPr lang="en-US" altLang="ja-JP" sz="3200">
                <a:latin typeface="Meiryo" charset="-128"/>
                <a:ea typeface="Meiryo" charset="-128"/>
                <a:cs typeface="Meiryo" charset="-128"/>
              </a:rPr>
              <a:t>"femal"</a:t>
            </a:r>
            <a:r>
              <a:rPr lang="ja-JP" altLang="en-US" sz="3200">
                <a:latin typeface="Meiryo" charset="-128"/>
                <a:ea typeface="Meiryo" charset="-128"/>
                <a:cs typeface="Meiryo" charset="-128"/>
              </a:rPr>
              <a:t>しか入れれない</a:t>
            </a: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・金額カラムには数字の</a:t>
            </a:r>
            <a:r>
              <a:rPr lang="en-US" altLang="ja-JP" sz="3200">
                <a:latin typeface="Meiryo" charset="-128"/>
                <a:ea typeface="Meiryo" charset="-128"/>
                <a:cs typeface="Meiryo" charset="-128"/>
              </a:rPr>
              <a:t>0〜1,000,000</a:t>
            </a:r>
            <a:r>
              <a:rPr lang="ja-JP" altLang="en-US" sz="3200">
                <a:latin typeface="Meiryo" charset="-128"/>
                <a:ea typeface="Meiryo" charset="-128"/>
                <a:cs typeface="Meiryo" charset="-128"/>
              </a:rPr>
              <a:t>しか入れれない</a:t>
            </a:r>
            <a:endParaRPr lang="en-US" altLang="ja-JP" sz="3200">
              <a:latin typeface="Meiryo" charset="-128"/>
              <a:ea typeface="Meiryo" charset="-128"/>
              <a:cs typeface="Meiryo" charset="-128"/>
            </a:endParaRPr>
          </a:p>
          <a:p>
            <a:pPr marL="0" lvl="0" indent="0">
              <a:lnSpc>
                <a:spcPct val="100000"/>
              </a:lnSpc>
              <a:spcBef>
                <a:spcPts val="0"/>
              </a:spcBef>
              <a:buNone/>
            </a:pPr>
            <a:r>
              <a:rPr lang="ja-JP" altLang="en-US" sz="3200">
                <a:latin typeface="Meiryo" charset="-128"/>
                <a:ea typeface="Meiryo" charset="-128"/>
                <a:cs typeface="Meiryo" charset="-128"/>
              </a:rPr>
              <a:t>・年齢カラムには数字の</a:t>
            </a:r>
            <a:r>
              <a:rPr lang="en-US" altLang="ja-JP" sz="3200">
                <a:latin typeface="Meiryo" charset="-128"/>
                <a:ea typeface="Meiryo" charset="-128"/>
                <a:cs typeface="Meiryo" charset="-128"/>
              </a:rPr>
              <a:t>20〜100</a:t>
            </a:r>
            <a:r>
              <a:rPr lang="ja-JP" altLang="en-US" sz="3200">
                <a:latin typeface="Meiryo" charset="-128"/>
                <a:ea typeface="Meiryo" charset="-128"/>
                <a:cs typeface="Meiryo" charset="-128"/>
              </a:rPr>
              <a:t>しか入れれない</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p:txBody>
      </p:sp>
    </p:spTree>
    <p:extLst>
      <p:ext uri="{BB962C8B-B14F-4D97-AF65-F5344CB8AC3E}">
        <p14:creationId xmlns:p14="http://schemas.microsoft.com/office/powerpoint/2010/main" val="450371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en-US" altLang="ja-JP" sz="5400">
                <a:latin typeface="Meiryo" charset="-128"/>
                <a:ea typeface="Meiryo" charset="-128"/>
                <a:cs typeface="Meiryo" charset="-128"/>
              </a:rPr>
              <a:t>Not</a:t>
            </a:r>
            <a:r>
              <a:rPr lang="ja-JP" altLang="en-US" sz="5400">
                <a:latin typeface="Meiryo" charset="-128"/>
                <a:ea typeface="Meiryo" charset="-128"/>
                <a:cs typeface="Meiryo" charset="-128"/>
              </a:rPr>
              <a:t> </a:t>
            </a:r>
            <a:r>
              <a:rPr lang="en-US" altLang="ja-JP" sz="5400">
                <a:latin typeface="Meiryo" charset="-128"/>
                <a:ea typeface="Meiryo" charset="-128"/>
                <a:cs typeface="Meiryo" charset="-128"/>
              </a:rPr>
              <a:t>Null</a:t>
            </a:r>
            <a:r>
              <a:rPr lang="ja-JP" altLang="en-US" sz="5400">
                <a:latin typeface="Meiryo" charset="-128"/>
                <a:ea typeface="Meiryo" charset="-128"/>
                <a:cs typeface="Meiryo" charset="-128"/>
              </a:rPr>
              <a:t>制約</a:t>
            </a:r>
            <a:r>
              <a:rPr lang="ja-JP" altLang="en-US" sz="5400">
                <a:latin typeface="Meiryo" charset="-128"/>
                <a:ea typeface="Meiryo" charset="-128"/>
                <a:cs typeface="Meiryo" charset="-128"/>
              </a:rPr>
              <a:t>について</a:t>
            </a:r>
            <a:endParaRPr kumimoji="1" lang="ja-JP" altLang="en-US" sz="5400">
              <a:latin typeface="Meiryo" charset="-128"/>
              <a:ea typeface="Meiryo" charset="-128"/>
              <a:cs typeface="Meiryo" charset="-128"/>
            </a:endParaRPr>
          </a:p>
        </p:txBody>
      </p:sp>
      <p:sp>
        <p:nvSpPr>
          <p:cNvPr id="7" name="コンテンツ プレースホルダー 2"/>
          <p:cNvSpPr>
            <a:spLocks noGrp="1"/>
          </p:cNvSpPr>
          <p:nvPr>
            <p:ph idx="1"/>
          </p:nvPr>
        </p:nvSpPr>
        <p:spPr>
          <a:xfrm>
            <a:off x="375139" y="1825625"/>
            <a:ext cx="10978661" cy="4668960"/>
          </a:xfrm>
        </p:spPr>
        <p:txBody>
          <a:bodyPr>
            <a:normAutofit/>
          </a:bodyPr>
          <a:lstStyle/>
          <a:p>
            <a:pPr marL="0" lvl="0" indent="0">
              <a:lnSpc>
                <a:spcPct val="100000"/>
              </a:lnSpc>
              <a:spcBef>
                <a:spcPts val="0"/>
              </a:spcBef>
              <a:buNone/>
            </a:pPr>
            <a:r>
              <a:rPr lang="en-US" altLang="ja-JP" sz="3200">
                <a:latin typeface="Meiryo" charset="-128"/>
                <a:ea typeface="Meiryo" charset="-128"/>
                <a:cs typeface="Meiryo" charset="-128"/>
              </a:rPr>
              <a:t>Not Null</a:t>
            </a:r>
            <a:r>
              <a:rPr lang="ja-JP" altLang="en-US" sz="3200">
                <a:latin typeface="Meiryo" charset="-128"/>
                <a:ea typeface="Meiryo" charset="-128"/>
                <a:cs typeface="Meiryo" charset="-128"/>
              </a:rPr>
              <a:t>制約を使うとカラムに</a:t>
            </a:r>
            <a:r>
              <a:rPr lang="en-US" altLang="ja-JP" sz="3200">
                <a:latin typeface="Meiryo" charset="-128"/>
                <a:ea typeface="Meiryo" charset="-128"/>
                <a:cs typeface="Meiryo" charset="-128"/>
              </a:rPr>
              <a:t>Null</a:t>
            </a:r>
            <a:r>
              <a:rPr lang="ja-JP" altLang="en-US" sz="3200">
                <a:latin typeface="Meiryo" charset="-128"/>
                <a:ea typeface="Meiryo" charset="-128"/>
                <a:cs typeface="Meiryo" charset="-128"/>
              </a:rPr>
              <a:t>値が入らないように制限することが出来ます。</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en-US" altLang="ja-JP" sz="3200">
                <a:latin typeface="Meiryo" charset="-128"/>
                <a:ea typeface="Meiryo" charset="-128"/>
                <a:cs typeface="Meiryo" charset="-128"/>
              </a:rPr>
              <a:t>Not Null</a:t>
            </a:r>
            <a:r>
              <a:rPr lang="ja-JP" altLang="en-US" sz="3200">
                <a:latin typeface="Meiryo" charset="-128"/>
                <a:ea typeface="Meiryo" charset="-128"/>
                <a:cs typeface="Meiryo" charset="-128"/>
              </a:rPr>
              <a:t>制約を付けていないカラムには</a:t>
            </a:r>
            <a:r>
              <a:rPr lang="en-US" altLang="ja-JP" sz="3200">
                <a:latin typeface="Meiryo" charset="-128"/>
                <a:ea typeface="Meiryo" charset="-128"/>
                <a:cs typeface="Meiryo" charset="-128"/>
              </a:rPr>
              <a:t>Null</a:t>
            </a:r>
            <a:r>
              <a:rPr lang="ja-JP" altLang="en-US" sz="3200">
                <a:latin typeface="Meiryo" charset="-128"/>
                <a:ea typeface="Meiryo" charset="-128"/>
                <a:cs typeface="Meiryo" charset="-128"/>
              </a:rPr>
              <a:t>値を入れることが出来ます。</a:t>
            </a:r>
            <a:endParaRPr lang="en-US" altLang="ja-JP" sz="3200">
              <a:latin typeface="Meiryo" charset="-128"/>
              <a:ea typeface="Meiryo" charset="-128"/>
              <a:cs typeface="Meiryo" charset="-128"/>
            </a:endParaRPr>
          </a:p>
          <a:p>
            <a:pPr marL="0" lvl="0" indent="0">
              <a:lnSpc>
                <a:spcPct val="100000"/>
              </a:lnSpc>
              <a:spcBef>
                <a:spcPts val="0"/>
              </a:spcBef>
              <a:buNone/>
            </a:pPr>
            <a:endParaRPr lang="en-US" altLang="ja-JP" sz="3200">
              <a:latin typeface="Meiryo" charset="-128"/>
              <a:ea typeface="Meiryo" charset="-128"/>
              <a:cs typeface="Meiryo" charset="-128"/>
            </a:endParaRPr>
          </a:p>
          <a:p>
            <a:pPr marL="0" lvl="0" indent="0">
              <a:lnSpc>
                <a:spcPct val="100000"/>
              </a:lnSpc>
              <a:spcBef>
                <a:spcPts val="0"/>
              </a:spcBef>
              <a:buNone/>
            </a:pPr>
            <a:r>
              <a:rPr lang="en-US" altLang="ja-JP" sz="3200">
                <a:latin typeface="Meiryo" charset="-128"/>
                <a:ea typeface="Meiryo" charset="-128"/>
                <a:cs typeface="Meiryo" charset="-128"/>
              </a:rPr>
              <a:t>Not</a:t>
            </a:r>
            <a:r>
              <a:rPr lang="ja-JP" altLang="en-US" sz="3200">
                <a:latin typeface="Meiryo" charset="-128"/>
                <a:ea typeface="Meiryo" charset="-128"/>
                <a:cs typeface="Meiryo" charset="-128"/>
              </a:rPr>
              <a:t> </a:t>
            </a:r>
            <a:r>
              <a:rPr lang="en-US" altLang="ja-JP" sz="3200">
                <a:latin typeface="Meiryo" charset="-128"/>
                <a:ea typeface="Meiryo" charset="-128"/>
                <a:cs typeface="Meiryo" charset="-128"/>
              </a:rPr>
              <a:t>Null</a:t>
            </a:r>
            <a:r>
              <a:rPr lang="ja-JP" altLang="en-US" sz="3200">
                <a:latin typeface="Meiryo" charset="-128"/>
                <a:ea typeface="Meiryo" charset="-128"/>
                <a:cs typeface="Meiryo" charset="-128"/>
              </a:rPr>
              <a:t>制約はカラム毎に指定することが可能です。</a:t>
            </a:r>
            <a:endParaRPr lang="en-US" altLang="ja-JP" sz="3200">
              <a:latin typeface="Meiryo" charset="-128"/>
              <a:ea typeface="Meiryo" charset="-128"/>
              <a:cs typeface="Meiryo" charset="-128"/>
            </a:endParaRPr>
          </a:p>
        </p:txBody>
      </p:sp>
    </p:spTree>
    <p:extLst>
      <p:ext uri="{BB962C8B-B14F-4D97-AF65-F5344CB8AC3E}">
        <p14:creationId xmlns:p14="http://schemas.microsoft.com/office/powerpoint/2010/main" val="1637146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1298</Words>
  <Application>Microsoft Macintosh PowerPoint</Application>
  <PresentationFormat>ワイド画面</PresentationFormat>
  <Paragraphs>601</Paragraphs>
  <Slides>28</Slides>
  <Notes>16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28</vt:i4>
      </vt:variant>
    </vt:vector>
  </HeadingPairs>
  <TitlesOfParts>
    <vt:vector size="33" baseType="lpstr">
      <vt:lpstr>Meiryo</vt:lpstr>
      <vt:lpstr>Yu Gothic</vt:lpstr>
      <vt:lpstr>Yu Gothic Light</vt:lpstr>
      <vt:lpstr>Arial</vt:lpstr>
      <vt:lpstr>ホワイト</vt:lpstr>
      <vt:lpstr>テーブル設計 の基礎</vt:lpstr>
      <vt:lpstr>テーブルの概念</vt:lpstr>
      <vt:lpstr>カラムの型について</vt:lpstr>
      <vt:lpstr>カラムの型について</vt:lpstr>
      <vt:lpstr>カラムの型について</vt:lpstr>
      <vt:lpstr>カラムの型について</vt:lpstr>
      <vt:lpstr>制約について</vt:lpstr>
      <vt:lpstr>検査制約について</vt:lpstr>
      <vt:lpstr>Not Null制約について</vt:lpstr>
      <vt:lpstr>一意制約について</vt:lpstr>
      <vt:lpstr>外部キー制約について</vt:lpstr>
      <vt:lpstr>キーについて</vt:lpstr>
      <vt:lpstr>このテーブルのキーは なんでしょうか？</vt:lpstr>
      <vt:lpstr>プライマリキー（主キー）とは？</vt:lpstr>
      <vt:lpstr>Auto Incrementについて</vt:lpstr>
      <vt:lpstr>テーブル設計アンチパターン①</vt:lpstr>
      <vt:lpstr>テーブル設計アンチパターン①</vt:lpstr>
      <vt:lpstr>テーブル設計アンチパターン②</vt:lpstr>
      <vt:lpstr>テーブル設計アンチパターン②</vt:lpstr>
      <vt:lpstr>テーブル設計アンチパターン③</vt:lpstr>
      <vt:lpstr>テーブル設計アンチパターン③</vt:lpstr>
      <vt:lpstr>テーブル設計アンチパターン④</vt:lpstr>
      <vt:lpstr>テーブル設計アンチパターン④</vt:lpstr>
      <vt:lpstr>テーブル設計アンチパターン⑤</vt:lpstr>
      <vt:lpstr>テーブル設計アンチパターン⑤</vt:lpstr>
      <vt:lpstr>テーブル設計アンチパターン④</vt:lpstr>
      <vt:lpstr>テーブル設計アンチパターン④</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エンジニア キャリアパスについて</dc:title>
  <dc:creator>和 三ツ井</dc:creator>
  <cp:lastModifiedBy>和 三ツ井</cp:lastModifiedBy>
  <cp:revision>100</cp:revision>
  <dcterms:created xsi:type="dcterms:W3CDTF">2017-04-19T05:59:39Z</dcterms:created>
  <dcterms:modified xsi:type="dcterms:W3CDTF">2017-04-25T10:07:06Z</dcterms:modified>
</cp:coreProperties>
</file>