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79" r:id="rId4"/>
    <p:sldId id="286" r:id="rId5"/>
    <p:sldId id="282" r:id="rId6"/>
    <p:sldId id="283" r:id="rId7"/>
    <p:sldId id="284" r:id="rId8"/>
    <p:sldId id="285" r:id="rId9"/>
    <p:sldId id="28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6"/>
    <p:restoredTop sz="94268"/>
  </p:normalViewPr>
  <p:slideViewPr>
    <p:cSldViewPr snapToGrid="0" snapToObjects="1">
      <p:cViewPr varScale="1">
        <p:scale>
          <a:sx n="51" d="100"/>
          <a:sy n="51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18BC0-84B4-8C49-B5BC-C5AEB2BDFA81}" type="datetimeFigureOut">
              <a:t>2017/5/11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ED71-DD11-BA40-B461-F01561C9EA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7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ED71-DD11-BA40-B461-F01561C9EAC5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ED71-DD11-BA40-B461-F01561C9EAC5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00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ED71-DD11-BA40-B461-F01561C9EAC5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07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ED71-DD11-BA40-B461-F01561C9EAC5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40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ED71-DD11-BA40-B461-F01561C9EAC5}" type="slidenum"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88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ED71-DD11-BA40-B461-F01561C9EAC5}" type="slidenum"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72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ED71-DD11-BA40-B461-F01561C9EAC5}" type="slidenum"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93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ED71-DD11-BA40-B461-F01561C9EAC5}" type="slidenum"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84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0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96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1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43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3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6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21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9440-FCC5-7C4F-8F7C-A04ADC805814}" type="datetimeFigureOut"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89EA-599B-614C-97E8-7B14C87795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30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Cookie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と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Session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3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139" y="508000"/>
            <a:ext cx="11371384" cy="5986585"/>
          </a:xfrm>
        </p:spPr>
        <p:txBody>
          <a:bodyPr anchor="ctr"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200">
                <a:latin typeface="Meiryo" charset="-128"/>
                <a:ea typeface="Meiryo" charset="-128"/>
                <a:cs typeface="Meiryo" charset="-128"/>
              </a:rPr>
              <a:t>Http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（</a:t>
            </a:r>
            <a:r>
              <a:rPr lang="en-US" altLang="ja-JP" sz="3200">
                <a:latin typeface="Meiryo" charset="-128"/>
                <a:ea typeface="Meiryo" charset="-128"/>
                <a:cs typeface="Meiryo" charset="-128"/>
              </a:rPr>
              <a:t>Https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）プロトコルは</a:t>
            </a:r>
            <a:r>
              <a:rPr lang="ja-JP" altLang="en-US" sz="32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ステートレス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プロトコルです。</a:t>
            </a: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ステートレスプロトコルとはトランザクション間で</a:t>
            </a: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状態（</a:t>
            </a:r>
            <a:r>
              <a:rPr lang="ja-JP" altLang="en-US" sz="32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ステート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）を共有しない（</a:t>
            </a:r>
            <a:r>
              <a:rPr lang="ja-JP" altLang="en-US" sz="32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レス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）プロトコルです。</a:t>
            </a: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ステートレスプロトコルにおいて状態の共有を</a:t>
            </a: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行う際には</a:t>
            </a:r>
            <a:r>
              <a:rPr lang="en-US" altLang="ja-JP" sz="32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Cookie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や</a:t>
            </a:r>
            <a:r>
              <a:rPr lang="en-US" altLang="ja-JP" sz="32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Session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を使用します。</a:t>
            </a: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9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>Http</a:t>
            </a: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トランザクション</a:t>
            </a:r>
            <a:endParaRPr kumimoji="1" lang="ja-JP" altLang="en-US" sz="540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90688"/>
            <a:ext cx="1143000" cy="10033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0" y="1665288"/>
            <a:ext cx="1016000" cy="10287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10416" y="301625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42150" y="3420184"/>
            <a:ext cx="2880000" cy="87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  <a:endParaRPr lang="en-US" altLang="ja-JP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マイページ表示処理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10416" y="447690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8200" y="5930899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42150" y="5021752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表示処理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>
          <a:xfrm>
            <a:off x="3690416" y="3241251"/>
            <a:ext cx="4451734" cy="6166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3690416" y="4138195"/>
            <a:ext cx="4451734" cy="40382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690416" y="4855133"/>
            <a:ext cx="4451734" cy="3059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1" idx="3"/>
          </p:cNvCxnSpPr>
          <p:nvPr/>
        </p:nvCxnSpPr>
        <p:spPr>
          <a:xfrm flipH="1">
            <a:off x="3718200" y="5408433"/>
            <a:ext cx="4423950" cy="74746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18783" y="3193359"/>
            <a:ext cx="10795000" cy="1460650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トランザクション</a:t>
            </a:r>
            <a:r>
              <a:rPr kumimoji="1" lang="en-US" altLang="ja-JP" sz="32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1</a:t>
            </a:r>
            <a:endParaRPr kumimoji="1" lang="ja-JP" altLang="en-US" sz="3200" b="1">
              <a:solidFill>
                <a:srgbClr val="FF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18783" y="4791814"/>
            <a:ext cx="10795000" cy="1460650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トランザクション</a:t>
            </a:r>
            <a:r>
              <a:rPr lang="en-US" altLang="ja-JP" sz="32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sz="3200" b="1">
              <a:solidFill>
                <a:srgbClr val="FF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38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139" y="1690688"/>
            <a:ext cx="11371384" cy="4803897"/>
          </a:xfrm>
        </p:spPr>
        <p:txBody>
          <a:bodyPr anchor="ctr"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200">
                <a:latin typeface="Meiryo" charset="-128"/>
                <a:ea typeface="Meiryo" charset="-128"/>
                <a:cs typeface="Meiryo" charset="-128"/>
              </a:rPr>
              <a:t>Cookie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とは</a:t>
            </a: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320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クライアント側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で</a:t>
            </a:r>
            <a:r>
              <a:rPr lang="ja-JP" altLang="en-US" sz="320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有効期限内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保持される情報</a:t>
            </a: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200">
                <a:latin typeface="Meiryo" charset="-128"/>
                <a:ea typeface="Meiryo" charset="-128"/>
                <a:cs typeface="Meiryo" charset="-128"/>
              </a:rPr>
              <a:t>Session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とは</a:t>
            </a: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320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サーバ側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で</a:t>
            </a:r>
            <a:r>
              <a:rPr lang="ja-JP" altLang="en-US" sz="320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ブラウザが開いている限り</a:t>
            </a:r>
            <a:r>
              <a:rPr lang="ja-JP" altLang="en-US" sz="3200">
                <a:latin typeface="Meiryo" charset="-128"/>
                <a:ea typeface="Meiryo" charset="-128"/>
                <a:cs typeface="Meiryo" charset="-128"/>
              </a:rPr>
              <a:t>保持される情報</a:t>
            </a:r>
            <a:endParaRPr lang="en-US" altLang="ja-JP" sz="32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>Cookie/Session</a:t>
            </a: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の違い</a:t>
            </a:r>
            <a:endParaRPr kumimoji="1" lang="ja-JP" altLang="en-US" sz="5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37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>Cookie/Session</a:t>
            </a: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を使わない</a:t>
            </a:r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540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ログイン例</a:t>
            </a:r>
            <a:endParaRPr kumimoji="1" lang="ja-JP" altLang="en-US" sz="540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90688"/>
            <a:ext cx="1143000" cy="10033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0" y="1665288"/>
            <a:ext cx="1016000" cy="10287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10416" y="301625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42150" y="3420184"/>
            <a:ext cx="2880000" cy="87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  <a:endParaRPr lang="en-US" altLang="ja-JP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マイページ表示処理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10416" y="447690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8200" y="5930899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42150" y="5021752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表示処理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>
          <a:xfrm>
            <a:off x="3690416" y="3241251"/>
            <a:ext cx="4451734" cy="6166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3690416" y="4138195"/>
            <a:ext cx="4451734" cy="40382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690416" y="4855133"/>
            <a:ext cx="4451734" cy="3059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1" idx="3"/>
          </p:cNvCxnSpPr>
          <p:nvPr/>
        </p:nvCxnSpPr>
        <p:spPr>
          <a:xfrm flipH="1">
            <a:off x="3718200" y="5408433"/>
            <a:ext cx="4423950" cy="74746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302988" y="2960926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" charset="-128"/>
                <a:ea typeface="Meiryo" charset="-128"/>
                <a:cs typeface="Meiryo" charset="-128"/>
              </a:rPr>
              <a:t>http://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○○○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/login.php?id=hoge&amp;password=pass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02988" y="4510849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" charset="-128"/>
                <a:ea typeface="Meiryo" charset="-128"/>
                <a:cs typeface="Meiryo" charset="-128"/>
              </a:rPr>
              <a:t>http://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○○○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/etc.php?login=ok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円形吹き出し 3"/>
          <p:cNvSpPr/>
          <p:nvPr/>
        </p:nvSpPr>
        <p:spPr>
          <a:xfrm>
            <a:off x="7442200" y="5471752"/>
            <a:ext cx="3911600" cy="1225332"/>
          </a:xfrm>
          <a:prstGeom prst="wedgeEllipseCallout">
            <a:avLst>
              <a:gd name="adj1" fmla="val -46011"/>
              <a:gd name="adj2" fmla="val -1010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簡単に改ざんが可能</a:t>
            </a:r>
          </a:p>
        </p:txBody>
      </p:sp>
    </p:spTree>
    <p:extLst>
      <p:ext uri="{BB962C8B-B14F-4D97-AF65-F5344CB8AC3E}">
        <p14:creationId xmlns:p14="http://schemas.microsoft.com/office/powerpoint/2010/main" val="9705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>Cookie</a:t>
            </a: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を使った</a:t>
            </a:r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540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ログイン例</a:t>
            </a:r>
            <a:endParaRPr kumimoji="1" lang="ja-JP" altLang="en-US" sz="540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90688"/>
            <a:ext cx="1143000" cy="10033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0" y="1665288"/>
            <a:ext cx="1016000" cy="10287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10416" y="301625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42150" y="3420184"/>
            <a:ext cx="2880000" cy="87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  <a:endParaRPr lang="en-US" altLang="ja-JP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マイページ表示処理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10416" y="447690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8200" y="5930899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42150" y="5021752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表示処理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>
          <a:xfrm>
            <a:off x="3690416" y="3241251"/>
            <a:ext cx="4451734" cy="6166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3690416" y="4138195"/>
            <a:ext cx="4451734" cy="40382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690416" y="4855133"/>
            <a:ext cx="4451734" cy="3059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1" idx="3"/>
          </p:cNvCxnSpPr>
          <p:nvPr/>
        </p:nvCxnSpPr>
        <p:spPr>
          <a:xfrm flipH="1">
            <a:off x="3718200" y="5408433"/>
            <a:ext cx="4423950" cy="74746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302988" y="2960926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" charset="-128"/>
                <a:ea typeface="Meiryo" charset="-128"/>
                <a:cs typeface="Meiryo" charset="-128"/>
              </a:rPr>
              <a:t>http://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○○○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/login.php?id=hoge&amp;password=pass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02988" y="4510849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" charset="-128"/>
                <a:ea typeface="Meiryo" charset="-128"/>
                <a:cs typeface="Meiryo" charset="-128"/>
              </a:rPr>
              <a:t>http://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○○○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/etc.php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円形吹き出し 3"/>
          <p:cNvSpPr/>
          <p:nvPr/>
        </p:nvSpPr>
        <p:spPr>
          <a:xfrm>
            <a:off x="3170183" y="3469736"/>
            <a:ext cx="5410200" cy="816113"/>
          </a:xfrm>
          <a:prstGeom prst="wedgeEllipseCallout">
            <a:avLst>
              <a:gd name="adj1" fmla="val -49157"/>
              <a:gd name="adj2" fmla="val 835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ログイン状態を</a:t>
            </a:r>
            <a:r>
              <a:rPr kumimoji="1" lang="en-US" altLang="ja-JP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Cookie</a:t>
            </a:r>
            <a:r>
              <a:rPr kumimoji="1"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に保存</a:t>
            </a:r>
          </a:p>
        </p:txBody>
      </p:sp>
      <p:sp>
        <p:nvSpPr>
          <p:cNvPr id="18" name="円形吹き出し 17"/>
          <p:cNvSpPr/>
          <p:nvPr/>
        </p:nvSpPr>
        <p:spPr>
          <a:xfrm>
            <a:off x="7196569" y="3974280"/>
            <a:ext cx="5410200" cy="816113"/>
          </a:xfrm>
          <a:prstGeom prst="wedgeEllipseCallout">
            <a:avLst>
              <a:gd name="adj1" fmla="val -49157"/>
              <a:gd name="adj2" fmla="val 835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Cookie</a:t>
            </a:r>
            <a:r>
              <a:rPr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情報送信</a:t>
            </a:r>
            <a:endParaRPr kumimoji="1" lang="ja-JP" altLang="en-US" sz="2000" b="1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円形吹き出し 19"/>
          <p:cNvSpPr/>
          <p:nvPr/>
        </p:nvSpPr>
        <p:spPr>
          <a:xfrm>
            <a:off x="7473950" y="5702749"/>
            <a:ext cx="3911600" cy="766185"/>
          </a:xfrm>
          <a:prstGeom prst="wedgeEllipseCallout">
            <a:avLst>
              <a:gd name="adj1" fmla="val -62894"/>
              <a:gd name="adj2" fmla="val -1536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改ざんは不可能</a:t>
            </a:r>
            <a:endParaRPr kumimoji="1" lang="ja-JP" altLang="en-US" sz="2000" b="1">
              <a:solidFill>
                <a:schemeClr val="accent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1" name="円形吹き出し 20"/>
          <p:cNvSpPr/>
          <p:nvPr/>
        </p:nvSpPr>
        <p:spPr>
          <a:xfrm>
            <a:off x="1905000" y="5139396"/>
            <a:ext cx="4949550" cy="766185"/>
          </a:xfrm>
          <a:prstGeom prst="wedgeEllipseCallout">
            <a:avLst>
              <a:gd name="adj1" fmla="val -46011"/>
              <a:gd name="adj2" fmla="val -840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Cookie</a:t>
            </a:r>
            <a:r>
              <a:rPr lang="ja-JP" altLang="en-US" sz="20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情報の改ざんは可能</a:t>
            </a:r>
            <a:endParaRPr kumimoji="1" lang="ja-JP" altLang="en-US" sz="2000" b="1">
              <a:solidFill>
                <a:srgbClr val="FF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7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>Session</a:t>
            </a: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を使った</a:t>
            </a:r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540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ログイン例</a:t>
            </a:r>
            <a:endParaRPr kumimoji="1" lang="ja-JP" altLang="en-US" sz="540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90688"/>
            <a:ext cx="1143000" cy="10033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0" y="1665288"/>
            <a:ext cx="1016000" cy="10287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10416" y="301625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42150" y="3420184"/>
            <a:ext cx="2880000" cy="87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  <a:endParaRPr lang="en-US" altLang="ja-JP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マイページ表示処理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10416" y="447690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8200" y="5930899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42150" y="5021752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表示処理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>
          <a:xfrm>
            <a:off x="3690416" y="3241251"/>
            <a:ext cx="4451734" cy="6166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3690416" y="4138195"/>
            <a:ext cx="4451734" cy="40382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690416" y="4855133"/>
            <a:ext cx="4451734" cy="3059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1" idx="3"/>
          </p:cNvCxnSpPr>
          <p:nvPr/>
        </p:nvCxnSpPr>
        <p:spPr>
          <a:xfrm flipH="1">
            <a:off x="3718200" y="5408433"/>
            <a:ext cx="4423950" cy="74746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302988" y="2960926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" charset="-128"/>
                <a:ea typeface="Meiryo" charset="-128"/>
                <a:cs typeface="Meiryo" charset="-128"/>
              </a:rPr>
              <a:t>http://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○○○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/login.php?id=hoge&amp;password=pass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02988" y="4510849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" charset="-128"/>
                <a:ea typeface="Meiryo" charset="-128"/>
                <a:cs typeface="Meiryo" charset="-128"/>
              </a:rPr>
              <a:t>http://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○○○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/etc.php?session=111111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円形吹き出し 3"/>
          <p:cNvSpPr/>
          <p:nvPr/>
        </p:nvSpPr>
        <p:spPr>
          <a:xfrm>
            <a:off x="6854550" y="2148090"/>
            <a:ext cx="5410200" cy="816113"/>
          </a:xfrm>
          <a:prstGeom prst="wedgeEllipseCallout">
            <a:avLst>
              <a:gd name="adj1" fmla="val 22674"/>
              <a:gd name="adj2" fmla="val 1053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ログイン状態を</a:t>
            </a:r>
            <a:r>
              <a:rPr kumimoji="1" lang="en-US" altLang="ja-JP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Session</a:t>
            </a:r>
            <a:r>
              <a:rPr kumimoji="1"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に保存</a:t>
            </a:r>
          </a:p>
        </p:txBody>
      </p:sp>
      <p:sp>
        <p:nvSpPr>
          <p:cNvPr id="18" name="円形吹き出し 17"/>
          <p:cNvSpPr/>
          <p:nvPr/>
        </p:nvSpPr>
        <p:spPr>
          <a:xfrm>
            <a:off x="5611950" y="3186885"/>
            <a:ext cx="5410200" cy="816113"/>
          </a:xfrm>
          <a:prstGeom prst="wedgeEllipseCallout">
            <a:avLst>
              <a:gd name="adj1" fmla="val -49157"/>
              <a:gd name="adj2" fmla="val 835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SessionID</a:t>
            </a:r>
            <a:r>
              <a:rPr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を送信</a:t>
            </a:r>
            <a:endParaRPr kumimoji="1" lang="ja-JP" altLang="en-US" sz="2000" b="1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円形吹き出し 19"/>
          <p:cNvSpPr/>
          <p:nvPr/>
        </p:nvSpPr>
        <p:spPr>
          <a:xfrm>
            <a:off x="7162800" y="5814855"/>
            <a:ext cx="4634775" cy="766185"/>
          </a:xfrm>
          <a:prstGeom prst="wedgeEllipseCallout">
            <a:avLst>
              <a:gd name="adj1" fmla="val -23528"/>
              <a:gd name="adj2" fmla="val -1072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Session</a:t>
            </a:r>
            <a:r>
              <a:rPr kumimoji="1" lang="ja-JP" altLang="en-US" sz="2000" b="1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の改ざんは不可能</a:t>
            </a:r>
          </a:p>
        </p:txBody>
      </p:sp>
      <p:sp>
        <p:nvSpPr>
          <p:cNvPr id="21" name="円形吹き出し 20"/>
          <p:cNvSpPr/>
          <p:nvPr/>
        </p:nvSpPr>
        <p:spPr>
          <a:xfrm>
            <a:off x="2683425" y="5449367"/>
            <a:ext cx="4949550" cy="766185"/>
          </a:xfrm>
          <a:prstGeom prst="wedgeEllipseCallout">
            <a:avLst>
              <a:gd name="adj1" fmla="val 56625"/>
              <a:gd name="adj2" fmla="val -137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渡す</a:t>
            </a:r>
            <a:r>
              <a:rPr lang="en-US" altLang="ja-JP" sz="20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SessionID</a:t>
            </a:r>
            <a:r>
              <a:rPr lang="ja-JP" altLang="en-US" sz="20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の</a:t>
            </a:r>
            <a:endParaRPr lang="en-US" altLang="ja-JP" sz="2000" b="1">
              <a:solidFill>
                <a:srgbClr val="FF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ja-JP" altLang="en-US" sz="2000" b="1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改ざんは可能</a:t>
            </a:r>
            <a:endParaRPr kumimoji="1" lang="ja-JP" altLang="en-US" sz="2000" b="1">
              <a:solidFill>
                <a:srgbClr val="FF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9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>Cookie</a:t>
            </a: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＆</a:t>
            </a:r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>Session</a:t>
            </a: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を使った</a:t>
            </a:r>
            <a:r>
              <a:rPr lang="en-US" altLang="ja-JP" sz="540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540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5400">
                <a:latin typeface="Meiryo" charset="-128"/>
                <a:ea typeface="Meiryo" charset="-128"/>
                <a:cs typeface="Meiryo" charset="-128"/>
              </a:rPr>
              <a:t>ログイン例</a:t>
            </a:r>
            <a:endParaRPr kumimoji="1" lang="ja-JP" altLang="en-US" sz="540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90688"/>
            <a:ext cx="1143000" cy="10033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0" y="1665288"/>
            <a:ext cx="1016000" cy="10287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10416" y="301625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42150" y="3420184"/>
            <a:ext cx="2880000" cy="87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ログイン処理</a:t>
            </a:r>
            <a:endParaRPr lang="en-US" altLang="ja-JP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マイページ表示処理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10416" y="4476901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マイページ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8200" y="5930899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42150" y="5021752"/>
            <a:ext cx="288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他ページ</a:t>
            </a:r>
            <a:r>
              <a:rPr lang="ja-JP" altLang="en-US" sz="20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表示処理</a:t>
            </a:r>
            <a:endParaRPr kumimoji="1" lang="ja-JP" altLang="en-US" sz="200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>
          <a:xfrm>
            <a:off x="3690416" y="3241251"/>
            <a:ext cx="4451734" cy="6166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3690416" y="4138195"/>
            <a:ext cx="4451734" cy="40382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690416" y="4855133"/>
            <a:ext cx="4451734" cy="3059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1" idx="3"/>
          </p:cNvCxnSpPr>
          <p:nvPr/>
        </p:nvCxnSpPr>
        <p:spPr>
          <a:xfrm flipH="1">
            <a:off x="3718200" y="5408433"/>
            <a:ext cx="4423950" cy="74746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302988" y="2960926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" charset="-128"/>
                <a:ea typeface="Meiryo" charset="-128"/>
                <a:cs typeface="Meiryo" charset="-128"/>
              </a:rPr>
              <a:t>http://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○○○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/login.php?id=hoge&amp;password=pass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02988" y="4510849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" charset="-128"/>
                <a:ea typeface="Meiryo" charset="-128"/>
                <a:cs typeface="Meiryo" charset="-128"/>
              </a:rPr>
              <a:t>http://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○○○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/etc.php</a:t>
            </a:r>
            <a:endParaRPr kumimoji="1"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円形吹き出し 3"/>
          <p:cNvSpPr/>
          <p:nvPr/>
        </p:nvSpPr>
        <p:spPr>
          <a:xfrm>
            <a:off x="6854550" y="2148090"/>
            <a:ext cx="5410200" cy="816113"/>
          </a:xfrm>
          <a:prstGeom prst="wedgeEllipseCallout">
            <a:avLst>
              <a:gd name="adj1" fmla="val 22674"/>
              <a:gd name="adj2" fmla="val 1053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ログイン状態を</a:t>
            </a:r>
            <a:r>
              <a:rPr kumimoji="1" lang="en-US" altLang="ja-JP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Session</a:t>
            </a:r>
            <a:r>
              <a:rPr kumimoji="1"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に保存</a:t>
            </a:r>
          </a:p>
        </p:txBody>
      </p:sp>
      <p:sp>
        <p:nvSpPr>
          <p:cNvPr id="18" name="円形吹き出し 17"/>
          <p:cNvSpPr/>
          <p:nvPr/>
        </p:nvSpPr>
        <p:spPr>
          <a:xfrm>
            <a:off x="5611950" y="3186885"/>
            <a:ext cx="5410200" cy="816113"/>
          </a:xfrm>
          <a:prstGeom prst="wedgeEllipseCallout">
            <a:avLst>
              <a:gd name="adj1" fmla="val -49157"/>
              <a:gd name="adj2" fmla="val 835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SessionID</a:t>
            </a:r>
            <a:r>
              <a:rPr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を送信</a:t>
            </a:r>
            <a:endParaRPr kumimoji="1" lang="ja-JP" altLang="en-US" sz="2000" b="1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円形吹き出し 19"/>
          <p:cNvSpPr/>
          <p:nvPr/>
        </p:nvSpPr>
        <p:spPr>
          <a:xfrm>
            <a:off x="7162800" y="5814855"/>
            <a:ext cx="4634775" cy="766185"/>
          </a:xfrm>
          <a:prstGeom prst="wedgeEllipseCallout">
            <a:avLst>
              <a:gd name="adj1" fmla="val -23528"/>
              <a:gd name="adj2" fmla="val -1072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Session</a:t>
            </a:r>
            <a:r>
              <a:rPr kumimoji="1" lang="ja-JP" altLang="en-US" sz="2000" b="1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の改ざんは不可能</a:t>
            </a:r>
          </a:p>
        </p:txBody>
      </p:sp>
      <p:sp>
        <p:nvSpPr>
          <p:cNvPr id="21" name="円形吹き出し 20"/>
          <p:cNvSpPr/>
          <p:nvPr/>
        </p:nvSpPr>
        <p:spPr>
          <a:xfrm>
            <a:off x="2057802" y="5471752"/>
            <a:ext cx="4949550" cy="766185"/>
          </a:xfrm>
          <a:prstGeom prst="wedgeEllipseCallout">
            <a:avLst>
              <a:gd name="adj1" fmla="val 56625"/>
              <a:gd name="adj2" fmla="val -137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渡す</a:t>
            </a:r>
            <a:r>
              <a:rPr lang="en-US" altLang="ja-JP" sz="2000" b="1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SessionID</a:t>
            </a:r>
            <a:r>
              <a:rPr lang="ja-JP" altLang="en-US" sz="2000" b="1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の</a:t>
            </a:r>
            <a:endParaRPr lang="en-US" altLang="ja-JP" sz="2000" b="1">
              <a:solidFill>
                <a:schemeClr val="accent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ja-JP" altLang="en-US" sz="2000" b="1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改ざんは不可能</a:t>
            </a:r>
            <a:endParaRPr kumimoji="1" lang="ja-JP" altLang="en-US" sz="2000" b="1">
              <a:solidFill>
                <a:schemeClr val="accent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3" name="円形吹き出し 22"/>
          <p:cNvSpPr/>
          <p:nvPr/>
        </p:nvSpPr>
        <p:spPr>
          <a:xfrm>
            <a:off x="159789" y="3529371"/>
            <a:ext cx="5047271" cy="766185"/>
          </a:xfrm>
          <a:prstGeom prst="wedgeEllipseCallout">
            <a:avLst>
              <a:gd name="adj1" fmla="val 16731"/>
              <a:gd name="adj2" fmla="val 916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SessionID</a:t>
            </a:r>
            <a:r>
              <a:rPr kumimoji="1"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kumimoji="1" lang="en-US" altLang="ja-JP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Cookie</a:t>
            </a:r>
            <a:r>
              <a:rPr kumimoji="1" lang="ja-JP" altLang="en-US" sz="2000" b="1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に保存</a:t>
            </a:r>
          </a:p>
        </p:txBody>
      </p:sp>
    </p:spTree>
    <p:extLst>
      <p:ext uri="{BB962C8B-B14F-4D97-AF65-F5344CB8AC3E}">
        <p14:creationId xmlns:p14="http://schemas.microsoft.com/office/powerpoint/2010/main" val="21016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139" y="1825625"/>
            <a:ext cx="11371384" cy="4668960"/>
          </a:xfrm>
        </p:spPr>
        <p:txBody>
          <a:bodyPr anchor="ctr"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3600">
                <a:latin typeface="Meiryo" charset="-128"/>
                <a:ea typeface="Meiryo" charset="-128"/>
                <a:cs typeface="Meiryo" charset="-128"/>
              </a:rPr>
              <a:t>以上</a:t>
            </a:r>
            <a:endParaRPr lang="en-US" altLang="ja-JP" sz="36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297</Words>
  <Application>Microsoft Macintosh PowerPoint</Application>
  <PresentationFormat>ワイド画面</PresentationFormat>
  <Paragraphs>85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</vt:lpstr>
      <vt:lpstr>Yu Gothic</vt:lpstr>
      <vt:lpstr>Yu Gothic Light</vt:lpstr>
      <vt:lpstr>Arial</vt:lpstr>
      <vt:lpstr>ホワイト</vt:lpstr>
      <vt:lpstr>CookieとSession</vt:lpstr>
      <vt:lpstr>PowerPoint プレゼンテーション</vt:lpstr>
      <vt:lpstr>Httpトランザクション</vt:lpstr>
      <vt:lpstr>Cookie/Sessionの違い</vt:lpstr>
      <vt:lpstr>Cookie/Sessionを使わない ログイン例</vt:lpstr>
      <vt:lpstr>Cookieを使った ログイン例</vt:lpstr>
      <vt:lpstr>Sessionを使った ログイン例</vt:lpstr>
      <vt:lpstr>Cookie＆Sessionを使った ログイン例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エンジニア キャリアパスについて</dc:title>
  <dc:creator>和 三ツ井</dc:creator>
  <cp:lastModifiedBy>和 三ツ井</cp:lastModifiedBy>
  <cp:revision>47</cp:revision>
  <dcterms:created xsi:type="dcterms:W3CDTF">2017-04-19T05:59:39Z</dcterms:created>
  <dcterms:modified xsi:type="dcterms:W3CDTF">2017-05-11T05:28:24Z</dcterms:modified>
</cp:coreProperties>
</file>