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81" r:id="rId4"/>
    <p:sldId id="280" r:id="rId5"/>
    <p:sldId id="282" r:id="rId6"/>
    <p:sldId id="283" r:id="rId7"/>
    <p:sldId id="285" r:id="rId8"/>
    <p:sldId id="284" r:id="rId9"/>
    <p:sldId id="27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p:restoredTop sz="92663"/>
  </p:normalViewPr>
  <p:slideViewPr>
    <p:cSldViewPr snapToGrid="0" snapToObjects="1">
      <p:cViewPr varScale="1">
        <p:scale>
          <a:sx n="40" d="100"/>
          <a:sy n="40" d="100"/>
        </p:scale>
        <p:origin x="224"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8BC0-84B4-8C49-B5BC-C5AEB2BDFA81}" type="datetimeFigureOut">
              <a:t>2017/4/20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AED71-DD11-BA40-B461-F01561C9EAC5}" type="slidenum">
              <a:t>‹#›</a:t>
            </a:fld>
            <a:endParaRPr kumimoji="1" lang="ja-JP" altLang="en-US"/>
          </a:p>
        </p:txBody>
      </p:sp>
    </p:spTree>
    <p:extLst>
      <p:ext uri="{BB962C8B-B14F-4D97-AF65-F5344CB8AC3E}">
        <p14:creationId xmlns:p14="http://schemas.microsoft.com/office/powerpoint/2010/main" val="1948774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9</a:t>
            </a:fld>
            <a:endParaRPr kumimoji="1" lang="ja-JP" altLang="en-US"/>
          </a:p>
        </p:txBody>
      </p:sp>
    </p:spTree>
    <p:extLst>
      <p:ext uri="{BB962C8B-B14F-4D97-AF65-F5344CB8AC3E}">
        <p14:creationId xmlns:p14="http://schemas.microsoft.com/office/powerpoint/2010/main" val="132500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2F39440-FCC5-7C4F-8F7C-A04ADC805814}" type="datetimeFigureOut">
              <a:t>2017/4/20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76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3149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2296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73815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2F39440-FCC5-7C4F-8F7C-A04ADC805814}" type="datetimeFigureOut">
              <a:t>2017/4/20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76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2F39440-FCC5-7C4F-8F7C-A04ADC805814}" type="datetimeFigureOut">
              <a:t>2017/4/20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2738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2F39440-FCC5-7C4F-8F7C-A04ADC805814}" type="datetimeFigureOut">
              <a:t>2017/4/20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90943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2F39440-FCC5-7C4F-8F7C-A04ADC805814}" type="datetimeFigureOut">
              <a:t>2017/4/20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114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F39440-FCC5-7C4F-8F7C-A04ADC805814}" type="datetimeFigureOut">
              <a:t>2017/4/20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446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65621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41126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9440-FCC5-7C4F-8F7C-A04ADC805814}" type="datetimeFigureOut">
              <a:t>2017/4/20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F89EA-599B-614C-97E8-7B14C877951B}" type="slidenum">
              <a:t>‹#›</a:t>
            </a:fld>
            <a:endParaRPr kumimoji="1" lang="ja-JP" altLang="en-US"/>
          </a:p>
        </p:txBody>
      </p:sp>
    </p:spTree>
    <p:extLst>
      <p:ext uri="{BB962C8B-B14F-4D97-AF65-F5344CB8AC3E}">
        <p14:creationId xmlns:p14="http://schemas.microsoft.com/office/powerpoint/2010/main" val="186230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a:latin typeface="Meiryo" charset="-128"/>
                <a:ea typeface="Meiryo" charset="-128"/>
                <a:cs typeface="Meiryo" charset="-128"/>
              </a:rPr>
              <a:t>Web</a:t>
            </a:r>
            <a:r>
              <a:rPr lang="ja-JP" altLang="en-US">
                <a:latin typeface="Meiryo" charset="-128"/>
                <a:ea typeface="Meiryo" charset="-128"/>
                <a:cs typeface="Meiryo" charset="-128"/>
              </a:rPr>
              <a:t>サービス</a:t>
            </a:r>
            <a:r>
              <a:rPr lang="en-US" altLang="ja-JP">
                <a:latin typeface="Meiryo" charset="-128"/>
                <a:ea typeface="Meiryo" charset="-128"/>
                <a:cs typeface="Meiryo" charset="-128"/>
              </a:rPr>
              <a:t/>
            </a:r>
            <a:br>
              <a:rPr lang="en-US" altLang="ja-JP">
                <a:latin typeface="Meiryo" charset="-128"/>
                <a:ea typeface="Meiryo" charset="-128"/>
                <a:cs typeface="Meiryo" charset="-128"/>
              </a:rPr>
            </a:br>
            <a:r>
              <a:rPr lang="ja-JP" altLang="en-US">
                <a:latin typeface="Meiryo" charset="-128"/>
                <a:ea typeface="Meiryo" charset="-128"/>
                <a:cs typeface="Meiryo" charset="-128"/>
              </a:rPr>
              <a:t>の基礎</a:t>
            </a:r>
            <a:endParaRPr kumimoji="1" lang="ja-JP" altLang="en-US">
              <a:latin typeface="Meiryo" charset="-128"/>
              <a:ea typeface="Meiryo" charset="-128"/>
              <a:cs typeface="Meiryo" charset="-128"/>
            </a:endParaRPr>
          </a:p>
        </p:txBody>
      </p:sp>
    </p:spTree>
    <p:extLst>
      <p:ext uri="{BB962C8B-B14F-4D97-AF65-F5344CB8AC3E}">
        <p14:creationId xmlns:p14="http://schemas.microsoft.com/office/powerpoint/2010/main" val="1764393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5566752"/>
          </a:xfrm>
        </p:spPr>
        <p:txBody>
          <a:bodyPr>
            <a:normAutofit/>
          </a:bodyPr>
          <a:lstStyle/>
          <a:p>
            <a:pPr algn="ctr"/>
            <a:r>
              <a:rPr kumimoji="1" lang="ja-JP" altLang="en-US" sz="5400">
                <a:latin typeface="Meiryo" charset="-128"/>
                <a:ea typeface="Meiryo" charset="-128"/>
                <a:cs typeface="Meiryo" charset="-128"/>
              </a:rPr>
              <a:t>そもそもコンピュータって</a:t>
            </a:r>
            <a:r>
              <a:rPr kumimoji="1" lang="en-US" altLang="ja-JP" sz="5400">
                <a:latin typeface="Meiryo" charset="-128"/>
                <a:ea typeface="Meiryo" charset="-128"/>
                <a:cs typeface="Meiryo" charset="-128"/>
              </a:rPr>
              <a:t/>
            </a:r>
            <a:br>
              <a:rPr kumimoji="1" lang="en-US" altLang="ja-JP" sz="5400">
                <a:latin typeface="Meiryo" charset="-128"/>
                <a:ea typeface="Meiryo" charset="-128"/>
                <a:cs typeface="Meiryo" charset="-128"/>
              </a:rPr>
            </a:br>
            <a:r>
              <a:rPr kumimoji="1" lang="ja-JP" altLang="en-US" sz="5400">
                <a:latin typeface="Meiryo" charset="-128"/>
                <a:ea typeface="Meiryo" charset="-128"/>
                <a:cs typeface="Meiryo" charset="-128"/>
              </a:rPr>
              <a:t>どうやって動いてるの？</a:t>
            </a:r>
          </a:p>
        </p:txBody>
      </p:sp>
    </p:spTree>
    <p:extLst>
      <p:ext uri="{BB962C8B-B14F-4D97-AF65-F5344CB8AC3E}">
        <p14:creationId xmlns:p14="http://schemas.microsoft.com/office/powerpoint/2010/main" val="281223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5566752"/>
          </a:xfrm>
        </p:spPr>
        <p:txBody>
          <a:bodyPr>
            <a:normAutofit/>
          </a:bodyPr>
          <a:lstStyle/>
          <a:p>
            <a:pPr algn="ctr"/>
            <a:r>
              <a:rPr lang="ja-JP" altLang="en-US" sz="5400">
                <a:latin typeface="Meiryo" charset="-128"/>
                <a:ea typeface="Meiryo" charset="-128"/>
                <a:cs typeface="Meiryo" charset="-128"/>
              </a:rPr>
              <a:t>ハードウェアで動作する</a:t>
            </a:r>
            <a:r>
              <a:rPr lang="en-US" altLang="ja-JP" sz="5400">
                <a:latin typeface="Meiryo" charset="-128"/>
                <a:ea typeface="Meiryo" charset="-128"/>
                <a:cs typeface="Meiryo" charset="-128"/>
              </a:rPr>
              <a:t/>
            </a:r>
            <a:br>
              <a:rPr lang="en-US" altLang="ja-JP" sz="5400">
                <a:latin typeface="Meiryo" charset="-128"/>
                <a:ea typeface="Meiryo" charset="-128"/>
                <a:cs typeface="Meiryo" charset="-128"/>
              </a:rPr>
            </a:br>
            <a:r>
              <a:rPr lang="ja-JP" altLang="en-US" sz="5400">
                <a:latin typeface="Meiryo" charset="-128"/>
                <a:ea typeface="Meiryo" charset="-128"/>
                <a:cs typeface="Meiryo" charset="-128"/>
              </a:rPr>
              <a:t>ソフトウェアがハードウェアの制御を行っています。</a:t>
            </a:r>
            <a:endParaRPr kumimoji="1" lang="ja-JP" altLang="en-US" sz="5400">
              <a:latin typeface="Meiryo" charset="-128"/>
              <a:ea typeface="Meiryo" charset="-128"/>
              <a:cs typeface="Meiryo" charset="-128"/>
            </a:endParaRPr>
          </a:p>
        </p:txBody>
      </p:sp>
    </p:spTree>
    <p:extLst>
      <p:ext uri="{BB962C8B-B14F-4D97-AF65-F5344CB8AC3E}">
        <p14:creationId xmlns:p14="http://schemas.microsoft.com/office/powerpoint/2010/main" val="1661142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23" y="3713285"/>
            <a:ext cx="6718300" cy="2781300"/>
          </a:xfrm>
          <a:prstGeom prst="rect">
            <a:avLst/>
          </a:prstGeom>
        </p:spPr>
      </p:pic>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ソフトウェアの基礎</a:t>
            </a:r>
            <a:endParaRPr kumimoji="1" lang="ja-JP" altLang="en-US" sz="5400">
              <a:latin typeface="Meiryo" charset="-128"/>
              <a:ea typeface="Meiryo" charset="-128"/>
              <a:cs typeface="Meiryo" charset="-128"/>
            </a:endParaRPr>
          </a:p>
        </p:txBody>
      </p:sp>
      <p:sp>
        <p:nvSpPr>
          <p:cNvPr id="7"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a:latin typeface="Meiryo" charset="-128"/>
                <a:ea typeface="Meiryo" charset="-128"/>
                <a:cs typeface="Meiryo" charset="-128"/>
              </a:rPr>
              <a:t>ハードウェア上で動作する物をソフトウェアと呼びます。</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ソフトウェアは大きく以下の</a:t>
            </a:r>
            <a:r>
              <a:rPr lang="en-US" altLang="ja-JP">
                <a:latin typeface="Meiryo" charset="-128"/>
                <a:ea typeface="Meiryo" charset="-128"/>
                <a:cs typeface="Meiryo" charset="-128"/>
              </a:rPr>
              <a:t>4</a:t>
            </a:r>
            <a:r>
              <a:rPr lang="ja-JP" altLang="en-US">
                <a:latin typeface="Meiryo" charset="-128"/>
                <a:ea typeface="Meiryo" charset="-128"/>
                <a:cs typeface="Meiryo" charset="-128"/>
              </a:rPr>
              <a:t>つに分類されます。</a:t>
            </a:r>
            <a:endParaRPr lang="en-US" altLang="ja-JP">
              <a:latin typeface="Meiryo" charset="-128"/>
              <a:ea typeface="Meiryo" charset="-128"/>
              <a:cs typeface="Meiryo" charset="-128"/>
            </a:endParaRPr>
          </a:p>
          <a:p>
            <a:pPr marL="0" lvl="0" indent="0">
              <a:lnSpc>
                <a:spcPct val="100000"/>
              </a:lnSpc>
              <a:spcBef>
                <a:spcPts val="0"/>
              </a:spcBef>
              <a:buNone/>
            </a:pP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a:t>
            </a:r>
            <a:r>
              <a:rPr lang="en-US" altLang="ja-JP">
                <a:latin typeface="Meiryo" charset="-128"/>
                <a:ea typeface="Meiryo" charset="-128"/>
                <a:cs typeface="Meiryo" charset="-128"/>
              </a:rPr>
              <a:t>OS</a:t>
            </a:r>
            <a:r>
              <a:rPr lang="ja-JP" altLang="en-US">
                <a:latin typeface="Meiryo" charset="-128"/>
                <a:ea typeface="Meiryo" charset="-128"/>
                <a:cs typeface="Meiryo" charset="-128"/>
              </a:rPr>
              <a:t>（オペレーティングシステム）</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・プログラミング言語</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・ミドルウェア</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・アプリケーション</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パッケージアプリ</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a:t>
            </a:r>
            <a:r>
              <a:rPr lang="en-US" altLang="ja-JP">
                <a:latin typeface="Meiryo" charset="-128"/>
                <a:ea typeface="Meiryo" charset="-128"/>
                <a:cs typeface="Meiryo" charset="-128"/>
              </a:rPr>
              <a:t>Web</a:t>
            </a:r>
            <a:r>
              <a:rPr lang="ja-JP" altLang="en-US">
                <a:latin typeface="Meiryo" charset="-128"/>
                <a:ea typeface="Meiryo" charset="-128"/>
                <a:cs typeface="Meiryo" charset="-128"/>
              </a:rPr>
              <a:t>アプリ</a:t>
            </a:r>
            <a:endParaRPr lang="en-US" altLang="ja-JP">
              <a:latin typeface="Meiryo" charset="-128"/>
              <a:ea typeface="Meiryo" charset="-128"/>
              <a:cs typeface="Meiryo" charset="-128"/>
            </a:endParaRPr>
          </a:p>
          <a:p>
            <a:pPr marL="0" lvl="0" indent="0">
              <a:lnSpc>
                <a:spcPct val="100000"/>
              </a:lnSpc>
              <a:spcBef>
                <a:spcPts val="0"/>
              </a:spcBef>
              <a:buNone/>
            </a:pPr>
            <a:r>
              <a:rPr lang="ja-JP" altLang="en-US">
                <a:latin typeface="Meiryo" charset="-128"/>
                <a:ea typeface="Meiryo" charset="-128"/>
                <a:cs typeface="Meiryo" charset="-128"/>
              </a:rPr>
              <a:t>　ネイティブアプリ</a:t>
            </a:r>
            <a:endParaRPr lang="en-US" altLang="ja-JP">
              <a:latin typeface="Meiryo" charset="-128"/>
              <a:ea typeface="Meiryo" charset="-128"/>
              <a:cs typeface="Meiryo" charset="-128"/>
            </a:endParaRPr>
          </a:p>
        </p:txBody>
      </p:sp>
    </p:spTree>
    <p:extLst>
      <p:ext uri="{BB962C8B-B14F-4D97-AF65-F5344CB8AC3E}">
        <p14:creationId xmlns:p14="http://schemas.microsoft.com/office/powerpoint/2010/main" val="1034468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各ソフトウェアの関係イメージ</a:t>
            </a:r>
            <a:endParaRPr kumimoji="1" lang="ja-JP" altLang="en-US" sz="5400">
              <a:latin typeface="Meiryo" charset="-128"/>
              <a:ea typeface="Meiryo" charset="-128"/>
              <a:cs typeface="Meiryo"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00" y="2202006"/>
            <a:ext cx="10792800" cy="4320431"/>
          </a:xfrm>
          <a:prstGeom prst="rect">
            <a:avLst/>
          </a:prstGeom>
        </p:spPr>
      </p:pic>
    </p:spTree>
    <p:extLst>
      <p:ext uri="{BB962C8B-B14F-4D97-AF65-F5344CB8AC3E}">
        <p14:creationId xmlns:p14="http://schemas.microsoft.com/office/powerpoint/2010/main" val="1682736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en-US" altLang="ja-JP" sz="5400">
                <a:latin typeface="Meiryo" charset="-128"/>
                <a:ea typeface="Meiryo" charset="-128"/>
                <a:cs typeface="Meiryo" charset="-128"/>
              </a:rPr>
              <a:t>Omiai</a:t>
            </a:r>
            <a:r>
              <a:rPr lang="ja-JP" altLang="en-US" sz="5400">
                <a:latin typeface="Meiryo" charset="-128"/>
                <a:ea typeface="Meiryo" charset="-128"/>
                <a:cs typeface="Meiryo" charset="-128"/>
              </a:rPr>
              <a:t>の各アプリについて</a:t>
            </a:r>
            <a:endParaRPr kumimoji="1" lang="ja-JP" altLang="en-US" sz="5400">
              <a:latin typeface="Meiryo" charset="-128"/>
              <a:ea typeface="Meiryo" charset="-128"/>
              <a:cs typeface="Meiryo"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85" y="2220685"/>
            <a:ext cx="11211429" cy="4320000"/>
          </a:xfrm>
          <a:prstGeom prst="rect">
            <a:avLst/>
          </a:prstGeom>
        </p:spPr>
      </p:pic>
    </p:spTree>
    <p:extLst>
      <p:ext uri="{BB962C8B-B14F-4D97-AF65-F5344CB8AC3E}">
        <p14:creationId xmlns:p14="http://schemas.microsoft.com/office/powerpoint/2010/main" val="2065079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5566752"/>
          </a:xfrm>
        </p:spPr>
        <p:txBody>
          <a:bodyPr>
            <a:normAutofit/>
          </a:bodyPr>
          <a:lstStyle/>
          <a:p>
            <a:pPr algn="ctr"/>
            <a:r>
              <a:rPr kumimoji="1" lang="ja-JP" altLang="en-US" sz="5400">
                <a:latin typeface="Meiryo" charset="-128"/>
                <a:ea typeface="Meiryo" charset="-128"/>
                <a:cs typeface="Meiryo" charset="-128"/>
              </a:rPr>
              <a:t>アプリはわかったけど</a:t>
            </a:r>
            <a:r>
              <a:rPr kumimoji="1" lang="en-US" altLang="ja-JP" sz="5400">
                <a:latin typeface="Meiryo" charset="-128"/>
                <a:ea typeface="Meiryo" charset="-128"/>
                <a:cs typeface="Meiryo" charset="-128"/>
              </a:rPr>
              <a:t/>
            </a:r>
            <a:br>
              <a:rPr kumimoji="1" lang="en-US" altLang="ja-JP" sz="5400">
                <a:latin typeface="Meiryo" charset="-128"/>
                <a:ea typeface="Meiryo" charset="-128"/>
                <a:cs typeface="Meiryo" charset="-128"/>
              </a:rPr>
            </a:br>
            <a:r>
              <a:rPr lang="en-US" altLang="ja-JP" sz="5400">
                <a:latin typeface="Meiryo" charset="-128"/>
                <a:ea typeface="Meiryo" charset="-128"/>
                <a:cs typeface="Meiryo" charset="-128"/>
              </a:rPr>
              <a:t>Web</a:t>
            </a:r>
            <a:r>
              <a:rPr lang="ja-JP" altLang="en-US" sz="5400">
                <a:latin typeface="Meiryo" charset="-128"/>
                <a:ea typeface="Meiryo" charset="-128"/>
                <a:cs typeface="Meiryo" charset="-128"/>
              </a:rPr>
              <a:t>サービスはどうやって</a:t>
            </a:r>
            <a:r>
              <a:rPr lang="en-US" altLang="ja-JP" sz="5400">
                <a:latin typeface="Meiryo" charset="-128"/>
                <a:ea typeface="Meiryo" charset="-128"/>
                <a:cs typeface="Meiryo" charset="-128"/>
              </a:rPr>
              <a:t/>
            </a:r>
            <a:br>
              <a:rPr lang="en-US" altLang="ja-JP" sz="5400">
                <a:latin typeface="Meiryo" charset="-128"/>
                <a:ea typeface="Meiryo" charset="-128"/>
                <a:cs typeface="Meiryo" charset="-128"/>
              </a:rPr>
            </a:br>
            <a:r>
              <a:rPr lang="ja-JP" altLang="en-US" sz="5400">
                <a:latin typeface="Meiryo" charset="-128"/>
                <a:ea typeface="Meiryo" charset="-128"/>
                <a:cs typeface="Meiryo" charset="-128"/>
              </a:rPr>
              <a:t>出来てるの？</a:t>
            </a:r>
            <a:endParaRPr kumimoji="1" lang="ja-JP" altLang="en-US" sz="5400">
              <a:latin typeface="Meiryo" charset="-128"/>
              <a:ea typeface="Meiryo" charset="-128"/>
              <a:cs typeface="Meiryo" charset="-128"/>
            </a:endParaRPr>
          </a:p>
        </p:txBody>
      </p:sp>
    </p:spTree>
    <p:extLst>
      <p:ext uri="{BB962C8B-B14F-4D97-AF65-F5344CB8AC3E}">
        <p14:creationId xmlns:p14="http://schemas.microsoft.com/office/powerpoint/2010/main" val="1757542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一般的な</a:t>
            </a:r>
            <a:r>
              <a:rPr lang="en-US" altLang="ja-JP" sz="5400">
                <a:latin typeface="Meiryo" charset="-128"/>
                <a:ea typeface="Meiryo" charset="-128"/>
                <a:cs typeface="Meiryo" charset="-128"/>
              </a:rPr>
              <a:t>Web</a:t>
            </a:r>
            <a:r>
              <a:rPr lang="ja-JP" altLang="en-US" sz="5400">
                <a:latin typeface="Meiryo" charset="-128"/>
                <a:ea typeface="Meiryo" charset="-128"/>
                <a:cs typeface="Meiryo" charset="-128"/>
              </a:rPr>
              <a:t>サービス</a:t>
            </a:r>
            <a:endParaRPr kumimoji="1" lang="ja-JP" altLang="en-US" sz="5400">
              <a:latin typeface="Meiryo" charset="-128"/>
              <a:ea typeface="Meiryo" charset="-128"/>
              <a:cs typeface="Meiryo"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61" y="2125362"/>
            <a:ext cx="11089703" cy="4477608"/>
          </a:xfrm>
          <a:prstGeom prst="rect">
            <a:avLst/>
          </a:prstGeom>
        </p:spPr>
      </p:pic>
      <p:sp>
        <p:nvSpPr>
          <p:cNvPr id="4" name="正方形/長方形 3"/>
          <p:cNvSpPr/>
          <p:nvPr/>
        </p:nvSpPr>
        <p:spPr>
          <a:xfrm>
            <a:off x="714631" y="1359242"/>
            <a:ext cx="2794686" cy="2545492"/>
          </a:xfrm>
          <a:prstGeom prst="rect">
            <a:avLst/>
          </a:prstGeom>
          <a:solidFill>
            <a:schemeClr val="accent1">
              <a:lumMod val="20000"/>
              <a:lumOff val="80000"/>
              <a:alpha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a:solidFill>
                  <a:schemeClr val="tx1"/>
                </a:solidFill>
                <a:latin typeface="Meiryo" charset="-128"/>
                <a:ea typeface="Meiryo" charset="-128"/>
                <a:cs typeface="Meiryo" charset="-128"/>
              </a:rPr>
              <a:t>Web</a:t>
            </a:r>
            <a:r>
              <a:rPr kumimoji="1" lang="ja-JP" altLang="en-US" sz="2400" b="1">
                <a:solidFill>
                  <a:schemeClr val="tx1"/>
                </a:solidFill>
                <a:latin typeface="Meiryo" charset="-128"/>
                <a:ea typeface="Meiryo" charset="-128"/>
                <a:cs typeface="Meiryo" charset="-128"/>
              </a:rPr>
              <a:t>ページ</a:t>
            </a:r>
            <a:endParaRPr kumimoji="1" lang="en-US" altLang="ja-JP" sz="2400" b="1">
              <a:solidFill>
                <a:schemeClr val="tx1"/>
              </a:solidFill>
              <a:latin typeface="Meiryo" charset="-128"/>
              <a:ea typeface="Meiryo" charset="-128"/>
              <a:cs typeface="Meiryo" charset="-128"/>
            </a:endParaRPr>
          </a:p>
          <a:p>
            <a:pPr algn="ctr"/>
            <a:endParaRPr lang="en-US" altLang="ja-JP" b="1">
              <a:solidFill>
                <a:schemeClr val="tx1"/>
              </a:solidFill>
              <a:latin typeface="Meiryo" charset="-128"/>
              <a:ea typeface="Meiryo" charset="-128"/>
              <a:cs typeface="Meiryo" charset="-128"/>
            </a:endParaRPr>
          </a:p>
          <a:p>
            <a:pPr algn="ctr"/>
            <a:r>
              <a:rPr kumimoji="1" lang="en-US" altLang="ja-JP" b="1">
                <a:solidFill>
                  <a:schemeClr val="tx1"/>
                </a:solidFill>
                <a:latin typeface="Meiryo" charset="-128"/>
                <a:ea typeface="Meiryo" charset="-128"/>
                <a:cs typeface="Meiryo" charset="-128"/>
              </a:rPr>
              <a:t>HTML</a:t>
            </a:r>
          </a:p>
          <a:p>
            <a:pPr algn="ctr"/>
            <a:r>
              <a:rPr lang="en-US" altLang="ja-JP" b="1">
                <a:solidFill>
                  <a:schemeClr val="tx1"/>
                </a:solidFill>
                <a:latin typeface="Meiryo" charset="-128"/>
                <a:ea typeface="Meiryo" charset="-128"/>
                <a:cs typeface="Meiryo" charset="-128"/>
              </a:rPr>
              <a:t>CSS</a:t>
            </a:r>
            <a:endParaRPr kumimoji="1" lang="en-US" altLang="ja-JP" b="1">
              <a:solidFill>
                <a:schemeClr val="tx1"/>
              </a:solidFill>
              <a:latin typeface="Meiryo" charset="-128"/>
              <a:ea typeface="Meiryo" charset="-128"/>
              <a:cs typeface="Meiryo" charset="-128"/>
            </a:endParaRPr>
          </a:p>
          <a:p>
            <a:pPr algn="ctr"/>
            <a:r>
              <a:rPr lang="en-US" altLang="ja-JP" b="1">
                <a:solidFill>
                  <a:schemeClr val="tx1"/>
                </a:solidFill>
                <a:latin typeface="Meiryo" charset="-128"/>
                <a:ea typeface="Meiryo" charset="-128"/>
                <a:cs typeface="Meiryo" charset="-128"/>
              </a:rPr>
              <a:t>JavaScript</a:t>
            </a:r>
          </a:p>
        </p:txBody>
      </p:sp>
      <p:sp>
        <p:nvSpPr>
          <p:cNvPr id="7" name="正方形/長方形 6"/>
          <p:cNvSpPr/>
          <p:nvPr/>
        </p:nvSpPr>
        <p:spPr>
          <a:xfrm>
            <a:off x="714631" y="4057478"/>
            <a:ext cx="2794686" cy="2545492"/>
          </a:xfrm>
          <a:prstGeom prst="rect">
            <a:avLst/>
          </a:prstGeom>
          <a:solidFill>
            <a:schemeClr val="accent1">
              <a:lumMod val="20000"/>
              <a:lumOff val="80000"/>
              <a:alpha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latin typeface="Meiryo" charset="-128"/>
                <a:ea typeface="Meiryo" charset="-128"/>
                <a:cs typeface="Meiryo" charset="-128"/>
              </a:rPr>
              <a:t>ネイティブアプリ</a:t>
            </a:r>
            <a:endParaRPr kumimoji="1" lang="en-US" altLang="ja-JP" sz="2400" b="1">
              <a:solidFill>
                <a:schemeClr val="tx1"/>
              </a:solidFill>
              <a:latin typeface="Meiryo" charset="-128"/>
              <a:ea typeface="Meiryo" charset="-128"/>
              <a:cs typeface="Meiryo" charset="-128"/>
            </a:endParaRPr>
          </a:p>
          <a:p>
            <a:pPr algn="ctr"/>
            <a:endParaRPr kumimoji="1" lang="en-US" altLang="ja-JP" b="1">
              <a:solidFill>
                <a:schemeClr val="tx1"/>
              </a:solidFill>
              <a:latin typeface="Meiryo" charset="-128"/>
              <a:ea typeface="Meiryo" charset="-128"/>
              <a:cs typeface="Meiryo" charset="-128"/>
            </a:endParaRPr>
          </a:p>
          <a:p>
            <a:pPr algn="ctr"/>
            <a:r>
              <a:rPr kumimoji="1" lang="en-US" altLang="ja-JP" b="1">
                <a:solidFill>
                  <a:schemeClr val="tx1"/>
                </a:solidFill>
                <a:latin typeface="Meiryo" charset="-128"/>
                <a:ea typeface="Meiryo" charset="-128"/>
                <a:cs typeface="Meiryo" charset="-128"/>
              </a:rPr>
              <a:t>Android</a:t>
            </a:r>
            <a:r>
              <a:rPr lang="ja-JP" altLang="en-US" b="1">
                <a:solidFill>
                  <a:schemeClr val="tx1"/>
                </a:solidFill>
                <a:latin typeface="Meiryo" charset="-128"/>
                <a:ea typeface="Meiryo" charset="-128"/>
                <a:cs typeface="Meiryo" charset="-128"/>
              </a:rPr>
              <a:t> </a:t>
            </a:r>
            <a:r>
              <a:rPr lang="en-US" altLang="ja-JP" b="1">
                <a:solidFill>
                  <a:schemeClr val="tx1"/>
                </a:solidFill>
                <a:latin typeface="Meiryo" charset="-128"/>
                <a:ea typeface="Meiryo" charset="-128"/>
                <a:cs typeface="Meiryo" charset="-128"/>
              </a:rPr>
              <a:t>Java</a:t>
            </a:r>
          </a:p>
          <a:p>
            <a:pPr algn="ctr"/>
            <a:r>
              <a:rPr lang="en-US" altLang="ja-JP" b="1">
                <a:solidFill>
                  <a:schemeClr val="tx1"/>
                </a:solidFill>
                <a:latin typeface="Meiryo" charset="-128"/>
                <a:ea typeface="Meiryo" charset="-128"/>
                <a:cs typeface="Meiryo" charset="-128"/>
              </a:rPr>
              <a:t>Objective-c</a:t>
            </a:r>
          </a:p>
          <a:p>
            <a:pPr algn="ctr"/>
            <a:r>
              <a:rPr lang="en-US" altLang="ja-JP" b="1">
                <a:solidFill>
                  <a:schemeClr val="tx1"/>
                </a:solidFill>
                <a:latin typeface="Meiryo" charset="-128"/>
                <a:ea typeface="Meiryo" charset="-128"/>
                <a:cs typeface="Meiryo" charset="-128"/>
              </a:rPr>
              <a:t>Swift</a:t>
            </a:r>
          </a:p>
        </p:txBody>
      </p:sp>
      <p:sp>
        <p:nvSpPr>
          <p:cNvPr id="8" name="正方形/長方形 7"/>
          <p:cNvSpPr/>
          <p:nvPr/>
        </p:nvSpPr>
        <p:spPr>
          <a:xfrm>
            <a:off x="5935359" y="2631988"/>
            <a:ext cx="2794686" cy="2545492"/>
          </a:xfrm>
          <a:prstGeom prst="rect">
            <a:avLst/>
          </a:prstGeom>
          <a:solidFill>
            <a:schemeClr val="accent1">
              <a:lumMod val="20000"/>
              <a:lumOff val="80000"/>
              <a:alpha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a:solidFill>
                  <a:schemeClr val="tx1"/>
                </a:solidFill>
                <a:latin typeface="Meiryo" charset="-128"/>
                <a:ea typeface="Meiryo" charset="-128"/>
                <a:cs typeface="Meiryo" charset="-128"/>
              </a:rPr>
              <a:t>Web</a:t>
            </a:r>
            <a:r>
              <a:rPr lang="ja-JP" altLang="en-US" sz="2400" b="1">
                <a:solidFill>
                  <a:schemeClr val="tx1"/>
                </a:solidFill>
                <a:latin typeface="Meiryo" charset="-128"/>
                <a:ea typeface="Meiryo" charset="-128"/>
                <a:cs typeface="Meiryo" charset="-128"/>
              </a:rPr>
              <a:t>・</a:t>
            </a:r>
            <a:r>
              <a:rPr lang="en-US" altLang="ja-JP" sz="2400" b="1">
                <a:solidFill>
                  <a:schemeClr val="tx1"/>
                </a:solidFill>
                <a:latin typeface="Meiryo" charset="-128"/>
                <a:ea typeface="Meiryo" charset="-128"/>
                <a:cs typeface="Meiryo" charset="-128"/>
              </a:rPr>
              <a:t>API</a:t>
            </a:r>
          </a:p>
          <a:p>
            <a:pPr algn="ctr"/>
            <a:r>
              <a:rPr kumimoji="1" lang="ja-JP" altLang="en-US" sz="2400" b="1">
                <a:solidFill>
                  <a:schemeClr val="tx1"/>
                </a:solidFill>
                <a:latin typeface="Meiryo" charset="-128"/>
                <a:ea typeface="Meiryo" charset="-128"/>
                <a:cs typeface="Meiryo" charset="-128"/>
              </a:rPr>
              <a:t>アプリ</a:t>
            </a:r>
            <a:endParaRPr kumimoji="1" lang="en-US" altLang="ja-JP" sz="2400" b="1">
              <a:solidFill>
                <a:schemeClr val="tx1"/>
              </a:solidFill>
              <a:latin typeface="Meiryo" charset="-128"/>
              <a:ea typeface="Meiryo" charset="-128"/>
              <a:cs typeface="Meiryo" charset="-128"/>
            </a:endParaRPr>
          </a:p>
          <a:p>
            <a:pPr algn="ctr"/>
            <a:endParaRPr kumimoji="1" lang="en-US" altLang="ja-JP" b="1">
              <a:solidFill>
                <a:schemeClr val="tx1"/>
              </a:solidFill>
              <a:latin typeface="Meiryo" charset="-128"/>
              <a:ea typeface="Meiryo" charset="-128"/>
              <a:cs typeface="Meiryo" charset="-128"/>
            </a:endParaRPr>
          </a:p>
          <a:p>
            <a:pPr algn="ctr"/>
            <a:r>
              <a:rPr kumimoji="1" lang="en-US" altLang="ja-JP" b="1">
                <a:solidFill>
                  <a:schemeClr val="tx1"/>
                </a:solidFill>
                <a:latin typeface="Meiryo" charset="-128"/>
                <a:ea typeface="Meiryo" charset="-128"/>
                <a:cs typeface="Meiryo" charset="-128"/>
              </a:rPr>
              <a:t>Java</a:t>
            </a:r>
          </a:p>
          <a:p>
            <a:pPr algn="ctr"/>
            <a:r>
              <a:rPr lang="en-US" altLang="ja-JP" b="1">
                <a:solidFill>
                  <a:schemeClr val="tx1"/>
                </a:solidFill>
                <a:latin typeface="Meiryo" charset="-128"/>
                <a:ea typeface="Meiryo" charset="-128"/>
                <a:cs typeface="Meiryo" charset="-128"/>
              </a:rPr>
              <a:t>PHP</a:t>
            </a:r>
          </a:p>
          <a:p>
            <a:pPr algn="ctr"/>
            <a:r>
              <a:rPr lang="en-US" altLang="ja-JP" b="1">
                <a:solidFill>
                  <a:schemeClr val="tx1"/>
                </a:solidFill>
                <a:latin typeface="Meiryo" charset="-128"/>
                <a:ea typeface="Meiryo" charset="-128"/>
                <a:cs typeface="Meiryo" charset="-128"/>
              </a:rPr>
              <a:t>Python</a:t>
            </a:r>
          </a:p>
        </p:txBody>
      </p:sp>
      <p:sp>
        <p:nvSpPr>
          <p:cNvPr id="9" name="正方形/長方形 8"/>
          <p:cNvSpPr/>
          <p:nvPr/>
        </p:nvSpPr>
        <p:spPr>
          <a:xfrm>
            <a:off x="8886078" y="2631988"/>
            <a:ext cx="2794686" cy="2545492"/>
          </a:xfrm>
          <a:prstGeom prst="rect">
            <a:avLst/>
          </a:prstGeom>
          <a:solidFill>
            <a:schemeClr val="accent1">
              <a:lumMod val="20000"/>
              <a:lumOff val="80000"/>
              <a:alpha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a:solidFill>
                  <a:schemeClr val="tx1"/>
                </a:solidFill>
                <a:latin typeface="Meiryo" charset="-128"/>
                <a:ea typeface="Meiryo" charset="-128"/>
                <a:cs typeface="Meiryo" charset="-128"/>
              </a:rPr>
              <a:t>DB</a:t>
            </a:r>
          </a:p>
          <a:p>
            <a:pPr algn="ctr"/>
            <a:endParaRPr lang="en-US" altLang="ja-JP" b="1">
              <a:solidFill>
                <a:schemeClr val="tx1"/>
              </a:solidFill>
              <a:latin typeface="Meiryo" charset="-128"/>
              <a:ea typeface="Meiryo" charset="-128"/>
              <a:cs typeface="Meiryo" charset="-128"/>
            </a:endParaRPr>
          </a:p>
          <a:p>
            <a:pPr algn="ctr"/>
            <a:r>
              <a:rPr lang="en-US" altLang="ja-JP" b="1">
                <a:solidFill>
                  <a:schemeClr val="tx1"/>
                </a:solidFill>
                <a:latin typeface="Meiryo" charset="-128"/>
                <a:ea typeface="Meiryo" charset="-128"/>
                <a:cs typeface="Meiryo" charset="-128"/>
              </a:rPr>
              <a:t>MySQL</a:t>
            </a:r>
          </a:p>
          <a:p>
            <a:pPr algn="ctr"/>
            <a:r>
              <a:rPr lang="en-US" altLang="ja-JP" b="1">
                <a:solidFill>
                  <a:schemeClr val="tx1"/>
                </a:solidFill>
                <a:latin typeface="Meiryo" charset="-128"/>
                <a:ea typeface="Meiryo" charset="-128"/>
                <a:cs typeface="Meiryo" charset="-128"/>
              </a:rPr>
              <a:t>Oracle</a:t>
            </a:r>
          </a:p>
          <a:p>
            <a:pPr algn="ctr"/>
            <a:r>
              <a:rPr lang="en-US" altLang="ja-JP" b="1">
                <a:solidFill>
                  <a:schemeClr val="tx1"/>
                </a:solidFill>
                <a:latin typeface="Meiryo" charset="-128"/>
                <a:ea typeface="Meiryo" charset="-128"/>
                <a:cs typeface="Meiryo" charset="-128"/>
              </a:rPr>
              <a:t>PostgreSQL</a:t>
            </a:r>
          </a:p>
        </p:txBody>
      </p:sp>
    </p:spTree>
    <p:extLst>
      <p:ext uri="{BB962C8B-B14F-4D97-AF65-F5344CB8AC3E}">
        <p14:creationId xmlns:p14="http://schemas.microsoft.com/office/powerpoint/2010/main" val="108993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まとめ</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lnSpcReduction="10000"/>
          </a:bodyPr>
          <a:lstStyle/>
          <a:p>
            <a:pPr marL="0" lvl="0" indent="0">
              <a:lnSpc>
                <a:spcPct val="100000"/>
              </a:lnSpc>
              <a:spcBef>
                <a:spcPts val="0"/>
              </a:spcBef>
              <a:buNone/>
            </a:pPr>
            <a:r>
              <a:rPr lang="en-US" altLang="ja-JP" sz="3600">
                <a:latin typeface="Meiryo" charset="-128"/>
                <a:ea typeface="Meiryo" charset="-128"/>
                <a:cs typeface="Meiryo" charset="-128"/>
              </a:rPr>
              <a:t>iOS</a:t>
            </a:r>
            <a:r>
              <a:rPr lang="ja-JP" altLang="en-US" sz="3600">
                <a:latin typeface="Meiryo" charset="-128"/>
                <a:ea typeface="Meiryo" charset="-128"/>
                <a:cs typeface="Meiryo" charset="-128"/>
              </a:rPr>
              <a:t>・</a:t>
            </a:r>
            <a:r>
              <a:rPr lang="en-US" altLang="ja-JP" sz="3600">
                <a:latin typeface="Meiryo" charset="-128"/>
                <a:ea typeface="Meiryo" charset="-128"/>
                <a:cs typeface="Meiryo" charset="-128"/>
              </a:rPr>
              <a:t>Android</a:t>
            </a:r>
            <a:r>
              <a:rPr lang="ja-JP" altLang="en-US" sz="3600">
                <a:latin typeface="Meiryo" charset="-128"/>
                <a:ea typeface="Meiryo" charset="-128"/>
                <a:cs typeface="Meiryo" charset="-128"/>
              </a:rPr>
              <a:t>内もサーバ内も全てはソフトウェアで動いている</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en-US" altLang="ja-JP" sz="3600">
                <a:latin typeface="Meiryo" charset="-128"/>
                <a:ea typeface="Meiryo" charset="-128"/>
                <a:cs typeface="Meiryo" charset="-128"/>
              </a:rPr>
              <a:t>OS</a:t>
            </a:r>
            <a:r>
              <a:rPr lang="ja-JP" altLang="en-US" sz="3600">
                <a:latin typeface="Meiryo" charset="-128"/>
                <a:ea typeface="Meiryo" charset="-128"/>
                <a:cs typeface="Meiryo" charset="-128"/>
              </a:rPr>
              <a:t>・プログラミング言語・ミドルウェアは頭が良い人が作ってくれるので我々はそれを使ったアプリケーションを作れば良い</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適切な</a:t>
            </a:r>
            <a:r>
              <a:rPr lang="en-US" altLang="ja-JP" sz="3600">
                <a:latin typeface="Meiryo" charset="-128"/>
                <a:ea typeface="Meiryo" charset="-128"/>
                <a:cs typeface="Meiryo" charset="-128"/>
              </a:rPr>
              <a:t>OS</a:t>
            </a:r>
            <a:r>
              <a:rPr lang="ja-JP" altLang="en-US" sz="3600">
                <a:latin typeface="Meiryo" charset="-128"/>
                <a:ea typeface="Meiryo" charset="-128"/>
                <a:cs typeface="Meiryo" charset="-128"/>
              </a:rPr>
              <a:t>・プログラミング言語・ミドルウェアを選択する知識を身に着けていきましょう</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89738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138</Words>
  <Application>Microsoft Macintosh PowerPoint</Application>
  <PresentationFormat>ワイド画面</PresentationFormat>
  <Paragraphs>46</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Arial</vt:lpstr>
      <vt:lpstr>Meiryo</vt:lpstr>
      <vt:lpstr>Yu Gothic</vt:lpstr>
      <vt:lpstr>Yu Gothic Light</vt:lpstr>
      <vt:lpstr>ホワイト</vt:lpstr>
      <vt:lpstr>Webサービス の基礎</vt:lpstr>
      <vt:lpstr>そもそもコンピュータって どうやって動いてるの？</vt:lpstr>
      <vt:lpstr>ハードウェアで動作する ソフトウェアがハードウェアの制御を行っています。</vt:lpstr>
      <vt:lpstr>ソフトウェアの基礎</vt:lpstr>
      <vt:lpstr>各ソフトウェアの関係イメージ</vt:lpstr>
      <vt:lpstr>Omiaiの各アプリについて</vt:lpstr>
      <vt:lpstr>アプリはわかったけど Webサービスはどうやって 出来てるの？</vt:lpstr>
      <vt:lpstr>一般的なWebサービス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 キャリアパスについて</dc:title>
  <dc:creator>和 三ツ井</dc:creator>
  <cp:lastModifiedBy>和 三ツ井</cp:lastModifiedBy>
  <cp:revision>37</cp:revision>
  <dcterms:created xsi:type="dcterms:W3CDTF">2017-04-19T05:59:39Z</dcterms:created>
  <dcterms:modified xsi:type="dcterms:W3CDTF">2017-04-20T07:16:13Z</dcterms:modified>
</cp:coreProperties>
</file>