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92" r:id="rId3"/>
    <p:sldId id="291" r:id="rId4"/>
    <p:sldId id="293" r:id="rId5"/>
    <p:sldId id="301" r:id="rId6"/>
    <p:sldId id="302" r:id="rId7"/>
    <p:sldId id="303" r:id="rId8"/>
    <p:sldId id="304" r:id="rId9"/>
    <p:sldId id="305" r:id="rId10"/>
    <p:sldId id="295" r:id="rId11"/>
    <p:sldId id="296" r:id="rId12"/>
    <p:sldId id="306" r:id="rId13"/>
    <p:sldId id="297" r:id="rId14"/>
    <p:sldId id="300" r:id="rId15"/>
    <p:sldId id="308" r:id="rId16"/>
    <p:sldId id="299" r:id="rId17"/>
    <p:sldId id="298" r:id="rId18"/>
    <p:sldId id="307" r:id="rId19"/>
    <p:sldId id="279"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2"/>
    <p:restoredTop sz="91877"/>
  </p:normalViewPr>
  <p:slideViewPr>
    <p:cSldViewPr snapToGrid="0" snapToObjects="1">
      <p:cViewPr varScale="1">
        <p:scale>
          <a:sx n="46" d="100"/>
          <a:sy n="46" d="100"/>
        </p:scale>
        <p:origin x="200" y="10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18BC0-84B4-8C49-B5BC-C5AEB2BDFA81}" type="datetimeFigureOut">
              <a:t>2017/5/12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AED71-DD11-BA40-B461-F01561C9EAC5}" type="slidenum">
              <a:t>‹#›</a:t>
            </a:fld>
            <a:endParaRPr kumimoji="1" lang="ja-JP" altLang="en-US"/>
          </a:p>
        </p:txBody>
      </p:sp>
    </p:spTree>
    <p:extLst>
      <p:ext uri="{BB962C8B-B14F-4D97-AF65-F5344CB8AC3E}">
        <p14:creationId xmlns:p14="http://schemas.microsoft.com/office/powerpoint/2010/main" val="19487740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rPr lang="uk-UA"/>
              <a:t>6</a:t>
            </a:fld>
            <a:endParaRPr kumimoji="1" lang="uk-UA" altLang="ja-JP"/>
          </a:p>
        </p:txBody>
      </p:sp>
    </p:spTree>
    <p:extLst>
      <p:ext uri="{BB962C8B-B14F-4D97-AF65-F5344CB8AC3E}">
        <p14:creationId xmlns:p14="http://schemas.microsoft.com/office/powerpoint/2010/main" val="468599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32AED71-DD11-BA40-B461-F01561C9EAC5}" type="slidenum">
              <a:t>19</a:t>
            </a:fld>
            <a:endParaRPr kumimoji="1" lang="ja-JP" altLang="en-US"/>
          </a:p>
        </p:txBody>
      </p:sp>
    </p:spTree>
    <p:extLst>
      <p:ext uri="{BB962C8B-B14F-4D97-AF65-F5344CB8AC3E}">
        <p14:creationId xmlns:p14="http://schemas.microsoft.com/office/powerpoint/2010/main" val="1325003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2F39440-FCC5-7C4F-8F7C-A04ADC805814}" type="datetimeFigureOut">
              <a:t>2017/5/12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267661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2F39440-FCC5-7C4F-8F7C-A04ADC805814}" type="datetimeFigureOut">
              <a:t>2017/5/12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31490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2F39440-FCC5-7C4F-8F7C-A04ADC805814}" type="datetimeFigureOut">
              <a:t>2017/5/12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122296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2F39440-FCC5-7C4F-8F7C-A04ADC805814}" type="datetimeFigureOut">
              <a:t>2017/5/12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173815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2F39440-FCC5-7C4F-8F7C-A04ADC805814}" type="datetimeFigureOut">
              <a:t>2017/5/12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87644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2F39440-FCC5-7C4F-8F7C-A04ADC805814}" type="datetimeFigureOut">
              <a:t>2017/5/12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82738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2F39440-FCC5-7C4F-8F7C-A04ADC805814}" type="datetimeFigureOut">
              <a:t>2017/5/12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909433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2F39440-FCC5-7C4F-8F7C-A04ADC805814}" type="datetimeFigureOut">
              <a:t>2017/5/12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121143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2F39440-FCC5-7C4F-8F7C-A04ADC805814}" type="datetimeFigureOut">
              <a:t>2017/5/12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26446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2F39440-FCC5-7C4F-8F7C-A04ADC805814}" type="datetimeFigureOut">
              <a:t>2017/5/12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1656210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2F39440-FCC5-7C4F-8F7C-A04ADC805814}" type="datetimeFigureOut">
              <a:t>2017/5/12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CF89EA-599B-614C-97E8-7B14C877951B}" type="slidenum">
              <a:t>‹#›</a:t>
            </a:fld>
            <a:endParaRPr kumimoji="1" lang="ja-JP" altLang="en-US"/>
          </a:p>
        </p:txBody>
      </p:sp>
    </p:spTree>
    <p:extLst>
      <p:ext uri="{BB962C8B-B14F-4D97-AF65-F5344CB8AC3E}">
        <p14:creationId xmlns:p14="http://schemas.microsoft.com/office/powerpoint/2010/main" val="2411267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39440-FCC5-7C4F-8F7C-A04ADC805814}" type="datetimeFigureOut">
              <a:t>2017/5/12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F89EA-599B-614C-97E8-7B14C877951B}" type="slidenum">
              <a:t>‹#›</a:t>
            </a:fld>
            <a:endParaRPr kumimoji="1" lang="ja-JP" altLang="en-US"/>
          </a:p>
        </p:txBody>
      </p:sp>
    </p:spTree>
    <p:extLst>
      <p:ext uri="{BB962C8B-B14F-4D97-AF65-F5344CB8AC3E}">
        <p14:creationId xmlns:p14="http://schemas.microsoft.com/office/powerpoint/2010/main" val="1862309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26830" y="1192701"/>
            <a:ext cx="10855569" cy="2387600"/>
          </a:xfrm>
        </p:spPr>
        <p:txBody>
          <a:bodyPr/>
          <a:lstStyle/>
          <a:p>
            <a:r>
              <a:rPr lang="en-US" altLang="ja-JP">
                <a:latin typeface="Meiryo" charset="-128"/>
                <a:ea typeface="Meiryo" charset="-128"/>
                <a:cs typeface="Meiryo" charset="-128"/>
              </a:rPr>
              <a:t>Web</a:t>
            </a:r>
            <a:r>
              <a:rPr lang="ja-JP" altLang="en-US">
                <a:latin typeface="Meiryo" charset="-128"/>
                <a:ea typeface="Meiryo" charset="-128"/>
                <a:cs typeface="Meiryo" charset="-128"/>
              </a:rPr>
              <a:t>サービスと</a:t>
            </a:r>
            <a:r>
              <a:rPr lang="en-US" altLang="ja-JP">
                <a:latin typeface="Meiryo" charset="-128"/>
                <a:ea typeface="Meiryo" charset="-128"/>
                <a:cs typeface="Meiryo" charset="-128"/>
              </a:rPr>
              <a:t/>
            </a:r>
            <a:br>
              <a:rPr lang="en-US" altLang="ja-JP">
                <a:latin typeface="Meiryo" charset="-128"/>
                <a:ea typeface="Meiryo" charset="-128"/>
                <a:cs typeface="Meiryo" charset="-128"/>
              </a:rPr>
            </a:br>
            <a:r>
              <a:rPr lang="ja-JP" altLang="en-US">
                <a:latin typeface="Meiryo" charset="-128"/>
                <a:ea typeface="Meiryo" charset="-128"/>
                <a:cs typeface="Meiryo" charset="-128"/>
              </a:rPr>
              <a:t>脆弱性攻撃</a:t>
            </a:r>
            <a:endParaRPr kumimoji="1" lang="ja-JP" altLang="en-US">
              <a:latin typeface="Meiryo" charset="-128"/>
              <a:ea typeface="Meiryo" charset="-128"/>
              <a:cs typeface="Meiryo" charset="-128"/>
            </a:endParaRPr>
          </a:p>
        </p:txBody>
      </p:sp>
    </p:spTree>
    <p:extLst>
      <p:ext uri="{BB962C8B-B14F-4D97-AF65-F5344CB8AC3E}">
        <p14:creationId xmlns:p14="http://schemas.microsoft.com/office/powerpoint/2010/main" val="1764393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lvl="0" algn="ctr"/>
            <a:r>
              <a:rPr lang="en-US" altLang="ja-JP">
                <a:latin typeface="Meiryo" charset="-128"/>
                <a:ea typeface="Meiryo" charset="-128"/>
                <a:cs typeface="Meiryo" charset="-128"/>
              </a:rPr>
              <a:t>XSS</a:t>
            </a:r>
            <a:r>
              <a:rPr lang="ja-JP" altLang="en-US">
                <a:latin typeface="Meiryo" charset="-128"/>
                <a:ea typeface="Meiryo" charset="-128"/>
                <a:cs typeface="Meiryo" charset="-128"/>
              </a:rPr>
              <a:t>（クロスサイトスクリプティング）とは</a:t>
            </a:r>
            <a:endParaRPr kumimoji="1" lang="ja-JP" altLang="en-US">
              <a:latin typeface="Meiryo" charset="-128"/>
              <a:ea typeface="Meiryo" charset="-128"/>
              <a:cs typeface="Meiryo" charset="-128"/>
            </a:endParaRPr>
          </a:p>
        </p:txBody>
      </p:sp>
      <p:sp>
        <p:nvSpPr>
          <p:cNvPr id="2" name="コンテンツ プレースホルダー 1"/>
          <p:cNvSpPr>
            <a:spLocks noGrp="1"/>
          </p:cNvSpPr>
          <p:nvPr>
            <p:ph idx="1"/>
          </p:nvPr>
        </p:nvSpPr>
        <p:spPr>
          <a:xfrm>
            <a:off x="553453" y="1504782"/>
            <a:ext cx="11146178" cy="4912059"/>
          </a:xfrm>
        </p:spPr>
        <p:txBody>
          <a:bodyPr anchor="ct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3600">
                <a:latin typeface="Meiryo" charset="-128"/>
                <a:ea typeface="Meiryo" charset="-128"/>
                <a:cs typeface="Meiryo" charset="-128"/>
              </a:rPr>
              <a:t>任意のスクリプトをアップロードして、動的</a:t>
            </a:r>
            <a:r>
              <a:rPr lang="en-US" altLang="ja-JP" sz="3600">
                <a:latin typeface="Meiryo" charset="-128"/>
                <a:ea typeface="Meiryo" charset="-128"/>
                <a:cs typeface="Meiryo" charset="-128"/>
              </a:rPr>
              <a:t>Web</a:t>
            </a:r>
            <a:r>
              <a:rPr lang="ja-JP" altLang="en-US" sz="3600">
                <a:latin typeface="Meiryo" charset="-128"/>
                <a:ea typeface="Meiryo" charset="-128"/>
                <a:cs typeface="Meiryo" charset="-128"/>
              </a:rPr>
              <a:t>ページの表示内容生成時に任意のスクリプトを紛れ込ませ閲覧したユーザに任意のスクリプトを実行させる脆弱性攻撃。</a:t>
            </a:r>
            <a:endParaRPr lang="en-US" altLang="ja-JP" sz="3600">
              <a:latin typeface="Meiryo" charset="-128"/>
              <a:ea typeface="Meiryo" charset="-128"/>
              <a:cs typeface="Meiryo" charset="-128"/>
            </a:endParaRPr>
          </a:p>
        </p:txBody>
      </p:sp>
    </p:spTree>
    <p:extLst>
      <p:ext uri="{BB962C8B-B14F-4D97-AF65-F5344CB8AC3E}">
        <p14:creationId xmlns:p14="http://schemas.microsoft.com/office/powerpoint/2010/main" val="1329014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lvl="0" algn="ctr"/>
            <a:r>
              <a:rPr lang="en-US" altLang="ja-JP">
                <a:latin typeface="Meiryo" charset="-128"/>
                <a:ea typeface="Meiryo" charset="-128"/>
                <a:cs typeface="Meiryo" charset="-128"/>
              </a:rPr>
              <a:t>XSS</a:t>
            </a:r>
            <a:r>
              <a:rPr lang="ja-JP" altLang="en-US">
                <a:latin typeface="Meiryo" charset="-128"/>
                <a:ea typeface="Meiryo" charset="-128"/>
                <a:cs typeface="Meiryo" charset="-128"/>
              </a:rPr>
              <a:t> 例</a:t>
            </a:r>
            <a:endParaRPr kumimoji="1" lang="ja-JP" altLang="en-US">
              <a:latin typeface="Meiryo" charset="-128"/>
              <a:ea typeface="Meiryo" charset="-128"/>
              <a:cs typeface="Meiryo"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4762500" cy="4699000"/>
          </a:xfrm>
          <a:prstGeom prst="rect">
            <a:avLst/>
          </a:prstGeom>
        </p:spPr>
      </p:pic>
      <p:sp>
        <p:nvSpPr>
          <p:cNvPr id="7" name="角丸四角形吹き出し 6"/>
          <p:cNvSpPr/>
          <p:nvPr/>
        </p:nvSpPr>
        <p:spPr>
          <a:xfrm>
            <a:off x="6920824" y="1690688"/>
            <a:ext cx="4046707" cy="1439693"/>
          </a:xfrm>
          <a:prstGeom prst="wedgeRoundRectCallout">
            <a:avLst>
              <a:gd name="adj1" fmla="val -98718"/>
              <a:gd name="adj2" fmla="val 16554"/>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eiryo" charset="-128"/>
                <a:ea typeface="Meiryo" charset="-128"/>
                <a:cs typeface="Meiryo" charset="-128"/>
              </a:rPr>
              <a:t>コメント投稿で他ユーザを誘導したいページへのリンクを登録する。</a:t>
            </a:r>
          </a:p>
        </p:txBody>
      </p:sp>
      <p:sp>
        <p:nvSpPr>
          <p:cNvPr id="8" name="角丸四角形吹き出し 7"/>
          <p:cNvSpPr/>
          <p:nvPr/>
        </p:nvSpPr>
        <p:spPr>
          <a:xfrm>
            <a:off x="6920824" y="4455944"/>
            <a:ext cx="4046707" cy="1439693"/>
          </a:xfrm>
          <a:prstGeom prst="wedgeRoundRectCallout">
            <a:avLst>
              <a:gd name="adj1" fmla="val -150641"/>
              <a:gd name="adj2" fmla="val 2601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latin typeface="Meiryo" charset="-128"/>
                <a:ea typeface="Meiryo" charset="-128"/>
                <a:cs typeface="Meiryo" charset="-128"/>
              </a:rPr>
              <a:t>他ユーザにもリンクが表示され悪意あるサイトへの誘導の踏み台となる。</a:t>
            </a:r>
            <a:endParaRPr kumimoji="1" lang="ja-JP" altLang="en-US">
              <a:solidFill>
                <a:schemeClr val="tx1"/>
              </a:solidFill>
              <a:latin typeface="Meiryo" charset="-128"/>
              <a:ea typeface="Meiryo" charset="-128"/>
              <a:cs typeface="Meiryo" charset="-128"/>
            </a:endParaRPr>
          </a:p>
        </p:txBody>
      </p:sp>
    </p:spTree>
    <p:extLst>
      <p:ext uri="{BB962C8B-B14F-4D97-AF65-F5344CB8AC3E}">
        <p14:creationId xmlns:p14="http://schemas.microsoft.com/office/powerpoint/2010/main" val="616365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lvl="0" algn="ctr"/>
            <a:r>
              <a:rPr lang="en-US" altLang="ja-JP">
                <a:latin typeface="Meiryo" charset="-128"/>
                <a:ea typeface="Meiryo" charset="-128"/>
                <a:cs typeface="Meiryo" charset="-128"/>
              </a:rPr>
              <a:t>XSS</a:t>
            </a:r>
            <a:r>
              <a:rPr lang="ja-JP" altLang="en-US">
                <a:latin typeface="Meiryo" charset="-128"/>
                <a:ea typeface="Meiryo" charset="-128"/>
                <a:cs typeface="Meiryo" charset="-128"/>
              </a:rPr>
              <a:t>　対応策</a:t>
            </a:r>
            <a:endParaRPr kumimoji="1" lang="ja-JP" altLang="en-US">
              <a:latin typeface="Meiryo" charset="-128"/>
              <a:ea typeface="Meiryo" charset="-128"/>
              <a:cs typeface="Meiryo" charset="-128"/>
            </a:endParaRPr>
          </a:p>
        </p:txBody>
      </p:sp>
      <p:sp>
        <p:nvSpPr>
          <p:cNvPr id="2" name="コンテンツ プレースホルダー 1"/>
          <p:cNvSpPr>
            <a:spLocks noGrp="1"/>
          </p:cNvSpPr>
          <p:nvPr>
            <p:ph idx="1"/>
          </p:nvPr>
        </p:nvSpPr>
        <p:spPr>
          <a:xfrm>
            <a:off x="553453" y="1504782"/>
            <a:ext cx="11146178" cy="4912059"/>
          </a:xfrm>
        </p:spPr>
        <p:txBody>
          <a:bodyPr anchor="ct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3600">
                <a:latin typeface="Meiryo" charset="-128"/>
                <a:ea typeface="Meiryo" charset="-128"/>
                <a:cs typeface="Meiryo" charset="-128"/>
              </a:rPr>
              <a:t>HTML</a:t>
            </a:r>
            <a:r>
              <a:rPr lang="ja-JP" altLang="en-US" sz="3600">
                <a:latin typeface="Meiryo" charset="-128"/>
                <a:ea typeface="Meiryo" charset="-128"/>
                <a:cs typeface="Meiryo" charset="-128"/>
              </a:rPr>
              <a:t>ベースの入力値には全て</a:t>
            </a:r>
            <a:r>
              <a:rPr lang="en-US" altLang="ja-JP" sz="3600">
                <a:latin typeface="Meiryo" charset="-128"/>
                <a:ea typeface="Meiryo" charset="-128"/>
                <a:cs typeface="Meiryo" charset="-128"/>
              </a:rPr>
              <a:t>HTML</a:t>
            </a:r>
            <a:r>
              <a:rPr lang="ja-JP" altLang="en-US" sz="3600">
                <a:latin typeface="Meiryo" charset="-128"/>
                <a:ea typeface="Meiryo" charset="-128"/>
                <a:cs typeface="Meiryo" charset="-128"/>
              </a:rPr>
              <a:t>エスケープを行おう。</a:t>
            </a:r>
            <a:endParaRPr lang="en-US" altLang="ja-JP" sz="3600">
              <a:latin typeface="Meiryo" charset="-128"/>
              <a:ea typeface="Meiryo" charset="-128"/>
              <a:cs typeface="Meiryo" charset="-128"/>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3600">
              <a:latin typeface="Meiryo" charset="-128"/>
              <a:ea typeface="Meiryo" charset="-128"/>
              <a:cs typeface="Meiryo" charset="-128"/>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sz="3600">
                <a:latin typeface="Meiryo" charset="-128"/>
                <a:ea typeface="Meiryo" charset="-128"/>
                <a:cs typeface="Meiryo" charset="-128"/>
              </a:rPr>
              <a:t>DOM</a:t>
            </a:r>
            <a:r>
              <a:rPr lang="ja-JP" altLang="en-US" sz="3600">
                <a:latin typeface="Meiryo" charset="-128"/>
                <a:ea typeface="Meiryo" charset="-128"/>
                <a:cs typeface="Meiryo" charset="-128"/>
              </a:rPr>
              <a:t>ベースの入力値にはそれぞれの形式にあったエスケープを行おう。</a:t>
            </a:r>
            <a:endParaRPr lang="en-US" altLang="ja-JP" sz="3600">
              <a:latin typeface="Meiryo" charset="-128"/>
              <a:ea typeface="Meiryo" charset="-128"/>
              <a:cs typeface="Meiryo" charset="-128"/>
            </a:endParaRPr>
          </a:p>
        </p:txBody>
      </p:sp>
    </p:spTree>
    <p:extLst>
      <p:ext uri="{BB962C8B-B14F-4D97-AF65-F5344CB8AC3E}">
        <p14:creationId xmlns:p14="http://schemas.microsoft.com/office/powerpoint/2010/main" val="351014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553453" y="365125"/>
            <a:ext cx="11146178" cy="1325563"/>
          </a:xfrm>
        </p:spPr>
        <p:txBody>
          <a:bodyPr>
            <a:normAutofit/>
          </a:bodyPr>
          <a:lstStyle/>
          <a:p>
            <a:pPr lvl="0" algn="ctr"/>
            <a:r>
              <a:rPr lang="en-US" altLang="ja-JP" sz="3600">
                <a:latin typeface="Meiryo" charset="-128"/>
                <a:ea typeface="Meiryo" charset="-128"/>
                <a:cs typeface="Meiryo" charset="-128"/>
              </a:rPr>
              <a:t>CSRF</a:t>
            </a:r>
            <a:r>
              <a:rPr lang="ja-JP" altLang="en-US" sz="3600">
                <a:latin typeface="Meiryo" charset="-128"/>
                <a:ea typeface="Meiryo" charset="-128"/>
                <a:cs typeface="Meiryo" charset="-128"/>
              </a:rPr>
              <a:t>（クロスサイトリクエストフォージェリ）とは</a:t>
            </a:r>
            <a:endParaRPr kumimoji="1" lang="ja-JP" altLang="en-US" sz="3600">
              <a:latin typeface="Meiryo" charset="-128"/>
              <a:ea typeface="Meiryo" charset="-128"/>
              <a:cs typeface="Meiryo" charset="-128"/>
            </a:endParaRPr>
          </a:p>
        </p:txBody>
      </p:sp>
      <p:sp>
        <p:nvSpPr>
          <p:cNvPr id="2" name="コンテンツ プレースホルダー 1"/>
          <p:cNvSpPr>
            <a:spLocks noGrp="1"/>
          </p:cNvSpPr>
          <p:nvPr>
            <p:ph idx="1"/>
          </p:nvPr>
        </p:nvSpPr>
        <p:spPr>
          <a:xfrm>
            <a:off x="553453" y="1504782"/>
            <a:ext cx="11146178" cy="4912059"/>
          </a:xfrm>
        </p:spPr>
        <p:txBody>
          <a:bodyPr anchor="ct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3600">
                <a:latin typeface="Meiryo" charset="-128"/>
                <a:ea typeface="Meiryo" charset="-128"/>
                <a:cs typeface="Meiryo" charset="-128"/>
              </a:rPr>
              <a:t>悪意あるサイトから正規のサイトのリクエストを実行させ情報改ざん等を行う脆弱性攻撃。</a:t>
            </a:r>
            <a:endParaRPr lang="en-US" altLang="ja-JP" sz="3600">
              <a:latin typeface="Meiryo" charset="-128"/>
              <a:ea typeface="Meiryo" charset="-128"/>
              <a:cs typeface="Meiryo" charset="-128"/>
            </a:endParaRPr>
          </a:p>
        </p:txBody>
      </p:sp>
    </p:spTree>
    <p:extLst>
      <p:ext uri="{BB962C8B-B14F-4D97-AF65-F5344CB8AC3E}">
        <p14:creationId xmlns:p14="http://schemas.microsoft.com/office/powerpoint/2010/main" val="254297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lvl="0" algn="ctr"/>
            <a:r>
              <a:rPr lang="en-US" altLang="ja-JP">
                <a:latin typeface="Meiryo" charset="-128"/>
                <a:ea typeface="Meiryo" charset="-128"/>
                <a:cs typeface="Meiryo" charset="-128"/>
              </a:rPr>
              <a:t>CSRF</a:t>
            </a:r>
            <a:r>
              <a:rPr lang="ja-JP" altLang="en-US">
                <a:latin typeface="Meiryo" charset="-128"/>
                <a:ea typeface="Meiryo" charset="-128"/>
                <a:cs typeface="Meiryo" charset="-128"/>
              </a:rPr>
              <a:t> 例</a:t>
            </a:r>
            <a:endParaRPr kumimoji="1" lang="ja-JP" altLang="en-US">
              <a:latin typeface="Meiryo" charset="-128"/>
              <a:ea typeface="Meiryo" charset="-128"/>
              <a:cs typeface="Meiryo"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37262"/>
            <a:ext cx="7277100" cy="4800600"/>
          </a:xfrm>
          <a:prstGeom prst="rect">
            <a:avLst/>
          </a:prstGeom>
        </p:spPr>
      </p:pic>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8327" y="3361143"/>
            <a:ext cx="3263900" cy="2184400"/>
          </a:xfrm>
          <a:prstGeom prst="rect">
            <a:avLst/>
          </a:prstGeom>
        </p:spPr>
      </p:pic>
      <p:sp>
        <p:nvSpPr>
          <p:cNvPr id="15" name="角丸四角形吹き出し 14"/>
          <p:cNvSpPr/>
          <p:nvPr/>
        </p:nvSpPr>
        <p:spPr>
          <a:xfrm>
            <a:off x="4554977" y="3013650"/>
            <a:ext cx="6665068" cy="1439693"/>
          </a:xfrm>
          <a:prstGeom prst="wedgeRoundRectCallout">
            <a:avLst>
              <a:gd name="adj1" fmla="val -51876"/>
              <a:gd name="adj2" fmla="val 96284"/>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latin typeface="Meiryo" charset="-128"/>
                <a:ea typeface="Meiryo" charset="-128"/>
                <a:cs typeface="Meiryo" charset="-128"/>
              </a:rPr>
              <a:t>http://</a:t>
            </a:r>
            <a:r>
              <a:rPr kumimoji="1" lang="ja-JP" altLang="en-US">
                <a:solidFill>
                  <a:schemeClr val="tx1"/>
                </a:solidFill>
                <a:latin typeface="Meiryo" charset="-128"/>
                <a:ea typeface="Meiryo" charset="-128"/>
                <a:cs typeface="Meiryo" charset="-128"/>
              </a:rPr>
              <a:t>○○</a:t>
            </a:r>
            <a:r>
              <a:rPr kumimoji="1" lang="en-US" altLang="ja-JP">
                <a:solidFill>
                  <a:schemeClr val="tx1"/>
                </a:solidFill>
                <a:latin typeface="Meiryo" charset="-128"/>
                <a:ea typeface="Meiryo" charset="-128"/>
                <a:cs typeface="Meiryo" charset="-128"/>
              </a:rPr>
              <a:t>/change_password.php?password=****</a:t>
            </a:r>
          </a:p>
        </p:txBody>
      </p:sp>
      <p:sp>
        <p:nvSpPr>
          <p:cNvPr id="7" name="角丸四角形吹き出し 6"/>
          <p:cNvSpPr/>
          <p:nvPr/>
        </p:nvSpPr>
        <p:spPr>
          <a:xfrm>
            <a:off x="4554977" y="3013650"/>
            <a:ext cx="6665068" cy="1439693"/>
          </a:xfrm>
          <a:prstGeom prst="wedgeRoundRectCallout">
            <a:avLst>
              <a:gd name="adj1" fmla="val -51876"/>
              <a:gd name="adj2" fmla="val 96284"/>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latin typeface="Meiryo" charset="-128"/>
                <a:ea typeface="Meiryo" charset="-128"/>
                <a:cs typeface="Meiryo" charset="-128"/>
              </a:rPr>
              <a:t>http://</a:t>
            </a:r>
            <a:r>
              <a:rPr kumimoji="1" lang="ja-JP" altLang="en-US">
                <a:solidFill>
                  <a:schemeClr val="tx1"/>
                </a:solidFill>
                <a:latin typeface="Meiryo" charset="-128"/>
                <a:ea typeface="Meiryo" charset="-128"/>
                <a:cs typeface="Meiryo" charset="-128"/>
              </a:rPr>
              <a:t>○○</a:t>
            </a:r>
            <a:r>
              <a:rPr kumimoji="1" lang="en-US" altLang="ja-JP">
                <a:solidFill>
                  <a:schemeClr val="tx1"/>
                </a:solidFill>
                <a:latin typeface="Meiryo" charset="-128"/>
                <a:ea typeface="Meiryo" charset="-128"/>
                <a:cs typeface="Meiryo" charset="-128"/>
              </a:rPr>
              <a:t>/change_password.php?password=1234</a:t>
            </a:r>
          </a:p>
        </p:txBody>
      </p:sp>
    </p:spTree>
    <p:extLst>
      <p:ext uri="{BB962C8B-B14F-4D97-AF65-F5344CB8AC3E}">
        <p14:creationId xmlns:p14="http://schemas.microsoft.com/office/powerpoint/2010/main" val="23328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lvl="0" algn="ctr"/>
            <a:r>
              <a:rPr lang="en-US" altLang="ja-JP">
                <a:latin typeface="Meiryo" charset="-128"/>
                <a:ea typeface="Meiryo" charset="-128"/>
                <a:cs typeface="Meiryo" charset="-128"/>
              </a:rPr>
              <a:t>CSRF</a:t>
            </a:r>
            <a:r>
              <a:rPr lang="ja-JP" altLang="en-US">
                <a:latin typeface="Meiryo" charset="-128"/>
                <a:ea typeface="Meiryo" charset="-128"/>
                <a:cs typeface="Meiryo" charset="-128"/>
              </a:rPr>
              <a:t>　対応策</a:t>
            </a:r>
            <a:endParaRPr kumimoji="1" lang="ja-JP" altLang="en-US">
              <a:latin typeface="Meiryo" charset="-128"/>
              <a:ea typeface="Meiryo" charset="-128"/>
              <a:cs typeface="Meiryo" charset="-128"/>
            </a:endParaRPr>
          </a:p>
        </p:txBody>
      </p:sp>
      <p:sp>
        <p:nvSpPr>
          <p:cNvPr id="2" name="コンテンツ プレースホルダー 1"/>
          <p:cNvSpPr>
            <a:spLocks noGrp="1"/>
          </p:cNvSpPr>
          <p:nvPr>
            <p:ph idx="1"/>
          </p:nvPr>
        </p:nvSpPr>
        <p:spPr>
          <a:xfrm>
            <a:off x="553453" y="1504782"/>
            <a:ext cx="11146178" cy="4912059"/>
          </a:xfrm>
        </p:spPr>
        <p:txBody>
          <a:bodyPr anchor="ct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3600">
                <a:latin typeface="Meiryo" charset="-128"/>
                <a:ea typeface="Meiryo" charset="-128"/>
                <a:cs typeface="Meiryo" charset="-128"/>
              </a:rPr>
              <a:t>1.Referer</a:t>
            </a:r>
            <a:r>
              <a:rPr lang="ja-JP" altLang="en-US" sz="3600">
                <a:latin typeface="Meiryo" charset="-128"/>
                <a:ea typeface="Meiryo" charset="-128"/>
                <a:cs typeface="Meiryo" charset="-128"/>
              </a:rPr>
              <a:t>をチェックしましょう。</a:t>
            </a:r>
            <a:endParaRPr lang="en-US" altLang="ja-JP" sz="3600">
              <a:latin typeface="Meiryo" charset="-128"/>
              <a:ea typeface="Meiryo" charset="-128"/>
              <a:cs typeface="Meiryo" charset="-128"/>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3600">
              <a:latin typeface="Meiryo" charset="-128"/>
              <a:ea typeface="Meiryo" charset="-128"/>
              <a:cs typeface="Meiryo" charset="-128"/>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sz="3600">
                <a:latin typeface="Meiryo" charset="-128"/>
                <a:ea typeface="Meiryo" charset="-128"/>
                <a:cs typeface="Meiryo" charset="-128"/>
              </a:rPr>
              <a:t>2.Select</a:t>
            </a:r>
            <a:r>
              <a:rPr lang="ja-JP" altLang="en-US" sz="3600">
                <a:latin typeface="Meiryo" charset="-128"/>
                <a:ea typeface="Meiryo" charset="-128"/>
                <a:cs typeface="Meiryo" charset="-128"/>
              </a:rPr>
              <a:t>画面と</a:t>
            </a:r>
            <a:r>
              <a:rPr lang="en-US" altLang="ja-JP" sz="3600">
                <a:latin typeface="Meiryo" charset="-128"/>
                <a:ea typeface="Meiryo" charset="-128"/>
                <a:cs typeface="Meiryo" charset="-128"/>
              </a:rPr>
              <a:t>Update</a:t>
            </a:r>
            <a:r>
              <a:rPr lang="ja-JP" altLang="en-US" sz="3600">
                <a:latin typeface="Meiryo" charset="-128"/>
                <a:ea typeface="Meiryo" charset="-128"/>
                <a:cs typeface="Meiryo" charset="-128"/>
              </a:rPr>
              <a:t>画面の間で共有するワンタイムトークンを作りましょう。</a:t>
            </a:r>
            <a:endParaRPr lang="en-US" altLang="ja-JP" sz="3600">
              <a:latin typeface="Meiryo" charset="-128"/>
              <a:ea typeface="Meiryo" charset="-128"/>
              <a:cs typeface="Meiryo" charset="-128"/>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3600">
              <a:latin typeface="Meiryo" charset="-128"/>
              <a:ea typeface="Meiryo" charset="-128"/>
              <a:cs typeface="Meiryo" charset="-128"/>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sz="3600">
                <a:latin typeface="Meiryo" charset="-128"/>
                <a:ea typeface="Meiryo" charset="-128"/>
                <a:cs typeface="Meiryo" charset="-128"/>
              </a:rPr>
              <a:t>3.</a:t>
            </a:r>
            <a:r>
              <a:rPr lang="ja-JP" altLang="en-US" sz="3600">
                <a:latin typeface="Meiryo" charset="-128"/>
                <a:ea typeface="Meiryo" charset="-128"/>
                <a:cs typeface="Meiryo" charset="-128"/>
              </a:rPr>
              <a:t>重要なアップデートの際はパスワードの再入力を求めましょう。</a:t>
            </a:r>
            <a:endParaRPr lang="en-US" altLang="ja-JP" sz="3600">
              <a:latin typeface="Meiryo" charset="-128"/>
              <a:ea typeface="Meiryo" charset="-128"/>
              <a:cs typeface="Meiryo" charset="-128"/>
            </a:endParaRPr>
          </a:p>
        </p:txBody>
      </p:sp>
    </p:spTree>
    <p:extLst>
      <p:ext uri="{BB962C8B-B14F-4D97-AF65-F5344CB8AC3E}">
        <p14:creationId xmlns:p14="http://schemas.microsoft.com/office/powerpoint/2010/main" val="1031188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lvl="0" algn="ctr"/>
            <a:r>
              <a:rPr lang="en-US" altLang="ja-JP">
                <a:latin typeface="Meiryo" charset="-128"/>
                <a:ea typeface="Meiryo" charset="-128"/>
                <a:cs typeface="Meiryo" charset="-128"/>
              </a:rPr>
              <a:t>SQL</a:t>
            </a:r>
            <a:r>
              <a:rPr lang="ja-JP" altLang="en-US">
                <a:latin typeface="Meiryo" charset="-128"/>
                <a:ea typeface="Meiryo" charset="-128"/>
                <a:cs typeface="Meiryo" charset="-128"/>
              </a:rPr>
              <a:t>インジェクションとは</a:t>
            </a:r>
            <a:endParaRPr kumimoji="1" lang="ja-JP" altLang="en-US">
              <a:latin typeface="Meiryo" charset="-128"/>
              <a:ea typeface="Meiryo" charset="-128"/>
              <a:cs typeface="Meiryo" charset="-128"/>
            </a:endParaRPr>
          </a:p>
        </p:txBody>
      </p:sp>
      <p:sp>
        <p:nvSpPr>
          <p:cNvPr id="2" name="コンテンツ プレースホルダー 1"/>
          <p:cNvSpPr>
            <a:spLocks noGrp="1"/>
          </p:cNvSpPr>
          <p:nvPr>
            <p:ph idx="1"/>
          </p:nvPr>
        </p:nvSpPr>
        <p:spPr>
          <a:xfrm>
            <a:off x="553453" y="1504782"/>
            <a:ext cx="11146178" cy="4912059"/>
          </a:xfrm>
        </p:spPr>
        <p:txBody>
          <a:bodyPr anchor="ct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3600">
                <a:latin typeface="Meiryo" charset="-128"/>
                <a:ea typeface="Meiryo" charset="-128"/>
                <a:cs typeface="Meiryo" charset="-128"/>
              </a:rPr>
              <a:t>任意の</a:t>
            </a:r>
            <a:r>
              <a:rPr lang="en-US" altLang="ja-JP" sz="3600">
                <a:latin typeface="Meiryo" charset="-128"/>
                <a:ea typeface="Meiryo" charset="-128"/>
                <a:cs typeface="Meiryo" charset="-128"/>
              </a:rPr>
              <a:t>SQL</a:t>
            </a:r>
            <a:r>
              <a:rPr lang="ja-JP" altLang="en-US" sz="3600">
                <a:latin typeface="Meiryo" charset="-128"/>
                <a:ea typeface="Meiryo" charset="-128"/>
                <a:cs typeface="Meiryo" charset="-128"/>
              </a:rPr>
              <a:t>文をアップロードしアプリケーションが想定していない</a:t>
            </a:r>
            <a:r>
              <a:rPr lang="en-US" altLang="ja-JP" sz="3600">
                <a:latin typeface="Meiryo" charset="-128"/>
                <a:ea typeface="Meiryo" charset="-128"/>
                <a:cs typeface="Meiryo" charset="-128"/>
              </a:rPr>
              <a:t>SQL</a:t>
            </a:r>
            <a:r>
              <a:rPr lang="ja-JP" altLang="en-US" sz="3600">
                <a:latin typeface="Meiryo" charset="-128"/>
                <a:ea typeface="Meiryo" charset="-128"/>
                <a:cs typeface="Meiryo" charset="-128"/>
              </a:rPr>
              <a:t>を実行させる脆弱性攻撃。</a:t>
            </a:r>
            <a:endParaRPr lang="en-US" altLang="ja-JP" sz="3600">
              <a:latin typeface="Meiryo" charset="-128"/>
              <a:ea typeface="Meiryo" charset="-128"/>
              <a:cs typeface="Meiryo" charset="-128"/>
            </a:endParaRPr>
          </a:p>
        </p:txBody>
      </p:sp>
    </p:spTree>
    <p:extLst>
      <p:ext uri="{BB962C8B-B14F-4D97-AF65-F5344CB8AC3E}">
        <p14:creationId xmlns:p14="http://schemas.microsoft.com/office/powerpoint/2010/main" val="571252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lvl="0" algn="ctr"/>
            <a:r>
              <a:rPr lang="en-US" altLang="ja-JP">
                <a:latin typeface="Meiryo" charset="-128"/>
                <a:ea typeface="Meiryo" charset="-128"/>
                <a:cs typeface="Meiryo" charset="-128"/>
              </a:rPr>
              <a:t>SQL</a:t>
            </a:r>
            <a:r>
              <a:rPr lang="ja-JP" altLang="en-US">
                <a:latin typeface="Meiryo" charset="-128"/>
                <a:ea typeface="Meiryo" charset="-128"/>
                <a:cs typeface="Meiryo" charset="-128"/>
              </a:rPr>
              <a:t>インジェクション 例</a:t>
            </a:r>
            <a:endParaRPr kumimoji="1" lang="ja-JP" altLang="en-US">
              <a:latin typeface="Meiryo" charset="-128"/>
              <a:ea typeface="Meiryo" charset="-128"/>
              <a:cs typeface="Meiryo" charset="-128"/>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95" y="1769698"/>
            <a:ext cx="3263900" cy="2184400"/>
          </a:xfrm>
          <a:prstGeom prst="rect">
            <a:avLst/>
          </a:prstGeom>
        </p:spPr>
      </p:pic>
      <p:sp>
        <p:nvSpPr>
          <p:cNvPr id="3" name="テキスト ボックス 2"/>
          <p:cNvSpPr txBox="1"/>
          <p:nvPr/>
        </p:nvSpPr>
        <p:spPr>
          <a:xfrm>
            <a:off x="2165350" y="2228890"/>
            <a:ext cx="981359" cy="369332"/>
          </a:xfrm>
          <a:prstGeom prst="rect">
            <a:avLst/>
          </a:prstGeom>
          <a:noFill/>
        </p:spPr>
        <p:txBody>
          <a:bodyPr wrap="none" rtlCol="0">
            <a:spAutoFit/>
          </a:bodyPr>
          <a:lstStyle/>
          <a:p>
            <a:r>
              <a:rPr kumimoji="1" lang="en-US" altLang="ja-JP">
                <a:solidFill>
                  <a:srgbClr val="FF0000"/>
                </a:solidFill>
                <a:latin typeface="Meiryo" charset="-128"/>
                <a:ea typeface="Meiryo" charset="-128"/>
                <a:cs typeface="Meiryo" charset="-128"/>
              </a:rPr>
              <a:t>User01</a:t>
            </a:r>
            <a:endParaRPr kumimoji="1" lang="ja-JP" altLang="en-US">
              <a:solidFill>
                <a:srgbClr val="FF0000"/>
              </a:solidFill>
              <a:latin typeface="Meiryo" charset="-128"/>
              <a:ea typeface="Meiryo" charset="-128"/>
              <a:cs typeface="Meiryo" charset="-128"/>
            </a:endParaRPr>
          </a:p>
        </p:txBody>
      </p:sp>
      <p:sp>
        <p:nvSpPr>
          <p:cNvPr id="9" name="テキスト ボックス 8"/>
          <p:cNvSpPr txBox="1"/>
          <p:nvPr/>
        </p:nvSpPr>
        <p:spPr>
          <a:xfrm>
            <a:off x="1884289" y="2803440"/>
            <a:ext cx="1533881" cy="369332"/>
          </a:xfrm>
          <a:prstGeom prst="rect">
            <a:avLst/>
          </a:prstGeom>
          <a:noFill/>
        </p:spPr>
        <p:txBody>
          <a:bodyPr wrap="none" rtlCol="0">
            <a:spAutoFit/>
          </a:bodyPr>
          <a:lstStyle/>
          <a:p>
            <a:r>
              <a:rPr lang="en-US" altLang="ja-JP">
                <a:solidFill>
                  <a:srgbClr val="FF0000"/>
                </a:solidFill>
                <a:latin typeface="Meiryo" charset="-128"/>
                <a:ea typeface="Meiryo" charset="-128"/>
                <a:cs typeface="Meiryo" charset="-128"/>
              </a:rPr>
              <a:t>Password</a:t>
            </a:r>
            <a:r>
              <a:rPr kumimoji="1" lang="en-US" altLang="ja-JP">
                <a:solidFill>
                  <a:srgbClr val="FF0000"/>
                </a:solidFill>
                <a:latin typeface="Meiryo" charset="-128"/>
                <a:ea typeface="Meiryo" charset="-128"/>
                <a:cs typeface="Meiryo" charset="-128"/>
              </a:rPr>
              <a:t>01</a:t>
            </a:r>
            <a:endParaRPr kumimoji="1" lang="ja-JP" altLang="en-US">
              <a:solidFill>
                <a:srgbClr val="FF0000"/>
              </a:solidFill>
              <a:latin typeface="Meiryo" charset="-128"/>
              <a:ea typeface="Meiryo" charset="-128"/>
              <a:cs typeface="Meiryo" charset="-128"/>
            </a:endParaRPr>
          </a:p>
        </p:txBody>
      </p:sp>
      <p:sp>
        <p:nvSpPr>
          <p:cNvPr id="10" name="テキスト ボックス 9"/>
          <p:cNvSpPr txBox="1"/>
          <p:nvPr/>
        </p:nvSpPr>
        <p:spPr>
          <a:xfrm>
            <a:off x="4071211" y="2302865"/>
            <a:ext cx="7673319" cy="830997"/>
          </a:xfrm>
          <a:prstGeom prst="rect">
            <a:avLst/>
          </a:prstGeom>
          <a:noFill/>
        </p:spPr>
        <p:txBody>
          <a:bodyPr wrap="none" rtlCol="0">
            <a:spAutoFit/>
          </a:bodyPr>
          <a:lstStyle/>
          <a:p>
            <a:r>
              <a:rPr kumimoji="1" lang="en-US" altLang="ja-JP" sz="2400">
                <a:latin typeface="Meiryo" charset="-128"/>
                <a:ea typeface="Meiryo" charset="-128"/>
                <a:cs typeface="Meiryo" charset="-128"/>
              </a:rPr>
              <a:t>SELECT * FROM user WHERE user_id = </a:t>
            </a:r>
            <a:r>
              <a:rPr kumimoji="1" lang="en-US" altLang="ja-JP" sz="2400">
                <a:solidFill>
                  <a:srgbClr val="FF0000"/>
                </a:solidFill>
                <a:latin typeface="Meiryo" charset="-128"/>
                <a:ea typeface="Meiryo" charset="-128"/>
                <a:cs typeface="Meiryo" charset="-128"/>
              </a:rPr>
              <a:t>'User01</a:t>
            </a:r>
            <a:r>
              <a:rPr kumimoji="1" lang="en-US" altLang="ja-JP" sz="2400">
                <a:latin typeface="Meiryo" charset="-128"/>
                <a:ea typeface="Meiryo" charset="-128"/>
                <a:cs typeface="Meiryo" charset="-128"/>
              </a:rPr>
              <a:t>' </a:t>
            </a:r>
          </a:p>
          <a:p>
            <a:r>
              <a:rPr lang="ja-JP" altLang="en-US" sz="2400">
                <a:latin typeface="Meiryo" charset="-128"/>
                <a:ea typeface="Meiryo" charset="-128"/>
                <a:cs typeface="Meiryo" charset="-128"/>
              </a:rPr>
              <a:t>　　　　　　　　　</a:t>
            </a:r>
            <a:r>
              <a:rPr kumimoji="1" lang="en-US" altLang="ja-JP" sz="2400">
                <a:latin typeface="Meiryo" charset="-128"/>
                <a:ea typeface="Meiryo" charset="-128"/>
                <a:cs typeface="Meiryo" charset="-128"/>
              </a:rPr>
              <a:t>AND password = </a:t>
            </a:r>
            <a:r>
              <a:rPr kumimoji="1" lang="en-US" altLang="ja-JP" sz="2400">
                <a:solidFill>
                  <a:srgbClr val="FF0000"/>
                </a:solidFill>
                <a:latin typeface="Meiryo" charset="-128"/>
                <a:ea typeface="Meiryo" charset="-128"/>
                <a:cs typeface="Meiryo" charset="-128"/>
              </a:rPr>
              <a:t>'Password01</a:t>
            </a:r>
            <a:r>
              <a:rPr kumimoji="1" lang="en-US" altLang="ja-JP" sz="2400">
                <a:latin typeface="Meiryo" charset="-128"/>
                <a:ea typeface="Meiryo" charset="-128"/>
                <a:cs typeface="Meiryo" charset="-128"/>
              </a:rPr>
              <a:t>';</a:t>
            </a:r>
            <a:endParaRPr kumimoji="1" lang="ja-JP" altLang="en-US" sz="2400">
              <a:latin typeface="Meiryo" charset="-128"/>
              <a:ea typeface="Meiryo" charset="-128"/>
              <a:cs typeface="Meiryo" charset="-128"/>
            </a:endParaRPr>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95" y="4298204"/>
            <a:ext cx="3263900" cy="2184400"/>
          </a:xfrm>
          <a:prstGeom prst="rect">
            <a:avLst/>
          </a:prstGeom>
        </p:spPr>
      </p:pic>
      <p:sp>
        <p:nvSpPr>
          <p:cNvPr id="12" name="テキスト ボックス 11"/>
          <p:cNvSpPr txBox="1"/>
          <p:nvPr/>
        </p:nvSpPr>
        <p:spPr>
          <a:xfrm>
            <a:off x="2204260" y="4776851"/>
            <a:ext cx="981359" cy="369332"/>
          </a:xfrm>
          <a:prstGeom prst="rect">
            <a:avLst/>
          </a:prstGeom>
          <a:noFill/>
        </p:spPr>
        <p:txBody>
          <a:bodyPr wrap="none" rtlCol="0">
            <a:spAutoFit/>
          </a:bodyPr>
          <a:lstStyle/>
          <a:p>
            <a:r>
              <a:rPr kumimoji="1" lang="en-US" altLang="ja-JP">
                <a:solidFill>
                  <a:srgbClr val="FF0000"/>
                </a:solidFill>
                <a:latin typeface="Meiryo" charset="-128"/>
                <a:ea typeface="Meiryo" charset="-128"/>
                <a:cs typeface="Meiryo" charset="-128"/>
              </a:rPr>
              <a:t>User01</a:t>
            </a:r>
            <a:endParaRPr kumimoji="1" lang="ja-JP" altLang="en-US">
              <a:solidFill>
                <a:srgbClr val="FF0000"/>
              </a:solidFill>
              <a:latin typeface="Meiryo" charset="-128"/>
              <a:ea typeface="Meiryo" charset="-128"/>
              <a:cs typeface="Meiryo" charset="-128"/>
            </a:endParaRPr>
          </a:p>
        </p:txBody>
      </p:sp>
      <p:sp>
        <p:nvSpPr>
          <p:cNvPr id="13" name="テキスト ボックス 12"/>
          <p:cNvSpPr txBox="1"/>
          <p:nvPr/>
        </p:nvSpPr>
        <p:spPr>
          <a:xfrm>
            <a:off x="1923199" y="5351401"/>
            <a:ext cx="1423788" cy="369332"/>
          </a:xfrm>
          <a:prstGeom prst="rect">
            <a:avLst/>
          </a:prstGeom>
          <a:noFill/>
        </p:spPr>
        <p:txBody>
          <a:bodyPr wrap="none" rtlCol="0">
            <a:spAutoFit/>
          </a:bodyPr>
          <a:lstStyle/>
          <a:p>
            <a:r>
              <a:rPr kumimoji="1" lang="en-US" altLang="ja-JP">
                <a:solidFill>
                  <a:srgbClr val="FF0000"/>
                </a:solidFill>
                <a:latin typeface="Meiryo" charset="-128"/>
                <a:ea typeface="Meiryo" charset="-128"/>
                <a:cs typeface="Meiryo" charset="-128"/>
              </a:rPr>
              <a:t>' or 'a' = 'a</a:t>
            </a:r>
            <a:endParaRPr kumimoji="1" lang="ja-JP" altLang="en-US">
              <a:solidFill>
                <a:srgbClr val="FF0000"/>
              </a:solidFill>
              <a:latin typeface="Meiryo" charset="-128"/>
              <a:ea typeface="Meiryo" charset="-128"/>
              <a:cs typeface="Meiryo" charset="-128"/>
            </a:endParaRPr>
          </a:p>
        </p:txBody>
      </p:sp>
      <p:sp>
        <p:nvSpPr>
          <p:cNvPr id="14" name="テキスト ボックス 13"/>
          <p:cNvSpPr txBox="1"/>
          <p:nvPr/>
        </p:nvSpPr>
        <p:spPr>
          <a:xfrm>
            <a:off x="4071211" y="4842861"/>
            <a:ext cx="7783926" cy="830997"/>
          </a:xfrm>
          <a:prstGeom prst="rect">
            <a:avLst/>
          </a:prstGeom>
          <a:noFill/>
        </p:spPr>
        <p:txBody>
          <a:bodyPr wrap="none" rtlCol="0">
            <a:spAutoFit/>
          </a:bodyPr>
          <a:lstStyle/>
          <a:p>
            <a:r>
              <a:rPr kumimoji="1" lang="en-US" altLang="ja-JP" sz="2400">
                <a:latin typeface="Meiryo" charset="-128"/>
                <a:ea typeface="Meiryo" charset="-128"/>
                <a:cs typeface="Meiryo" charset="-128"/>
              </a:rPr>
              <a:t>SELECT * FROM user WHERE user_id = </a:t>
            </a:r>
            <a:r>
              <a:rPr kumimoji="1" lang="en-US" altLang="ja-JP" sz="2400">
                <a:solidFill>
                  <a:srgbClr val="FF0000"/>
                </a:solidFill>
                <a:latin typeface="Meiryo" charset="-128"/>
                <a:ea typeface="Meiryo" charset="-128"/>
                <a:cs typeface="Meiryo" charset="-128"/>
              </a:rPr>
              <a:t>'User01</a:t>
            </a:r>
            <a:r>
              <a:rPr kumimoji="1" lang="en-US" altLang="ja-JP" sz="2400">
                <a:latin typeface="Meiryo" charset="-128"/>
                <a:ea typeface="Meiryo" charset="-128"/>
                <a:cs typeface="Meiryo" charset="-128"/>
              </a:rPr>
              <a:t>' </a:t>
            </a:r>
          </a:p>
          <a:p>
            <a:r>
              <a:rPr lang="ja-JP" altLang="en-US" sz="2400">
                <a:latin typeface="Meiryo" charset="-128"/>
                <a:ea typeface="Meiryo" charset="-128"/>
                <a:cs typeface="Meiryo" charset="-128"/>
              </a:rPr>
              <a:t>　　　　　　　　　　</a:t>
            </a:r>
            <a:r>
              <a:rPr kumimoji="1" lang="en-US" altLang="ja-JP" sz="2400">
                <a:latin typeface="Meiryo" charset="-128"/>
                <a:ea typeface="Meiryo" charset="-128"/>
                <a:cs typeface="Meiryo" charset="-128"/>
              </a:rPr>
              <a:t>AND password = '</a:t>
            </a:r>
            <a:r>
              <a:rPr kumimoji="1" lang="en-US" altLang="ja-JP" sz="2400">
                <a:solidFill>
                  <a:srgbClr val="FF0000"/>
                </a:solidFill>
                <a:latin typeface="Meiryo" charset="-128"/>
                <a:ea typeface="Meiryo" charset="-128"/>
                <a:cs typeface="Meiryo" charset="-128"/>
              </a:rPr>
              <a:t>' or 'a' = 'a</a:t>
            </a:r>
            <a:r>
              <a:rPr kumimoji="1" lang="en-US" altLang="ja-JP" sz="2400">
                <a:latin typeface="Meiryo" charset="-128"/>
                <a:ea typeface="Meiryo" charset="-128"/>
                <a:cs typeface="Meiryo" charset="-128"/>
              </a:rPr>
              <a:t>';</a:t>
            </a:r>
            <a:endParaRPr kumimoji="1" lang="ja-JP" altLang="en-US" sz="2400">
              <a:latin typeface="Meiryo" charset="-128"/>
              <a:ea typeface="Meiryo" charset="-128"/>
              <a:cs typeface="Meiryo" charset="-128"/>
            </a:endParaRPr>
          </a:p>
        </p:txBody>
      </p:sp>
    </p:spTree>
    <p:extLst>
      <p:ext uri="{BB962C8B-B14F-4D97-AF65-F5344CB8AC3E}">
        <p14:creationId xmlns:p14="http://schemas.microsoft.com/office/powerpoint/2010/main" val="73744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2" grpId="0"/>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lvl="0" algn="ctr"/>
            <a:r>
              <a:rPr lang="en-US" altLang="ja-JP">
                <a:latin typeface="Meiryo" charset="-128"/>
                <a:ea typeface="Meiryo" charset="-128"/>
                <a:cs typeface="Meiryo" charset="-128"/>
              </a:rPr>
              <a:t>SQL</a:t>
            </a:r>
            <a:r>
              <a:rPr lang="ja-JP" altLang="en-US">
                <a:latin typeface="Meiryo" charset="-128"/>
                <a:ea typeface="Meiryo" charset="-128"/>
                <a:cs typeface="Meiryo" charset="-128"/>
              </a:rPr>
              <a:t>インジェクション</a:t>
            </a:r>
            <a:r>
              <a:rPr lang="ja-JP" altLang="en-US">
                <a:latin typeface="Meiryo" charset="-128"/>
                <a:ea typeface="Meiryo" charset="-128"/>
                <a:cs typeface="Meiryo" charset="-128"/>
              </a:rPr>
              <a:t>　対応策</a:t>
            </a:r>
            <a:endParaRPr kumimoji="1" lang="ja-JP" altLang="en-US">
              <a:latin typeface="Meiryo" charset="-128"/>
              <a:ea typeface="Meiryo" charset="-128"/>
              <a:cs typeface="Meiryo" charset="-128"/>
            </a:endParaRPr>
          </a:p>
        </p:txBody>
      </p:sp>
      <p:sp>
        <p:nvSpPr>
          <p:cNvPr id="2" name="コンテンツ プレースホルダー 1"/>
          <p:cNvSpPr>
            <a:spLocks noGrp="1"/>
          </p:cNvSpPr>
          <p:nvPr>
            <p:ph idx="1"/>
          </p:nvPr>
        </p:nvSpPr>
        <p:spPr>
          <a:xfrm>
            <a:off x="553453" y="1504782"/>
            <a:ext cx="11146178" cy="4912059"/>
          </a:xfrm>
        </p:spPr>
        <p:txBody>
          <a:bodyPr anchor="ct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3600">
                <a:latin typeface="Meiryo" charset="-128"/>
                <a:ea typeface="Meiryo" charset="-128"/>
                <a:cs typeface="Meiryo" charset="-128"/>
              </a:rPr>
              <a:t>SQL</a:t>
            </a:r>
            <a:r>
              <a:rPr lang="ja-JP" altLang="en-US" sz="3600">
                <a:latin typeface="Meiryo" charset="-128"/>
                <a:ea typeface="Meiryo" charset="-128"/>
                <a:cs typeface="Meiryo" charset="-128"/>
              </a:rPr>
              <a:t>を直に書かずにプレースホルダを介して</a:t>
            </a:r>
            <a:endParaRPr lang="en-US" altLang="ja-JP" sz="3600">
              <a:latin typeface="Meiryo" charset="-128"/>
              <a:ea typeface="Meiryo" charset="-128"/>
              <a:cs typeface="Meiryo" charset="-128"/>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3600">
                <a:latin typeface="Meiryo" charset="-128"/>
                <a:ea typeface="Meiryo" charset="-128"/>
                <a:cs typeface="Meiryo" charset="-128"/>
              </a:rPr>
              <a:t>プリペアド・ステートメントでアクセスしよう。</a:t>
            </a:r>
            <a:endParaRPr lang="en-US" altLang="ja-JP" sz="3600">
              <a:latin typeface="Meiryo" charset="-128"/>
              <a:ea typeface="Meiryo" charset="-128"/>
              <a:cs typeface="Meiryo" charset="-128"/>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3600">
              <a:latin typeface="Meiryo" charset="-128"/>
              <a:ea typeface="Meiryo" charset="-128"/>
              <a:cs typeface="Meiryo" charset="-128"/>
            </a:endParaRPr>
          </a:p>
        </p:txBody>
      </p:sp>
    </p:spTree>
    <p:extLst>
      <p:ext uri="{BB962C8B-B14F-4D97-AF65-F5344CB8AC3E}">
        <p14:creationId xmlns:p14="http://schemas.microsoft.com/office/powerpoint/2010/main" val="1278076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a:latin typeface="Meiryo" charset="-128"/>
                <a:ea typeface="Meiryo" charset="-128"/>
                <a:cs typeface="Meiryo" charset="-128"/>
              </a:rPr>
              <a:t>まとめ</a:t>
            </a:r>
            <a:endParaRPr kumimoji="1" lang="ja-JP" altLang="en-US" sz="5400">
              <a:latin typeface="Meiryo" charset="-128"/>
              <a:ea typeface="Meiryo" charset="-128"/>
              <a:cs typeface="Meiryo" charset="-128"/>
            </a:endParaRPr>
          </a:p>
        </p:txBody>
      </p:sp>
      <p:sp>
        <p:nvSpPr>
          <p:cNvPr id="3" name="コンテンツ プレースホルダー 2"/>
          <p:cNvSpPr>
            <a:spLocks noGrp="1"/>
          </p:cNvSpPr>
          <p:nvPr>
            <p:ph idx="1"/>
          </p:nvPr>
        </p:nvSpPr>
        <p:spPr>
          <a:xfrm>
            <a:off x="375139" y="1825625"/>
            <a:ext cx="11371384" cy="4668960"/>
          </a:xfrm>
        </p:spPr>
        <p:txBody>
          <a:bodyPr>
            <a:normAutofit/>
          </a:bodyPr>
          <a:lstStyle/>
          <a:p>
            <a:pPr marL="0" lvl="0" indent="0">
              <a:lnSpc>
                <a:spcPct val="100000"/>
              </a:lnSpc>
              <a:spcBef>
                <a:spcPts val="0"/>
              </a:spcBef>
              <a:buNone/>
            </a:pPr>
            <a:r>
              <a:rPr lang="ja-JP" altLang="en-US" sz="3600">
                <a:latin typeface="Meiryo" charset="-128"/>
                <a:ea typeface="Meiryo" charset="-128"/>
                <a:cs typeface="Meiryo" charset="-128"/>
              </a:rPr>
              <a:t>今挙げた脆弱性は基本的なものとなります。</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最低限対応をしましょう。</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自分たちが作っているサービスを攻撃する。</a:t>
            </a: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a:latin typeface="Meiryo" charset="-128"/>
                <a:ea typeface="Meiryo" charset="-128"/>
                <a:cs typeface="Meiryo" charset="-128"/>
              </a:rPr>
              <a:t>ホワイトハッキングを習慣付けましょう。</a:t>
            </a:r>
            <a:endParaRPr lang="en-US" altLang="ja-JP" sz="3600">
              <a:latin typeface="Meiryo" charset="-128"/>
              <a:ea typeface="Meiryo" charset="-128"/>
              <a:cs typeface="Meiryo" charset="-128"/>
            </a:endParaRPr>
          </a:p>
          <a:p>
            <a:pPr marL="0" lvl="0" indent="0">
              <a:lnSpc>
                <a:spcPct val="100000"/>
              </a:lnSpc>
              <a:spcBef>
                <a:spcPts val="0"/>
              </a:spcBef>
              <a:buNone/>
            </a:pPr>
            <a:endParaRPr lang="en-US" altLang="ja-JP" sz="3600">
              <a:latin typeface="Meiryo" charset="-128"/>
              <a:ea typeface="Meiryo" charset="-128"/>
              <a:cs typeface="Meiryo" charset="-128"/>
            </a:endParaRPr>
          </a:p>
          <a:p>
            <a:pPr marL="0" lvl="0" indent="0">
              <a:lnSpc>
                <a:spcPct val="100000"/>
              </a:lnSpc>
              <a:spcBef>
                <a:spcPts val="0"/>
              </a:spcBef>
              <a:buNone/>
            </a:pPr>
            <a:r>
              <a:rPr lang="ja-JP" altLang="en-US" sz="3600" b="1">
                <a:solidFill>
                  <a:srgbClr val="FF0000"/>
                </a:solidFill>
                <a:latin typeface="Meiryo" charset="-128"/>
                <a:ea typeface="Meiryo" charset="-128"/>
                <a:cs typeface="Meiryo" charset="-128"/>
              </a:rPr>
              <a:t>独自フレームワークを作るときは脆弱性対策も自前で作る覚悟を決めてやろう！</a:t>
            </a:r>
            <a:endParaRPr lang="en-US" altLang="ja-JP" sz="3600" b="1">
              <a:solidFill>
                <a:srgbClr val="FF0000"/>
              </a:solidFill>
              <a:latin typeface="Meiryo" charset="-128"/>
              <a:ea typeface="Meiryo" charset="-128"/>
              <a:cs typeface="Meiryo" charset="-128"/>
            </a:endParaRPr>
          </a:p>
        </p:txBody>
      </p:sp>
    </p:spTree>
    <p:extLst>
      <p:ext uri="{BB962C8B-B14F-4D97-AF65-F5344CB8AC3E}">
        <p14:creationId xmlns:p14="http://schemas.microsoft.com/office/powerpoint/2010/main" val="1897382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ja-JP" altLang="en-US" sz="5400">
                <a:latin typeface="Meiryo" charset="-128"/>
                <a:ea typeface="Meiryo" charset="-128"/>
                <a:cs typeface="Meiryo" charset="-128"/>
              </a:rPr>
              <a:t>脆弱性攻撃の分類</a:t>
            </a:r>
            <a:endParaRPr kumimoji="1" lang="ja-JP" altLang="en-US" sz="5400">
              <a:latin typeface="Meiryo" charset="-128"/>
              <a:ea typeface="Meiryo" charset="-128"/>
              <a:cs typeface="Meiryo" charset="-128"/>
            </a:endParaRPr>
          </a:p>
        </p:txBody>
      </p:sp>
      <p:sp>
        <p:nvSpPr>
          <p:cNvPr id="2" name="コンテンツ プレースホルダー 1"/>
          <p:cNvSpPr>
            <a:spLocks noGrp="1"/>
          </p:cNvSpPr>
          <p:nvPr>
            <p:ph idx="1"/>
          </p:nvPr>
        </p:nvSpPr>
        <p:spPr>
          <a:xfrm>
            <a:off x="553453" y="1504782"/>
            <a:ext cx="11085094" cy="4912059"/>
          </a:xfrm>
        </p:spPr>
        <p:txBody>
          <a:bodyPr anchor="ct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3600">
                <a:latin typeface="Meiryo" charset="-128"/>
                <a:ea typeface="Meiryo" charset="-128"/>
                <a:cs typeface="Meiryo" charset="-128"/>
              </a:rPr>
              <a:t>パラメータ改ざん</a:t>
            </a:r>
            <a:endParaRPr lang="en-US" altLang="ja-JP" sz="3600">
              <a:latin typeface="Meiryo" charset="-128"/>
              <a:ea typeface="Meiryo" charset="-128"/>
              <a:cs typeface="Meiryo" charset="-128"/>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sz="3600">
                <a:latin typeface="Meiryo" charset="-128"/>
                <a:ea typeface="Meiryo" charset="-128"/>
                <a:cs typeface="Meiryo" charset="-128"/>
              </a:rPr>
              <a:t>XSS</a:t>
            </a:r>
            <a:r>
              <a:rPr lang="ja-JP" altLang="en-US" sz="3600">
                <a:latin typeface="Meiryo" charset="-128"/>
                <a:ea typeface="Meiryo" charset="-128"/>
                <a:cs typeface="Meiryo" charset="-128"/>
              </a:rPr>
              <a:t>（クロスサイトスクリプティング）</a:t>
            </a:r>
            <a:endParaRPr lang="en-US" altLang="ja-JP" sz="3600">
              <a:latin typeface="Meiryo" charset="-128"/>
              <a:ea typeface="Meiryo" charset="-128"/>
              <a:cs typeface="Meiryo" charset="-128"/>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sz="3600">
                <a:latin typeface="Meiryo" charset="-128"/>
                <a:ea typeface="Meiryo" charset="-128"/>
                <a:cs typeface="Meiryo" charset="-128"/>
              </a:rPr>
              <a:t>CSRF</a:t>
            </a:r>
            <a:r>
              <a:rPr lang="ja-JP" altLang="en-US" sz="3600">
                <a:latin typeface="Meiryo" charset="-128"/>
                <a:ea typeface="Meiryo" charset="-128"/>
                <a:cs typeface="Meiryo" charset="-128"/>
              </a:rPr>
              <a:t>（クロスサイトリクエストフォージェリ）</a:t>
            </a:r>
            <a:endParaRPr lang="en-US" altLang="ja-JP" sz="3600">
              <a:latin typeface="Meiryo" charset="-128"/>
              <a:ea typeface="Meiryo" charset="-128"/>
              <a:cs typeface="Meiryo" charset="-128"/>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sz="3600">
                <a:latin typeface="Meiryo" charset="-128"/>
                <a:ea typeface="Meiryo" charset="-128"/>
                <a:cs typeface="Meiryo" charset="-128"/>
              </a:rPr>
              <a:t>SQL</a:t>
            </a:r>
            <a:r>
              <a:rPr lang="ja-JP" altLang="en-US" sz="3600">
                <a:latin typeface="Meiryo" charset="-128"/>
                <a:ea typeface="Meiryo" charset="-128"/>
                <a:cs typeface="Meiryo" charset="-128"/>
              </a:rPr>
              <a:t>インジェクション</a:t>
            </a:r>
            <a:endParaRPr lang="en-US" altLang="ja-JP" sz="3600">
              <a:latin typeface="Meiryo" charset="-128"/>
              <a:ea typeface="Meiryo" charset="-128"/>
              <a:cs typeface="Meiryo" charset="-128"/>
            </a:endParaRPr>
          </a:p>
        </p:txBody>
      </p:sp>
    </p:spTree>
    <p:extLst>
      <p:ext uri="{BB962C8B-B14F-4D97-AF65-F5344CB8AC3E}">
        <p14:creationId xmlns:p14="http://schemas.microsoft.com/office/powerpoint/2010/main" val="773794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ja-JP" altLang="en-US" sz="5400">
                <a:latin typeface="Meiryo" charset="-128"/>
                <a:ea typeface="Meiryo" charset="-128"/>
                <a:cs typeface="Meiryo" charset="-128"/>
              </a:rPr>
              <a:t>パラメータ改ざんとは</a:t>
            </a:r>
            <a:endParaRPr kumimoji="1" lang="ja-JP" altLang="en-US" sz="5400">
              <a:latin typeface="Meiryo" charset="-128"/>
              <a:ea typeface="Meiryo" charset="-128"/>
              <a:cs typeface="Meiryo" charset="-128"/>
            </a:endParaRPr>
          </a:p>
        </p:txBody>
      </p:sp>
      <p:sp>
        <p:nvSpPr>
          <p:cNvPr id="2" name="コンテンツ プレースホルダー 1"/>
          <p:cNvSpPr>
            <a:spLocks noGrp="1"/>
          </p:cNvSpPr>
          <p:nvPr>
            <p:ph idx="1"/>
          </p:nvPr>
        </p:nvSpPr>
        <p:spPr>
          <a:xfrm>
            <a:off x="553453" y="1504782"/>
            <a:ext cx="11085094" cy="4912059"/>
          </a:xfrm>
        </p:spPr>
        <p:txBody>
          <a:bodyPr anchor="ct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3600">
                <a:latin typeface="Meiryo" charset="-128"/>
                <a:ea typeface="Meiryo" charset="-128"/>
                <a:cs typeface="Meiryo" charset="-128"/>
              </a:rPr>
              <a:t>Html</a:t>
            </a:r>
            <a:r>
              <a:rPr lang="ja-JP" altLang="en-US" sz="3600">
                <a:latin typeface="Meiryo" charset="-128"/>
                <a:ea typeface="Meiryo" charset="-128"/>
                <a:cs typeface="Meiryo" charset="-128"/>
              </a:rPr>
              <a:t>ソースや</a:t>
            </a:r>
            <a:r>
              <a:rPr lang="en-US" altLang="ja-JP" sz="3600">
                <a:latin typeface="Meiryo" charset="-128"/>
                <a:ea typeface="Meiryo" charset="-128"/>
                <a:cs typeface="Meiryo" charset="-128"/>
              </a:rPr>
              <a:t>URL</a:t>
            </a:r>
            <a:r>
              <a:rPr lang="ja-JP" altLang="en-US" sz="3600">
                <a:latin typeface="Meiryo" charset="-128"/>
                <a:ea typeface="Meiryo" charset="-128"/>
                <a:cs typeface="Meiryo" charset="-128"/>
              </a:rPr>
              <a:t>等を元にパラメータを予測して改ざんを行い本来であれば送信が出来ないリクエストを送信させる脆弱性攻撃。</a:t>
            </a:r>
            <a:endParaRPr lang="en-US" altLang="ja-JP" sz="3600">
              <a:latin typeface="Meiryo" charset="-128"/>
              <a:ea typeface="Meiryo" charset="-128"/>
              <a:cs typeface="Meiryo" charset="-128"/>
            </a:endParaRPr>
          </a:p>
        </p:txBody>
      </p:sp>
    </p:spTree>
    <p:extLst>
      <p:ext uri="{BB962C8B-B14F-4D97-AF65-F5344CB8AC3E}">
        <p14:creationId xmlns:p14="http://schemas.microsoft.com/office/powerpoint/2010/main" val="1323971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ja-JP" altLang="en-US" sz="5400">
                <a:latin typeface="Meiryo" charset="-128"/>
                <a:ea typeface="Meiryo" charset="-128"/>
                <a:cs typeface="Meiryo" charset="-128"/>
              </a:rPr>
              <a:t>パラメータ改ざん 例</a:t>
            </a:r>
            <a:endParaRPr kumimoji="1" lang="ja-JP" altLang="en-US" sz="5400">
              <a:latin typeface="Meiryo" charset="-128"/>
              <a:ea typeface="Meiryo" charset="-128"/>
              <a:cs typeface="Meiryo" charset="-128"/>
            </a:endParaRPr>
          </a:p>
        </p:txBody>
      </p:sp>
      <p:sp>
        <p:nvSpPr>
          <p:cNvPr id="2" name="コンテンツ プレースホルダー 1"/>
          <p:cNvSpPr>
            <a:spLocks noGrp="1"/>
          </p:cNvSpPr>
          <p:nvPr>
            <p:ph idx="1"/>
          </p:nvPr>
        </p:nvSpPr>
        <p:spPr>
          <a:xfrm>
            <a:off x="553453" y="1504782"/>
            <a:ext cx="11146178" cy="4912059"/>
          </a:xfrm>
        </p:spPr>
        <p:txBody>
          <a:bodyPr anchor="ct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3600">
                <a:latin typeface="Meiryo" charset="-128"/>
                <a:ea typeface="Meiryo" charset="-128"/>
                <a:cs typeface="Meiryo" charset="-128"/>
              </a:rPr>
              <a:t>コメント投稿機能がありメールアドレスを含めたコメントが禁止されている場合に下記の改ざんを行い登録させる。</a:t>
            </a:r>
            <a:endParaRPr lang="en-US" altLang="ja-JP" sz="3600">
              <a:latin typeface="Meiryo" charset="-128"/>
              <a:ea typeface="Meiryo" charset="-128"/>
              <a:cs typeface="Meiryo" charset="-128"/>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3600">
              <a:latin typeface="Meiryo" charset="-128"/>
              <a:ea typeface="Meiryo" charset="-128"/>
              <a:cs typeface="Meiryo" charset="-128"/>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a:latin typeface="Meiryo" charset="-128"/>
                <a:ea typeface="Meiryo" charset="-128"/>
                <a:cs typeface="Meiryo" charset="-128"/>
              </a:rPr>
              <a:t>http://hoge.com/comment_regist?comment=</a:t>
            </a:r>
            <a:r>
              <a:rPr lang="ja-JP" altLang="en-US">
                <a:latin typeface="Meiryo" charset="-128"/>
                <a:ea typeface="Meiryo" charset="-128"/>
                <a:cs typeface="Meiryo" charset="-128"/>
              </a:rPr>
              <a:t>コメント</a:t>
            </a:r>
            <a:endParaRPr lang="en-US" altLang="ja-JP">
              <a:latin typeface="Meiryo" charset="-128"/>
              <a:ea typeface="Meiryo" charset="-128"/>
              <a:cs typeface="Meiryo" charset="-128"/>
            </a:endParaRPr>
          </a:p>
          <a:p>
            <a:pPr marL="0" indent="0">
              <a:lnSpc>
                <a:spcPct val="100000"/>
              </a:lnSpc>
              <a:spcBef>
                <a:spcPts val="0"/>
              </a:spcBef>
              <a:buNone/>
              <a:defRPr/>
            </a:pPr>
            <a:r>
              <a:rPr lang="ja-JP" altLang="en-US">
                <a:latin typeface="Meiryo" charset="-128"/>
                <a:ea typeface="Meiryo" charset="-128"/>
                <a:cs typeface="Meiryo" charset="-128"/>
              </a:rPr>
              <a:t>↓　↓　↓　↓　↓</a:t>
            </a:r>
            <a:endParaRPr lang="en-US" altLang="ja-JP">
              <a:latin typeface="Meiryo" charset="-128"/>
              <a:ea typeface="Meiryo" charset="-128"/>
              <a:cs typeface="Meiryo" charset="-128"/>
            </a:endParaRPr>
          </a:p>
          <a:p>
            <a:pPr marL="0" indent="0">
              <a:lnSpc>
                <a:spcPct val="100000"/>
              </a:lnSpc>
              <a:spcBef>
                <a:spcPts val="0"/>
              </a:spcBef>
              <a:buNone/>
              <a:defRPr/>
            </a:pPr>
            <a:r>
              <a:rPr lang="en-US" altLang="ja-JP">
                <a:latin typeface="Meiryo" charset="-128"/>
                <a:ea typeface="Meiryo" charset="-128"/>
                <a:cs typeface="Meiryo" charset="-128"/>
              </a:rPr>
              <a:t>http://hoge.com/comment_regist?comment=hoge@hoge.com</a:t>
            </a: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a:latin typeface="Meiryo" charset="-128"/>
              <a:ea typeface="Meiryo" charset="-128"/>
              <a:cs typeface="Meiryo" charset="-128"/>
            </a:endParaRPr>
          </a:p>
        </p:txBody>
      </p:sp>
    </p:spTree>
    <p:extLst>
      <p:ext uri="{BB962C8B-B14F-4D97-AF65-F5344CB8AC3E}">
        <p14:creationId xmlns:p14="http://schemas.microsoft.com/office/powerpoint/2010/main" val="1704991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ja-JP" altLang="en-US" sz="5400">
                <a:latin typeface="Meiryo" charset="-128"/>
                <a:ea typeface="Meiryo" charset="-128"/>
                <a:cs typeface="Meiryo" charset="-128"/>
              </a:rPr>
              <a:t>パラメータ改ざん 対応策 初級</a:t>
            </a:r>
            <a:endParaRPr kumimoji="1" lang="ja-JP" altLang="en-US" sz="5400">
              <a:latin typeface="Meiryo" charset="-128"/>
              <a:ea typeface="Meiryo" charset="-128"/>
              <a:cs typeface="Meiryo" charset="-128"/>
            </a:endParaRPr>
          </a:p>
        </p:txBody>
      </p:sp>
      <p:sp>
        <p:nvSpPr>
          <p:cNvPr id="9" name="コンテンツ プレースホルダー 1"/>
          <p:cNvSpPr>
            <a:spLocks noGrp="1"/>
          </p:cNvSpPr>
          <p:nvPr>
            <p:ph idx="1"/>
          </p:nvPr>
        </p:nvSpPr>
        <p:spPr>
          <a:xfrm>
            <a:off x="553453" y="1504782"/>
            <a:ext cx="11085094" cy="4912059"/>
          </a:xfrm>
        </p:spPr>
        <p:txBody>
          <a:bodyPr anchor="ct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3600">
                <a:latin typeface="Meiryo" charset="-128"/>
                <a:ea typeface="Meiryo" charset="-128"/>
                <a:cs typeface="Meiryo" charset="-128"/>
              </a:rPr>
              <a:t>入力値のバリデーションはフロントだけではなく</a:t>
            </a:r>
            <a:endParaRPr lang="en-US" altLang="ja-JP" sz="3600">
              <a:latin typeface="Meiryo" charset="-128"/>
              <a:ea typeface="Meiryo" charset="-128"/>
              <a:cs typeface="Meiryo" charset="-128"/>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3600">
                <a:latin typeface="Meiryo" charset="-128"/>
                <a:ea typeface="Meiryo" charset="-128"/>
                <a:cs typeface="Meiryo" charset="-128"/>
              </a:rPr>
              <a:t>サーバーサイドでもやりましょう。</a:t>
            </a:r>
            <a:endParaRPr lang="en-US" altLang="ja-JP" sz="3600">
              <a:latin typeface="Meiryo" charset="-128"/>
              <a:ea typeface="Meiryo" charset="-128"/>
              <a:cs typeface="Meiryo" charset="-128"/>
            </a:endParaRPr>
          </a:p>
        </p:txBody>
      </p:sp>
    </p:spTree>
    <p:extLst>
      <p:ext uri="{BB962C8B-B14F-4D97-AF65-F5344CB8AC3E}">
        <p14:creationId xmlns:p14="http://schemas.microsoft.com/office/powerpoint/2010/main" val="908212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ja-JP" altLang="en-US" sz="5400">
                <a:latin typeface="Meiryo" charset="-128"/>
                <a:ea typeface="Meiryo" charset="-128"/>
                <a:cs typeface="Meiryo" charset="-128"/>
              </a:rPr>
              <a:t>パラメータ改ざん 対応策 上級</a:t>
            </a:r>
            <a:endParaRPr kumimoji="1" lang="ja-JP" altLang="en-US" sz="5400">
              <a:latin typeface="Meiryo" charset="-128"/>
              <a:ea typeface="Meiryo" charset="-128"/>
              <a:cs typeface="Meiryo" charset="-128"/>
            </a:endParaRPr>
          </a:p>
        </p:txBody>
      </p:sp>
      <p:sp>
        <p:nvSpPr>
          <p:cNvPr id="4" name="テキスト ボックス 3"/>
          <p:cNvSpPr txBox="1"/>
          <p:nvPr/>
        </p:nvSpPr>
        <p:spPr>
          <a:xfrm>
            <a:off x="838200" y="1690688"/>
            <a:ext cx="3599234" cy="1477328"/>
          </a:xfrm>
          <a:prstGeom prst="rect">
            <a:avLst/>
          </a:prstGeom>
          <a:noFill/>
          <a:ln>
            <a:solidFill>
              <a:schemeClr val="tx1"/>
            </a:solidFill>
          </a:ln>
        </p:spPr>
        <p:txBody>
          <a:bodyPr wrap="square" rtlCol="0">
            <a:spAutoFit/>
          </a:bodyPr>
          <a:lstStyle/>
          <a:p>
            <a:r>
              <a:rPr kumimoji="1" lang="ja-JP" altLang="en-US">
                <a:latin typeface="Meiryo" charset="-128"/>
                <a:ea typeface="Meiryo" charset="-128"/>
                <a:cs typeface="Meiryo" charset="-128"/>
              </a:rPr>
              <a:t>パラメータ</a:t>
            </a:r>
            <a:endParaRPr kumimoji="1" lang="en-US" altLang="ja-JP">
              <a:latin typeface="Meiryo" charset="-128"/>
              <a:ea typeface="Meiryo" charset="-128"/>
              <a:cs typeface="Meiryo" charset="-128"/>
            </a:endParaRPr>
          </a:p>
          <a:p>
            <a:r>
              <a:rPr lang="ja-JP" altLang="en-US">
                <a:latin typeface="Meiryo" charset="-128"/>
                <a:ea typeface="Meiryo" charset="-128"/>
                <a:cs typeface="Meiryo" charset="-128"/>
              </a:rPr>
              <a:t>　</a:t>
            </a:r>
            <a:r>
              <a:rPr lang="en-US" altLang="ja-JP">
                <a:latin typeface="Meiryo" charset="-128"/>
                <a:ea typeface="Meiryo" charset="-128"/>
                <a:cs typeface="Meiryo" charset="-128"/>
              </a:rPr>
              <a:t>name=hoge</a:t>
            </a:r>
          </a:p>
          <a:p>
            <a:r>
              <a:rPr kumimoji="1" lang="ja-JP" altLang="en-US">
                <a:latin typeface="Meiryo" charset="-128"/>
                <a:ea typeface="Meiryo" charset="-128"/>
                <a:cs typeface="Meiryo" charset="-128"/>
              </a:rPr>
              <a:t>　</a:t>
            </a:r>
            <a:r>
              <a:rPr kumimoji="1" lang="en-US" altLang="ja-JP">
                <a:latin typeface="Meiryo" charset="-128"/>
                <a:ea typeface="Meiryo" charset="-128"/>
                <a:cs typeface="Meiryo" charset="-128"/>
              </a:rPr>
              <a:t>sex=male</a:t>
            </a:r>
          </a:p>
          <a:p>
            <a:r>
              <a:rPr lang="ja-JP" altLang="en-US">
                <a:latin typeface="Meiryo" charset="-128"/>
                <a:ea typeface="Meiryo" charset="-128"/>
                <a:cs typeface="Meiryo" charset="-128"/>
              </a:rPr>
              <a:t>　</a:t>
            </a:r>
            <a:r>
              <a:rPr lang="en-US" altLang="ja-JP">
                <a:latin typeface="Meiryo" charset="-128"/>
                <a:ea typeface="Meiryo" charset="-128"/>
                <a:cs typeface="Meiryo" charset="-128"/>
              </a:rPr>
              <a:t>age=16</a:t>
            </a:r>
          </a:p>
          <a:p>
            <a:r>
              <a:rPr kumimoji="1" lang="ja-JP" altLang="en-US">
                <a:latin typeface="Meiryo" charset="-128"/>
                <a:ea typeface="Meiryo" charset="-128"/>
                <a:cs typeface="Meiryo" charset="-128"/>
              </a:rPr>
              <a:t>　</a:t>
            </a:r>
            <a:r>
              <a:rPr kumimoji="1" lang="en-US" altLang="ja-JP">
                <a:latin typeface="Meiryo" charset="-128"/>
                <a:ea typeface="Meiryo" charset="-128"/>
                <a:cs typeface="Meiryo" charset="-128"/>
              </a:rPr>
              <a:t>tel=000-0000-0000</a:t>
            </a:r>
            <a:endParaRPr kumimoji="1" lang="ja-JP" altLang="en-US">
              <a:latin typeface="Meiryo" charset="-128"/>
              <a:ea typeface="Meiryo" charset="-128"/>
              <a:cs typeface="Meiryo" charset="-128"/>
            </a:endParaRPr>
          </a:p>
        </p:txBody>
      </p:sp>
      <p:sp>
        <p:nvSpPr>
          <p:cNvPr id="7" name="テキスト ボックス 6"/>
          <p:cNvSpPr txBox="1"/>
          <p:nvPr/>
        </p:nvSpPr>
        <p:spPr>
          <a:xfrm>
            <a:off x="838200" y="4030119"/>
            <a:ext cx="3599234" cy="646331"/>
          </a:xfrm>
          <a:prstGeom prst="rect">
            <a:avLst/>
          </a:prstGeom>
          <a:noFill/>
          <a:ln>
            <a:solidFill>
              <a:schemeClr val="tx1"/>
            </a:solidFill>
          </a:ln>
        </p:spPr>
        <p:txBody>
          <a:bodyPr wrap="square" rtlCol="0">
            <a:spAutoFit/>
          </a:bodyPr>
          <a:lstStyle/>
          <a:p>
            <a:r>
              <a:rPr kumimoji="1" lang="ja-JP" altLang="en-US">
                <a:latin typeface="Meiryo" charset="-128"/>
                <a:ea typeface="Meiryo" charset="-128"/>
                <a:cs typeface="Meiryo" charset="-128"/>
              </a:rPr>
              <a:t>シークレットコード</a:t>
            </a:r>
            <a:endParaRPr kumimoji="1" lang="en-US" altLang="ja-JP">
              <a:latin typeface="Meiryo" charset="-128"/>
              <a:ea typeface="Meiryo" charset="-128"/>
              <a:cs typeface="Meiryo" charset="-128"/>
            </a:endParaRPr>
          </a:p>
          <a:p>
            <a:r>
              <a:rPr lang="ja-JP" altLang="en-US">
                <a:latin typeface="Meiryo" charset="-128"/>
                <a:ea typeface="Meiryo" charset="-128"/>
                <a:cs typeface="Meiryo" charset="-128"/>
              </a:rPr>
              <a:t>　</a:t>
            </a:r>
            <a:r>
              <a:rPr lang="en-US" altLang="ja-JP">
                <a:latin typeface="Meiryo" charset="-128"/>
                <a:ea typeface="Meiryo" charset="-128"/>
                <a:cs typeface="Meiryo" charset="-128"/>
              </a:rPr>
              <a:t>HOGE</a:t>
            </a:r>
            <a:endParaRPr kumimoji="1" lang="ja-JP" altLang="en-US">
              <a:latin typeface="Meiryo" charset="-128"/>
              <a:ea typeface="Meiryo" charset="-128"/>
              <a:cs typeface="Meiryo" charset="-128"/>
            </a:endParaRPr>
          </a:p>
        </p:txBody>
      </p:sp>
      <p:sp>
        <p:nvSpPr>
          <p:cNvPr id="8" name="テキスト ボックス 7"/>
          <p:cNvSpPr txBox="1"/>
          <p:nvPr/>
        </p:nvSpPr>
        <p:spPr>
          <a:xfrm>
            <a:off x="683772" y="5538553"/>
            <a:ext cx="4919764" cy="646331"/>
          </a:xfrm>
          <a:prstGeom prst="rect">
            <a:avLst/>
          </a:prstGeom>
          <a:noFill/>
          <a:ln>
            <a:solidFill>
              <a:schemeClr val="tx1"/>
            </a:solidFill>
          </a:ln>
        </p:spPr>
        <p:txBody>
          <a:bodyPr wrap="square" rtlCol="0">
            <a:spAutoFit/>
          </a:bodyPr>
          <a:lstStyle/>
          <a:p>
            <a:r>
              <a:rPr lang="ja-JP" altLang="en-US">
                <a:latin typeface="Meiryo" charset="-128"/>
                <a:ea typeface="Meiryo" charset="-128"/>
                <a:cs typeface="Meiryo" charset="-128"/>
              </a:rPr>
              <a:t>ハッシュコード</a:t>
            </a:r>
            <a:endParaRPr lang="is-IS" altLang="ja-JP">
              <a:latin typeface="Meiryo" charset="-128"/>
              <a:ea typeface="Meiryo" charset="-128"/>
              <a:cs typeface="Meiryo" charset="-128"/>
            </a:endParaRPr>
          </a:p>
          <a:p>
            <a:r>
              <a:rPr lang="ja-JP" altLang="en-US">
                <a:latin typeface="Meiryo" charset="-128"/>
                <a:ea typeface="Meiryo" charset="-128"/>
                <a:cs typeface="Meiryo" charset="-128"/>
              </a:rPr>
              <a:t>　</a:t>
            </a:r>
            <a:r>
              <a:rPr lang="is-IS" altLang="ja-JP">
                <a:latin typeface="Meiryo" charset="-128"/>
                <a:ea typeface="Meiryo" charset="-128"/>
                <a:cs typeface="Meiryo" charset="-128"/>
              </a:rPr>
              <a:t>7314e1f292011001de32fa8a66e31788</a:t>
            </a:r>
            <a:endParaRPr kumimoji="1" lang="ja-JP" altLang="en-US">
              <a:latin typeface="Meiryo" charset="-128"/>
              <a:ea typeface="Meiryo" charset="-128"/>
              <a:cs typeface="Meiryo" charset="-128"/>
            </a:endParaRPr>
          </a:p>
        </p:txBody>
      </p:sp>
      <p:sp>
        <p:nvSpPr>
          <p:cNvPr id="10" name="テキスト ボックス 9"/>
          <p:cNvSpPr txBox="1"/>
          <p:nvPr/>
        </p:nvSpPr>
        <p:spPr>
          <a:xfrm>
            <a:off x="5940357" y="2079155"/>
            <a:ext cx="5932251" cy="2308324"/>
          </a:xfrm>
          <a:prstGeom prst="rect">
            <a:avLst/>
          </a:prstGeom>
          <a:noFill/>
          <a:ln>
            <a:solidFill>
              <a:schemeClr val="tx1"/>
            </a:solidFill>
          </a:ln>
        </p:spPr>
        <p:txBody>
          <a:bodyPr wrap="square" rtlCol="0">
            <a:spAutoFit/>
          </a:bodyPr>
          <a:lstStyle/>
          <a:p>
            <a:r>
              <a:rPr kumimoji="1" lang="ja-JP" altLang="en-US">
                <a:latin typeface="Meiryo" charset="-128"/>
                <a:ea typeface="Meiryo" charset="-128"/>
                <a:cs typeface="Meiryo" charset="-128"/>
              </a:rPr>
              <a:t>ヘッダー</a:t>
            </a:r>
            <a:endParaRPr kumimoji="1" lang="en-US" altLang="ja-JP">
              <a:latin typeface="Meiryo" charset="-128"/>
              <a:ea typeface="Meiryo" charset="-128"/>
              <a:cs typeface="Meiryo" charset="-128"/>
            </a:endParaRPr>
          </a:p>
          <a:p>
            <a:r>
              <a:rPr lang="ja-JP" altLang="en-US">
                <a:latin typeface="Meiryo" charset="-128"/>
                <a:ea typeface="Meiryo" charset="-128"/>
                <a:cs typeface="Meiryo" charset="-128"/>
              </a:rPr>
              <a:t>　</a:t>
            </a:r>
            <a:r>
              <a:rPr lang="is-IS" altLang="ja-JP">
                <a:latin typeface="Meiryo" charset="-128"/>
                <a:ea typeface="Meiryo" charset="-128"/>
                <a:cs typeface="Meiryo" charset="-128"/>
              </a:rPr>
              <a:t>7314e1f292011001de32fa8a66e31788</a:t>
            </a:r>
          </a:p>
          <a:p>
            <a:endParaRPr lang="en-US" altLang="ja-JP">
              <a:latin typeface="Meiryo" charset="-128"/>
              <a:ea typeface="Meiryo" charset="-128"/>
              <a:cs typeface="Meiryo" charset="-128"/>
            </a:endParaRPr>
          </a:p>
          <a:p>
            <a:r>
              <a:rPr kumimoji="1" lang="ja-JP" altLang="en-US">
                <a:latin typeface="Meiryo" charset="-128"/>
                <a:ea typeface="Meiryo" charset="-128"/>
                <a:cs typeface="Meiryo" charset="-128"/>
              </a:rPr>
              <a:t>ボディ</a:t>
            </a:r>
            <a:endParaRPr kumimoji="1" lang="en-US" altLang="ja-JP">
              <a:latin typeface="Meiryo" charset="-128"/>
              <a:ea typeface="Meiryo" charset="-128"/>
              <a:cs typeface="Meiryo" charset="-128"/>
            </a:endParaRPr>
          </a:p>
          <a:p>
            <a:r>
              <a:rPr lang="ja-JP" altLang="en-US">
                <a:latin typeface="Meiryo" charset="-128"/>
                <a:ea typeface="Meiryo" charset="-128"/>
                <a:cs typeface="Meiryo" charset="-128"/>
              </a:rPr>
              <a:t>　</a:t>
            </a:r>
            <a:r>
              <a:rPr lang="en-US" altLang="ja-JP">
                <a:latin typeface="Meiryo" charset="-128"/>
                <a:ea typeface="Meiryo" charset="-128"/>
                <a:cs typeface="Meiryo" charset="-128"/>
              </a:rPr>
              <a:t>name=hoge</a:t>
            </a:r>
          </a:p>
          <a:p>
            <a:r>
              <a:rPr lang="ja-JP" altLang="en-US">
                <a:latin typeface="Meiryo" charset="-128"/>
                <a:ea typeface="Meiryo" charset="-128"/>
                <a:cs typeface="Meiryo" charset="-128"/>
              </a:rPr>
              <a:t>　</a:t>
            </a:r>
            <a:r>
              <a:rPr lang="en-US" altLang="ja-JP">
                <a:latin typeface="Meiryo" charset="-128"/>
                <a:ea typeface="Meiryo" charset="-128"/>
                <a:cs typeface="Meiryo" charset="-128"/>
              </a:rPr>
              <a:t>sex=male</a:t>
            </a:r>
          </a:p>
          <a:p>
            <a:r>
              <a:rPr lang="ja-JP" altLang="en-US">
                <a:latin typeface="Meiryo" charset="-128"/>
                <a:ea typeface="Meiryo" charset="-128"/>
                <a:cs typeface="Meiryo" charset="-128"/>
              </a:rPr>
              <a:t>　</a:t>
            </a:r>
            <a:r>
              <a:rPr lang="en-US" altLang="ja-JP">
                <a:latin typeface="Meiryo" charset="-128"/>
                <a:ea typeface="Meiryo" charset="-128"/>
                <a:cs typeface="Meiryo" charset="-128"/>
              </a:rPr>
              <a:t>age=16</a:t>
            </a:r>
          </a:p>
          <a:p>
            <a:r>
              <a:rPr lang="ja-JP" altLang="en-US">
                <a:latin typeface="Meiryo" charset="-128"/>
                <a:ea typeface="Meiryo" charset="-128"/>
                <a:cs typeface="Meiryo" charset="-128"/>
              </a:rPr>
              <a:t>　</a:t>
            </a:r>
            <a:r>
              <a:rPr lang="en-US" altLang="ja-JP">
                <a:latin typeface="Meiryo" charset="-128"/>
                <a:ea typeface="Meiryo" charset="-128"/>
                <a:cs typeface="Meiryo" charset="-128"/>
              </a:rPr>
              <a:t>tel=000-0000-0000</a:t>
            </a:r>
            <a:endParaRPr lang="ja-JP" altLang="en-US">
              <a:latin typeface="Meiryo" charset="-128"/>
              <a:ea typeface="Meiryo" charset="-128"/>
              <a:cs typeface="Meiryo" charset="-128"/>
            </a:endParaRPr>
          </a:p>
        </p:txBody>
      </p:sp>
      <p:sp>
        <p:nvSpPr>
          <p:cNvPr id="11" name="正方形/長方形 10"/>
          <p:cNvSpPr/>
          <p:nvPr/>
        </p:nvSpPr>
        <p:spPr>
          <a:xfrm>
            <a:off x="2320514" y="3375659"/>
            <a:ext cx="441146" cy="461665"/>
          </a:xfrm>
          <a:prstGeom prst="rect">
            <a:avLst/>
          </a:prstGeom>
        </p:spPr>
        <p:txBody>
          <a:bodyPr wrap="none">
            <a:spAutoFit/>
          </a:bodyPr>
          <a:lstStyle/>
          <a:p>
            <a:r>
              <a:rPr lang="en-US" altLang="ja-JP" sz="2400" b="1">
                <a:latin typeface="Meiryo" charset="-128"/>
                <a:ea typeface="Meiryo" charset="-128"/>
                <a:cs typeface="Meiryo" charset="-128"/>
              </a:rPr>
              <a:t>+</a:t>
            </a:r>
            <a:endParaRPr lang="ja-JP" altLang="en-US" sz="2400" b="1">
              <a:latin typeface="Meiryo" charset="-128"/>
              <a:ea typeface="Meiryo" charset="-128"/>
              <a:cs typeface="Meiryo" charset="-128"/>
            </a:endParaRPr>
          </a:p>
        </p:txBody>
      </p:sp>
      <p:sp>
        <p:nvSpPr>
          <p:cNvPr id="12" name="正方形/長方形 11"/>
          <p:cNvSpPr/>
          <p:nvPr/>
        </p:nvSpPr>
        <p:spPr>
          <a:xfrm>
            <a:off x="2320514" y="4876669"/>
            <a:ext cx="367408" cy="461665"/>
          </a:xfrm>
          <a:prstGeom prst="rect">
            <a:avLst/>
          </a:prstGeom>
        </p:spPr>
        <p:txBody>
          <a:bodyPr wrap="none">
            <a:spAutoFit/>
          </a:bodyPr>
          <a:lstStyle/>
          <a:p>
            <a:r>
              <a:rPr lang="ja-JP" altLang="en-US" sz="2400" b="1">
                <a:latin typeface="Meiryo" charset="-128"/>
                <a:ea typeface="Meiryo" charset="-128"/>
                <a:cs typeface="Meiryo" charset="-128"/>
              </a:rPr>
              <a:t>⇓</a:t>
            </a:r>
          </a:p>
        </p:txBody>
      </p:sp>
      <p:cxnSp>
        <p:nvCxnSpPr>
          <p:cNvPr id="14" name="カギ線コネクタ 13"/>
          <p:cNvCxnSpPr>
            <a:stCxn id="4" idx="3"/>
            <a:endCxn id="10" idx="1"/>
          </p:cNvCxnSpPr>
          <p:nvPr/>
        </p:nvCxnSpPr>
        <p:spPr>
          <a:xfrm>
            <a:off x="4437434" y="2429352"/>
            <a:ext cx="1502923" cy="803965"/>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8" idx="3"/>
            <a:endCxn id="10" idx="2"/>
          </p:cNvCxnSpPr>
          <p:nvPr/>
        </p:nvCxnSpPr>
        <p:spPr>
          <a:xfrm flipV="1">
            <a:off x="5603536" y="4387479"/>
            <a:ext cx="3302947" cy="147424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角丸四角形吹き出し 22"/>
          <p:cNvSpPr/>
          <p:nvPr/>
        </p:nvSpPr>
        <p:spPr>
          <a:xfrm>
            <a:off x="4437434" y="4436816"/>
            <a:ext cx="4261339" cy="986730"/>
          </a:xfrm>
          <a:prstGeom prst="wedgeRoundRectCallout">
            <a:avLst>
              <a:gd name="adj1" fmla="val -45076"/>
              <a:gd name="adj2" fmla="val 85177"/>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パラメータ＋シークレットコードで</a:t>
            </a:r>
            <a:endParaRPr kumimoji="1" lang="en-US" altLang="ja-JP"/>
          </a:p>
          <a:p>
            <a:pPr algn="ctr"/>
            <a:r>
              <a:rPr kumimoji="1" lang="ja-JP" altLang="en-US"/>
              <a:t>ハッシュコードを作成する。</a:t>
            </a:r>
          </a:p>
        </p:txBody>
      </p:sp>
      <p:sp>
        <p:nvSpPr>
          <p:cNvPr id="24" name="角丸四角形吹き出し 23"/>
          <p:cNvSpPr/>
          <p:nvPr/>
        </p:nvSpPr>
        <p:spPr>
          <a:xfrm>
            <a:off x="7607686" y="4936661"/>
            <a:ext cx="4261339" cy="986730"/>
          </a:xfrm>
          <a:prstGeom prst="wedgeRoundRectCallout">
            <a:avLst>
              <a:gd name="adj1" fmla="val -40949"/>
              <a:gd name="adj2" fmla="val -116201"/>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作成したハッシュコードをヘッダーに付加してリクエストを行う。</a:t>
            </a:r>
          </a:p>
        </p:txBody>
      </p:sp>
    </p:spTree>
    <p:extLst>
      <p:ext uri="{BB962C8B-B14F-4D97-AF65-F5344CB8AC3E}">
        <p14:creationId xmlns:p14="http://schemas.microsoft.com/office/powerpoint/2010/main" val="208202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ja-JP" altLang="en-US" sz="5400">
                <a:latin typeface="Meiryo" charset="-128"/>
                <a:ea typeface="Meiryo" charset="-128"/>
                <a:cs typeface="Meiryo" charset="-128"/>
              </a:rPr>
              <a:t>パラメータ改ざん 対応策 上級</a:t>
            </a:r>
            <a:endParaRPr kumimoji="1" lang="ja-JP" altLang="en-US" sz="5400">
              <a:latin typeface="Meiryo" charset="-128"/>
              <a:ea typeface="Meiryo" charset="-128"/>
              <a:cs typeface="Meiryo" charset="-128"/>
            </a:endParaRPr>
          </a:p>
        </p:txBody>
      </p:sp>
      <p:sp>
        <p:nvSpPr>
          <p:cNvPr id="4" name="テキスト ボックス 3"/>
          <p:cNvSpPr txBox="1"/>
          <p:nvPr/>
        </p:nvSpPr>
        <p:spPr>
          <a:xfrm>
            <a:off x="7919937" y="1690688"/>
            <a:ext cx="3599234" cy="1477328"/>
          </a:xfrm>
          <a:prstGeom prst="rect">
            <a:avLst/>
          </a:prstGeom>
          <a:noFill/>
          <a:ln>
            <a:solidFill>
              <a:schemeClr val="tx1"/>
            </a:solidFill>
          </a:ln>
        </p:spPr>
        <p:txBody>
          <a:bodyPr wrap="square" rtlCol="0">
            <a:spAutoFit/>
          </a:bodyPr>
          <a:lstStyle/>
          <a:p>
            <a:r>
              <a:rPr kumimoji="1" lang="ja-JP" altLang="en-US">
                <a:latin typeface="Meiryo" charset="-128"/>
                <a:ea typeface="Meiryo" charset="-128"/>
                <a:cs typeface="Meiryo" charset="-128"/>
              </a:rPr>
              <a:t>パラメータ</a:t>
            </a:r>
            <a:endParaRPr kumimoji="1" lang="en-US" altLang="ja-JP">
              <a:latin typeface="Meiryo" charset="-128"/>
              <a:ea typeface="Meiryo" charset="-128"/>
              <a:cs typeface="Meiryo" charset="-128"/>
            </a:endParaRPr>
          </a:p>
          <a:p>
            <a:r>
              <a:rPr lang="ja-JP" altLang="en-US">
                <a:latin typeface="Meiryo" charset="-128"/>
                <a:ea typeface="Meiryo" charset="-128"/>
                <a:cs typeface="Meiryo" charset="-128"/>
              </a:rPr>
              <a:t>　</a:t>
            </a:r>
            <a:r>
              <a:rPr lang="en-US" altLang="ja-JP">
                <a:latin typeface="Meiryo" charset="-128"/>
                <a:ea typeface="Meiryo" charset="-128"/>
                <a:cs typeface="Meiryo" charset="-128"/>
              </a:rPr>
              <a:t>name=hoge</a:t>
            </a:r>
          </a:p>
          <a:p>
            <a:r>
              <a:rPr kumimoji="1" lang="ja-JP" altLang="en-US">
                <a:latin typeface="Meiryo" charset="-128"/>
                <a:ea typeface="Meiryo" charset="-128"/>
                <a:cs typeface="Meiryo" charset="-128"/>
              </a:rPr>
              <a:t>　</a:t>
            </a:r>
            <a:r>
              <a:rPr kumimoji="1" lang="en-US" altLang="ja-JP">
                <a:latin typeface="Meiryo" charset="-128"/>
                <a:ea typeface="Meiryo" charset="-128"/>
                <a:cs typeface="Meiryo" charset="-128"/>
              </a:rPr>
              <a:t>sex=male</a:t>
            </a:r>
          </a:p>
          <a:p>
            <a:r>
              <a:rPr lang="ja-JP" altLang="en-US">
                <a:latin typeface="Meiryo" charset="-128"/>
                <a:ea typeface="Meiryo" charset="-128"/>
                <a:cs typeface="Meiryo" charset="-128"/>
              </a:rPr>
              <a:t>　</a:t>
            </a:r>
            <a:r>
              <a:rPr lang="en-US" altLang="ja-JP">
                <a:latin typeface="Meiryo" charset="-128"/>
                <a:ea typeface="Meiryo" charset="-128"/>
                <a:cs typeface="Meiryo" charset="-128"/>
              </a:rPr>
              <a:t>age=16</a:t>
            </a:r>
          </a:p>
          <a:p>
            <a:r>
              <a:rPr kumimoji="1" lang="ja-JP" altLang="en-US">
                <a:latin typeface="Meiryo" charset="-128"/>
                <a:ea typeface="Meiryo" charset="-128"/>
                <a:cs typeface="Meiryo" charset="-128"/>
              </a:rPr>
              <a:t>　</a:t>
            </a:r>
            <a:r>
              <a:rPr kumimoji="1" lang="en-US" altLang="ja-JP">
                <a:latin typeface="Meiryo" charset="-128"/>
                <a:ea typeface="Meiryo" charset="-128"/>
                <a:cs typeface="Meiryo" charset="-128"/>
              </a:rPr>
              <a:t>tel=000-0000-0000</a:t>
            </a:r>
            <a:endParaRPr kumimoji="1" lang="ja-JP" altLang="en-US">
              <a:latin typeface="Meiryo" charset="-128"/>
              <a:ea typeface="Meiryo" charset="-128"/>
              <a:cs typeface="Meiryo" charset="-128"/>
            </a:endParaRPr>
          </a:p>
        </p:txBody>
      </p:sp>
      <p:sp>
        <p:nvSpPr>
          <p:cNvPr id="7" name="テキスト ボックス 6"/>
          <p:cNvSpPr txBox="1"/>
          <p:nvPr/>
        </p:nvSpPr>
        <p:spPr>
          <a:xfrm>
            <a:off x="7919937" y="4030119"/>
            <a:ext cx="3599234" cy="646331"/>
          </a:xfrm>
          <a:prstGeom prst="rect">
            <a:avLst/>
          </a:prstGeom>
          <a:noFill/>
          <a:ln>
            <a:solidFill>
              <a:schemeClr val="tx1"/>
            </a:solidFill>
          </a:ln>
        </p:spPr>
        <p:txBody>
          <a:bodyPr wrap="square" rtlCol="0">
            <a:spAutoFit/>
          </a:bodyPr>
          <a:lstStyle/>
          <a:p>
            <a:r>
              <a:rPr kumimoji="1" lang="ja-JP" altLang="en-US">
                <a:latin typeface="Meiryo" charset="-128"/>
                <a:ea typeface="Meiryo" charset="-128"/>
                <a:cs typeface="Meiryo" charset="-128"/>
              </a:rPr>
              <a:t>シークレットコード</a:t>
            </a:r>
            <a:endParaRPr kumimoji="1" lang="en-US" altLang="ja-JP">
              <a:latin typeface="Meiryo" charset="-128"/>
              <a:ea typeface="Meiryo" charset="-128"/>
              <a:cs typeface="Meiryo" charset="-128"/>
            </a:endParaRPr>
          </a:p>
          <a:p>
            <a:r>
              <a:rPr lang="ja-JP" altLang="en-US">
                <a:latin typeface="Meiryo" charset="-128"/>
                <a:ea typeface="Meiryo" charset="-128"/>
                <a:cs typeface="Meiryo" charset="-128"/>
              </a:rPr>
              <a:t>　</a:t>
            </a:r>
            <a:r>
              <a:rPr lang="en-US" altLang="ja-JP">
                <a:latin typeface="Meiryo" charset="-128"/>
                <a:ea typeface="Meiryo" charset="-128"/>
                <a:cs typeface="Meiryo" charset="-128"/>
              </a:rPr>
              <a:t>HOGE</a:t>
            </a:r>
            <a:endParaRPr kumimoji="1" lang="ja-JP" altLang="en-US">
              <a:latin typeface="Meiryo" charset="-128"/>
              <a:ea typeface="Meiryo" charset="-128"/>
              <a:cs typeface="Meiryo" charset="-128"/>
            </a:endParaRPr>
          </a:p>
        </p:txBody>
      </p:sp>
      <p:sp>
        <p:nvSpPr>
          <p:cNvPr id="8" name="テキスト ボックス 7"/>
          <p:cNvSpPr txBox="1"/>
          <p:nvPr/>
        </p:nvSpPr>
        <p:spPr>
          <a:xfrm>
            <a:off x="6599407" y="5554806"/>
            <a:ext cx="4919764" cy="646331"/>
          </a:xfrm>
          <a:prstGeom prst="rect">
            <a:avLst/>
          </a:prstGeom>
          <a:noFill/>
          <a:ln>
            <a:solidFill>
              <a:schemeClr val="tx1"/>
            </a:solidFill>
          </a:ln>
        </p:spPr>
        <p:txBody>
          <a:bodyPr wrap="square" rtlCol="0">
            <a:spAutoFit/>
          </a:bodyPr>
          <a:lstStyle/>
          <a:p>
            <a:r>
              <a:rPr lang="ja-JP" altLang="en-US">
                <a:latin typeface="Meiryo" charset="-128"/>
                <a:ea typeface="Meiryo" charset="-128"/>
                <a:cs typeface="Meiryo" charset="-128"/>
              </a:rPr>
              <a:t>ハッシュコード</a:t>
            </a:r>
            <a:endParaRPr lang="is-IS" altLang="ja-JP">
              <a:latin typeface="Meiryo" charset="-128"/>
              <a:ea typeface="Meiryo" charset="-128"/>
              <a:cs typeface="Meiryo" charset="-128"/>
            </a:endParaRPr>
          </a:p>
          <a:p>
            <a:r>
              <a:rPr lang="ja-JP" altLang="en-US">
                <a:latin typeface="Meiryo" charset="-128"/>
                <a:ea typeface="Meiryo" charset="-128"/>
                <a:cs typeface="Meiryo" charset="-128"/>
              </a:rPr>
              <a:t>　</a:t>
            </a:r>
            <a:r>
              <a:rPr lang="is-IS" altLang="ja-JP">
                <a:latin typeface="Meiryo" charset="-128"/>
                <a:ea typeface="Meiryo" charset="-128"/>
                <a:cs typeface="Meiryo" charset="-128"/>
              </a:rPr>
              <a:t>7314e1f292011001de32fa8a66e31788</a:t>
            </a:r>
            <a:endParaRPr kumimoji="1" lang="ja-JP" altLang="en-US">
              <a:latin typeface="Meiryo" charset="-128"/>
              <a:ea typeface="Meiryo" charset="-128"/>
              <a:cs typeface="Meiryo" charset="-128"/>
            </a:endParaRPr>
          </a:p>
        </p:txBody>
      </p:sp>
      <p:sp>
        <p:nvSpPr>
          <p:cNvPr id="10" name="テキスト ボックス 9"/>
          <p:cNvSpPr txBox="1"/>
          <p:nvPr/>
        </p:nvSpPr>
        <p:spPr>
          <a:xfrm>
            <a:off x="389733" y="1752901"/>
            <a:ext cx="5932251" cy="2308324"/>
          </a:xfrm>
          <a:prstGeom prst="rect">
            <a:avLst/>
          </a:prstGeom>
          <a:noFill/>
          <a:ln>
            <a:solidFill>
              <a:schemeClr val="tx1"/>
            </a:solidFill>
          </a:ln>
        </p:spPr>
        <p:txBody>
          <a:bodyPr wrap="square" rtlCol="0">
            <a:spAutoFit/>
          </a:bodyPr>
          <a:lstStyle/>
          <a:p>
            <a:r>
              <a:rPr kumimoji="1" lang="ja-JP" altLang="en-US">
                <a:latin typeface="Meiryo" charset="-128"/>
                <a:ea typeface="Meiryo" charset="-128"/>
                <a:cs typeface="Meiryo" charset="-128"/>
              </a:rPr>
              <a:t>ヘッダー</a:t>
            </a:r>
            <a:endParaRPr kumimoji="1" lang="en-US" altLang="ja-JP">
              <a:latin typeface="Meiryo" charset="-128"/>
              <a:ea typeface="Meiryo" charset="-128"/>
              <a:cs typeface="Meiryo" charset="-128"/>
            </a:endParaRPr>
          </a:p>
          <a:p>
            <a:r>
              <a:rPr lang="ja-JP" altLang="en-US">
                <a:latin typeface="Meiryo" charset="-128"/>
                <a:ea typeface="Meiryo" charset="-128"/>
                <a:cs typeface="Meiryo" charset="-128"/>
              </a:rPr>
              <a:t>　</a:t>
            </a:r>
            <a:r>
              <a:rPr lang="is-IS" altLang="ja-JP">
                <a:latin typeface="Meiryo" charset="-128"/>
                <a:ea typeface="Meiryo" charset="-128"/>
                <a:cs typeface="Meiryo" charset="-128"/>
              </a:rPr>
              <a:t>7314e1f292011001de32fa8a66e31788</a:t>
            </a:r>
          </a:p>
          <a:p>
            <a:endParaRPr lang="en-US" altLang="ja-JP">
              <a:latin typeface="Meiryo" charset="-128"/>
              <a:ea typeface="Meiryo" charset="-128"/>
              <a:cs typeface="Meiryo" charset="-128"/>
            </a:endParaRPr>
          </a:p>
          <a:p>
            <a:r>
              <a:rPr kumimoji="1" lang="ja-JP" altLang="en-US">
                <a:latin typeface="Meiryo" charset="-128"/>
                <a:ea typeface="Meiryo" charset="-128"/>
                <a:cs typeface="Meiryo" charset="-128"/>
              </a:rPr>
              <a:t>ボディ</a:t>
            </a:r>
            <a:endParaRPr kumimoji="1" lang="en-US" altLang="ja-JP">
              <a:latin typeface="Meiryo" charset="-128"/>
              <a:ea typeface="Meiryo" charset="-128"/>
              <a:cs typeface="Meiryo" charset="-128"/>
            </a:endParaRPr>
          </a:p>
          <a:p>
            <a:r>
              <a:rPr lang="ja-JP" altLang="en-US">
                <a:latin typeface="Meiryo" charset="-128"/>
                <a:ea typeface="Meiryo" charset="-128"/>
                <a:cs typeface="Meiryo" charset="-128"/>
              </a:rPr>
              <a:t>　</a:t>
            </a:r>
            <a:r>
              <a:rPr lang="en-US" altLang="ja-JP">
                <a:latin typeface="Meiryo" charset="-128"/>
                <a:ea typeface="Meiryo" charset="-128"/>
                <a:cs typeface="Meiryo" charset="-128"/>
              </a:rPr>
              <a:t>name=hoge</a:t>
            </a:r>
          </a:p>
          <a:p>
            <a:r>
              <a:rPr lang="ja-JP" altLang="en-US">
                <a:latin typeface="Meiryo" charset="-128"/>
                <a:ea typeface="Meiryo" charset="-128"/>
                <a:cs typeface="Meiryo" charset="-128"/>
              </a:rPr>
              <a:t>　</a:t>
            </a:r>
            <a:r>
              <a:rPr lang="en-US" altLang="ja-JP">
                <a:latin typeface="Meiryo" charset="-128"/>
                <a:ea typeface="Meiryo" charset="-128"/>
                <a:cs typeface="Meiryo" charset="-128"/>
              </a:rPr>
              <a:t>sex=male</a:t>
            </a:r>
          </a:p>
          <a:p>
            <a:r>
              <a:rPr lang="ja-JP" altLang="en-US">
                <a:latin typeface="Meiryo" charset="-128"/>
                <a:ea typeface="Meiryo" charset="-128"/>
                <a:cs typeface="Meiryo" charset="-128"/>
              </a:rPr>
              <a:t>　</a:t>
            </a:r>
            <a:r>
              <a:rPr lang="en-US" altLang="ja-JP">
                <a:latin typeface="Meiryo" charset="-128"/>
                <a:ea typeface="Meiryo" charset="-128"/>
                <a:cs typeface="Meiryo" charset="-128"/>
              </a:rPr>
              <a:t>age=16</a:t>
            </a:r>
          </a:p>
          <a:p>
            <a:r>
              <a:rPr lang="ja-JP" altLang="en-US">
                <a:latin typeface="Meiryo" charset="-128"/>
                <a:ea typeface="Meiryo" charset="-128"/>
                <a:cs typeface="Meiryo" charset="-128"/>
              </a:rPr>
              <a:t>　</a:t>
            </a:r>
            <a:r>
              <a:rPr lang="en-US" altLang="ja-JP">
                <a:latin typeface="Meiryo" charset="-128"/>
                <a:ea typeface="Meiryo" charset="-128"/>
                <a:cs typeface="Meiryo" charset="-128"/>
              </a:rPr>
              <a:t>tel=000-0000-0000</a:t>
            </a:r>
            <a:endParaRPr lang="ja-JP" altLang="en-US">
              <a:latin typeface="Meiryo" charset="-128"/>
              <a:ea typeface="Meiryo" charset="-128"/>
              <a:cs typeface="Meiryo" charset="-128"/>
            </a:endParaRPr>
          </a:p>
        </p:txBody>
      </p:sp>
      <p:sp>
        <p:nvSpPr>
          <p:cNvPr id="11" name="正方形/長方形 10"/>
          <p:cNvSpPr/>
          <p:nvPr/>
        </p:nvSpPr>
        <p:spPr>
          <a:xfrm>
            <a:off x="9402251" y="3375659"/>
            <a:ext cx="441146" cy="461665"/>
          </a:xfrm>
          <a:prstGeom prst="rect">
            <a:avLst/>
          </a:prstGeom>
        </p:spPr>
        <p:txBody>
          <a:bodyPr wrap="none">
            <a:spAutoFit/>
          </a:bodyPr>
          <a:lstStyle/>
          <a:p>
            <a:r>
              <a:rPr lang="en-US" altLang="ja-JP" sz="2400" b="1">
                <a:latin typeface="Meiryo" charset="-128"/>
                <a:ea typeface="Meiryo" charset="-128"/>
                <a:cs typeface="Meiryo" charset="-128"/>
              </a:rPr>
              <a:t>+</a:t>
            </a:r>
            <a:endParaRPr lang="ja-JP" altLang="en-US" sz="2400" b="1">
              <a:latin typeface="Meiryo" charset="-128"/>
              <a:ea typeface="Meiryo" charset="-128"/>
              <a:cs typeface="Meiryo" charset="-128"/>
            </a:endParaRPr>
          </a:p>
        </p:txBody>
      </p:sp>
      <p:sp>
        <p:nvSpPr>
          <p:cNvPr id="12" name="正方形/長方形 11"/>
          <p:cNvSpPr/>
          <p:nvPr/>
        </p:nvSpPr>
        <p:spPr>
          <a:xfrm>
            <a:off x="9402251" y="4876669"/>
            <a:ext cx="367408" cy="461665"/>
          </a:xfrm>
          <a:prstGeom prst="rect">
            <a:avLst/>
          </a:prstGeom>
        </p:spPr>
        <p:txBody>
          <a:bodyPr wrap="none">
            <a:spAutoFit/>
          </a:bodyPr>
          <a:lstStyle/>
          <a:p>
            <a:r>
              <a:rPr lang="ja-JP" altLang="en-US" sz="2400" b="1">
                <a:latin typeface="Meiryo" charset="-128"/>
                <a:ea typeface="Meiryo" charset="-128"/>
                <a:cs typeface="Meiryo" charset="-128"/>
              </a:rPr>
              <a:t>⇓</a:t>
            </a:r>
          </a:p>
        </p:txBody>
      </p:sp>
      <p:cxnSp>
        <p:nvCxnSpPr>
          <p:cNvPr id="14" name="カギ線コネクタ 13"/>
          <p:cNvCxnSpPr>
            <a:stCxn id="10" idx="3"/>
            <a:endCxn id="4" idx="1"/>
          </p:cNvCxnSpPr>
          <p:nvPr/>
        </p:nvCxnSpPr>
        <p:spPr>
          <a:xfrm flipV="1">
            <a:off x="6321984" y="2429352"/>
            <a:ext cx="1597953" cy="477711"/>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8" idx="1"/>
            <a:endCxn id="10" idx="2"/>
          </p:cNvCxnSpPr>
          <p:nvPr/>
        </p:nvCxnSpPr>
        <p:spPr>
          <a:xfrm rot="10800000">
            <a:off x="3355859" y="4061226"/>
            <a:ext cx="3243548" cy="1816747"/>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角丸四角形吹き出し 14"/>
          <p:cNvSpPr/>
          <p:nvPr/>
        </p:nvSpPr>
        <p:spPr>
          <a:xfrm>
            <a:off x="2022231" y="4327267"/>
            <a:ext cx="4856413" cy="986730"/>
          </a:xfrm>
          <a:prstGeom prst="wedgeRoundRectCallout">
            <a:avLst>
              <a:gd name="adj1" fmla="val 44884"/>
              <a:gd name="adj2" fmla="val 86960"/>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受け取ったパラメータにシークレットコードを付加してハッシュコードを作成する。</a:t>
            </a:r>
          </a:p>
        </p:txBody>
      </p:sp>
      <p:sp>
        <p:nvSpPr>
          <p:cNvPr id="17" name="角丸四角形吹き出し 16"/>
          <p:cNvSpPr/>
          <p:nvPr/>
        </p:nvSpPr>
        <p:spPr>
          <a:xfrm>
            <a:off x="4202876" y="2859807"/>
            <a:ext cx="4856413" cy="986730"/>
          </a:xfrm>
          <a:prstGeom prst="wedgeRoundRectCallout">
            <a:avLst>
              <a:gd name="adj1" fmla="val -66640"/>
              <a:gd name="adj2" fmla="val 156462"/>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作成したハッシュコードとヘッダーに付加されているハッシュコードを比較する。</a:t>
            </a:r>
          </a:p>
        </p:txBody>
      </p:sp>
    </p:spTree>
    <p:extLst>
      <p:ext uri="{BB962C8B-B14F-4D97-AF65-F5344CB8AC3E}">
        <p14:creationId xmlns:p14="http://schemas.microsoft.com/office/powerpoint/2010/main" val="155955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ja-JP" altLang="en-US" sz="5400">
                <a:latin typeface="Meiryo" charset="-128"/>
                <a:ea typeface="Meiryo" charset="-128"/>
                <a:cs typeface="Meiryo" charset="-128"/>
              </a:rPr>
              <a:t>パラメータ改ざん 対応策 上級</a:t>
            </a:r>
            <a:endParaRPr kumimoji="1" lang="ja-JP" altLang="en-US" sz="5400">
              <a:latin typeface="Meiryo" charset="-128"/>
              <a:ea typeface="Meiryo" charset="-128"/>
              <a:cs typeface="Meiryo" charset="-128"/>
            </a:endParaRPr>
          </a:p>
        </p:txBody>
      </p:sp>
      <p:sp>
        <p:nvSpPr>
          <p:cNvPr id="4" name="テキスト ボックス 3"/>
          <p:cNvSpPr txBox="1"/>
          <p:nvPr/>
        </p:nvSpPr>
        <p:spPr>
          <a:xfrm>
            <a:off x="838200" y="1690688"/>
            <a:ext cx="3599234" cy="1477328"/>
          </a:xfrm>
          <a:prstGeom prst="rect">
            <a:avLst/>
          </a:prstGeom>
          <a:noFill/>
          <a:ln>
            <a:solidFill>
              <a:schemeClr val="tx1"/>
            </a:solidFill>
          </a:ln>
        </p:spPr>
        <p:txBody>
          <a:bodyPr wrap="square" rtlCol="0">
            <a:spAutoFit/>
          </a:bodyPr>
          <a:lstStyle/>
          <a:p>
            <a:r>
              <a:rPr kumimoji="1" lang="ja-JP" altLang="en-US">
                <a:latin typeface="Meiryo" charset="-128"/>
                <a:ea typeface="Meiryo" charset="-128"/>
                <a:cs typeface="Meiryo" charset="-128"/>
              </a:rPr>
              <a:t>パラメータ</a:t>
            </a:r>
            <a:endParaRPr kumimoji="1" lang="en-US" altLang="ja-JP">
              <a:latin typeface="Meiryo" charset="-128"/>
              <a:ea typeface="Meiryo" charset="-128"/>
              <a:cs typeface="Meiryo" charset="-128"/>
            </a:endParaRPr>
          </a:p>
          <a:p>
            <a:r>
              <a:rPr lang="ja-JP" altLang="en-US">
                <a:latin typeface="Meiryo" charset="-128"/>
                <a:ea typeface="Meiryo" charset="-128"/>
                <a:cs typeface="Meiryo" charset="-128"/>
              </a:rPr>
              <a:t>　</a:t>
            </a:r>
            <a:r>
              <a:rPr lang="en-US" altLang="ja-JP">
                <a:latin typeface="Meiryo" charset="-128"/>
                <a:ea typeface="Meiryo" charset="-128"/>
                <a:cs typeface="Meiryo" charset="-128"/>
              </a:rPr>
              <a:t>name=hoge</a:t>
            </a:r>
          </a:p>
          <a:p>
            <a:r>
              <a:rPr kumimoji="1" lang="ja-JP" altLang="en-US">
                <a:latin typeface="Meiryo" charset="-128"/>
                <a:ea typeface="Meiryo" charset="-128"/>
                <a:cs typeface="Meiryo" charset="-128"/>
              </a:rPr>
              <a:t>　</a:t>
            </a:r>
            <a:r>
              <a:rPr kumimoji="1" lang="en-US" altLang="ja-JP">
                <a:latin typeface="Meiryo" charset="-128"/>
                <a:ea typeface="Meiryo" charset="-128"/>
                <a:cs typeface="Meiryo" charset="-128"/>
              </a:rPr>
              <a:t>sex=male</a:t>
            </a:r>
          </a:p>
          <a:p>
            <a:r>
              <a:rPr lang="ja-JP" altLang="en-US">
                <a:latin typeface="Meiryo" charset="-128"/>
                <a:ea typeface="Meiryo" charset="-128"/>
                <a:cs typeface="Meiryo" charset="-128"/>
              </a:rPr>
              <a:t>　</a:t>
            </a:r>
            <a:r>
              <a:rPr lang="en-US" altLang="ja-JP">
                <a:latin typeface="Meiryo" charset="-128"/>
                <a:ea typeface="Meiryo" charset="-128"/>
                <a:cs typeface="Meiryo" charset="-128"/>
              </a:rPr>
              <a:t>age=16</a:t>
            </a:r>
          </a:p>
          <a:p>
            <a:r>
              <a:rPr kumimoji="1" lang="ja-JP" altLang="en-US">
                <a:latin typeface="Meiryo" charset="-128"/>
                <a:ea typeface="Meiryo" charset="-128"/>
                <a:cs typeface="Meiryo" charset="-128"/>
              </a:rPr>
              <a:t>　</a:t>
            </a:r>
            <a:r>
              <a:rPr kumimoji="1" lang="en-US" altLang="ja-JP">
                <a:latin typeface="Meiryo" charset="-128"/>
                <a:ea typeface="Meiryo" charset="-128"/>
                <a:cs typeface="Meiryo" charset="-128"/>
              </a:rPr>
              <a:t>tel=000-0000-0000</a:t>
            </a:r>
            <a:endParaRPr kumimoji="1" lang="ja-JP" altLang="en-US">
              <a:latin typeface="Meiryo" charset="-128"/>
              <a:ea typeface="Meiryo" charset="-128"/>
              <a:cs typeface="Meiryo" charset="-128"/>
            </a:endParaRPr>
          </a:p>
        </p:txBody>
      </p:sp>
      <p:sp>
        <p:nvSpPr>
          <p:cNvPr id="7" name="テキスト ボックス 6"/>
          <p:cNvSpPr txBox="1"/>
          <p:nvPr/>
        </p:nvSpPr>
        <p:spPr>
          <a:xfrm>
            <a:off x="838200" y="4030119"/>
            <a:ext cx="3599234" cy="646331"/>
          </a:xfrm>
          <a:prstGeom prst="rect">
            <a:avLst/>
          </a:prstGeom>
          <a:noFill/>
          <a:ln>
            <a:solidFill>
              <a:schemeClr val="tx1"/>
            </a:solidFill>
          </a:ln>
        </p:spPr>
        <p:txBody>
          <a:bodyPr wrap="square" rtlCol="0">
            <a:spAutoFit/>
          </a:bodyPr>
          <a:lstStyle/>
          <a:p>
            <a:r>
              <a:rPr kumimoji="1" lang="ja-JP" altLang="en-US">
                <a:latin typeface="Meiryo" charset="-128"/>
                <a:ea typeface="Meiryo" charset="-128"/>
                <a:cs typeface="Meiryo" charset="-128"/>
              </a:rPr>
              <a:t>シークレットコード</a:t>
            </a:r>
            <a:endParaRPr kumimoji="1" lang="en-US" altLang="ja-JP">
              <a:latin typeface="Meiryo" charset="-128"/>
              <a:ea typeface="Meiryo" charset="-128"/>
              <a:cs typeface="Meiryo" charset="-128"/>
            </a:endParaRPr>
          </a:p>
          <a:p>
            <a:r>
              <a:rPr lang="ja-JP" altLang="en-US">
                <a:latin typeface="Meiryo" charset="-128"/>
                <a:ea typeface="Meiryo" charset="-128"/>
                <a:cs typeface="Meiryo" charset="-128"/>
              </a:rPr>
              <a:t>　</a:t>
            </a:r>
            <a:r>
              <a:rPr lang="en-US" altLang="ja-JP">
                <a:latin typeface="Meiryo" charset="-128"/>
                <a:ea typeface="Meiryo" charset="-128"/>
                <a:cs typeface="Meiryo" charset="-128"/>
              </a:rPr>
              <a:t>HOGE</a:t>
            </a:r>
            <a:endParaRPr kumimoji="1" lang="ja-JP" altLang="en-US">
              <a:latin typeface="Meiryo" charset="-128"/>
              <a:ea typeface="Meiryo" charset="-128"/>
              <a:cs typeface="Meiryo" charset="-128"/>
            </a:endParaRPr>
          </a:p>
        </p:txBody>
      </p:sp>
      <p:sp>
        <p:nvSpPr>
          <p:cNvPr id="8" name="テキスト ボックス 7"/>
          <p:cNvSpPr txBox="1"/>
          <p:nvPr/>
        </p:nvSpPr>
        <p:spPr>
          <a:xfrm>
            <a:off x="683772" y="5538553"/>
            <a:ext cx="4919764" cy="646331"/>
          </a:xfrm>
          <a:prstGeom prst="rect">
            <a:avLst/>
          </a:prstGeom>
          <a:noFill/>
          <a:ln>
            <a:solidFill>
              <a:schemeClr val="tx1"/>
            </a:solidFill>
          </a:ln>
        </p:spPr>
        <p:txBody>
          <a:bodyPr wrap="square" rtlCol="0">
            <a:spAutoFit/>
          </a:bodyPr>
          <a:lstStyle/>
          <a:p>
            <a:r>
              <a:rPr lang="ja-JP" altLang="en-US">
                <a:latin typeface="Meiryo" charset="-128"/>
                <a:ea typeface="Meiryo" charset="-128"/>
                <a:cs typeface="Meiryo" charset="-128"/>
              </a:rPr>
              <a:t>ハッシュコード</a:t>
            </a:r>
            <a:endParaRPr lang="is-IS" altLang="ja-JP">
              <a:latin typeface="Meiryo" charset="-128"/>
              <a:ea typeface="Meiryo" charset="-128"/>
              <a:cs typeface="Meiryo" charset="-128"/>
            </a:endParaRPr>
          </a:p>
          <a:p>
            <a:r>
              <a:rPr lang="ja-JP" altLang="en-US">
                <a:latin typeface="Meiryo" charset="-128"/>
                <a:ea typeface="Meiryo" charset="-128"/>
                <a:cs typeface="Meiryo" charset="-128"/>
              </a:rPr>
              <a:t>　</a:t>
            </a:r>
            <a:r>
              <a:rPr lang="is-IS" altLang="ja-JP">
                <a:latin typeface="Meiryo" charset="-128"/>
                <a:ea typeface="Meiryo" charset="-128"/>
                <a:cs typeface="Meiryo" charset="-128"/>
              </a:rPr>
              <a:t>7314e1f292011001de32fa8a66e31788</a:t>
            </a:r>
            <a:endParaRPr kumimoji="1" lang="ja-JP" altLang="en-US">
              <a:latin typeface="Meiryo" charset="-128"/>
              <a:ea typeface="Meiryo" charset="-128"/>
              <a:cs typeface="Meiryo" charset="-128"/>
            </a:endParaRPr>
          </a:p>
        </p:txBody>
      </p:sp>
      <p:sp>
        <p:nvSpPr>
          <p:cNvPr id="10" name="テキスト ボックス 9"/>
          <p:cNvSpPr txBox="1"/>
          <p:nvPr/>
        </p:nvSpPr>
        <p:spPr>
          <a:xfrm>
            <a:off x="5940357" y="2079155"/>
            <a:ext cx="5932251" cy="2308324"/>
          </a:xfrm>
          <a:prstGeom prst="rect">
            <a:avLst/>
          </a:prstGeom>
          <a:noFill/>
          <a:ln>
            <a:solidFill>
              <a:schemeClr val="tx1"/>
            </a:solidFill>
          </a:ln>
        </p:spPr>
        <p:txBody>
          <a:bodyPr wrap="square" rtlCol="0">
            <a:spAutoFit/>
          </a:bodyPr>
          <a:lstStyle/>
          <a:p>
            <a:r>
              <a:rPr kumimoji="1" lang="ja-JP" altLang="en-US">
                <a:latin typeface="Meiryo" charset="-128"/>
                <a:ea typeface="Meiryo" charset="-128"/>
                <a:cs typeface="Meiryo" charset="-128"/>
              </a:rPr>
              <a:t>ヘッダー</a:t>
            </a:r>
            <a:endParaRPr kumimoji="1" lang="en-US" altLang="ja-JP">
              <a:latin typeface="Meiryo" charset="-128"/>
              <a:ea typeface="Meiryo" charset="-128"/>
              <a:cs typeface="Meiryo" charset="-128"/>
            </a:endParaRPr>
          </a:p>
          <a:p>
            <a:r>
              <a:rPr lang="ja-JP" altLang="en-US">
                <a:latin typeface="Meiryo" charset="-128"/>
                <a:ea typeface="Meiryo" charset="-128"/>
                <a:cs typeface="Meiryo" charset="-128"/>
              </a:rPr>
              <a:t>　</a:t>
            </a:r>
            <a:r>
              <a:rPr lang="is-IS" altLang="ja-JP">
                <a:latin typeface="Meiryo" charset="-128"/>
                <a:ea typeface="Meiryo" charset="-128"/>
                <a:cs typeface="Meiryo" charset="-128"/>
              </a:rPr>
              <a:t>7314e1f292011001de32fa8a66e31788</a:t>
            </a:r>
          </a:p>
          <a:p>
            <a:endParaRPr lang="en-US" altLang="ja-JP">
              <a:latin typeface="Meiryo" charset="-128"/>
              <a:ea typeface="Meiryo" charset="-128"/>
              <a:cs typeface="Meiryo" charset="-128"/>
            </a:endParaRPr>
          </a:p>
          <a:p>
            <a:r>
              <a:rPr kumimoji="1" lang="ja-JP" altLang="en-US">
                <a:latin typeface="Meiryo" charset="-128"/>
                <a:ea typeface="Meiryo" charset="-128"/>
                <a:cs typeface="Meiryo" charset="-128"/>
              </a:rPr>
              <a:t>ボディ</a:t>
            </a:r>
            <a:endParaRPr kumimoji="1" lang="en-US" altLang="ja-JP">
              <a:latin typeface="Meiryo" charset="-128"/>
              <a:ea typeface="Meiryo" charset="-128"/>
              <a:cs typeface="Meiryo" charset="-128"/>
            </a:endParaRPr>
          </a:p>
          <a:p>
            <a:r>
              <a:rPr lang="ja-JP" altLang="en-US">
                <a:latin typeface="Meiryo" charset="-128"/>
                <a:ea typeface="Meiryo" charset="-128"/>
                <a:cs typeface="Meiryo" charset="-128"/>
              </a:rPr>
              <a:t>　</a:t>
            </a:r>
            <a:r>
              <a:rPr lang="en-US" altLang="ja-JP">
                <a:latin typeface="Meiryo" charset="-128"/>
                <a:ea typeface="Meiryo" charset="-128"/>
                <a:cs typeface="Meiryo" charset="-128"/>
              </a:rPr>
              <a:t>name=hoge</a:t>
            </a:r>
          </a:p>
          <a:p>
            <a:r>
              <a:rPr lang="ja-JP" altLang="en-US">
                <a:latin typeface="Meiryo" charset="-128"/>
                <a:ea typeface="Meiryo" charset="-128"/>
                <a:cs typeface="Meiryo" charset="-128"/>
              </a:rPr>
              <a:t>　</a:t>
            </a:r>
            <a:r>
              <a:rPr lang="en-US" altLang="ja-JP">
                <a:latin typeface="Meiryo" charset="-128"/>
                <a:ea typeface="Meiryo" charset="-128"/>
                <a:cs typeface="Meiryo" charset="-128"/>
              </a:rPr>
              <a:t>sex=male</a:t>
            </a:r>
          </a:p>
          <a:p>
            <a:r>
              <a:rPr lang="ja-JP" altLang="en-US">
                <a:latin typeface="Meiryo" charset="-128"/>
                <a:ea typeface="Meiryo" charset="-128"/>
                <a:cs typeface="Meiryo" charset="-128"/>
              </a:rPr>
              <a:t>　</a:t>
            </a:r>
            <a:r>
              <a:rPr lang="en-US" altLang="ja-JP">
                <a:latin typeface="Meiryo" charset="-128"/>
                <a:ea typeface="Meiryo" charset="-128"/>
                <a:cs typeface="Meiryo" charset="-128"/>
              </a:rPr>
              <a:t>age=</a:t>
            </a:r>
            <a:r>
              <a:rPr lang="en-US" altLang="ja-JP" b="1">
                <a:solidFill>
                  <a:srgbClr val="FF0000"/>
                </a:solidFill>
                <a:latin typeface="Meiryo" charset="-128"/>
                <a:ea typeface="Meiryo" charset="-128"/>
                <a:cs typeface="Meiryo" charset="-128"/>
              </a:rPr>
              <a:t>18</a:t>
            </a:r>
          </a:p>
          <a:p>
            <a:r>
              <a:rPr lang="ja-JP" altLang="en-US">
                <a:latin typeface="Meiryo" charset="-128"/>
                <a:ea typeface="Meiryo" charset="-128"/>
                <a:cs typeface="Meiryo" charset="-128"/>
              </a:rPr>
              <a:t>　</a:t>
            </a:r>
            <a:r>
              <a:rPr lang="en-US" altLang="ja-JP">
                <a:latin typeface="Meiryo" charset="-128"/>
                <a:ea typeface="Meiryo" charset="-128"/>
                <a:cs typeface="Meiryo" charset="-128"/>
              </a:rPr>
              <a:t>tel=000-0000-0000</a:t>
            </a:r>
            <a:endParaRPr lang="ja-JP" altLang="en-US">
              <a:latin typeface="Meiryo" charset="-128"/>
              <a:ea typeface="Meiryo" charset="-128"/>
              <a:cs typeface="Meiryo" charset="-128"/>
            </a:endParaRPr>
          </a:p>
        </p:txBody>
      </p:sp>
      <p:sp>
        <p:nvSpPr>
          <p:cNvPr id="11" name="正方形/長方形 10"/>
          <p:cNvSpPr/>
          <p:nvPr/>
        </p:nvSpPr>
        <p:spPr>
          <a:xfrm>
            <a:off x="2320514" y="3375659"/>
            <a:ext cx="441146" cy="461665"/>
          </a:xfrm>
          <a:prstGeom prst="rect">
            <a:avLst/>
          </a:prstGeom>
        </p:spPr>
        <p:txBody>
          <a:bodyPr wrap="none">
            <a:spAutoFit/>
          </a:bodyPr>
          <a:lstStyle/>
          <a:p>
            <a:r>
              <a:rPr lang="en-US" altLang="ja-JP" sz="2400" b="1">
                <a:latin typeface="Meiryo" charset="-128"/>
                <a:ea typeface="Meiryo" charset="-128"/>
                <a:cs typeface="Meiryo" charset="-128"/>
              </a:rPr>
              <a:t>+</a:t>
            </a:r>
            <a:endParaRPr lang="ja-JP" altLang="en-US" sz="2400" b="1">
              <a:latin typeface="Meiryo" charset="-128"/>
              <a:ea typeface="Meiryo" charset="-128"/>
              <a:cs typeface="Meiryo" charset="-128"/>
            </a:endParaRPr>
          </a:p>
        </p:txBody>
      </p:sp>
      <p:sp>
        <p:nvSpPr>
          <p:cNvPr id="12" name="正方形/長方形 11"/>
          <p:cNvSpPr/>
          <p:nvPr/>
        </p:nvSpPr>
        <p:spPr>
          <a:xfrm>
            <a:off x="2320514" y="4876669"/>
            <a:ext cx="367408" cy="461665"/>
          </a:xfrm>
          <a:prstGeom prst="rect">
            <a:avLst/>
          </a:prstGeom>
        </p:spPr>
        <p:txBody>
          <a:bodyPr wrap="none">
            <a:spAutoFit/>
          </a:bodyPr>
          <a:lstStyle/>
          <a:p>
            <a:r>
              <a:rPr lang="ja-JP" altLang="en-US" sz="2400" b="1">
                <a:latin typeface="Meiryo" charset="-128"/>
                <a:ea typeface="Meiryo" charset="-128"/>
                <a:cs typeface="Meiryo" charset="-128"/>
              </a:rPr>
              <a:t>⇓</a:t>
            </a:r>
          </a:p>
        </p:txBody>
      </p:sp>
      <p:cxnSp>
        <p:nvCxnSpPr>
          <p:cNvPr id="14" name="カギ線コネクタ 13"/>
          <p:cNvCxnSpPr>
            <a:stCxn id="4" idx="3"/>
            <a:endCxn id="10" idx="1"/>
          </p:cNvCxnSpPr>
          <p:nvPr/>
        </p:nvCxnSpPr>
        <p:spPr>
          <a:xfrm>
            <a:off x="4437434" y="2429352"/>
            <a:ext cx="1502923" cy="803965"/>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8" idx="3"/>
            <a:endCxn id="10" idx="2"/>
          </p:cNvCxnSpPr>
          <p:nvPr/>
        </p:nvCxnSpPr>
        <p:spPr>
          <a:xfrm flipV="1">
            <a:off x="5603536" y="4387479"/>
            <a:ext cx="3302947" cy="147424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角丸四角形吹き出し 12"/>
          <p:cNvSpPr/>
          <p:nvPr/>
        </p:nvSpPr>
        <p:spPr>
          <a:xfrm>
            <a:off x="1002324" y="2945333"/>
            <a:ext cx="5383952" cy="676451"/>
          </a:xfrm>
          <a:prstGeom prst="wedgeRoundRectCallout">
            <a:avLst>
              <a:gd name="adj1" fmla="val 44884"/>
              <a:gd name="adj2" fmla="val 86960"/>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パラメータの改ざんを行ってリクエストを行う</a:t>
            </a:r>
            <a:r>
              <a:rPr lang="ja-JP" altLang="en-US"/>
              <a:t>。</a:t>
            </a:r>
            <a:endParaRPr kumimoji="1" lang="en-US" altLang="ja-JP"/>
          </a:p>
        </p:txBody>
      </p:sp>
    </p:spTree>
    <p:extLst>
      <p:ext uri="{BB962C8B-B14F-4D97-AF65-F5344CB8AC3E}">
        <p14:creationId xmlns:p14="http://schemas.microsoft.com/office/powerpoint/2010/main" val="202277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838200" y="365125"/>
            <a:ext cx="10515600" cy="1325563"/>
          </a:xfrm>
        </p:spPr>
        <p:txBody>
          <a:bodyPr>
            <a:normAutofit/>
          </a:bodyPr>
          <a:lstStyle/>
          <a:p>
            <a:pPr algn="ctr"/>
            <a:r>
              <a:rPr lang="ja-JP" altLang="en-US" sz="5400">
                <a:latin typeface="Meiryo" charset="-128"/>
                <a:ea typeface="Meiryo" charset="-128"/>
                <a:cs typeface="Meiryo" charset="-128"/>
              </a:rPr>
              <a:t>パラメータ改ざん 対応策 上級</a:t>
            </a:r>
            <a:endParaRPr kumimoji="1" lang="ja-JP" altLang="en-US" sz="5400">
              <a:latin typeface="Meiryo" charset="-128"/>
              <a:ea typeface="Meiryo" charset="-128"/>
              <a:cs typeface="Meiryo" charset="-128"/>
            </a:endParaRPr>
          </a:p>
        </p:txBody>
      </p:sp>
      <p:sp>
        <p:nvSpPr>
          <p:cNvPr id="4" name="テキスト ボックス 3"/>
          <p:cNvSpPr txBox="1"/>
          <p:nvPr/>
        </p:nvSpPr>
        <p:spPr>
          <a:xfrm>
            <a:off x="7919937" y="1690688"/>
            <a:ext cx="3599234" cy="1477328"/>
          </a:xfrm>
          <a:prstGeom prst="rect">
            <a:avLst/>
          </a:prstGeom>
          <a:noFill/>
          <a:ln>
            <a:solidFill>
              <a:schemeClr val="tx1"/>
            </a:solidFill>
          </a:ln>
        </p:spPr>
        <p:txBody>
          <a:bodyPr wrap="square" rtlCol="0">
            <a:spAutoFit/>
          </a:bodyPr>
          <a:lstStyle/>
          <a:p>
            <a:r>
              <a:rPr kumimoji="1" lang="ja-JP" altLang="en-US">
                <a:latin typeface="Meiryo" charset="-128"/>
                <a:ea typeface="Meiryo" charset="-128"/>
                <a:cs typeface="Meiryo" charset="-128"/>
              </a:rPr>
              <a:t>パラメータ</a:t>
            </a:r>
            <a:endParaRPr kumimoji="1" lang="en-US" altLang="ja-JP">
              <a:latin typeface="Meiryo" charset="-128"/>
              <a:ea typeface="Meiryo" charset="-128"/>
              <a:cs typeface="Meiryo" charset="-128"/>
            </a:endParaRPr>
          </a:p>
          <a:p>
            <a:r>
              <a:rPr lang="ja-JP" altLang="en-US">
                <a:latin typeface="Meiryo" charset="-128"/>
                <a:ea typeface="Meiryo" charset="-128"/>
                <a:cs typeface="Meiryo" charset="-128"/>
              </a:rPr>
              <a:t>　</a:t>
            </a:r>
            <a:r>
              <a:rPr lang="en-US" altLang="ja-JP">
                <a:latin typeface="Meiryo" charset="-128"/>
                <a:ea typeface="Meiryo" charset="-128"/>
                <a:cs typeface="Meiryo" charset="-128"/>
              </a:rPr>
              <a:t>name=hoge</a:t>
            </a:r>
          </a:p>
          <a:p>
            <a:r>
              <a:rPr kumimoji="1" lang="ja-JP" altLang="en-US">
                <a:latin typeface="Meiryo" charset="-128"/>
                <a:ea typeface="Meiryo" charset="-128"/>
                <a:cs typeface="Meiryo" charset="-128"/>
              </a:rPr>
              <a:t>　</a:t>
            </a:r>
            <a:r>
              <a:rPr kumimoji="1" lang="en-US" altLang="ja-JP">
                <a:latin typeface="Meiryo" charset="-128"/>
                <a:ea typeface="Meiryo" charset="-128"/>
                <a:cs typeface="Meiryo" charset="-128"/>
              </a:rPr>
              <a:t>sex=male</a:t>
            </a:r>
          </a:p>
          <a:p>
            <a:r>
              <a:rPr lang="ja-JP" altLang="en-US">
                <a:latin typeface="Meiryo" charset="-128"/>
                <a:ea typeface="Meiryo" charset="-128"/>
                <a:cs typeface="Meiryo" charset="-128"/>
              </a:rPr>
              <a:t>　</a:t>
            </a:r>
            <a:r>
              <a:rPr lang="en-US" altLang="ja-JP">
                <a:latin typeface="Meiryo" charset="-128"/>
                <a:ea typeface="Meiryo" charset="-128"/>
                <a:cs typeface="Meiryo" charset="-128"/>
              </a:rPr>
              <a:t>age=18</a:t>
            </a:r>
          </a:p>
          <a:p>
            <a:r>
              <a:rPr kumimoji="1" lang="ja-JP" altLang="en-US">
                <a:latin typeface="Meiryo" charset="-128"/>
                <a:ea typeface="Meiryo" charset="-128"/>
                <a:cs typeface="Meiryo" charset="-128"/>
              </a:rPr>
              <a:t>　</a:t>
            </a:r>
            <a:r>
              <a:rPr kumimoji="1" lang="en-US" altLang="ja-JP">
                <a:latin typeface="Meiryo" charset="-128"/>
                <a:ea typeface="Meiryo" charset="-128"/>
                <a:cs typeface="Meiryo" charset="-128"/>
              </a:rPr>
              <a:t>tel=000-0000-0000</a:t>
            </a:r>
            <a:endParaRPr kumimoji="1" lang="ja-JP" altLang="en-US">
              <a:latin typeface="Meiryo" charset="-128"/>
              <a:ea typeface="Meiryo" charset="-128"/>
              <a:cs typeface="Meiryo" charset="-128"/>
            </a:endParaRPr>
          </a:p>
        </p:txBody>
      </p:sp>
      <p:sp>
        <p:nvSpPr>
          <p:cNvPr id="7" name="テキスト ボックス 6"/>
          <p:cNvSpPr txBox="1"/>
          <p:nvPr/>
        </p:nvSpPr>
        <p:spPr>
          <a:xfrm>
            <a:off x="7919937" y="4030119"/>
            <a:ext cx="3599234" cy="646331"/>
          </a:xfrm>
          <a:prstGeom prst="rect">
            <a:avLst/>
          </a:prstGeom>
          <a:noFill/>
          <a:ln>
            <a:solidFill>
              <a:schemeClr val="tx1"/>
            </a:solidFill>
          </a:ln>
        </p:spPr>
        <p:txBody>
          <a:bodyPr wrap="square" rtlCol="0">
            <a:spAutoFit/>
          </a:bodyPr>
          <a:lstStyle/>
          <a:p>
            <a:r>
              <a:rPr kumimoji="1" lang="ja-JP" altLang="en-US">
                <a:latin typeface="Meiryo" charset="-128"/>
                <a:ea typeface="Meiryo" charset="-128"/>
                <a:cs typeface="Meiryo" charset="-128"/>
              </a:rPr>
              <a:t>シークレットコード</a:t>
            </a:r>
            <a:endParaRPr kumimoji="1" lang="en-US" altLang="ja-JP">
              <a:latin typeface="Meiryo" charset="-128"/>
              <a:ea typeface="Meiryo" charset="-128"/>
              <a:cs typeface="Meiryo" charset="-128"/>
            </a:endParaRPr>
          </a:p>
          <a:p>
            <a:r>
              <a:rPr lang="ja-JP" altLang="en-US">
                <a:latin typeface="Meiryo" charset="-128"/>
                <a:ea typeface="Meiryo" charset="-128"/>
                <a:cs typeface="Meiryo" charset="-128"/>
              </a:rPr>
              <a:t>　</a:t>
            </a:r>
            <a:r>
              <a:rPr lang="en-US" altLang="ja-JP">
                <a:latin typeface="Meiryo" charset="-128"/>
                <a:ea typeface="Meiryo" charset="-128"/>
                <a:cs typeface="Meiryo" charset="-128"/>
              </a:rPr>
              <a:t>HOGE</a:t>
            </a:r>
            <a:endParaRPr kumimoji="1" lang="ja-JP" altLang="en-US">
              <a:latin typeface="Meiryo" charset="-128"/>
              <a:ea typeface="Meiryo" charset="-128"/>
              <a:cs typeface="Meiryo" charset="-128"/>
            </a:endParaRPr>
          </a:p>
        </p:txBody>
      </p:sp>
      <p:sp>
        <p:nvSpPr>
          <p:cNvPr id="8" name="テキスト ボックス 7"/>
          <p:cNvSpPr txBox="1"/>
          <p:nvPr/>
        </p:nvSpPr>
        <p:spPr>
          <a:xfrm>
            <a:off x="6599407" y="5554806"/>
            <a:ext cx="4919764" cy="646331"/>
          </a:xfrm>
          <a:prstGeom prst="rect">
            <a:avLst/>
          </a:prstGeom>
          <a:noFill/>
          <a:ln>
            <a:solidFill>
              <a:schemeClr val="tx1"/>
            </a:solidFill>
          </a:ln>
        </p:spPr>
        <p:txBody>
          <a:bodyPr wrap="square" rtlCol="0">
            <a:spAutoFit/>
          </a:bodyPr>
          <a:lstStyle/>
          <a:p>
            <a:r>
              <a:rPr lang="ja-JP" altLang="en-US">
                <a:latin typeface="Meiryo" charset="-128"/>
                <a:ea typeface="Meiryo" charset="-128"/>
                <a:cs typeface="Meiryo" charset="-128"/>
              </a:rPr>
              <a:t>ハッシュコード</a:t>
            </a:r>
            <a:endParaRPr lang="is-IS" altLang="ja-JP">
              <a:latin typeface="Meiryo" charset="-128"/>
              <a:ea typeface="Meiryo" charset="-128"/>
              <a:cs typeface="Meiryo" charset="-128"/>
            </a:endParaRPr>
          </a:p>
          <a:p>
            <a:r>
              <a:rPr lang="ja-JP" altLang="en-US">
                <a:latin typeface="Meiryo" charset="-128"/>
                <a:ea typeface="Meiryo" charset="-128"/>
                <a:cs typeface="Meiryo" charset="-128"/>
              </a:rPr>
              <a:t>　</a:t>
            </a:r>
            <a:r>
              <a:rPr lang="nl-NL" altLang="ja-JP">
                <a:latin typeface="Meiryo" charset="-128"/>
                <a:ea typeface="Meiryo" charset="-128"/>
                <a:cs typeface="Meiryo" charset="-128"/>
              </a:rPr>
              <a:t> 3555b0bff9edc0613e35cfda2c634fc3</a:t>
            </a:r>
            <a:endParaRPr kumimoji="1" lang="ja-JP" altLang="en-US">
              <a:latin typeface="Meiryo" charset="-128"/>
              <a:ea typeface="Meiryo" charset="-128"/>
              <a:cs typeface="Meiryo" charset="-128"/>
            </a:endParaRPr>
          </a:p>
        </p:txBody>
      </p:sp>
      <p:sp>
        <p:nvSpPr>
          <p:cNvPr id="10" name="テキスト ボックス 9"/>
          <p:cNvSpPr txBox="1"/>
          <p:nvPr/>
        </p:nvSpPr>
        <p:spPr>
          <a:xfrm>
            <a:off x="389733" y="1752901"/>
            <a:ext cx="5932251" cy="2308324"/>
          </a:xfrm>
          <a:prstGeom prst="rect">
            <a:avLst/>
          </a:prstGeom>
          <a:noFill/>
          <a:ln>
            <a:solidFill>
              <a:schemeClr val="tx1"/>
            </a:solidFill>
          </a:ln>
        </p:spPr>
        <p:txBody>
          <a:bodyPr wrap="square" rtlCol="0">
            <a:spAutoFit/>
          </a:bodyPr>
          <a:lstStyle/>
          <a:p>
            <a:r>
              <a:rPr kumimoji="1" lang="ja-JP" altLang="en-US">
                <a:latin typeface="Meiryo" charset="-128"/>
                <a:ea typeface="Meiryo" charset="-128"/>
                <a:cs typeface="Meiryo" charset="-128"/>
              </a:rPr>
              <a:t>ヘッダー</a:t>
            </a:r>
            <a:endParaRPr kumimoji="1" lang="en-US" altLang="ja-JP">
              <a:latin typeface="Meiryo" charset="-128"/>
              <a:ea typeface="Meiryo" charset="-128"/>
              <a:cs typeface="Meiryo" charset="-128"/>
            </a:endParaRPr>
          </a:p>
          <a:p>
            <a:r>
              <a:rPr lang="ja-JP" altLang="en-US">
                <a:latin typeface="Meiryo" charset="-128"/>
                <a:ea typeface="Meiryo" charset="-128"/>
                <a:cs typeface="Meiryo" charset="-128"/>
              </a:rPr>
              <a:t>　</a:t>
            </a:r>
            <a:r>
              <a:rPr lang="is-IS" altLang="ja-JP">
                <a:latin typeface="Meiryo" charset="-128"/>
                <a:ea typeface="Meiryo" charset="-128"/>
                <a:cs typeface="Meiryo" charset="-128"/>
              </a:rPr>
              <a:t>7314e1f292011001de32fa8a66e31788</a:t>
            </a:r>
          </a:p>
          <a:p>
            <a:endParaRPr lang="en-US" altLang="ja-JP">
              <a:latin typeface="Meiryo" charset="-128"/>
              <a:ea typeface="Meiryo" charset="-128"/>
              <a:cs typeface="Meiryo" charset="-128"/>
            </a:endParaRPr>
          </a:p>
          <a:p>
            <a:r>
              <a:rPr kumimoji="1" lang="ja-JP" altLang="en-US">
                <a:latin typeface="Meiryo" charset="-128"/>
                <a:ea typeface="Meiryo" charset="-128"/>
                <a:cs typeface="Meiryo" charset="-128"/>
              </a:rPr>
              <a:t>ボディ</a:t>
            </a:r>
            <a:endParaRPr kumimoji="1" lang="en-US" altLang="ja-JP">
              <a:latin typeface="Meiryo" charset="-128"/>
              <a:ea typeface="Meiryo" charset="-128"/>
              <a:cs typeface="Meiryo" charset="-128"/>
            </a:endParaRPr>
          </a:p>
          <a:p>
            <a:r>
              <a:rPr lang="ja-JP" altLang="en-US">
                <a:latin typeface="Meiryo" charset="-128"/>
                <a:ea typeface="Meiryo" charset="-128"/>
                <a:cs typeface="Meiryo" charset="-128"/>
              </a:rPr>
              <a:t>　</a:t>
            </a:r>
            <a:r>
              <a:rPr lang="en-US" altLang="ja-JP">
                <a:latin typeface="Meiryo" charset="-128"/>
                <a:ea typeface="Meiryo" charset="-128"/>
                <a:cs typeface="Meiryo" charset="-128"/>
              </a:rPr>
              <a:t>name=hoge</a:t>
            </a:r>
          </a:p>
          <a:p>
            <a:r>
              <a:rPr lang="ja-JP" altLang="en-US">
                <a:latin typeface="Meiryo" charset="-128"/>
                <a:ea typeface="Meiryo" charset="-128"/>
                <a:cs typeface="Meiryo" charset="-128"/>
              </a:rPr>
              <a:t>　</a:t>
            </a:r>
            <a:r>
              <a:rPr lang="en-US" altLang="ja-JP">
                <a:latin typeface="Meiryo" charset="-128"/>
                <a:ea typeface="Meiryo" charset="-128"/>
                <a:cs typeface="Meiryo" charset="-128"/>
              </a:rPr>
              <a:t>sex=male</a:t>
            </a:r>
          </a:p>
          <a:p>
            <a:r>
              <a:rPr lang="ja-JP" altLang="en-US">
                <a:latin typeface="Meiryo" charset="-128"/>
                <a:ea typeface="Meiryo" charset="-128"/>
                <a:cs typeface="Meiryo" charset="-128"/>
              </a:rPr>
              <a:t>　</a:t>
            </a:r>
            <a:r>
              <a:rPr lang="en-US" altLang="ja-JP">
                <a:latin typeface="Meiryo" charset="-128"/>
                <a:ea typeface="Meiryo" charset="-128"/>
                <a:cs typeface="Meiryo" charset="-128"/>
              </a:rPr>
              <a:t>age=</a:t>
            </a:r>
            <a:r>
              <a:rPr lang="en-US" altLang="ja-JP" b="1">
                <a:solidFill>
                  <a:srgbClr val="FF0000"/>
                </a:solidFill>
                <a:latin typeface="Meiryo" charset="-128"/>
                <a:ea typeface="Meiryo" charset="-128"/>
                <a:cs typeface="Meiryo" charset="-128"/>
              </a:rPr>
              <a:t>18</a:t>
            </a:r>
          </a:p>
          <a:p>
            <a:r>
              <a:rPr lang="ja-JP" altLang="en-US">
                <a:latin typeface="Meiryo" charset="-128"/>
                <a:ea typeface="Meiryo" charset="-128"/>
                <a:cs typeface="Meiryo" charset="-128"/>
              </a:rPr>
              <a:t>　</a:t>
            </a:r>
            <a:r>
              <a:rPr lang="en-US" altLang="ja-JP">
                <a:latin typeface="Meiryo" charset="-128"/>
                <a:ea typeface="Meiryo" charset="-128"/>
                <a:cs typeface="Meiryo" charset="-128"/>
              </a:rPr>
              <a:t>tel=000-0000-0000</a:t>
            </a:r>
            <a:endParaRPr lang="ja-JP" altLang="en-US">
              <a:latin typeface="Meiryo" charset="-128"/>
              <a:ea typeface="Meiryo" charset="-128"/>
              <a:cs typeface="Meiryo" charset="-128"/>
            </a:endParaRPr>
          </a:p>
        </p:txBody>
      </p:sp>
      <p:sp>
        <p:nvSpPr>
          <p:cNvPr id="11" name="正方形/長方形 10"/>
          <p:cNvSpPr/>
          <p:nvPr/>
        </p:nvSpPr>
        <p:spPr>
          <a:xfrm>
            <a:off x="9402251" y="3375659"/>
            <a:ext cx="441146" cy="461665"/>
          </a:xfrm>
          <a:prstGeom prst="rect">
            <a:avLst/>
          </a:prstGeom>
        </p:spPr>
        <p:txBody>
          <a:bodyPr wrap="none">
            <a:spAutoFit/>
          </a:bodyPr>
          <a:lstStyle/>
          <a:p>
            <a:r>
              <a:rPr lang="en-US" altLang="ja-JP" sz="2400" b="1">
                <a:latin typeface="Meiryo" charset="-128"/>
                <a:ea typeface="Meiryo" charset="-128"/>
                <a:cs typeface="Meiryo" charset="-128"/>
              </a:rPr>
              <a:t>+</a:t>
            </a:r>
            <a:endParaRPr lang="ja-JP" altLang="en-US" sz="2400" b="1">
              <a:latin typeface="Meiryo" charset="-128"/>
              <a:ea typeface="Meiryo" charset="-128"/>
              <a:cs typeface="Meiryo" charset="-128"/>
            </a:endParaRPr>
          </a:p>
        </p:txBody>
      </p:sp>
      <p:sp>
        <p:nvSpPr>
          <p:cNvPr id="12" name="正方形/長方形 11"/>
          <p:cNvSpPr/>
          <p:nvPr/>
        </p:nvSpPr>
        <p:spPr>
          <a:xfrm>
            <a:off x="9402251" y="4876669"/>
            <a:ext cx="367408" cy="461665"/>
          </a:xfrm>
          <a:prstGeom prst="rect">
            <a:avLst/>
          </a:prstGeom>
        </p:spPr>
        <p:txBody>
          <a:bodyPr wrap="none">
            <a:spAutoFit/>
          </a:bodyPr>
          <a:lstStyle/>
          <a:p>
            <a:r>
              <a:rPr lang="ja-JP" altLang="en-US" sz="2400" b="1">
                <a:latin typeface="Meiryo" charset="-128"/>
                <a:ea typeface="Meiryo" charset="-128"/>
                <a:cs typeface="Meiryo" charset="-128"/>
              </a:rPr>
              <a:t>⇓</a:t>
            </a:r>
          </a:p>
        </p:txBody>
      </p:sp>
      <p:cxnSp>
        <p:nvCxnSpPr>
          <p:cNvPr id="14" name="カギ線コネクタ 13"/>
          <p:cNvCxnSpPr>
            <a:stCxn id="10" idx="3"/>
            <a:endCxn id="4" idx="1"/>
          </p:cNvCxnSpPr>
          <p:nvPr/>
        </p:nvCxnSpPr>
        <p:spPr>
          <a:xfrm flipV="1">
            <a:off x="6321984" y="2429352"/>
            <a:ext cx="1597953" cy="477711"/>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8" idx="1"/>
            <a:endCxn id="10" idx="2"/>
          </p:cNvCxnSpPr>
          <p:nvPr/>
        </p:nvCxnSpPr>
        <p:spPr>
          <a:xfrm rot="10800000">
            <a:off x="3355859" y="4061226"/>
            <a:ext cx="3243548" cy="1816747"/>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角丸四角形吹き出し 12"/>
          <p:cNvSpPr/>
          <p:nvPr/>
        </p:nvSpPr>
        <p:spPr>
          <a:xfrm>
            <a:off x="2022231" y="4327267"/>
            <a:ext cx="4856413" cy="986730"/>
          </a:xfrm>
          <a:prstGeom prst="wedgeRoundRectCallout">
            <a:avLst>
              <a:gd name="adj1" fmla="val 44884"/>
              <a:gd name="adj2" fmla="val 86960"/>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受け取ったパラメータにシークレットコードを付加してハッシュコードを作成する。</a:t>
            </a:r>
          </a:p>
        </p:txBody>
      </p:sp>
      <p:sp>
        <p:nvSpPr>
          <p:cNvPr id="15" name="角丸四角形吹き出し 14"/>
          <p:cNvSpPr/>
          <p:nvPr/>
        </p:nvSpPr>
        <p:spPr>
          <a:xfrm>
            <a:off x="4202876" y="2859807"/>
            <a:ext cx="4856413" cy="986730"/>
          </a:xfrm>
          <a:prstGeom prst="wedgeRoundRectCallout">
            <a:avLst>
              <a:gd name="adj1" fmla="val -66640"/>
              <a:gd name="adj2" fmla="val 156462"/>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a:solidFill>
                  <a:srgbClr val="FF0000"/>
                </a:solidFill>
              </a:rPr>
              <a:t>作成したハッシュコードとヘッダーに付加されているハッシュコードを比較すると</a:t>
            </a:r>
            <a:endParaRPr kumimoji="1" lang="en-US" altLang="ja-JP" b="1">
              <a:solidFill>
                <a:srgbClr val="FF0000"/>
              </a:solidFill>
            </a:endParaRPr>
          </a:p>
          <a:p>
            <a:pPr algn="ctr"/>
            <a:r>
              <a:rPr lang="ja-JP" altLang="en-US" b="1">
                <a:solidFill>
                  <a:srgbClr val="FF0000"/>
                </a:solidFill>
              </a:rPr>
              <a:t>一致していないのでエラーとなる。</a:t>
            </a:r>
            <a:endParaRPr kumimoji="1" lang="ja-JP" altLang="en-US" b="1">
              <a:solidFill>
                <a:srgbClr val="FF0000"/>
              </a:solidFill>
            </a:endParaRPr>
          </a:p>
        </p:txBody>
      </p:sp>
    </p:spTree>
    <p:extLst>
      <p:ext uri="{BB962C8B-B14F-4D97-AF65-F5344CB8AC3E}">
        <p14:creationId xmlns:p14="http://schemas.microsoft.com/office/powerpoint/2010/main" val="204144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5" grpId="0" animBg="1"/>
    </p:bld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9513</TotalTime>
  <Words>535</Words>
  <Application>Microsoft Macintosh PowerPoint</Application>
  <PresentationFormat>ワイド画面</PresentationFormat>
  <Paragraphs>150</Paragraphs>
  <Slides>19</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Meiryo</vt:lpstr>
      <vt:lpstr>Yu Gothic</vt:lpstr>
      <vt:lpstr>Yu Gothic Light</vt:lpstr>
      <vt:lpstr>Arial</vt:lpstr>
      <vt:lpstr>ホワイト</vt:lpstr>
      <vt:lpstr>Webサービスと 脆弱性攻撃</vt:lpstr>
      <vt:lpstr>脆弱性攻撃の分類</vt:lpstr>
      <vt:lpstr>パラメータ改ざんとは</vt:lpstr>
      <vt:lpstr>パラメータ改ざん 例</vt:lpstr>
      <vt:lpstr>パラメータ改ざん 対応策 初級</vt:lpstr>
      <vt:lpstr>パラメータ改ざん 対応策 上級</vt:lpstr>
      <vt:lpstr>パラメータ改ざん 対応策 上級</vt:lpstr>
      <vt:lpstr>パラメータ改ざん 対応策 上級</vt:lpstr>
      <vt:lpstr>パラメータ改ざん 対応策 上級</vt:lpstr>
      <vt:lpstr>XSS（クロスサイトスクリプティング）とは</vt:lpstr>
      <vt:lpstr>XSS 例</vt:lpstr>
      <vt:lpstr>XSS　対応策</vt:lpstr>
      <vt:lpstr>CSRF（クロスサイトリクエストフォージェリ）とは</vt:lpstr>
      <vt:lpstr>CSRF 例</vt:lpstr>
      <vt:lpstr>CSRF　対応策</vt:lpstr>
      <vt:lpstr>SQLインジェクションとは</vt:lpstr>
      <vt:lpstr>SQLインジェクション 例</vt:lpstr>
      <vt:lpstr>SQLインジェクション　対応策</vt:lpstr>
      <vt:lpstr>まとめ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エンジニア キャリアパスについて</dc:title>
  <dc:creator>和 三ツ井</dc:creator>
  <cp:lastModifiedBy>和 三ツ井</cp:lastModifiedBy>
  <cp:revision>153</cp:revision>
  <dcterms:created xsi:type="dcterms:W3CDTF">2017-04-19T05:59:39Z</dcterms:created>
  <dcterms:modified xsi:type="dcterms:W3CDTF">2017-05-15T05:17:11Z</dcterms:modified>
</cp:coreProperties>
</file>