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8" r:id="rId3"/>
    <p:sldId id="311" r:id="rId4"/>
    <p:sldId id="312" r:id="rId5"/>
    <p:sldId id="297" r:id="rId6"/>
    <p:sldId id="290" r:id="rId7"/>
    <p:sldId id="291" r:id="rId8"/>
    <p:sldId id="309" r:id="rId9"/>
    <p:sldId id="292" r:id="rId10"/>
    <p:sldId id="282" r:id="rId11"/>
    <p:sldId id="283" r:id="rId12"/>
    <p:sldId id="284" r:id="rId13"/>
    <p:sldId id="285" r:id="rId14"/>
    <p:sldId id="286" r:id="rId15"/>
    <p:sldId id="298" r:id="rId16"/>
    <p:sldId id="287" r:id="rId17"/>
    <p:sldId id="289" r:id="rId18"/>
    <p:sldId id="288" r:id="rId19"/>
    <p:sldId id="257" r:id="rId20"/>
    <p:sldId id="261" r:id="rId21"/>
    <p:sldId id="262" r:id="rId22"/>
    <p:sldId id="270" r:id="rId23"/>
    <p:sldId id="272" r:id="rId24"/>
    <p:sldId id="273" r:id="rId25"/>
    <p:sldId id="274" r:id="rId26"/>
    <p:sldId id="310" r:id="rId27"/>
    <p:sldId id="300" r:id="rId28"/>
    <p:sldId id="275" r:id="rId29"/>
    <p:sldId id="281" r:id="rId30"/>
    <p:sldId id="276" r:id="rId31"/>
    <p:sldId id="305" r:id="rId32"/>
    <p:sldId id="277" r:id="rId33"/>
    <p:sldId id="307" r:id="rId34"/>
    <p:sldId id="308" r:id="rId35"/>
    <p:sldId id="306" r:id="rId36"/>
    <p:sldId id="279" r:id="rId37"/>
    <p:sldId id="293" r:id="rId38"/>
    <p:sldId id="294" r:id="rId39"/>
    <p:sldId id="296" r:id="rId40"/>
    <p:sldId id="295" r:id="rId41"/>
    <p:sldId id="280" r:id="rId42"/>
    <p:sldId id="301" r:id="rId43"/>
    <p:sldId id="304" r:id="rId44"/>
    <p:sldId id="302" r:id="rId45"/>
    <p:sldId id="303" r:id="rId46"/>
    <p:sldId id="29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7DF95-E5B3-44E7-98D3-AB00A9B4E74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A17EE-9456-4194-8FB4-F249B36E2E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7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64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34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17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08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4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81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58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25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79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84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9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2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39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96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87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5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0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83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8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98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71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71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7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75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498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57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440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68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59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040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62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4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857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30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243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78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566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62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3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5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4B15-DB85-4911-BE96-0AD45536C77C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6CF3-47BA-4B78-A895-402468145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4B15-DB85-4911-BE96-0AD45536C77C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6CF3-47BA-4B78-A895-402468145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4B15-DB85-4911-BE96-0AD45536C77C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6CF3-47BA-4B78-A895-402468145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4B15-DB85-4911-BE96-0AD45536C77C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6CF3-47BA-4B78-A895-402468145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4B15-DB85-4911-BE96-0AD45536C77C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6CF3-47BA-4B78-A895-402468145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4B15-DB85-4911-BE96-0AD45536C77C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6CF3-47BA-4B78-A895-402468145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4B15-DB85-4911-BE96-0AD45536C77C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6CF3-47BA-4B78-A895-402468145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4B15-DB85-4911-BE96-0AD45536C77C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6CF3-47BA-4B78-A895-402468145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4B15-DB85-4911-BE96-0AD45536C77C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6CF3-47BA-4B78-A895-402468145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4B15-DB85-4911-BE96-0AD45536C77C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6CF3-47BA-4B78-A895-402468145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4B15-DB85-4911-BE96-0AD45536C77C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A26CF3-47BA-4B78-A895-402468145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AD4B15-DB85-4911-BE96-0AD45536C77C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A26CF3-47BA-4B78-A895-402468145D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Arsitekur Enterprise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33800"/>
            <a:ext cx="7854696" cy="1247336"/>
          </a:xfrm>
        </p:spPr>
        <p:txBody>
          <a:bodyPr/>
          <a:lstStyle/>
          <a:p>
            <a:r>
              <a:rPr lang="en-US" sz="3600" dirty="0" smtClean="0"/>
              <a:t>Tata </a:t>
            </a:r>
            <a:r>
              <a:rPr lang="en-US" sz="3600" dirty="0" err="1" smtClean="0"/>
              <a:t>Kelola</a:t>
            </a:r>
            <a:r>
              <a:rPr lang="en-US" sz="3600" dirty="0" smtClean="0"/>
              <a:t> </a:t>
            </a:r>
            <a:r>
              <a:rPr lang="en-US" sz="3600" dirty="0" err="1" smtClean="0"/>
              <a:t>Teknologi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endParaRPr lang="en-US" sz="3600" dirty="0" smtClean="0"/>
          </a:p>
          <a:p>
            <a:r>
              <a:rPr lang="en-US" dirty="0" smtClean="0"/>
              <a:t>Enterprise Information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Definisi Arsitektur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Struktur (gambaran terstruktur) dari tiap aktivitas (www.sei.org)</a:t>
            </a:r>
          </a:p>
          <a:p>
            <a:endParaRPr lang="en-US" dirty="0" smtClean="0"/>
          </a:p>
          <a:p>
            <a:r>
              <a:rPr lang="en-US" dirty="0" smtClean="0"/>
              <a:t>Pengorganisasian yang fundamental dari suatu sistem yang terdiri dari beberapa komponen, relasi yang terjadi antara komponen dan dengan lingkungannya, serta prinsip-prinsip yang digunakan sebagai petunjuk dalam disain dan evolusinya (IEEE 1471-2000)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Definisi Arsitektur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Perencanaan berupa cetak biru (</a:t>
            </a:r>
            <a:r>
              <a:rPr lang="en-US" i="1" dirty="0" smtClean="0"/>
              <a:t>blueprint</a:t>
            </a:r>
            <a:r>
              <a:rPr lang="en-US" dirty="0" smtClean="0"/>
              <a:t>) dari suatu struktur baik fisik maupun maya</a:t>
            </a:r>
          </a:p>
          <a:p>
            <a:endParaRPr lang="en-US" dirty="0" smtClean="0"/>
          </a:p>
          <a:p>
            <a:r>
              <a:rPr lang="en-US" dirty="0" smtClean="0"/>
              <a:t>Diwujudkan dalam bentuk model dan gambar dari bagian/komponen  ditinjau dari berbagai sudut pandang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Definisi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9225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Setiap aktivitas yang memiliki suatu tujuan tertentu (www.sei.org)</a:t>
            </a:r>
          </a:p>
          <a:p>
            <a:pPr lvl="1"/>
            <a:r>
              <a:rPr lang="en-US" dirty="0" smtClean="0"/>
              <a:t>Sekelompok orang dengan tujuan tertentu , yang memiliki sumber daya untuk mencapai tujuan tersebut.</a:t>
            </a:r>
          </a:p>
          <a:p>
            <a:endParaRPr lang="en-US" dirty="0" smtClean="0"/>
          </a:p>
          <a:p>
            <a:r>
              <a:rPr lang="en-US" dirty="0" smtClean="0"/>
              <a:t>Tiap kumpulan organisasi yang memiliki beberapa tujuan/prinsip umum, dan/atau suatu garis dasar.</a:t>
            </a:r>
          </a:p>
          <a:p>
            <a:pPr lvl="1" algn="just"/>
            <a:r>
              <a:rPr lang="en-US" dirty="0" smtClean="0"/>
              <a:t>Dalam pengertian ini bisa berupa keseluruhan korporasi, divisi, dari suatu korporasi, organisasi pemerintah, departemen tunggal, atau suatu jaringan organisasi dengan geografis berbeda yang dikaitkan dengan tujuan tertentu (www.zifa.com)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Definisi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Kata </a:t>
            </a:r>
            <a:r>
              <a:rPr lang="en-US" i="1" dirty="0" smtClean="0"/>
              <a:t>enterprise</a:t>
            </a:r>
            <a:r>
              <a:rPr lang="en-US" dirty="0" smtClean="0"/>
              <a:t> tidak selalu berkonotasi terhadap perusahaan (</a:t>
            </a:r>
            <a:r>
              <a:rPr lang="en-US" i="1" dirty="0" smtClean="0"/>
              <a:t>company</a:t>
            </a:r>
            <a:r>
              <a:rPr lang="en-US" dirty="0" smtClean="0"/>
              <a:t>) yang berorientasi pada keuntungan (</a:t>
            </a:r>
            <a:r>
              <a:rPr lang="en-US" i="1" dirty="0" smtClean="0"/>
              <a:t>profit</a:t>
            </a:r>
            <a:r>
              <a:rPr lang="en-US" dirty="0" smtClean="0"/>
              <a:t>) saja.</a:t>
            </a:r>
          </a:p>
          <a:p>
            <a:endParaRPr lang="en-US" dirty="0" smtClean="0"/>
          </a:p>
          <a:p>
            <a:r>
              <a:rPr lang="en-US" i="1" dirty="0" smtClean="0"/>
              <a:t>Enterprise</a:t>
            </a:r>
            <a:r>
              <a:rPr lang="en-US" dirty="0" smtClean="0"/>
              <a:t> bisa berupa organisasi </a:t>
            </a:r>
            <a:r>
              <a:rPr lang="en-US" i="1" dirty="0" smtClean="0"/>
              <a:t>non-profit</a:t>
            </a:r>
            <a:endParaRPr lang="en-US" dirty="0" smtClean="0"/>
          </a:p>
          <a:p>
            <a:pPr lvl="1"/>
            <a:r>
              <a:rPr lang="en-US" dirty="0" smtClean="0"/>
              <a:t>Pemerintahan</a:t>
            </a:r>
          </a:p>
          <a:p>
            <a:pPr lvl="1"/>
            <a:r>
              <a:rPr lang="en-US" dirty="0" smtClean="0"/>
              <a:t>Institusi pendidikan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Enterprise</a:t>
            </a:r>
            <a:r>
              <a:rPr lang="en-US" dirty="0" smtClean="0"/>
              <a:t> bisa dalam berbagai ukuran </a:t>
            </a:r>
          </a:p>
          <a:p>
            <a:pPr lvl="1"/>
            <a:r>
              <a:rPr lang="en-US" dirty="0" smtClean="0"/>
              <a:t>Kecil seperti kafe, toko</a:t>
            </a:r>
          </a:p>
          <a:p>
            <a:pPr lvl="1"/>
            <a:r>
              <a:rPr lang="en-US" dirty="0" smtClean="0"/>
              <a:t>Besar seperti perusahaan telekomunikasi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Definisi Arsitektur Enterprise (AE)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Berkisar tentang pemahaman elemen-elemen yang berbeda yang menyusun enterprise dan bagaimana hubungan dari elemen-elemen tersebut (www.enterprise-architecture.info)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Basis aset informasi strategis, yang menentukan misi, informasi dan teknologi yang dibutuhkan untuk melaksanakan misi, dan proses transisi untuk mengimplementasikan teknologi baru sebagai tanggapan terhadap perubahan kebutuhan misi (</a:t>
            </a:r>
            <a:r>
              <a:rPr lang="en-US" i="1" dirty="0" smtClean="0"/>
              <a:t>Federal Chief Information Officer Council, 2001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Sudut Pandang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Keseluruhan organisasi sebagai sebuah sistem dan masing-masing departemen adalah subsitem. </a:t>
            </a:r>
          </a:p>
          <a:p>
            <a:pPr algn="just"/>
            <a:r>
              <a:rPr lang="en-US" dirty="0" smtClean="0"/>
              <a:t>Informasi tentang seluruh aspek organisasi disimpan dan dikelola secara terpusat dan dapat diakses oleh departemen lain yang membutuhkannya.</a:t>
            </a: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Transparansi informasi</a:t>
            </a:r>
            <a:r>
              <a:rPr lang="en-US" dirty="0" smtClean="0"/>
              <a:t> sehingga setiap  departemen bisa mengetahui apa yang dikerjakan oleh departemen lain, dan bagaimana mendukung pekerjaan tersebut sehingga tujuan organisasi secara keseluruhan dapat dicapai.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Arsitektur Enterprise (AE)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Teknik untuk menggambarkan model operasional bisnis, otomasi, termasuk mencakup infrastruktur teknologi informasi pendukungnya.</a:t>
            </a:r>
          </a:p>
          <a:p>
            <a:endParaRPr lang="en-US" dirty="0" smtClean="0"/>
          </a:p>
          <a:p>
            <a:r>
              <a:rPr lang="en-US" dirty="0" smtClean="0"/>
              <a:t>4 komponen Arsitektur  Enterprise</a:t>
            </a:r>
          </a:p>
          <a:p>
            <a:pPr lvl="1"/>
            <a:r>
              <a:rPr lang="en-US" dirty="0" smtClean="0"/>
              <a:t>Arsitektur bisnis</a:t>
            </a:r>
          </a:p>
          <a:p>
            <a:pPr lvl="1"/>
            <a:r>
              <a:rPr lang="en-US" dirty="0" smtClean="0"/>
              <a:t>Arsitektur informasi</a:t>
            </a:r>
          </a:p>
          <a:p>
            <a:pPr lvl="1"/>
            <a:r>
              <a:rPr lang="en-US" dirty="0" smtClean="0"/>
              <a:t>Arsitektur teknologi</a:t>
            </a:r>
          </a:p>
          <a:p>
            <a:pPr lvl="1"/>
            <a:r>
              <a:rPr lang="en-US" dirty="0" smtClean="0"/>
              <a:t>Arsitektur aplikasi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Arsitektur Enterprise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Arsitektur enterprise mempunyai arti penting bagi organisasi</a:t>
            </a:r>
          </a:p>
          <a:p>
            <a:pPr lvl="1"/>
            <a:r>
              <a:rPr lang="en-US" dirty="0" smtClean="0"/>
              <a:t>Untuk memwujudkan keselarasan antara teknologi informasi dan kebutuhan bisnis</a:t>
            </a:r>
          </a:p>
          <a:p>
            <a:r>
              <a:rPr lang="en-US" dirty="0" smtClean="0"/>
              <a:t>Arsitektur enterprise semakin populer, karena</a:t>
            </a:r>
          </a:p>
          <a:p>
            <a:pPr lvl="1"/>
            <a:r>
              <a:rPr lang="en-US" dirty="0" smtClean="0"/>
              <a:t>Era e-bisnis dengan aplikasi front-end yang berorientasi ke pelanggan</a:t>
            </a:r>
          </a:p>
          <a:p>
            <a:pPr lvl="1"/>
            <a:r>
              <a:rPr lang="en-US" dirty="0" smtClean="0"/>
              <a:t>Dimanfaatkan untuk menghindari aplikasi yang terfokus pada organisasi fungsional saja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Untuk menjamin bahwa sumber daya informasi yang dimiliki enterprise akan dapat digunakan dalam rangka mendukung strategi </a:t>
            </a:r>
            <a:r>
              <a:rPr lang="en-US" i="1" dirty="0" smtClean="0"/>
              <a:t>enterprise</a:t>
            </a:r>
            <a:r>
              <a:rPr lang="en-US" dirty="0" smtClean="0"/>
              <a:t> tersebut</a:t>
            </a:r>
          </a:p>
          <a:p>
            <a:endParaRPr lang="en-US" dirty="0" smtClean="0"/>
          </a:p>
          <a:p>
            <a:r>
              <a:rPr lang="en-US" dirty="0" smtClean="0"/>
              <a:t>Oleh karena itu:</a:t>
            </a:r>
          </a:p>
          <a:p>
            <a:pPr lvl="1" algn="just"/>
            <a:r>
              <a:rPr lang="en-US" dirty="0" smtClean="0"/>
              <a:t>Sasaran dan tujuan </a:t>
            </a:r>
            <a:r>
              <a:rPr lang="en-US" i="1" dirty="0" smtClean="0"/>
              <a:t>enterprise</a:t>
            </a:r>
            <a:r>
              <a:rPr lang="en-US" dirty="0" smtClean="0"/>
              <a:t> harus diuraikan untuk mendapatkan kebutuhan informasi dan komunikasi bagi enterprise tersebut dan kebutuhan ini bisa digunakan menjadi dasar untu membuat rencana arsitektur </a:t>
            </a:r>
            <a:r>
              <a:rPr lang="en-US" i="1" dirty="0" smtClean="0"/>
              <a:t>enterprise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Arsitektur </a:t>
            </a:r>
            <a:r>
              <a:rPr lang="en-US" i="1" dirty="0" smtClean="0"/>
              <a:t>enterprise</a:t>
            </a:r>
            <a:r>
              <a:rPr lang="en-US" dirty="0" smtClean="0"/>
              <a:t> harus dilaksanakan secara bertahap dan disesuaikan dengan skala waktu tertentu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Mengapa Perlu AE?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Enterprise</a:t>
            </a:r>
            <a:r>
              <a:rPr lang="en-US" dirty="0" smtClean="0"/>
              <a:t> terdiri dari beberapa unit yang memerlukan sistem informasi (SI)</a:t>
            </a:r>
          </a:p>
          <a:p>
            <a:pPr algn="just"/>
            <a:r>
              <a:rPr lang="en-US" dirty="0" smtClean="0"/>
              <a:t>Akibat dari masing-masing mengembangkan berdasarkan gaya &amp; platformnya, maka:</a:t>
            </a:r>
          </a:p>
          <a:p>
            <a:pPr lvl="1"/>
            <a:r>
              <a:rPr lang="en-US" i="1" dirty="0" smtClean="0"/>
              <a:t>Enterprise</a:t>
            </a:r>
            <a:r>
              <a:rPr lang="en-US" dirty="0" smtClean="0"/>
              <a:t>  akan memiliki beberapa sistem informasi yang masing-masing berdiri sendiri dan tidak terintegrasi satu sama lainnya</a:t>
            </a:r>
          </a:p>
          <a:p>
            <a:pPr lvl="1"/>
            <a:r>
              <a:rPr lang="en-US" dirty="0" smtClean="0"/>
              <a:t>Manager akan sulit mendapatkan informasi </a:t>
            </a:r>
            <a:r>
              <a:rPr lang="en-US" i="1" dirty="0" smtClean="0"/>
              <a:t>enterprise</a:t>
            </a:r>
            <a:r>
              <a:rPr lang="en-US" dirty="0" smtClean="0"/>
              <a:t> yang dibutuhkan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Pendahuluan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/>
          <a:lstStyle/>
          <a:p>
            <a:pPr algn="just"/>
            <a:r>
              <a:rPr lang="en-US" dirty="0" smtClean="0"/>
              <a:t>Setiap organisasi memerlukan berbagai macam sistem informasi (SI) dengan memanfaatkan kemajuan teknologi informasi.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/>
              <a:t>Organisasi perlu melakukan perencanaan sistem informasi  yang dibutuhkannya secara menyeluruh dan terintegrasi</a:t>
            </a:r>
          </a:p>
          <a:p>
            <a:pPr lvl="1" algn="just"/>
            <a:r>
              <a:rPr lang="en-US" dirty="0" smtClean="0"/>
              <a:t>Untuk mencegah kotak-kotak SI dalam suatu enterprise yang akan menyulitkan pimpinan dalam memperoleh informasi yang dibutuhkan.</a:t>
            </a:r>
          </a:p>
        </p:txBody>
      </p:sp>
      <p:sp>
        <p:nvSpPr>
          <p:cNvPr id="4" name="Down Arrow 3"/>
          <p:cNvSpPr/>
          <p:nvPr/>
        </p:nvSpPr>
        <p:spPr>
          <a:xfrm>
            <a:off x="4114800" y="3352800"/>
            <a:ext cx="1295400" cy="4572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Rencana Strategis 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Untuk mengidentifikasikan strategi pencapaian visi dan misi SI</a:t>
            </a:r>
          </a:p>
          <a:p>
            <a:pPr lvl="1"/>
            <a:r>
              <a:rPr lang="en-US" dirty="0" smtClean="0"/>
              <a:t>melalui pengelolaan dan pengembangan SI.</a:t>
            </a:r>
          </a:p>
          <a:p>
            <a:r>
              <a:rPr lang="en-US" dirty="0" smtClean="0"/>
              <a:t>Metodologi kerekayasaan informasi</a:t>
            </a:r>
          </a:p>
          <a:p>
            <a:pPr lvl="1"/>
            <a:r>
              <a:rPr lang="en-US" dirty="0" smtClean="0"/>
              <a:t>setiap langkah merekayasa informasi dilihat dari  2 sisi</a:t>
            </a:r>
          </a:p>
          <a:p>
            <a:pPr lvl="1"/>
            <a:r>
              <a:rPr lang="en-US" b="1" dirty="0" smtClean="0"/>
              <a:t>Sisi data</a:t>
            </a:r>
          </a:p>
          <a:p>
            <a:pPr lvl="2"/>
            <a:r>
              <a:rPr lang="en-US" dirty="0" smtClean="0"/>
              <a:t>Upaya pemenuhan kebutuhan infomasi organisasi</a:t>
            </a:r>
          </a:p>
          <a:p>
            <a:pPr lvl="1"/>
            <a:r>
              <a:rPr lang="en-US" b="1" dirty="0" smtClean="0"/>
              <a:t>Sisi aktivitas</a:t>
            </a:r>
          </a:p>
          <a:p>
            <a:pPr lvl="2"/>
            <a:r>
              <a:rPr lang="en-US" dirty="0" smtClean="0"/>
              <a:t>Pemanfaatan teknologi untuk peningkatan kinerja organisasi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Metodologi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Architecture Planning (EAP)</a:t>
            </a:r>
          </a:p>
          <a:p>
            <a:pPr lvl="1"/>
            <a:r>
              <a:rPr lang="en-US" dirty="0" smtClean="0"/>
              <a:t>Menggunakan kerangka Zachman dengan cara yang lebih praktis</a:t>
            </a:r>
          </a:p>
          <a:p>
            <a:endParaRPr lang="en-US" dirty="0" smtClean="0"/>
          </a:p>
          <a:p>
            <a:r>
              <a:rPr lang="en-US" dirty="0" smtClean="0"/>
              <a:t>Rencana implementasi arsitektur enterprise berupa pengembangan aplikasi SI berbasis komputer</a:t>
            </a:r>
          </a:p>
          <a:p>
            <a:endParaRPr lang="en-US" dirty="0" smtClean="0"/>
          </a:p>
          <a:p>
            <a:r>
              <a:rPr lang="en-US" dirty="0" smtClean="0"/>
              <a:t>Menghasilkan </a:t>
            </a:r>
            <a:r>
              <a:rPr lang="en-US" i="1" dirty="0" smtClean="0"/>
              <a:t>portofolio</a:t>
            </a:r>
            <a:r>
              <a:rPr lang="en-US" dirty="0" smtClean="0"/>
              <a:t> aplikasi di masa depan</a:t>
            </a:r>
          </a:p>
          <a:p>
            <a:pPr lvl="2"/>
            <a:r>
              <a:rPr lang="en-US" dirty="0" smtClean="0"/>
              <a:t>Strategi SI yang tengah diterapkan dan yang akan dilakukan berikut dengan skala waktunya (pendek, menengah, panjang)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Hambatan pengembangan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Tingkat usaha perencanaan jauh lebih komprehensif dan kaku daripada kebiasaan manajemen</a:t>
            </a:r>
          </a:p>
          <a:p>
            <a:r>
              <a:rPr lang="en-US" dirty="0" smtClean="0"/>
              <a:t>Kekurangan metodologi atau teknik untuk membuat perencanaan</a:t>
            </a:r>
          </a:p>
          <a:p>
            <a:r>
              <a:rPr lang="en-US" dirty="0" smtClean="0"/>
              <a:t>Keberhasilan tim AE tergantung pada budaya organisasi yang bersedia menerima konsep bahwa pengembangan perangkat lunak seharusnya bersifat </a:t>
            </a:r>
            <a:r>
              <a:rPr lang="en-US" i="1" dirty="0" smtClean="0"/>
              <a:t>architecture driven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Komunikasi Tentang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Untuk membuat suatu perspektif  yang terpadu dari sebuah </a:t>
            </a:r>
            <a:r>
              <a:rPr lang="en-US" i="1" dirty="0" smtClean="0"/>
              <a:t>enterprise</a:t>
            </a:r>
            <a:r>
              <a:rPr lang="en-US" dirty="0" smtClean="0"/>
              <a:t>, maka</a:t>
            </a:r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Diperlukan adanya teknik untuk mendeskripsikan arsitektur dengan cara yang masuk akal dan menkomunikasikan hasilnya kepada seluruh </a:t>
            </a:r>
            <a:r>
              <a:rPr lang="en-US" i="1" dirty="0" smtClean="0"/>
              <a:t>stakeholder</a:t>
            </a:r>
            <a:r>
              <a:rPr lang="en-US" dirty="0" smtClean="0"/>
              <a:t> yang relevan.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962400" y="3048000"/>
            <a:ext cx="1371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Komunikasi Tentang AE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2971800"/>
            <a:ext cx="1600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Pandangan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4038600"/>
            <a:ext cx="1600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8800" y="4038600"/>
            <a:ext cx="1600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Presentasi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5105400"/>
            <a:ext cx="1600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Analisis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-457200" y="4038600"/>
            <a:ext cx="21336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Arsitek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7467600" y="4038600"/>
            <a:ext cx="21336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Stakeholder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5334000" y="3657600"/>
            <a:ext cx="4572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3467100" y="3619500"/>
            <a:ext cx="381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3467100" y="4762500"/>
            <a:ext cx="381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5371306" y="4762500"/>
            <a:ext cx="457994" cy="2293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10" idx="2"/>
          </p:cNvCxnSpPr>
          <p:nvPr/>
        </p:nvCxnSpPr>
        <p:spPr>
          <a:xfrm>
            <a:off x="7239000" y="4343400"/>
            <a:ext cx="990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6" idx="1"/>
          </p:cNvCxnSpPr>
          <p:nvPr/>
        </p:nvCxnSpPr>
        <p:spPr>
          <a:xfrm>
            <a:off x="914400" y="4343400"/>
            <a:ext cx="990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91200" y="2514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Titik pandang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43600" y="572666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Pertanyaan </a:t>
            </a:r>
          </a:p>
          <a:p>
            <a:pPr algn="ctr"/>
            <a:r>
              <a:rPr lang="en-US" dirty="0" smtClean="0"/>
              <a:t>analisis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4657060" y="2289544"/>
            <a:ext cx="3870252" cy="942754"/>
          </a:xfrm>
          <a:custGeom>
            <a:avLst/>
            <a:gdLst>
              <a:gd name="connsiteX0" fmla="*/ 3870252 w 3870252"/>
              <a:gd name="connsiteY0" fmla="*/ 942754 h 942754"/>
              <a:gd name="connsiteX1" fmla="*/ 1913861 w 3870252"/>
              <a:gd name="connsiteY1" fmla="*/ 49619 h 942754"/>
              <a:gd name="connsiteX2" fmla="*/ 0 w 3870252"/>
              <a:gd name="connsiteY2" fmla="*/ 645042 h 94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0252" h="942754">
                <a:moveTo>
                  <a:pt x="3870252" y="942754"/>
                </a:moveTo>
                <a:cubicBezTo>
                  <a:pt x="3214577" y="520996"/>
                  <a:pt x="2558903" y="99238"/>
                  <a:pt x="1913861" y="49619"/>
                </a:cubicBezTo>
                <a:cubicBezTo>
                  <a:pt x="1268819" y="0"/>
                  <a:pt x="634409" y="322521"/>
                  <a:pt x="0" y="64504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flipV="1">
            <a:off x="4724400" y="5486400"/>
            <a:ext cx="3870252" cy="942754"/>
          </a:xfrm>
          <a:custGeom>
            <a:avLst/>
            <a:gdLst>
              <a:gd name="connsiteX0" fmla="*/ 3870252 w 3870252"/>
              <a:gd name="connsiteY0" fmla="*/ 942754 h 942754"/>
              <a:gd name="connsiteX1" fmla="*/ 1913861 w 3870252"/>
              <a:gd name="connsiteY1" fmla="*/ 49619 h 942754"/>
              <a:gd name="connsiteX2" fmla="*/ 0 w 3870252"/>
              <a:gd name="connsiteY2" fmla="*/ 645042 h 94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0252" h="942754">
                <a:moveTo>
                  <a:pt x="3870252" y="942754"/>
                </a:moveTo>
                <a:cubicBezTo>
                  <a:pt x="3214577" y="520996"/>
                  <a:pt x="2558903" y="99238"/>
                  <a:pt x="1913861" y="49619"/>
                </a:cubicBezTo>
                <a:cubicBezTo>
                  <a:pt x="1268819" y="0"/>
                  <a:pt x="634409" y="322521"/>
                  <a:pt x="0" y="64504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Mengapa perlu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AE merupakan suatu proses sekaligus sebagai suatu produk. </a:t>
            </a:r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/>
              <a:t>Menjamin bahwa sumber daya informasi yang dimiliki enterprise digunakan untuk mendukung strategi enterprise.</a:t>
            </a:r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/>
              <a:t>Produk AE akan menjadi panduan bagi manajer dalam mendisain proses bisnis dan panduan bagi pengembang sistem dalam membuat aplikasi yang selaras dengan tujuan dan kebijakan bisnis.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Karakteristik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Mendukung organisasi/perusahaan dalam penyampaian informasi</a:t>
            </a:r>
          </a:p>
          <a:p>
            <a:r>
              <a:rPr lang="en-US" dirty="0" smtClean="0"/>
              <a:t>Memberikan pelayanan yang efektif dan tepat waktu</a:t>
            </a:r>
          </a:p>
          <a:p>
            <a:r>
              <a:rPr lang="en-US" dirty="0" smtClean="0"/>
              <a:t>Mendukung peningkatan fungsi dan bisnis organisasi/perusahaan</a:t>
            </a:r>
          </a:p>
          <a:p>
            <a:r>
              <a:rPr lang="en-US" dirty="0" smtClean="0"/>
              <a:t>Menghasilkan jalur bimbingan investasi masa depan</a:t>
            </a:r>
          </a:p>
          <a:p>
            <a:r>
              <a:rPr lang="en-US" dirty="0" smtClean="0"/>
              <a:t>Membantu menyelesaikan kesenjangan antara fungsi bisnis dan teknologi informasi dalam organisasi/perusahaan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 Penting AE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Menghubungkan aplikasi front-end yang berorientasi pelanggan dengan aplikasi back-end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Menghindari aplikasi yang berfokus ke organisasi fungsional saja dan menyediakan kemampuan serta layanan dalam cara yang lebih seragam dan ekonomis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Langkah Proses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Penyusunan ide awal atau gagasan</a:t>
            </a:r>
          </a:p>
          <a:p>
            <a:pPr lvl="1"/>
            <a:r>
              <a:rPr lang="en-US" dirty="0" smtClean="0"/>
              <a:t>Coretan whiteboard, powerpoint</a:t>
            </a:r>
          </a:p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Disain</a:t>
            </a:r>
          </a:p>
          <a:p>
            <a:pPr lvl="1"/>
            <a:r>
              <a:rPr lang="en-US" dirty="0" smtClean="0"/>
              <a:t>Analisis model formal</a:t>
            </a:r>
          </a:p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</a:t>
            </a:r>
          </a:p>
          <a:p>
            <a:pPr lvl="1"/>
            <a:r>
              <a:rPr lang="en-US" dirty="0" smtClean="0"/>
              <a:t>Implementasi dalam operasional sistem</a:t>
            </a:r>
          </a:p>
          <a:p>
            <a:pPr lvl="1"/>
            <a:r>
              <a:rPr lang="en-US" dirty="0" smtClean="0"/>
              <a:t>Visualisasi untuk stakeholder berbed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Manajemen</a:t>
            </a:r>
          </a:p>
          <a:p>
            <a:pPr lvl="1"/>
            <a:r>
              <a:rPr lang="en-US" dirty="0" smtClean="0"/>
              <a:t>Mengganti sistem secara bertahap</a:t>
            </a:r>
          </a:p>
          <a:p>
            <a:pPr lvl="1"/>
            <a:r>
              <a:rPr lang="en-US" dirty="0" smtClean="0"/>
              <a:t>Pemeliharaan versi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Siklus Hidup Proses AE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3505200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Proses </a:t>
            </a:r>
            <a:endParaRPr lang="en-US" sz="2000" b="1" i="1" dirty="0" smtClean="0"/>
          </a:p>
          <a:p>
            <a:pPr algn="ctr"/>
            <a:r>
              <a:rPr lang="en-US" sz="3200" b="1" i="1" dirty="0" smtClean="0"/>
              <a:t>Arsitektur</a:t>
            </a:r>
            <a:endParaRPr lang="en-US" sz="2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22860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Disain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7338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Gagasan</a:t>
            </a:r>
            <a:endParaRPr lang="en-US" sz="32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0" y="38100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5410199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Manajemen</a:t>
            </a:r>
          </a:p>
        </p:txBody>
      </p:sp>
      <p:sp>
        <p:nvSpPr>
          <p:cNvPr id="9" name="Bent Arrow 8"/>
          <p:cNvSpPr/>
          <p:nvPr/>
        </p:nvSpPr>
        <p:spPr>
          <a:xfrm>
            <a:off x="1447800" y="2286000"/>
            <a:ext cx="1295400" cy="1295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rot="16200000">
            <a:off x="1295400" y="4495799"/>
            <a:ext cx="1295400" cy="1295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0800000">
            <a:off x="5791200" y="4648199"/>
            <a:ext cx="1295400" cy="1295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5400000">
            <a:off x="5943600" y="2438400"/>
            <a:ext cx="1295400" cy="1295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ENTERPRISE ARCHITE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78486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Faktor Penggerak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Penggerak internal</a:t>
            </a:r>
          </a:p>
          <a:p>
            <a:pPr lvl="1"/>
            <a:r>
              <a:rPr lang="en-US" dirty="0" smtClean="0"/>
              <a:t>Efektifitas digerakkan oleh adanya hubungan antara komponen, dan bukan spesifikasi detail dari setiap komponen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Penggerak eksternal</a:t>
            </a:r>
          </a:p>
          <a:p>
            <a:pPr lvl="1"/>
            <a:r>
              <a:rPr lang="en-US" dirty="0" smtClean="0"/>
              <a:t>Faktor luar yang memaksa enterprise untuk mengadopsi praktik-praktik arsitektur enterpirse.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8600" y="3849469"/>
            <a:ext cx="1447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Keseuaian</a:t>
            </a:r>
          </a:p>
          <a:p>
            <a:pPr algn="ctr"/>
            <a:r>
              <a:rPr lang="en-US" dirty="0" smtClean="0"/>
              <a:t>Strategi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Strategic Alignment Model (SAM)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2133600"/>
            <a:ext cx="27432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Strategi</a:t>
            </a:r>
          </a:p>
          <a:p>
            <a:pPr algn="ctr"/>
            <a:r>
              <a:rPr lang="en-US" sz="2800" dirty="0" smtClean="0"/>
              <a:t>Bisnis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791200" y="4572000"/>
            <a:ext cx="27432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Infrastruktur</a:t>
            </a:r>
          </a:p>
          <a:p>
            <a:pPr algn="ctr"/>
            <a:r>
              <a:rPr lang="en-US" sz="2800" dirty="0" smtClean="0"/>
              <a:t>SI &amp; Proses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828800" y="4572000"/>
            <a:ext cx="27432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Infrastruktur</a:t>
            </a:r>
          </a:p>
          <a:p>
            <a:pPr algn="ctr"/>
            <a:r>
              <a:rPr lang="en-US" sz="2800" dirty="0" smtClean="0"/>
              <a:t>Org. &amp; Proses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791200" y="2133600"/>
            <a:ext cx="27432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Strategi TI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133600" y="6248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Bisnis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72200" y="6248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57200" y="5105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457201" y="2667001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Eksternal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5400000">
            <a:off x="4876800" y="762000"/>
            <a:ext cx="533400" cy="6781800"/>
          </a:xfrm>
          <a:prstGeom prst="downArrow">
            <a:avLst>
              <a:gd name="adj1" fmla="val 50000"/>
              <a:gd name="adj2" fmla="val 113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38600" y="6260068"/>
            <a:ext cx="2438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Integrasi Fugnsional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953000" y="2209800"/>
            <a:ext cx="533400" cy="3962400"/>
          </a:xfrm>
          <a:prstGeom prst="downArrow">
            <a:avLst>
              <a:gd name="adj1" fmla="val 50000"/>
              <a:gd name="adj2" fmla="val 113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Keselarasan Strategis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133600"/>
            <a:ext cx="27432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Strategi Bisnis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4572000"/>
            <a:ext cx="27432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Infrastruktur</a:t>
            </a:r>
          </a:p>
          <a:p>
            <a:pPr algn="ctr"/>
            <a:r>
              <a:rPr lang="en-US" dirty="0" smtClean="0"/>
              <a:t>SI &amp; Proses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4572000"/>
            <a:ext cx="27432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Infrastruktur</a:t>
            </a:r>
          </a:p>
          <a:p>
            <a:pPr algn="ctr"/>
            <a:r>
              <a:rPr lang="en-US" dirty="0" smtClean="0"/>
              <a:t>Org. &amp; Proses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2133600"/>
            <a:ext cx="27432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Strategi TI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rot="5400000">
            <a:off x="2133600" y="4114800"/>
            <a:ext cx="914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62400" y="3657600"/>
            <a:ext cx="12192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3962400" y="3657600"/>
            <a:ext cx="12192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5" idx="0"/>
          </p:cNvCxnSpPr>
          <p:nvPr/>
        </p:nvCxnSpPr>
        <p:spPr>
          <a:xfrm rot="5400000">
            <a:off x="6096000" y="4114800"/>
            <a:ext cx="914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  <a:endCxn id="6" idx="3"/>
          </p:cNvCxnSpPr>
          <p:nvPr/>
        </p:nvCxnSpPr>
        <p:spPr>
          <a:xfrm rot="10800000">
            <a:off x="3962400" y="5334000"/>
            <a:ext cx="1219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3962400" y="2895600"/>
            <a:ext cx="1219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4000" y="6248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Bisnis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62600" y="6248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152400" y="5105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152399" y="2667001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Eksternal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Unsur-Unsur Detail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Infrastruktur SI dan proses</a:t>
            </a:r>
          </a:p>
          <a:p>
            <a:pPr lvl="1"/>
            <a:r>
              <a:rPr lang="en-US" dirty="0" smtClean="0"/>
              <a:t>Arsitektur TI</a:t>
            </a:r>
          </a:p>
          <a:p>
            <a:pPr lvl="1"/>
            <a:r>
              <a:rPr lang="en-US" dirty="0" smtClean="0"/>
              <a:t>Pemrosesan TI</a:t>
            </a:r>
          </a:p>
          <a:p>
            <a:pPr lvl="1"/>
            <a:r>
              <a:rPr lang="en-US" dirty="0" smtClean="0"/>
              <a:t>Kemampuan/keterampilan TI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Infrastruktur Organisasi &amp; Proses</a:t>
            </a:r>
          </a:p>
          <a:p>
            <a:pPr lvl="1"/>
            <a:r>
              <a:rPr lang="en-US" dirty="0" smtClean="0"/>
              <a:t>Infrastruktur administratif organisasi</a:t>
            </a:r>
          </a:p>
          <a:p>
            <a:pPr lvl="1"/>
            <a:r>
              <a:rPr lang="en-US" dirty="0" smtClean="0"/>
              <a:t>Pemrosesan organisasi</a:t>
            </a:r>
          </a:p>
          <a:p>
            <a:pPr lvl="1"/>
            <a:r>
              <a:rPr lang="en-US" dirty="0" smtClean="0"/>
              <a:t>Kemampuan organisasi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Unsur-Unsur Detail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 TI</a:t>
            </a:r>
          </a:p>
          <a:p>
            <a:pPr lvl="1"/>
            <a:r>
              <a:rPr lang="en-US" dirty="0" smtClean="0"/>
              <a:t>Ruang lingkup TI</a:t>
            </a:r>
          </a:p>
          <a:p>
            <a:pPr lvl="1"/>
            <a:r>
              <a:rPr lang="en-US" dirty="0" smtClean="0"/>
              <a:t>Kompetisi sistemik</a:t>
            </a:r>
          </a:p>
          <a:p>
            <a:pPr lvl="1"/>
            <a:r>
              <a:rPr lang="en-US" dirty="0" smtClean="0"/>
              <a:t>Tata kelola TI</a:t>
            </a:r>
          </a:p>
          <a:p>
            <a:endParaRPr lang="en-US" dirty="0" smtClean="0"/>
          </a:p>
          <a:p>
            <a:r>
              <a:rPr lang="en-US" dirty="0" smtClean="0"/>
              <a:t>Strategi Bisnis</a:t>
            </a:r>
          </a:p>
          <a:p>
            <a:pPr lvl="1"/>
            <a:r>
              <a:rPr lang="en-US" dirty="0" smtClean="0"/>
              <a:t>Ruang lingkup bisnis</a:t>
            </a:r>
          </a:p>
          <a:p>
            <a:pPr lvl="1"/>
            <a:r>
              <a:rPr lang="en-US" dirty="0" smtClean="0"/>
              <a:t>Kompetisi yang berbeda</a:t>
            </a:r>
          </a:p>
          <a:p>
            <a:pPr lvl="1"/>
            <a:r>
              <a:rPr lang="en-US" dirty="0" smtClean="0"/>
              <a:t>Tata kelola bisnis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Faktor Sukses &amp; Penghambat Penyelarasan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2"/>
          <a:ext cx="8229600" cy="4618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031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Pendukung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Penghambat</a:t>
                      </a:r>
                      <a:endParaRPr lang="en-US" dirty="0"/>
                    </a:p>
                  </a:txBody>
                  <a:tcPr/>
                </a:tc>
              </a:tr>
              <a:tr h="503159">
                <a:tc>
                  <a:txBody>
                    <a:bodyPr/>
                    <a:lstStyle/>
                    <a:p>
                      <a:r>
                        <a:rPr lang="en-US" dirty="0" smtClean="0"/>
                        <a:t>Eksekutif</a:t>
                      </a:r>
                      <a:r>
                        <a:rPr lang="en-US" baseline="0" dirty="0" smtClean="0"/>
                        <a:t> senior mendukung 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Eksekutif senor tidak mendukung TI</a:t>
                      </a:r>
                      <a:endParaRPr lang="en-US" dirty="0"/>
                    </a:p>
                  </a:txBody>
                  <a:tcPr/>
                </a:tc>
              </a:tr>
              <a:tr h="868467">
                <a:tc>
                  <a:txBody>
                    <a:bodyPr/>
                    <a:lstStyle/>
                    <a:p>
                      <a:r>
                        <a:rPr lang="en-US" dirty="0" smtClean="0"/>
                        <a:t>TI dilibatkan dalam pembangunan</a:t>
                      </a:r>
                      <a:r>
                        <a:rPr lang="en-US" baseline="0" dirty="0" smtClean="0"/>
                        <a:t> strategi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Terdapat kesenjangan antara</a:t>
                      </a:r>
                      <a:r>
                        <a:rPr lang="en-US" baseline="0" dirty="0" smtClean="0"/>
                        <a:t> bisnis dan TI</a:t>
                      </a:r>
                      <a:endParaRPr lang="en-US" dirty="0"/>
                    </a:p>
                  </a:txBody>
                  <a:tcPr/>
                </a:tc>
              </a:tr>
              <a:tr h="503159">
                <a:tc>
                  <a:txBody>
                    <a:bodyPr/>
                    <a:lstStyle/>
                    <a:p>
                      <a:r>
                        <a:rPr lang="en-US" dirty="0" smtClean="0"/>
                        <a:t>TI memahami bisnis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 tidan memahami</a:t>
                      </a:r>
                      <a:r>
                        <a:rPr lang="en-US" baseline="0" dirty="0" smtClean="0"/>
                        <a:t> bisnis</a:t>
                      </a:r>
                      <a:endParaRPr lang="en-US" dirty="0"/>
                    </a:p>
                  </a:txBody>
                  <a:tcPr/>
                </a:tc>
              </a:tr>
              <a:tr h="868467">
                <a:tc>
                  <a:txBody>
                    <a:bodyPr/>
                    <a:lstStyle/>
                    <a:p>
                      <a:r>
                        <a:rPr lang="en-US" dirty="0" smtClean="0"/>
                        <a:t>Memprioritaskan dengan baik proyek</a:t>
                      </a:r>
                      <a:r>
                        <a:rPr lang="en-US" baseline="0" dirty="0" smtClean="0"/>
                        <a:t> 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 tidak</a:t>
                      </a:r>
                      <a:r>
                        <a:rPr lang="en-US" baseline="0" dirty="0" smtClean="0"/>
                        <a:t> diprioritaskan dengan baik</a:t>
                      </a:r>
                      <a:endParaRPr lang="en-US" dirty="0"/>
                    </a:p>
                  </a:txBody>
                  <a:tcPr/>
                </a:tc>
              </a:tr>
              <a:tr h="503159">
                <a:tc>
                  <a:txBody>
                    <a:bodyPr/>
                    <a:lstStyle/>
                    <a:p>
                      <a:r>
                        <a:rPr lang="en-US" dirty="0" smtClean="0"/>
                        <a:t>Kerjasama TI-bisnis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Tidak tercapai</a:t>
                      </a:r>
                      <a:r>
                        <a:rPr lang="en-US" baseline="0" dirty="0" smtClean="0"/>
                        <a:t> komitmen TI</a:t>
                      </a:r>
                      <a:endParaRPr lang="en-US" dirty="0"/>
                    </a:p>
                  </a:txBody>
                  <a:tcPr/>
                </a:tc>
              </a:tr>
              <a:tr h="868467">
                <a:tc>
                  <a:txBody>
                    <a:bodyPr/>
                    <a:lstStyle/>
                    <a:p>
                      <a:r>
                        <a:rPr lang="en-US" dirty="0" smtClean="0"/>
                        <a:t>TI mencerminkan kepemimpinana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Manajemen TI tidak mencerminkan kepemimpinan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r>
              <a:rPr lang="id-ID" dirty="0" smtClean="0"/>
              <a:t>rsitektur </a:t>
            </a:r>
            <a:r>
              <a:rPr lang="en-US" dirty="0" smtClean="0"/>
              <a:t>E</a:t>
            </a:r>
            <a:r>
              <a:rPr lang="id-ID" dirty="0" smtClean="0"/>
              <a:t>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Arsitektur Bisnis</a:t>
            </a:r>
          </a:p>
          <a:p>
            <a:r>
              <a:rPr lang="en-US" dirty="0" smtClean="0"/>
              <a:t>Arsitektur Informasi</a:t>
            </a:r>
          </a:p>
          <a:p>
            <a:r>
              <a:rPr lang="en-US" dirty="0" smtClean="0"/>
              <a:t>Arsitektur Teknologi</a:t>
            </a:r>
          </a:p>
          <a:p>
            <a:r>
              <a:rPr lang="en-US" dirty="0" smtClean="0"/>
              <a:t>Arsitektur Aplikasi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Blueprint Arsitektur</a:t>
            </a:r>
          </a:p>
          <a:p>
            <a:pPr lvl="1"/>
            <a:r>
              <a:rPr lang="en-US" dirty="0" smtClean="0"/>
              <a:t>Berisi rincian bisnis, informasi dan teknologi yang ada saat ini dan masa depan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733800" y="4114800"/>
            <a:ext cx="1828800" cy="5334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Arsitektur Bisnis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Menggambarkan strategi, maksud, fungsi, proses, informasi dan aset bisnis yang penting untuk memberikan layanan bagi masyarakat, bisnis, pemerintah dsb.</a:t>
            </a:r>
          </a:p>
          <a:p>
            <a:pPr algn="just"/>
            <a:r>
              <a:rPr lang="en-US" dirty="0" smtClean="0"/>
              <a:t>Rincian arsitektur bisnis mendukung pengambilan keputusan bisnis dengan menyediakan dokumentasi tentang dimana posisi perusahaan berada saat ini dan dimana perusahaan  ingin berada di masa depan.</a:t>
            </a:r>
          </a:p>
          <a:p>
            <a:pPr algn="just"/>
            <a:r>
              <a:rPr lang="en-US" dirty="0" smtClean="0"/>
              <a:t>Sebagai landasan/penggerak bagi pengembangan rencana bisnis, teknologi, penggunaan aplikasi dan implementasi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Arsitektur 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Merupakan sekumpulan kebutuhan bisnis </a:t>
            </a:r>
            <a:r>
              <a:rPr lang="en-US" i="1" dirty="0" smtClean="0"/>
              <a:t>enterprise</a:t>
            </a:r>
            <a:r>
              <a:rPr lang="en-US" dirty="0" smtClean="0"/>
              <a:t>, informasi, satuan proses dan penyatuan yang mengendalikan bisnis serta aturan untuk memilih, membangun dan memelihara informasi tersebut.</a:t>
            </a:r>
          </a:p>
          <a:p>
            <a:pPr algn="just"/>
            <a:r>
              <a:rPr lang="en-US" dirty="0" smtClean="0"/>
              <a:t>Mendefinisikan strukutur informasi yang penting bagi organisasi berupa entitas data dan hubungan antar entitas yang diperlukan untuk mendukung proses bisnis.</a:t>
            </a:r>
          </a:p>
          <a:p>
            <a:pPr algn="just"/>
            <a:r>
              <a:rPr lang="en-US" dirty="0" smtClean="0"/>
              <a:t>Sebagai informasi/data yang dijadikan satu aset pendukung bisnis. Sebagi dasar kebutuhan sistem aplikasi.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Arsitektur 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Memusatkan pada pengembangan dan penerapan program aplikasi sebagai sebuah solusi atau layanan yang sedang diciptakan untuk organisasi yang bersangkutan.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Mendefinisikan jenis-jenis aplikasi utama yang dibutuhkan untuk mengelola data dan informasi untuk mendukung fungsi bisnis </a:t>
            </a:r>
            <a:r>
              <a:rPr lang="en-US" i="1" dirty="0" smtClean="0"/>
              <a:t>enterprise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scope of enterprise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199"/>
            <a:ext cx="8305800" cy="5830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Arsitektur Teknologi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Suatu pendekatan dalam menjelaskan struktur dan hubungan teknologi perusahaan saat ini serta di masa depan untuk memaksimalkan nilai dalam teknologi tersebut.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Mendefinisikan </a:t>
            </a:r>
            <a:r>
              <a:rPr lang="en-US" i="1" dirty="0" smtClean="0"/>
              <a:t>platform</a:t>
            </a:r>
            <a:r>
              <a:rPr lang="en-US" dirty="0" smtClean="0"/>
              <a:t> teknologi yang dibutuhkan untuk menyediakan lingkungan yang mendukung aplikasi dalam mengelola data dan mendukung fungsi bisnis.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AE mendukung 3 jenis 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</a:t>
            </a:r>
          </a:p>
          <a:p>
            <a:pPr lvl="1"/>
            <a:r>
              <a:rPr lang="en-US" dirty="0" smtClean="0"/>
              <a:t>Informasi yang berubah hanya pada saat diperlukan oleh kondisi bisnis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Semi statis</a:t>
            </a:r>
          </a:p>
          <a:p>
            <a:pPr lvl="1"/>
            <a:r>
              <a:rPr lang="en-US" dirty="0" smtClean="0"/>
              <a:t>Informasi yang berubah satu atau dua tahunan, atau saat terjadi perubahan besar dalam bisnis/teknologi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Dinamis </a:t>
            </a:r>
          </a:p>
          <a:p>
            <a:pPr lvl="1"/>
            <a:r>
              <a:rPr lang="en-US" dirty="0" smtClean="0"/>
              <a:t>Informasi yang sering diperbaharui (tiap 3-6bulan)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Information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r>
              <a:rPr lang="en-US" dirty="0" smtClean="0"/>
              <a:t>Enterprise</a:t>
            </a:r>
          </a:p>
          <a:p>
            <a:pPr lvl="1"/>
            <a:r>
              <a:rPr lang="en-US" dirty="0" smtClean="0"/>
              <a:t>An organization created for business purpose</a:t>
            </a:r>
          </a:p>
          <a:p>
            <a:r>
              <a:rPr lang="en-US" dirty="0" smtClean="0"/>
              <a:t>Information system</a:t>
            </a:r>
          </a:p>
          <a:p>
            <a:pPr lvl="1"/>
            <a:r>
              <a:rPr lang="en-US" dirty="0" smtClean="0"/>
              <a:t>All the components and resources necessary to deliver information and functions to the organization</a:t>
            </a:r>
          </a:p>
          <a:p>
            <a:r>
              <a:rPr lang="en-US" dirty="0" smtClean="0"/>
              <a:t>Information technology</a:t>
            </a:r>
          </a:p>
          <a:p>
            <a:pPr lvl="1"/>
            <a:r>
              <a:rPr lang="en-US" dirty="0" smtClean="0"/>
              <a:t>Hardware, software, networking, data management etc.</a:t>
            </a:r>
          </a:p>
          <a:p>
            <a:r>
              <a:rPr lang="en-US" dirty="0" smtClean="0"/>
              <a:t>Enterprise information technology</a:t>
            </a:r>
          </a:p>
          <a:p>
            <a:pPr lvl="1"/>
            <a:r>
              <a:rPr lang="en-US" dirty="0" smtClean="0"/>
              <a:t>Computer-Based technologies to deliver information and functions to the organization for business purpose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IT Framework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514600"/>
            <a:ext cx="64103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Foundation concepts</a:t>
            </a:r>
          </a:p>
          <a:p>
            <a:pPr lvl="1"/>
            <a:r>
              <a:rPr lang="en-US" dirty="0" smtClean="0"/>
              <a:t>Definition and components of enterprise information system and technology</a:t>
            </a:r>
          </a:p>
          <a:p>
            <a:r>
              <a:rPr lang="en-US" dirty="0" smtClean="0"/>
              <a:t>Information technology</a:t>
            </a:r>
          </a:p>
          <a:p>
            <a:pPr lvl="1"/>
            <a:r>
              <a:rPr lang="en-US" dirty="0" smtClean="0"/>
              <a:t>Hardware, software, networks, data management technologies used in the information system</a:t>
            </a:r>
          </a:p>
          <a:p>
            <a:r>
              <a:rPr lang="en-US" dirty="0" smtClean="0"/>
              <a:t>Business applications</a:t>
            </a:r>
          </a:p>
          <a:p>
            <a:pPr lvl="1"/>
            <a:r>
              <a:rPr lang="en-US" dirty="0" smtClean="0"/>
              <a:t>Meet business requirements or/and opportunities</a:t>
            </a:r>
          </a:p>
          <a:p>
            <a:r>
              <a:rPr lang="en-US" dirty="0" smtClean="0"/>
              <a:t>Development processes</a:t>
            </a:r>
          </a:p>
          <a:p>
            <a:pPr lvl="1"/>
            <a:r>
              <a:rPr lang="en-US" dirty="0" smtClean="0"/>
              <a:t>How to plan, develop and implement information system</a:t>
            </a:r>
          </a:p>
          <a:p>
            <a:r>
              <a:rPr lang="en-US" dirty="0" smtClean="0"/>
              <a:t>Management challenges</a:t>
            </a:r>
          </a:p>
          <a:p>
            <a:pPr lvl="1"/>
            <a:r>
              <a:rPr lang="en-US" dirty="0" smtClean="0"/>
              <a:t>Management well-adaptive to the business as well as the information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smtClean="0"/>
              <a:t>History of Enterprise 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876424"/>
            <a:ext cx="4884821" cy="482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Selesai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 Semerawut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962150"/>
            <a:ext cx="51054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dan Strategi Organisasi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Peran SI</a:t>
            </a:r>
          </a:p>
          <a:p>
            <a:pPr lvl="1"/>
            <a:r>
              <a:rPr lang="en-US" dirty="0" smtClean="0"/>
              <a:t>Pendukung tercapainya tujuan organisasi.</a:t>
            </a:r>
          </a:p>
          <a:p>
            <a:r>
              <a:rPr lang="en-US" dirty="0" smtClean="0"/>
              <a:t>Misi SI</a:t>
            </a:r>
          </a:p>
          <a:p>
            <a:pPr lvl="1"/>
            <a:r>
              <a:rPr lang="en-US" dirty="0" smtClean="0"/>
              <a:t>Mengarahkan pembangunan dan implementasi arsitektur organisasi.</a:t>
            </a:r>
          </a:p>
          <a:p>
            <a:r>
              <a:rPr lang="en-US" dirty="0" smtClean="0"/>
              <a:t>Key Goal Indicator (KGI)</a:t>
            </a:r>
          </a:p>
          <a:p>
            <a:pPr lvl="1" algn="just"/>
            <a:r>
              <a:rPr lang="en-US" dirty="0" smtClean="0"/>
              <a:t>Mengukur tingkat keberhasilan pencapaian tujuan pembangunan dan implementasi aplikasi</a:t>
            </a:r>
          </a:p>
          <a:p>
            <a:r>
              <a:rPr lang="en-US" dirty="0" smtClean="0"/>
              <a:t>Critical Success Factor (CSF)</a:t>
            </a:r>
          </a:p>
          <a:p>
            <a:pPr lvl="1"/>
            <a:r>
              <a:rPr lang="en-US" dirty="0" smtClean="0"/>
              <a:t>Meningkatkan kemungkinan kesuksesan implementasi aplikasi SI</a:t>
            </a:r>
          </a:p>
          <a:p>
            <a:r>
              <a:rPr lang="en-US" dirty="0" smtClean="0"/>
              <a:t>Key Performance Indicator(KPI)</a:t>
            </a:r>
          </a:p>
          <a:p>
            <a:pPr lvl="1" algn="just"/>
            <a:r>
              <a:rPr lang="en-US" dirty="0" smtClean="0"/>
              <a:t>Mengukur tingkat pemenuhan CSF selama proses implementasi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Misi Utama 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Akses yang efektif</a:t>
            </a:r>
          </a:p>
          <a:p>
            <a:r>
              <a:rPr lang="en-US" dirty="0" smtClean="0"/>
              <a:t>Adaptasi dengan perubahan kebutuhan bisnis</a:t>
            </a:r>
          </a:p>
          <a:p>
            <a:r>
              <a:rPr lang="en-US" dirty="0" smtClean="0"/>
              <a:t>Mudah dan efisien dalam pemeliharaan</a:t>
            </a:r>
          </a:p>
          <a:p>
            <a:r>
              <a:rPr lang="en-US" dirty="0" smtClean="0"/>
              <a:t>Mengelola data secara  terintegritasi, konsistensi dan sesuai</a:t>
            </a:r>
          </a:p>
          <a:p>
            <a:r>
              <a:rPr lang="en-US" dirty="0" smtClean="0"/>
              <a:t>Integrasi data dan aplikasi SI untuk seluruh unit organisasi</a:t>
            </a:r>
          </a:p>
          <a:p>
            <a:r>
              <a:rPr lang="en-US" dirty="0" smtClean="0"/>
              <a:t>Aspek biaya yang efektif, tambahan nilai, dan </a:t>
            </a:r>
            <a:r>
              <a:rPr lang="en-US" i="1" dirty="0" smtClean="0"/>
              <a:t>return on investment</a:t>
            </a:r>
            <a:r>
              <a:rPr lang="en-US" dirty="0" smtClean="0"/>
              <a:t> (ROI) yang jelas dan terukur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Penyusunan Arsitektur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Setiap organisasi perlu menyusun AE yang berupa Rencana Induk Sistem Informasi </a:t>
            </a:r>
          </a:p>
          <a:p>
            <a:pPr lvl="1"/>
            <a:r>
              <a:rPr lang="en-US" dirty="0" smtClean="0"/>
              <a:t>Agar digunakan sebagai contoh bagi organisasi yang bersangkutan dalam membangun sistem-sistem informasinya secara terencana, terarah, efisien dan terjadwal.</a:t>
            </a:r>
          </a:p>
          <a:p>
            <a:pPr lvl="1"/>
            <a:r>
              <a:rPr lang="en-US" dirty="0" smtClean="0"/>
              <a:t>Untuk mendukung strategi bisnis organisasi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 itu Arsitektur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Definisi Arsitektur</a:t>
            </a:r>
          </a:p>
          <a:p>
            <a:endParaRPr lang="en-US" dirty="0" smtClean="0"/>
          </a:p>
          <a:p>
            <a:r>
              <a:rPr lang="en-US" dirty="0" smtClean="0"/>
              <a:t>Definisi Enterprise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617</TotalTime>
  <Words>1710</Words>
  <Application>Microsoft Office PowerPoint</Application>
  <PresentationFormat>On-screen Show (4:3)</PresentationFormat>
  <Paragraphs>333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Constantia</vt:lpstr>
      <vt:lpstr>Wingdings 2</vt:lpstr>
      <vt:lpstr>Flow</vt:lpstr>
      <vt:lpstr>Arsitekur Enterprise</vt:lpstr>
      <vt:lpstr>Pendahuluan </vt:lpstr>
      <vt:lpstr>PowerPoint Presentation</vt:lpstr>
      <vt:lpstr>PowerPoint Presentation</vt:lpstr>
      <vt:lpstr>Sistem Semerawut</vt:lpstr>
      <vt:lpstr>SI dan Strategi Organisasi</vt:lpstr>
      <vt:lpstr>Misi Utama SI</vt:lpstr>
      <vt:lpstr>Penyusunan Arsitektur Enterprise</vt:lpstr>
      <vt:lpstr>Apa itu Arsitektur Enterprise</vt:lpstr>
      <vt:lpstr>Definisi Arsitektur</vt:lpstr>
      <vt:lpstr>Definisi Arsitektur</vt:lpstr>
      <vt:lpstr>Definisi Enterprise</vt:lpstr>
      <vt:lpstr>Definisi Enterprise</vt:lpstr>
      <vt:lpstr>Definisi Arsitektur Enterprise (AE) </vt:lpstr>
      <vt:lpstr>Sudut Pandang Enterprise</vt:lpstr>
      <vt:lpstr>Arsitektur Enterprise (AE)</vt:lpstr>
      <vt:lpstr>Arsitektur Enterprise </vt:lpstr>
      <vt:lpstr>Tujuan AE</vt:lpstr>
      <vt:lpstr>Mengapa Perlu AE?</vt:lpstr>
      <vt:lpstr>Rencana Strategis Informasi</vt:lpstr>
      <vt:lpstr>Metodologi AE</vt:lpstr>
      <vt:lpstr>Hambatan pengembangan AE</vt:lpstr>
      <vt:lpstr>Komunikasi Tentang AE</vt:lpstr>
      <vt:lpstr>Komunikasi Tentang AE</vt:lpstr>
      <vt:lpstr>Mengapa perlu AE</vt:lpstr>
      <vt:lpstr>Karakteristik AE</vt:lpstr>
      <vt:lpstr>Arti Penting AE </vt:lpstr>
      <vt:lpstr>Langkah Proses AE</vt:lpstr>
      <vt:lpstr>Siklus Hidup Proses AE</vt:lpstr>
      <vt:lpstr>Faktor Penggerak AE</vt:lpstr>
      <vt:lpstr>Strategic Alignment Model (SAM)</vt:lpstr>
      <vt:lpstr>Model Keselarasan Strategis</vt:lpstr>
      <vt:lpstr>Unsur-Unsur Detail SAM</vt:lpstr>
      <vt:lpstr>Unsur-Unsur Detail SAM</vt:lpstr>
      <vt:lpstr>Faktor Sukses &amp; Penghambat Penyelarasan</vt:lpstr>
      <vt:lpstr>Merancang Arsitektur Enterprise</vt:lpstr>
      <vt:lpstr>Arsitektur Bisnis</vt:lpstr>
      <vt:lpstr>Arsitektur Informasi</vt:lpstr>
      <vt:lpstr>Arsitektur Aplikasi</vt:lpstr>
      <vt:lpstr>Arsitektur Teknologi</vt:lpstr>
      <vt:lpstr>AE mendukung 3 jenis informasi</vt:lpstr>
      <vt:lpstr>Enterprise Information Technology</vt:lpstr>
      <vt:lpstr>Enterprise IT Framework</vt:lpstr>
      <vt:lpstr>Enterprise IT Framework</vt:lpstr>
      <vt:lpstr>History of Enterprise IT</vt:lpstr>
      <vt:lpstr>Selesai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Arsitekur Enterprise</dc:title>
  <dc:creator>Valued Acer Customer</dc:creator>
  <cp:lastModifiedBy>DEKSTOP</cp:lastModifiedBy>
  <cp:revision>29</cp:revision>
  <dcterms:created xsi:type="dcterms:W3CDTF">2009-07-05T20:26:25Z</dcterms:created>
  <dcterms:modified xsi:type="dcterms:W3CDTF">2017-05-16T11:45:01Z</dcterms:modified>
</cp:coreProperties>
</file>