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12C2D2-3FF7-4970-B08C-5BEB56EB8A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D8CDAF-0E4D-4BFB-953F-66488FFC9C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31D457-DE1E-42F3-AD58-611D5F7E6F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25290F-5039-4055-BBAD-955501ECCA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7B5A3A-3C77-406A-B825-33B40773D5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B85E53-FDC1-4E6B-BB93-F8D501051B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D61AD2-8E1C-492A-8C68-65315FC43B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FDB2A8-E9D7-467C-A1BC-8825C051A5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64DD29-F1C9-4081-90CF-4E73FDCAF1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96119F-2892-4E06-9876-0083D0A3E0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B6A13C-171A-4254-9373-5A64382204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2F4578-C8E3-4853-AB76-3D595B747D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8B8C4DD-91CB-4803-B340-AA810F66A2E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masc3796@colorado.edu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doi.org/10.24432/C5JC79" TargetMode="External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29560" y="1135800"/>
            <a:ext cx="9071640" cy="28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DTSA5509 Supervised Learning</a:t>
            </a:r>
            <a:br>
              <a:rPr sz="4400"/>
            </a:br>
            <a:r>
              <a:rPr b="0" lang="en-US" sz="3200" spc="-1" strike="noStrike">
                <a:latin typeface="Arial"/>
              </a:rPr>
              <a:t>Final Project: Sunglasses Image Classifier</a:t>
            </a:r>
            <a:br>
              <a:rPr sz="4400"/>
            </a:br>
            <a:br>
              <a:rPr sz="4400"/>
            </a:br>
            <a:r>
              <a:rPr b="0" lang="en-US" sz="2800" spc="-1" strike="noStrike">
                <a:latin typeface="Arial"/>
              </a:rPr>
              <a:t>Matt Schurmann</a:t>
            </a:r>
            <a:br>
              <a:rPr sz="2800"/>
            </a:br>
            <a:r>
              <a:rPr b="0" lang="en-US" sz="2800" spc="-1" strike="noStrike">
                <a:latin typeface="Arial"/>
                <a:hlinkClick r:id="rId1"/>
              </a:rPr>
              <a:t>masc3796@colorado.edu</a:t>
            </a:r>
            <a:br>
              <a:rPr sz="2800"/>
            </a:br>
            <a:r>
              <a:rPr b="0" lang="en-US" sz="2800" spc="-1" strike="noStrike">
                <a:latin typeface="Arial"/>
              </a:rPr>
              <a:t>Nov 23 2023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142560" y="5086800"/>
            <a:ext cx="2600640" cy="39960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8686800" y="5257800"/>
            <a:ext cx="13179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fld id="{E2B937BE-3B40-4325-8C0B-F9F7AB349A15}" type="slidenum">
              <a:rPr b="0" lang="en-US" sz="1600" spc="-1" strike="noStrike">
                <a:latin typeface="Times New Roman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Examining False Positives/Negatives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42560" y="5086800"/>
            <a:ext cx="2600640" cy="39960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 txBox="1"/>
          <p:nvPr/>
        </p:nvSpPr>
        <p:spPr>
          <a:xfrm>
            <a:off x="8686800" y="5257800"/>
            <a:ext cx="13179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fld id="{75724EB6-5F12-492C-A3BE-A824E5508DD7}" type="slidenum">
              <a:rPr b="0" lang="en-US" sz="1600" spc="-1" strike="noStrike">
                <a:latin typeface="Times New Roman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28600" y="2665440"/>
            <a:ext cx="2257200" cy="208656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514600" y="2665440"/>
            <a:ext cx="2296800" cy="208656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4"/>
          <a:stretch/>
        </p:blipFill>
        <p:spPr>
          <a:xfrm>
            <a:off x="5222520" y="2694600"/>
            <a:ext cx="2321280" cy="208116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5"/>
          <a:stretch/>
        </p:blipFill>
        <p:spPr>
          <a:xfrm>
            <a:off x="7730640" y="2694600"/>
            <a:ext cx="2327760" cy="205740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685800" y="1482480"/>
            <a:ext cx="3657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1800" spc="-1" strike="noStrike">
                <a:latin typeface="Arial"/>
              </a:rPr>
              <a:t>False Positives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5715000" y="1482480"/>
            <a:ext cx="3657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1800" spc="-1" strike="noStrike">
                <a:latin typeface="Arial"/>
              </a:rPr>
              <a:t>False Negatives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685800" y="1946520"/>
            <a:ext cx="365760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500" spc="-1" strike="noStrike">
                <a:latin typeface="Arial"/>
              </a:rPr>
              <a:t>Several false-positives wearing glasses (but not sunglasses)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5715000" y="1828800"/>
            <a:ext cx="365760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500" spc="-1" strike="noStrike">
                <a:latin typeface="Arial"/>
              </a:rPr>
              <a:t>Several examples with reflections in glasses, and non-forward head position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6"/>
          <a:stretch/>
        </p:blipFill>
        <p:spPr>
          <a:xfrm>
            <a:off x="1920960" y="4206960"/>
            <a:ext cx="437040" cy="43704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7"/>
          <a:stretch/>
        </p:blipFill>
        <p:spPr>
          <a:xfrm>
            <a:off x="4343400" y="4343400"/>
            <a:ext cx="437040" cy="43704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8"/>
          <a:stretch/>
        </p:blipFill>
        <p:spPr>
          <a:xfrm>
            <a:off x="7106760" y="4343400"/>
            <a:ext cx="437040" cy="43704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9"/>
          <a:stretch/>
        </p:blipFill>
        <p:spPr>
          <a:xfrm>
            <a:off x="9529200" y="4242960"/>
            <a:ext cx="437040" cy="43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Conclusions and Discussion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2560" y="5086800"/>
            <a:ext cx="2600640" cy="39960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 txBox="1"/>
          <p:nvPr/>
        </p:nvSpPr>
        <p:spPr>
          <a:xfrm>
            <a:off x="8686800" y="5257800"/>
            <a:ext cx="13179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fld id="{016D524A-CD3D-46E2-AA4D-D7EA17B6FF2B}" type="slidenum">
              <a:rPr b="0" lang="en-US" sz="1600" spc="-1" strike="noStrike">
                <a:latin typeface="Times New Roman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457200" y="1253880"/>
            <a:ext cx="3657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Learning Outcomes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685800" y="1711080"/>
            <a:ext cx="66294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Hands-on, real-World use of Sklearn classification models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Challenges of image classification (high dimensionality data) 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Challenges of data labeling and feature identification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457200" y="2743200"/>
            <a:ext cx="3657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Suggestions for Improvement</a:t>
            </a:r>
            <a:endParaRPr b="1" lang="en-US" sz="1800" spc="-1" strike="noStrike"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510120" y="3168720"/>
            <a:ext cx="93942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More efficient models than SVM, trade-off with accuracy if needed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Use a larger training data set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Investigate lower resolution images to improve speed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Perform a more exhaustive parameter grid-search on a higher performance computer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Include color photographs - presumably color would differentiate the sunglasses more vs. dark spots in grey-scale images.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9560" y="2286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Thank You!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42560" y="5086800"/>
            <a:ext cx="2600640" cy="399600"/>
          </a:xfrm>
          <a:prstGeom prst="rect">
            <a:avLst/>
          </a:prstGeom>
          <a:ln w="0">
            <a:noFill/>
          </a:ln>
        </p:spPr>
      </p:pic>
      <p:sp>
        <p:nvSpPr>
          <p:cNvPr id="139" name=""/>
          <p:cNvSpPr txBox="1"/>
          <p:nvPr/>
        </p:nvSpPr>
        <p:spPr>
          <a:xfrm>
            <a:off x="8686800" y="5257800"/>
            <a:ext cx="13179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fld id="{7B4E0618-2276-4E6D-A398-2739B7BCD836}" type="slidenum">
              <a:rPr b="0" lang="en-US" sz="1600" spc="-1" strike="noStrike">
                <a:latin typeface="Times New Roman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Data Set and Problem Description (1)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42560" y="5086800"/>
            <a:ext cx="2600640" cy="39960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8686800" y="5257800"/>
            <a:ext cx="13179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fld id="{9590657B-017F-4A9B-ABA7-EBFE52E427CD}" type="slidenum">
              <a:rPr b="0" lang="en-US" sz="1600" spc="-1" strike="noStrike">
                <a:latin typeface="Times New Roman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685800" y="1339560"/>
            <a:ext cx="907164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Data Set: Mitchell,Tom. (1999). CMU Face Images. UCI Machine Learning Repository. </a:t>
            </a:r>
            <a:r>
              <a:rPr b="0" lang="en-US" sz="1600" spc="-1" strike="noStrike">
                <a:latin typeface="Arial"/>
                <a:hlinkClick r:id="rId2"/>
              </a:rPr>
              <a:t>https://doi.org/10.24432/C5JC79</a:t>
            </a:r>
            <a:r>
              <a:rPr b="0" lang="en-US" sz="1600" spc="-1" strike="noStrike">
                <a:latin typeface="Arial"/>
              </a:rPr>
              <a:t>.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685800" y="2025360"/>
            <a:ext cx="9071640" cy="26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Type of Learning: Supervised Learning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685800" y="2482560"/>
            <a:ext cx="9071640" cy="26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Type of Problem: Image Classification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58160" y="2876400"/>
            <a:ext cx="907164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600" spc="-1" strike="noStrike">
                <a:latin typeface="Arial"/>
              </a:rPr>
              <a:t>Python Libraries Used:</a:t>
            </a:r>
            <a:br>
              <a:rPr sz="1600"/>
            </a:br>
            <a:endParaRPr b="0" lang="en-US" sz="16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044360" y="3187080"/>
            <a:ext cx="9071640" cy="13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600" spc="-1" strike="noStrike">
                <a:latin typeface="Arial"/>
              </a:rPr>
              <a:t>Scikit-learn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matplotlib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seaborn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pandas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numpy</a:t>
            </a:r>
            <a:br>
              <a:rPr sz="1600"/>
            </a:b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Data Set and Problem Description (2)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42560" y="5086800"/>
            <a:ext cx="2600640" cy="39960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 txBox="1"/>
          <p:nvPr/>
        </p:nvSpPr>
        <p:spPr>
          <a:xfrm>
            <a:off x="8686800" y="5257800"/>
            <a:ext cx="13179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fld id="{A71484D1-B687-4360-96F9-8BBB7D09E69C}" type="slidenum">
              <a:rPr b="0" lang="en-US" sz="1600" spc="-1" strike="noStrike">
                <a:latin typeface="Times New Roman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685800" y="1175760"/>
            <a:ext cx="9071640" cy="20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600" spc="-1" strike="noStrike">
                <a:latin typeface="Arial"/>
              </a:rPr>
              <a:t>Number of Images:</a:t>
            </a:r>
            <a:r>
              <a:rPr b="0" lang="en-US" sz="1600" spc="-1" strike="noStrike">
                <a:latin typeface="Arial"/>
              </a:rPr>
              <a:t> 640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File Format:</a:t>
            </a:r>
            <a:r>
              <a:rPr b="0" lang="en-US" sz="1600" spc="-1" strike="noStrike">
                <a:latin typeface="Arial"/>
              </a:rPr>
              <a:t> Portable Greyscale Map (.pgm)</a:t>
            </a:r>
            <a:br>
              <a:rPr sz="1600"/>
            </a:br>
            <a:r>
              <a:rPr b="1" lang="en-US" sz="1600" spc="-1" strike="noStrike">
                <a:latin typeface="Arial"/>
              </a:rPr>
              <a:t>Color Palette:</a:t>
            </a:r>
            <a:r>
              <a:rPr b="0" lang="en-US" sz="1600" spc="-1" strike="noStrike">
                <a:latin typeface="Arial"/>
              </a:rPr>
              <a:t> Greyscale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</a:rPr>
              <a:t>Dimensions:</a:t>
            </a:r>
            <a:r>
              <a:rPr b="0" lang="en-US" sz="1600" spc="-1" strike="noStrike">
                <a:latin typeface="Arial"/>
              </a:rPr>
              <a:t> 3 copies of each image, (120x128), (60x64), (30x32)</a:t>
            </a:r>
            <a:endParaRPr b="0" lang="en-US" sz="1600" spc="-1" strike="noStrike">
              <a:latin typeface="Arial"/>
            </a:endParaRPr>
          </a:p>
          <a:p>
            <a:r>
              <a:rPr b="1" lang="en-US" sz="1600" spc="-1" strike="noStrike">
                <a:latin typeface="Arial"/>
                <a:ea typeface="Noto Sans CJK SC"/>
              </a:rPr>
              <a:t>Modalities:</a:t>
            </a:r>
            <a:br>
              <a:rPr sz="1600"/>
            </a:br>
            <a:r>
              <a:rPr b="0" lang="en-US" sz="1600" spc="-1" strike="noStrike">
                <a:latin typeface="Arial"/>
                <a:ea typeface="Noto Sans CJK SC"/>
              </a:rPr>
              <a:t>      Unique Faces – 20 different people</a:t>
            </a:r>
            <a:br>
              <a:rPr sz="1600"/>
            </a:br>
            <a:r>
              <a:rPr b="0" lang="en-US" sz="1600" spc="-1" strike="noStrike">
                <a:latin typeface="Arial"/>
                <a:ea typeface="Noto Sans CJK SC"/>
              </a:rPr>
              <a:t>      Direction - Left, Right, Up, Straight</a:t>
            </a:r>
            <a:br>
              <a:rPr sz="1600"/>
            </a:br>
            <a:r>
              <a:rPr b="0" lang="en-US" sz="1600" spc="-1" strike="noStrike">
                <a:latin typeface="Arial"/>
                <a:ea typeface="Noto Sans CJK SC"/>
              </a:rPr>
              <a:t>      Mood - Happy, Sad, Angry, Neutral</a:t>
            </a:r>
            <a:br>
              <a:rPr sz="1600"/>
            </a:br>
            <a:r>
              <a:rPr b="0" lang="en-US" sz="1600" spc="-1" strike="noStrike">
                <a:latin typeface="Arial"/>
              </a:rPr>
              <a:t>      Sunglasses - On, Off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172080" y="3474000"/>
            <a:ext cx="1428120" cy="132660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3429000" y="3474000"/>
            <a:ext cx="1428120" cy="132660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4"/>
          <a:stretch/>
        </p:blipFill>
        <p:spPr>
          <a:xfrm>
            <a:off x="5201280" y="3474000"/>
            <a:ext cx="1428120" cy="132660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5"/>
          <a:stretch/>
        </p:blipFill>
        <p:spPr>
          <a:xfrm>
            <a:off x="6801480" y="3474000"/>
            <a:ext cx="1428120" cy="132660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6"/>
          <a:stretch/>
        </p:blipFill>
        <p:spPr>
          <a:xfrm>
            <a:off x="8458200" y="3474000"/>
            <a:ext cx="1342440" cy="13266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7"/>
          <a:stretch/>
        </p:blipFill>
        <p:spPr>
          <a:xfrm>
            <a:off x="1828800" y="3474000"/>
            <a:ext cx="1427760" cy="13266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8"/>
          <a:stretch/>
        </p:blipFill>
        <p:spPr>
          <a:xfrm>
            <a:off x="2859120" y="3327120"/>
            <a:ext cx="569880" cy="55908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9"/>
          <a:stretch/>
        </p:blipFill>
        <p:spPr>
          <a:xfrm>
            <a:off x="6172200" y="3327120"/>
            <a:ext cx="569880" cy="55908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10"/>
          <a:stretch/>
        </p:blipFill>
        <p:spPr>
          <a:xfrm>
            <a:off x="9372600" y="3327120"/>
            <a:ext cx="569880" cy="55908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11"/>
          <a:stretch/>
        </p:blipFill>
        <p:spPr>
          <a:xfrm>
            <a:off x="1371600" y="3333960"/>
            <a:ext cx="437040" cy="43704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12"/>
          <a:stretch/>
        </p:blipFill>
        <p:spPr>
          <a:xfrm>
            <a:off x="4572000" y="3328560"/>
            <a:ext cx="437040" cy="43704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13"/>
          <a:stretch/>
        </p:blipFill>
        <p:spPr>
          <a:xfrm>
            <a:off x="8001000" y="3328560"/>
            <a:ext cx="437040" cy="43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Data Cleaning and Preparation (1)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42560" y="5086800"/>
            <a:ext cx="2600640" cy="39960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 txBox="1"/>
          <p:nvPr/>
        </p:nvSpPr>
        <p:spPr>
          <a:xfrm>
            <a:off x="8686800" y="5257800"/>
            <a:ext cx="13179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fld id="{EB384EB0-BD76-4E43-8D3F-DB0ADAB7977E}" type="slidenum">
              <a:rPr b="0" lang="en-US" sz="1600" spc="-1" strike="noStrike">
                <a:latin typeface="Times New Roman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94040" y="1143000"/>
            <a:ext cx="9864360" cy="183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Training data labels are encoded in the file names of each image and not in any tabular format.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Mis-captured images need to be removed.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Each image is duplicated 3 times in different resolutions. I have selected only the highest resolution versions for this project.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Some label classes are not binary (e.g. more than 2 labels). For example, "mood" can take values (happy, sad, angry, neutral). These will be split into binary labels (mood_happy, mood_sad, mood_angry, mood_neutral) which have values (1 or 0).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8600" y="3082680"/>
            <a:ext cx="5943600" cy="171792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6400800" y="2971800"/>
            <a:ext cx="3200400" cy="20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Data Cleaning and Preparation (2)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42560" y="5086800"/>
            <a:ext cx="2600640" cy="39960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 txBox="1"/>
          <p:nvPr/>
        </p:nvSpPr>
        <p:spPr>
          <a:xfrm>
            <a:off x="8686800" y="5257800"/>
            <a:ext cx="13179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fld id="{B5E8F427-E592-451D-9B17-8AAC07092D02}" type="slidenum">
              <a:rPr b="0" lang="en-US" sz="1600" spc="-1" strike="noStrike">
                <a:latin typeface="Times New Roman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6363000" y="1600200"/>
            <a:ext cx="2781000" cy="267624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105200" y="1365840"/>
            <a:ext cx="4609800" cy="320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Exploratory Data Analysis (EDA)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42560" y="5086800"/>
            <a:ext cx="2600640" cy="39960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 txBox="1"/>
          <p:nvPr/>
        </p:nvSpPr>
        <p:spPr>
          <a:xfrm>
            <a:off x="8686800" y="5257800"/>
            <a:ext cx="13179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fld id="{2804D76F-EA00-4AC2-A530-A0BD636C962B}" type="slidenum">
              <a:rPr b="0" lang="en-US" sz="1600" spc="-1" strike="noStrike">
                <a:latin typeface="Times New Roman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28600" y="1134000"/>
            <a:ext cx="4928400" cy="366660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 txBox="1"/>
          <p:nvPr/>
        </p:nvSpPr>
        <p:spPr>
          <a:xfrm>
            <a:off x="5486400" y="1541520"/>
            <a:ext cx="4343400" cy="257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Features are not easily separable for image data .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Here we attempt to look for possible differences based on luminosity. 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Sunglasses are dark…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Modeling and Training (1)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42560" y="5086800"/>
            <a:ext cx="2600640" cy="39960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8686800" y="5257800"/>
            <a:ext cx="13179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fld id="{074196EF-2CD9-4BD6-9420-976AF4D88300}" type="slidenum">
              <a:rPr b="0" lang="en-US" sz="1600" spc="-1" strike="noStrike">
                <a:latin typeface="Times New Roman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685800" y="1371600"/>
            <a:ext cx="8915400" cy="351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K-Nearest Neighbors (KNN)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Support Vector Machine (SVM)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Gaussian Naive Bayes (NB) – not covered in the course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Random Forest Ensemble (RF)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Manual Tuning to determine parameter ranges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Test/train split of 50% to ensure truly unseen data is tested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Automated Tuning using Grid-Search, with K-Folds Cross-Validation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Scoring using Accuracy (data set is balanced)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Confusion Matrix to identify FP and FN rates if asymmetrical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457200" y="1140480"/>
            <a:ext cx="8915400" cy="4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latin typeface="Arial"/>
              </a:rPr>
              <a:t>Multiple Models Evaluated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457200" y="3003840"/>
            <a:ext cx="8915400" cy="4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latin typeface="Arial"/>
              </a:rPr>
              <a:t>Methods to improve robustness</a:t>
            </a:r>
            <a:endParaRPr b="1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Modeling and Training (2) 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42560" y="5086800"/>
            <a:ext cx="2600640" cy="39960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 txBox="1"/>
          <p:nvPr/>
        </p:nvSpPr>
        <p:spPr>
          <a:xfrm>
            <a:off x="8686800" y="5257800"/>
            <a:ext cx="13179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fld id="{DC05CFED-38BF-4AF1-AAB5-89D9D21DE6BC}" type="slidenum">
              <a:rPr b="0" lang="en-US" sz="1600" spc="-1" strike="noStrike">
                <a:latin typeface="Times New Roman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1697400" y="1769400"/>
            <a:ext cx="6629400" cy="21628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8214120" y="2036160"/>
            <a:ext cx="569880" cy="5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latin typeface="Arial"/>
              </a:rPr>
              <a:t>Results of SVM Model (Test Data)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42560" y="5086800"/>
            <a:ext cx="2600640" cy="39960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8686800" y="5257800"/>
            <a:ext cx="1317960" cy="33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fld id="{34DECD5F-5CA7-45B7-8244-E6537CA81156}" type="slidenum">
              <a:rPr b="0" lang="en-US" sz="1600" spc="-1" strike="noStrike">
                <a:latin typeface="Times New Roman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718200" y="1143000"/>
            <a:ext cx="2035800" cy="184824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2946600" y="1188360"/>
            <a:ext cx="2057400" cy="186804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696600" y="3187800"/>
            <a:ext cx="2014200" cy="182880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>
          <a:xfrm>
            <a:off x="2982600" y="3161160"/>
            <a:ext cx="2057400" cy="186804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6"/>
          <a:stretch/>
        </p:blipFill>
        <p:spPr>
          <a:xfrm>
            <a:off x="5268600" y="1209960"/>
            <a:ext cx="2030400" cy="187704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7"/>
          <a:stretch/>
        </p:blipFill>
        <p:spPr>
          <a:xfrm>
            <a:off x="5268600" y="3200400"/>
            <a:ext cx="1978200" cy="182880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8"/>
          <a:stretch/>
        </p:blipFill>
        <p:spPr>
          <a:xfrm>
            <a:off x="7554600" y="3127320"/>
            <a:ext cx="2057400" cy="190188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9"/>
          <a:stretch/>
        </p:blipFill>
        <p:spPr>
          <a:xfrm>
            <a:off x="7633800" y="1143000"/>
            <a:ext cx="1978200" cy="18288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10"/>
          <a:stretch/>
        </p:blipFill>
        <p:spPr>
          <a:xfrm>
            <a:off x="2184120" y="2432160"/>
            <a:ext cx="569880" cy="55908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11"/>
          <a:stretch/>
        </p:blipFill>
        <p:spPr>
          <a:xfrm>
            <a:off x="4434120" y="2497320"/>
            <a:ext cx="569880" cy="55908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12"/>
          <a:stretch/>
        </p:blipFill>
        <p:spPr>
          <a:xfrm>
            <a:off x="6858000" y="2514600"/>
            <a:ext cx="569880" cy="5590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13"/>
          <a:stretch/>
        </p:blipFill>
        <p:spPr>
          <a:xfrm>
            <a:off x="9144000" y="2412720"/>
            <a:ext cx="569880" cy="55908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14"/>
          <a:stretch/>
        </p:blipFill>
        <p:spPr>
          <a:xfrm>
            <a:off x="2140920" y="4457520"/>
            <a:ext cx="569880" cy="55908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15"/>
          <a:stretch/>
        </p:blipFill>
        <p:spPr>
          <a:xfrm>
            <a:off x="4470120" y="4470120"/>
            <a:ext cx="569880" cy="55908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16"/>
          <a:stretch/>
        </p:blipFill>
        <p:spPr>
          <a:xfrm>
            <a:off x="6745320" y="4470120"/>
            <a:ext cx="569880" cy="55908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17"/>
          <a:stretch/>
        </p:blipFill>
        <p:spPr>
          <a:xfrm>
            <a:off x="9144000" y="4470120"/>
            <a:ext cx="569880" cy="55908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 txBox="1"/>
          <p:nvPr/>
        </p:nvSpPr>
        <p:spPr>
          <a:xfrm>
            <a:off x="3886200" y="5140080"/>
            <a:ext cx="3657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1800" spc="-1" strike="noStrike">
                <a:latin typeface="Arial"/>
              </a:rPr>
              <a:t>92% Test Accuracy overall</a:t>
            </a:r>
            <a:endParaRPr b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2023-11-23T08:06:13Z</dcterms:created>
  <dc:creator/>
  <dc:description/>
  <dc:language>en-US</dc:language>
  <cp:lastModifiedBy/>
  <dcterms:modified xsi:type="dcterms:W3CDTF">2023-11-23T09:32:43Z</dcterms:modified>
  <cp:revision>10</cp:revision>
  <dc:subject/>
  <dc:title/>
</cp:coreProperties>
</file>