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9" r:id="rId18"/>
    <p:sldId id="271" r:id="rId19"/>
    <p:sldId id="272" r:id="rId20"/>
    <p:sldId id="273" r:id="rId21"/>
    <p:sldId id="274" r:id="rId22"/>
    <p:sldId id="275" r:id="rId23"/>
    <p:sldId id="280" r:id="rId24"/>
    <p:sldId id="281" r:id="rId25"/>
    <p:sldId id="276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DEE-AA54-47E7-9993-72B2DAAC48AE}" type="datetimeFigureOut">
              <a:rPr lang="es-ES" smtClean="0"/>
              <a:t>27/01/2015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2E7D-FCCF-43B6-BA85-77FE937B327E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0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DEE-AA54-47E7-9993-72B2DAAC48AE}" type="datetimeFigureOut">
              <a:rPr lang="es-ES" smtClean="0"/>
              <a:t>27/01/2015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2E7D-FCCF-43B6-BA85-77FE937B3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38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DEE-AA54-47E7-9993-72B2DAAC48AE}" type="datetimeFigureOut">
              <a:rPr lang="es-ES" smtClean="0"/>
              <a:t>27/01/2015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2E7D-FCCF-43B6-BA85-77FE937B3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83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DEE-AA54-47E7-9993-72B2DAAC48AE}" type="datetimeFigureOut">
              <a:rPr lang="es-ES" smtClean="0"/>
              <a:t>27/01/2015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2E7D-FCCF-43B6-BA85-77FE937B3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31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DEE-AA54-47E7-9993-72B2DAAC48AE}" type="datetimeFigureOut">
              <a:rPr lang="es-ES" smtClean="0"/>
              <a:t>27/01/2015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2E7D-FCCF-43B6-BA85-77FE937B327E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4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DEE-AA54-47E7-9993-72B2DAAC48AE}" type="datetimeFigureOut">
              <a:rPr lang="es-ES" smtClean="0"/>
              <a:t>27/01/2015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2E7D-FCCF-43B6-BA85-77FE937B3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17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DEE-AA54-47E7-9993-72B2DAAC48AE}" type="datetimeFigureOut">
              <a:rPr lang="es-ES" smtClean="0"/>
              <a:t>27/01/2015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2E7D-FCCF-43B6-BA85-77FE937B3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695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DEE-AA54-47E7-9993-72B2DAAC48AE}" type="datetimeFigureOut">
              <a:rPr lang="es-ES" smtClean="0"/>
              <a:t>27/01/2015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2E7D-FCCF-43B6-BA85-77FE937B3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3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DEE-AA54-47E7-9993-72B2DAAC48AE}" type="datetimeFigureOut">
              <a:rPr lang="es-ES" smtClean="0"/>
              <a:t>27/01/2015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2E7D-FCCF-43B6-BA85-77FE937B3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5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678DEE-AA54-47E7-9993-72B2DAAC48AE}" type="datetimeFigureOut">
              <a:rPr lang="es-ES" smtClean="0"/>
              <a:t>27/01/2015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12E7D-FCCF-43B6-BA85-77FE937B3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26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DEE-AA54-47E7-9993-72B2DAAC48AE}" type="datetimeFigureOut">
              <a:rPr lang="es-ES" smtClean="0"/>
              <a:t>27/01/2015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2E7D-FCCF-43B6-BA85-77FE937B3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98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678DEE-AA54-47E7-9993-72B2DAAC48AE}" type="datetimeFigureOut">
              <a:rPr lang="es-ES" smtClean="0"/>
              <a:t>27/01/2015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012E7D-FCCF-43B6-BA85-77FE937B327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31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Aprendizaje Automático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2184078"/>
          </a:xfrm>
        </p:spPr>
        <p:txBody>
          <a:bodyPr/>
          <a:lstStyle/>
          <a:p>
            <a:r>
              <a:rPr lang="es-ES" dirty="0" smtClean="0"/>
              <a:t>Clasificación de páginas </a:t>
            </a:r>
            <a:r>
              <a:rPr lang="es-ES" dirty="0" smtClean="0"/>
              <a:t>web</a:t>
            </a:r>
          </a:p>
          <a:p>
            <a:pPr algn="r"/>
            <a:endParaRPr lang="es-ES" dirty="0" smtClean="0"/>
          </a:p>
          <a:p>
            <a:pPr algn="r"/>
            <a:endParaRPr lang="es-ES" dirty="0"/>
          </a:p>
          <a:p>
            <a:pPr algn="r"/>
            <a:r>
              <a:rPr lang="es-ES" dirty="0" smtClean="0"/>
              <a:t>Miguel Ascanio </a:t>
            </a:r>
            <a:r>
              <a:rPr lang="es-ES" dirty="0" err="1" smtClean="0"/>
              <a:t>gómez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59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Sobreajuste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Nada raro con </a:t>
            </a:r>
            <a:r>
              <a:rPr lang="es-ES" sz="2400" dirty="0" smtClean="0">
                <a:solidFill>
                  <a:schemeClr val="accent1"/>
                </a:solidFill>
              </a:rPr>
              <a:t>10600 atributos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chemeClr val="tx1"/>
                </a:solidFill>
              </a:rPr>
              <a:t>Soluciones: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 smtClean="0">
                <a:solidFill>
                  <a:schemeClr val="tx1"/>
                </a:solidFill>
              </a:rPr>
              <a:t>Más ejemplos… </a:t>
            </a:r>
            <a:r>
              <a:rPr lang="es-ES" sz="2200" dirty="0" err="1" smtClean="0">
                <a:solidFill>
                  <a:schemeClr val="tx1"/>
                </a:solidFill>
              </a:rPr>
              <a:t>nope</a:t>
            </a:r>
            <a:endParaRPr lang="es-ES" sz="22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 smtClean="0">
                <a:solidFill>
                  <a:schemeClr val="tx1"/>
                </a:solidFill>
              </a:rPr>
              <a:t>Aumentar lambda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 smtClean="0">
                <a:solidFill>
                  <a:schemeClr val="tx1"/>
                </a:solidFill>
              </a:rPr>
              <a:t>Eliminar atributos</a:t>
            </a:r>
          </a:p>
          <a:p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89" y="1845734"/>
            <a:ext cx="5628091" cy="422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9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Sobreajuste: eliminar atributos (palabras)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400" dirty="0" smtClean="0">
                <a:solidFill>
                  <a:schemeClr val="accent1"/>
                </a:solidFill>
              </a:rPr>
              <a:t>10600 atributos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chemeClr val="tx1"/>
                </a:solidFill>
              </a:rPr>
              <a:t>Quitar las palabras que menos aparezcan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tx1"/>
                </a:solidFill>
              </a:rPr>
              <a:t>Eliminar palabras que aparezcan menos de 10 veces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dirty="0" smtClean="0">
                <a:solidFill>
                  <a:schemeClr val="tx1"/>
                </a:solidFill>
              </a:rPr>
              <a:t>Se consigue una mejora del 2%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tx1"/>
                </a:solidFill>
              </a:rPr>
              <a:t>Eliminar palabras que aparezcan mucho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tx1"/>
                </a:solidFill>
              </a:rPr>
              <a:t>Una mezcla de ambos…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200" dirty="0" smtClean="0">
                <a:solidFill>
                  <a:schemeClr val="tx1"/>
                </a:solidFill>
              </a:rPr>
              <a:t>Problema: aunque aparezcan mucho o poco, podemos estar quitando palabras muy significativas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750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Importancia de las palabras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Hay algunas palabras que son muy comunes y no aportan nada a distinguir el tema de unos documentos de otros (el, bajo, ese…)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En inglés, stop-</a:t>
            </a:r>
            <a:r>
              <a:rPr lang="es-ES" dirty="0" err="1" smtClean="0"/>
              <a:t>words</a:t>
            </a:r>
            <a:endParaRPr lang="es-E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Aparecen en muchos documentos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Otras palabras podrían ser importantes, al aparecer en pocos documentos varias veces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Una medida que decidiera la importancia de cada palabra en cada documento aportaría más información que el numero de apariciones</a:t>
            </a:r>
          </a:p>
          <a:p>
            <a:pPr marL="0" indent="0">
              <a:buNone/>
            </a:pPr>
            <a:endParaRPr lang="es-E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016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Importancia de las palabras: TF-IDF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s-ES" dirty="0" smtClean="0"/>
                  <a:t>Algoritmo TF-IDF, </a:t>
                </a:r>
                <a:r>
                  <a:rPr lang="es-ES" i="1" dirty="0" err="1" smtClean="0"/>
                  <a:t>term</a:t>
                </a:r>
                <a:r>
                  <a:rPr lang="es-ES" i="1" dirty="0" smtClean="0"/>
                  <a:t> </a:t>
                </a:r>
                <a:r>
                  <a:rPr lang="es-ES" i="1" dirty="0" err="1" smtClean="0"/>
                  <a:t>frequency</a:t>
                </a:r>
                <a:r>
                  <a:rPr lang="es-ES" i="1" dirty="0" smtClean="0"/>
                  <a:t> – </a:t>
                </a:r>
                <a:r>
                  <a:rPr lang="es-ES" i="1" dirty="0" err="1" smtClean="0"/>
                  <a:t>inverse</a:t>
                </a:r>
                <a:r>
                  <a:rPr lang="es-ES" i="1" dirty="0" smtClean="0"/>
                  <a:t> </a:t>
                </a:r>
                <a:r>
                  <a:rPr lang="es-ES" i="1" dirty="0" err="1" smtClean="0"/>
                  <a:t>document</a:t>
                </a:r>
                <a:r>
                  <a:rPr lang="es-ES" i="1" dirty="0" smtClean="0"/>
                  <a:t> </a:t>
                </a:r>
                <a:r>
                  <a:rPr lang="es-ES" i="1" dirty="0" err="1" smtClean="0"/>
                  <a:t>frequency</a:t>
                </a:r>
                <a:endParaRPr lang="es-ES" i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s-ES" dirty="0" smtClean="0"/>
                  <a:t>Expresa </a:t>
                </a:r>
                <a:r>
                  <a:rPr lang="es-ES" dirty="0"/>
                  <a:t>cuán relevante es una palabra para un </a:t>
                </a:r>
                <a:r>
                  <a:rPr lang="es-ES" dirty="0" smtClean="0"/>
                  <a:t>documento</a:t>
                </a:r>
                <a:r>
                  <a:rPr lang="es-ES" dirty="0"/>
                  <a:t> en una </a:t>
                </a:r>
                <a:r>
                  <a:rPr lang="es-ES" dirty="0" smtClean="0"/>
                  <a:t>colección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s-ES" dirty="0" smtClean="0"/>
                  <a:t>Palabras que aparezcan en muchos documentos tendrán un valor cercano a 0, si aparecen en todos el valor será 0.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s-ES" dirty="0" smtClean="0"/>
                  <a:t>Un valor alto se dará cuando una palabra aparezca en pocos documentos de la colección, pero muchas veces en dichos documentos</a:t>
                </a:r>
              </a:p>
              <a:p>
                <a:pPr marL="201168" lvl="1" indent="0">
                  <a:buNone/>
                </a:pPr>
                <a:endParaRPr lang="es-ES" dirty="0" smtClean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𝑇𝑓𝑖𝑑𝑓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s-ES" b="0" dirty="0" smtClean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=1+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0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𝑎𝑝𝑎𝑟𝑒𝑐𝑒</m:t>
                      </m:r>
                    </m:oMath>
                  </m:oMathPara>
                </a14:m>
                <a:endParaRPr lang="es-ES" b="0" dirty="0" smtClean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º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𝑎𝑝𝑎𝑟𝑖𝑐𝑖𝑜𝑛𝑒𝑠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s-ES" dirty="0" smtClean="0"/>
                  <a:t>Conseguimos que las palabras comunes tengan valores bajos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s-ES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 r="-2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501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 Neuronal con TF-IDF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Normal</a:t>
            </a:r>
            <a:endParaRPr lang="es-ES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86" y="2582863"/>
            <a:ext cx="4504266" cy="3378200"/>
          </a:xfrm>
        </p:spPr>
      </p:pic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TF-IDF</a:t>
            </a:r>
            <a:endParaRPr lang="es-ES" dirty="0"/>
          </a:p>
        </p:txBody>
      </p:sp>
      <p:pic>
        <p:nvPicPr>
          <p:cNvPr id="13" name="Marcador de contenido 12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7" y="2582863"/>
            <a:ext cx="4504266" cy="3378200"/>
          </a:xfrm>
        </p:spPr>
      </p:pic>
    </p:spTree>
    <p:extLst>
      <p:ext uri="{BB962C8B-B14F-4D97-AF65-F5344CB8AC3E}">
        <p14:creationId xmlns:p14="http://schemas.microsoft.com/office/powerpoint/2010/main" val="267321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 Neuronal con TF-IDF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Normal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TF-IDF</a:t>
            </a:r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7" y="2582863"/>
            <a:ext cx="4504266" cy="3378200"/>
          </a:xfrm>
        </p:spPr>
      </p:pic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86" y="2582863"/>
            <a:ext cx="4504266" cy="3378200"/>
          </a:xfrm>
        </p:spPr>
      </p:pic>
    </p:spTree>
    <p:extLst>
      <p:ext uri="{BB962C8B-B14F-4D97-AF65-F5344CB8AC3E}">
        <p14:creationId xmlns:p14="http://schemas.microsoft.com/office/powerpoint/2010/main" val="241789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 Neuronal TFIDF</a:t>
            </a:r>
            <a:r>
              <a:rPr lang="es-ES" dirty="0"/>
              <a:t/>
            </a:r>
            <a:br>
              <a:rPr lang="es-ES" dirty="0"/>
            </a:br>
            <a:r>
              <a:rPr lang="es-ES" sz="2800" dirty="0" smtClean="0"/>
              <a:t>Tamaño de capa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Ej. Entrenamiento: 850</a:t>
            </a:r>
          </a:p>
          <a:p>
            <a:r>
              <a:rPr lang="es-ES" dirty="0" smtClean="0"/>
              <a:t>Lambda = 10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925910"/>
            <a:ext cx="6492875" cy="4869656"/>
          </a:xfrm>
        </p:spPr>
      </p:pic>
    </p:spTree>
    <p:extLst>
      <p:ext uri="{BB962C8B-B14F-4D97-AF65-F5344CB8AC3E}">
        <p14:creationId xmlns:p14="http://schemas.microsoft.com/office/powerpoint/2010/main" val="277684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 Neuronal</a:t>
            </a:r>
            <a:r>
              <a:rPr lang="es-ES" dirty="0"/>
              <a:t/>
            </a:r>
            <a:br>
              <a:rPr lang="es-ES" dirty="0"/>
            </a:br>
            <a:r>
              <a:rPr lang="es-ES" sz="2800" dirty="0" smtClean="0"/>
              <a:t>Palabras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Ej. Entrenamiento: 850</a:t>
            </a:r>
          </a:p>
          <a:p>
            <a:r>
              <a:rPr lang="es-ES" dirty="0" smtClean="0"/>
              <a:t>Lambda = 10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925910"/>
            <a:ext cx="6492875" cy="4869656"/>
          </a:xfrm>
        </p:spPr>
      </p:pic>
    </p:spTree>
    <p:extLst>
      <p:ext uri="{BB962C8B-B14F-4D97-AF65-F5344CB8AC3E}">
        <p14:creationId xmlns:p14="http://schemas.microsoft.com/office/powerpoint/2010/main" val="426436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Regresión logística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890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Reg. Logística</a:t>
            </a:r>
            <a:r>
              <a:rPr lang="es-ES" dirty="0"/>
              <a:t/>
            </a:r>
            <a:br>
              <a:rPr lang="es-ES" dirty="0"/>
            </a:br>
            <a:r>
              <a:rPr lang="es-ES" sz="2800" dirty="0" smtClean="0"/>
              <a:t>Palabras eliminadas</a:t>
            </a:r>
            <a:endParaRPr lang="es-ES" sz="2800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Ejemplos: 850</a:t>
            </a:r>
          </a:p>
          <a:p>
            <a:r>
              <a:rPr lang="es-ES" dirty="0" smtClean="0"/>
              <a:t>Lambda = 50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925910"/>
            <a:ext cx="6492875" cy="4869656"/>
          </a:xfrm>
        </p:spPr>
      </p:pic>
    </p:spTree>
    <p:extLst>
      <p:ext uri="{BB962C8B-B14F-4D97-AF65-F5344CB8AC3E}">
        <p14:creationId xmlns:p14="http://schemas.microsoft.com/office/powerpoint/2010/main" val="164052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10" y="3827148"/>
            <a:ext cx="2804957" cy="158295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Clasificación de páginas web</a:t>
            </a:r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50" y="1869499"/>
            <a:ext cx="2939261" cy="1417888"/>
          </a:xfr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31" y="1844105"/>
            <a:ext cx="2553697" cy="1945235"/>
          </a:xfrm>
          <a:prstGeom prst="rect">
            <a:avLst/>
          </a:prstGeom>
        </p:spPr>
      </p:pic>
      <p:sp>
        <p:nvSpPr>
          <p:cNvPr id="14" name="Flecha derecha 13"/>
          <p:cNvSpPr/>
          <p:nvPr/>
        </p:nvSpPr>
        <p:spPr>
          <a:xfrm rot="19402356">
            <a:off x="4125738" y="3422616"/>
            <a:ext cx="1131081" cy="33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https://encrypted-tbn2.gstatic.com/images?q=tbn:ANd9GcRoB_5OcbDZlF8g2B9lUuU1Ke48XgD_N46lx3TlZ_Puo3d_Kk3uJ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93" y="3965280"/>
            <a:ext cx="1493364" cy="130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echa derecha 15"/>
          <p:cNvSpPr/>
          <p:nvPr/>
        </p:nvSpPr>
        <p:spPr>
          <a:xfrm rot="2328108">
            <a:off x="5700938" y="3435675"/>
            <a:ext cx="1131081" cy="33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8204886" y="2660822"/>
            <a:ext cx="1178022" cy="915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 derecha 18"/>
          <p:cNvSpPr/>
          <p:nvPr/>
        </p:nvSpPr>
        <p:spPr>
          <a:xfrm rot="19402356">
            <a:off x="7532432" y="3491073"/>
            <a:ext cx="1131081" cy="33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9820644" y="4001111"/>
            <a:ext cx="2074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 smtClean="0">
                <a:solidFill>
                  <a:schemeClr val="accent1"/>
                </a:solidFill>
              </a:rPr>
              <a:t>TEMA</a:t>
            </a:r>
            <a:endParaRPr lang="es-ES" sz="6000" dirty="0">
              <a:solidFill>
                <a:schemeClr val="accent1"/>
              </a:solidFill>
            </a:endParaRPr>
          </a:p>
        </p:txBody>
      </p:sp>
      <p:sp>
        <p:nvSpPr>
          <p:cNvPr id="21" name="Flecha derecha 20"/>
          <p:cNvSpPr/>
          <p:nvPr/>
        </p:nvSpPr>
        <p:spPr>
          <a:xfrm rot="2328108">
            <a:off x="1367672" y="3435673"/>
            <a:ext cx="1131081" cy="33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 derecha 21"/>
          <p:cNvSpPr/>
          <p:nvPr/>
        </p:nvSpPr>
        <p:spPr>
          <a:xfrm rot="2328108">
            <a:off x="9061502" y="3504129"/>
            <a:ext cx="1131081" cy="33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8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Reg. Logística</a:t>
            </a:r>
            <a:r>
              <a:rPr lang="es-ES" dirty="0"/>
              <a:t/>
            </a:r>
            <a:br>
              <a:rPr lang="es-ES" dirty="0"/>
            </a:br>
            <a:r>
              <a:rPr lang="es-ES" sz="2800" dirty="0" err="1" smtClean="0"/>
              <a:t>Num</a:t>
            </a:r>
            <a:r>
              <a:rPr lang="es-ES" sz="2800" dirty="0" smtClean="0"/>
              <a:t>. Entrenamiento</a:t>
            </a:r>
            <a:endParaRPr lang="es-ES" sz="2800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err="1" smtClean="0"/>
              <a:t>Validacion</a:t>
            </a:r>
            <a:r>
              <a:rPr lang="es-ES" dirty="0" smtClean="0"/>
              <a:t>: 350</a:t>
            </a:r>
          </a:p>
          <a:p>
            <a:r>
              <a:rPr lang="es-ES" dirty="0" smtClean="0"/>
              <a:t>Lambda = 50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925910"/>
            <a:ext cx="6492875" cy="4869656"/>
          </a:xfrm>
        </p:spPr>
      </p:pic>
    </p:spTree>
    <p:extLst>
      <p:ext uri="{BB962C8B-B14F-4D97-AF65-F5344CB8AC3E}">
        <p14:creationId xmlns:p14="http://schemas.microsoft.com/office/powerpoint/2010/main" val="1673782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Reg. Logística</a:t>
            </a:r>
            <a:r>
              <a:rPr lang="es-ES"/>
              <a:t/>
            </a:r>
            <a:br>
              <a:rPr lang="es-ES"/>
            </a:br>
            <a:r>
              <a:rPr lang="es-ES" sz="2800" smtClean="0"/>
              <a:t>Lambda</a:t>
            </a:r>
            <a:endParaRPr lang="es-ES" sz="2800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err="1" smtClean="0"/>
              <a:t>Validacion</a:t>
            </a:r>
            <a:r>
              <a:rPr lang="es-ES" dirty="0" smtClean="0"/>
              <a:t>: 350</a:t>
            </a:r>
          </a:p>
          <a:p>
            <a:r>
              <a:rPr lang="es-ES" dirty="0" smtClean="0"/>
              <a:t>Lambda = 50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925910"/>
            <a:ext cx="6492875" cy="4869656"/>
          </a:xfrm>
        </p:spPr>
      </p:pic>
    </p:spTree>
    <p:extLst>
      <p:ext uri="{BB962C8B-B14F-4D97-AF65-F5344CB8AC3E}">
        <p14:creationId xmlns:p14="http://schemas.microsoft.com/office/powerpoint/2010/main" val="1245956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Support</a:t>
            </a:r>
            <a:r>
              <a:rPr lang="es-ES" dirty="0" smtClean="0"/>
              <a:t> Vector Machine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Usando </a:t>
            </a:r>
            <a:r>
              <a:rPr lang="es-ES" dirty="0" err="1" smtClean="0"/>
              <a:t>libsvm</a:t>
            </a:r>
            <a:r>
              <a:rPr lang="es-ES" dirty="0" smtClean="0"/>
              <a:t> 3.20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4845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SVM</a:t>
            </a:r>
            <a:r>
              <a:rPr lang="es-ES" dirty="0"/>
              <a:t/>
            </a:r>
            <a:br>
              <a:rPr lang="es-ES" dirty="0"/>
            </a:br>
            <a:r>
              <a:rPr lang="es-ES" sz="2800" dirty="0" smtClean="0"/>
              <a:t>Ejemplos entrenamiento</a:t>
            </a:r>
            <a:endParaRPr lang="es-ES" sz="2800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C = 0.01</a:t>
            </a:r>
          </a:p>
          <a:p>
            <a:r>
              <a:rPr lang="es-ES" dirty="0" smtClean="0"/>
              <a:t>Min = 300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925910"/>
            <a:ext cx="6492875" cy="4869656"/>
          </a:xfrm>
        </p:spPr>
      </p:pic>
    </p:spTree>
    <p:extLst>
      <p:ext uri="{BB962C8B-B14F-4D97-AF65-F5344CB8AC3E}">
        <p14:creationId xmlns:p14="http://schemas.microsoft.com/office/powerpoint/2010/main" val="929383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SVM</a:t>
            </a:r>
            <a:r>
              <a:rPr lang="es-ES" dirty="0"/>
              <a:t/>
            </a:r>
            <a:br>
              <a:rPr lang="es-ES" dirty="0"/>
            </a:br>
            <a:r>
              <a:rPr lang="es-ES" sz="2800" dirty="0" smtClean="0"/>
              <a:t>Palabras</a:t>
            </a:r>
            <a:endParaRPr lang="es-ES" sz="2800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Entrenamiento: 850</a:t>
            </a:r>
          </a:p>
          <a:p>
            <a:r>
              <a:rPr lang="es-ES" dirty="0" smtClean="0"/>
              <a:t>C = 0.01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925910"/>
            <a:ext cx="6492875" cy="4869656"/>
          </a:xfrm>
        </p:spPr>
      </p:pic>
    </p:spTree>
    <p:extLst>
      <p:ext uri="{BB962C8B-B14F-4D97-AF65-F5344CB8AC3E}">
        <p14:creationId xmlns:p14="http://schemas.microsoft.com/office/powerpoint/2010/main" val="2247004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SVM – Parámetro C / </a:t>
            </a:r>
            <a:r>
              <a:rPr lang="es-ES" dirty="0" err="1" smtClean="0"/>
              <a:t>Num</a:t>
            </a:r>
            <a:r>
              <a:rPr lang="es-ES" smtClean="0"/>
              <a:t> palabras</a:t>
            </a:r>
            <a:endParaRPr lang="es-ES" sz="2800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Min = 100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Min = 10</a:t>
            </a:r>
            <a:endParaRPr lang="es-E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7" y="2582863"/>
            <a:ext cx="4504266" cy="3378200"/>
          </a:xfrm>
        </p:spPr>
      </p:pic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86" y="2582863"/>
            <a:ext cx="4504266" cy="3378200"/>
          </a:xfrm>
        </p:spPr>
      </p:pic>
    </p:spTree>
    <p:extLst>
      <p:ext uri="{BB962C8B-B14F-4D97-AF65-F5344CB8AC3E}">
        <p14:creationId xmlns:p14="http://schemas.microsoft.com/office/powerpoint/2010/main" val="3933923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resumen</a:t>
            </a:r>
            <a:endParaRPr lang="es-ES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Los métodos se comportan de manera similar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68" y="1"/>
            <a:ext cx="4448432" cy="333632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50" y="3175883"/>
            <a:ext cx="4909490" cy="36821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01" y="3175883"/>
            <a:ext cx="4909490" cy="368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47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resumen</a:t>
            </a:r>
            <a:endParaRPr lang="es-ES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Los métodos se comportan de manera similar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99" y="3175883"/>
            <a:ext cx="4909490" cy="36821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553" y="3175882"/>
            <a:ext cx="4909491" cy="368211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62" y="175296"/>
            <a:ext cx="4275438" cy="32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00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resumen</a:t>
            </a:r>
            <a:endParaRPr lang="es-ES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Los métodos se comportan de manera similar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98" y="3175882"/>
            <a:ext cx="4909491" cy="36821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49" y="3175882"/>
            <a:ext cx="4909491" cy="36821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62" y="134071"/>
            <a:ext cx="4275438" cy="32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0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0644" y="286604"/>
            <a:ext cx="8565036" cy="767840"/>
          </a:xfrm>
        </p:spPr>
        <p:txBody>
          <a:bodyPr/>
          <a:lstStyle/>
          <a:p>
            <a:r>
              <a:rPr lang="es-ES" dirty="0" smtClean="0"/>
              <a:t>DATASET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err="1" smtClean="0"/>
              <a:t>Parseadas</a:t>
            </a:r>
            <a:r>
              <a:rPr lang="es-ES" dirty="0" smtClean="0"/>
              <a:t> como índice inverso de palabras de un diccionario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>
                <a:solidFill>
                  <a:schemeClr val="accent1"/>
                </a:solidFill>
              </a:rPr>
              <a:t>~10600</a:t>
            </a:r>
            <a:r>
              <a:rPr lang="es-ES" dirty="0" smtClean="0"/>
              <a:t> atributos indicando el número de apariciones de cada palabra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Identificada por su tema:</a:t>
            </a:r>
          </a:p>
          <a:p>
            <a:pPr marL="544068" lvl="1" indent="-342900">
              <a:buFont typeface="+mj-lt"/>
              <a:buAutoNum type="arabicPeriod"/>
            </a:pPr>
            <a:r>
              <a:rPr lang="es-ES" dirty="0" smtClean="0"/>
              <a:t>Arte</a:t>
            </a:r>
          </a:p>
          <a:p>
            <a:pPr marL="544068" lvl="1" indent="-342900">
              <a:buFont typeface="+mj-lt"/>
              <a:buAutoNum type="arabicPeriod"/>
            </a:pPr>
            <a:r>
              <a:rPr lang="es-ES" dirty="0" smtClean="0"/>
              <a:t>Juegos</a:t>
            </a:r>
          </a:p>
          <a:p>
            <a:pPr marL="544068" lvl="1" indent="-342900">
              <a:buFont typeface="+mj-lt"/>
              <a:buAutoNum type="arabicPeriod"/>
            </a:pPr>
            <a:r>
              <a:rPr lang="es-ES" dirty="0" smtClean="0"/>
              <a:t>Infantil</a:t>
            </a:r>
          </a:p>
          <a:p>
            <a:pPr marL="544068" lvl="1" indent="-342900">
              <a:buFont typeface="+mj-lt"/>
              <a:buAutoNum type="arabicPeriod"/>
            </a:pPr>
            <a:r>
              <a:rPr lang="es-ES" dirty="0" smtClean="0"/>
              <a:t>Compras</a:t>
            </a:r>
          </a:p>
          <a:p>
            <a:pPr marL="544068" lvl="1" indent="-342900">
              <a:buFont typeface="+mj-lt"/>
              <a:buAutoNum type="arabicPeriod"/>
            </a:pPr>
            <a:r>
              <a:rPr lang="es-ES" dirty="0" smtClean="0"/>
              <a:t>Sociedad</a:t>
            </a:r>
            <a:endParaRPr lang="es-ES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73593330"/>
              </p:ext>
            </p:extLst>
          </p:nvPr>
        </p:nvGraphicFramePr>
        <p:xfrm>
          <a:off x="6218555" y="2348900"/>
          <a:ext cx="5446224" cy="352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032"/>
                <a:gridCol w="778032"/>
                <a:gridCol w="778032"/>
                <a:gridCol w="778032"/>
                <a:gridCol w="778032"/>
                <a:gridCol w="778032"/>
                <a:gridCol w="778032"/>
              </a:tblGrid>
              <a:tr h="586699"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Palabra1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Palabra2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Palabra</a:t>
                      </a:r>
                    </a:p>
                    <a:p>
                      <a:pPr algn="ctr"/>
                      <a:r>
                        <a:rPr lang="es-ES" sz="1200" dirty="0" smtClean="0"/>
                        <a:t>10599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Palabra</a:t>
                      </a:r>
                    </a:p>
                    <a:p>
                      <a:pPr algn="ctr"/>
                      <a:r>
                        <a:rPr lang="es-ES" sz="1200" dirty="0" smtClean="0"/>
                        <a:t>10600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Tema</a:t>
                      </a:r>
                      <a:endParaRPr lang="es-ES" sz="1200" dirty="0"/>
                    </a:p>
                  </a:txBody>
                  <a:tcPr anchor="ctr"/>
                </a:tc>
              </a:tr>
              <a:tr h="586699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Web</a:t>
                      </a:r>
                    </a:p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0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15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...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0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4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Arte</a:t>
                      </a:r>
                      <a:endParaRPr lang="es-ES" sz="1200" dirty="0"/>
                    </a:p>
                  </a:txBody>
                  <a:tcPr anchor="ctr"/>
                </a:tc>
              </a:tr>
              <a:tr h="586699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Web</a:t>
                      </a:r>
                    </a:p>
                    <a:p>
                      <a:pPr algn="ctr"/>
                      <a:r>
                        <a:rPr lang="es-ES" sz="1200" dirty="0" smtClean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smtClean="0"/>
                        <a:t>5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20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0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Compra</a:t>
                      </a:r>
                      <a:endParaRPr lang="es-ES" sz="1200" dirty="0"/>
                    </a:p>
                  </a:txBody>
                  <a:tcPr anchor="ctr"/>
                </a:tc>
              </a:tr>
              <a:tr h="586699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 anchor="ctr"/>
                </a:tc>
              </a:tr>
              <a:tr h="586699">
                <a:tc>
                  <a:txBody>
                    <a:bodyPr/>
                    <a:lstStyle/>
                    <a:p>
                      <a:pPr algn="ctr"/>
                      <a:r>
                        <a:rPr lang="es-ES" sz="1200" baseline="0" dirty="0" smtClean="0"/>
                        <a:t>Web</a:t>
                      </a:r>
                    </a:p>
                    <a:p>
                      <a:pPr algn="ctr"/>
                      <a:r>
                        <a:rPr lang="es-ES" sz="1200" baseline="0" dirty="0" smtClean="0"/>
                        <a:t>1328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0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0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15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0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Infantil</a:t>
                      </a:r>
                      <a:endParaRPr lang="es-ES" sz="1200" dirty="0"/>
                    </a:p>
                  </a:txBody>
                  <a:tcPr anchor="ctr"/>
                </a:tc>
              </a:tr>
              <a:tr h="586699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Web</a:t>
                      </a:r>
                    </a:p>
                    <a:p>
                      <a:pPr algn="ctr"/>
                      <a:r>
                        <a:rPr lang="es-ES" sz="1200" dirty="0" smtClean="0"/>
                        <a:t>1329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10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5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50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smtClean="0"/>
                        <a:t>13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Sociedad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2" descr="https://encrypted-tbn2.gstatic.com/images?q=tbn:ANd9GcRoB_5OcbDZlF8g2B9lUuU1Ke48XgD_N46lx3TlZ_Puo3d_Kk3uJ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94977"/>
            <a:ext cx="1493364" cy="130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590644" y="933831"/>
            <a:ext cx="8565036" cy="7678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smtClean="0">
                <a:solidFill>
                  <a:schemeClr val="accent1"/>
                </a:solidFill>
              </a:rPr>
              <a:t>1329</a:t>
            </a:r>
            <a:r>
              <a:rPr lang="es-ES" sz="3600" dirty="0" smtClean="0"/>
              <a:t> Webs</a:t>
            </a:r>
            <a:endParaRPr lang="es-ES" sz="3600" dirty="0"/>
          </a:p>
        </p:txBody>
      </p:sp>
      <p:pic>
        <p:nvPicPr>
          <p:cNvPr id="1026" name="Picture 2" descr="Creative Commons Lic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480" y="93514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2680" y="286604"/>
            <a:ext cx="1143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Entrenamiento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Primera aproximación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613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 Neuronal</a:t>
            </a:r>
            <a:r>
              <a:rPr lang="es-ES" dirty="0"/>
              <a:t/>
            </a:r>
            <a:br>
              <a:rPr lang="es-ES" dirty="0"/>
            </a:br>
            <a:r>
              <a:rPr lang="es-ES" sz="2800" dirty="0" err="1" smtClean="0"/>
              <a:t>Num</a:t>
            </a:r>
            <a:r>
              <a:rPr lang="es-ES" sz="2800" dirty="0" smtClean="0"/>
              <a:t>. Entrenamiento</a:t>
            </a:r>
            <a:endParaRPr lang="es-ES" sz="2800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925910"/>
            <a:ext cx="6492875" cy="4869656"/>
          </a:xfrm>
        </p:spPr>
      </p:pic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Ej. Validación: 350</a:t>
            </a:r>
          </a:p>
          <a:p>
            <a:r>
              <a:rPr lang="es-ES" dirty="0" smtClean="0"/>
              <a:t>Lambda = 0</a:t>
            </a:r>
          </a:p>
          <a:p>
            <a:r>
              <a:rPr lang="es-ES" dirty="0" smtClean="0"/>
              <a:t>Iteraciones = 75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389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 Neuronal</a:t>
            </a:r>
            <a:br>
              <a:rPr lang="es-ES" dirty="0"/>
            </a:br>
            <a:r>
              <a:rPr lang="es-ES" sz="2800" dirty="0" err="1"/>
              <a:t>Num</a:t>
            </a:r>
            <a:r>
              <a:rPr lang="es-ES" sz="2800" dirty="0"/>
              <a:t>. Entrenamiento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Ej. Validación: 350</a:t>
            </a:r>
          </a:p>
          <a:p>
            <a:r>
              <a:rPr lang="es-ES" dirty="0" smtClean="0"/>
              <a:t>Lambda = 0</a:t>
            </a:r>
          </a:p>
          <a:p>
            <a:r>
              <a:rPr lang="es-ES" dirty="0" smtClean="0"/>
              <a:t>Iteraciones = 75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925910"/>
            <a:ext cx="6492875" cy="4869656"/>
          </a:xfrm>
        </p:spPr>
      </p:pic>
    </p:spTree>
    <p:extLst>
      <p:ext uri="{BB962C8B-B14F-4D97-AF65-F5344CB8AC3E}">
        <p14:creationId xmlns:p14="http://schemas.microsoft.com/office/powerpoint/2010/main" val="183937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 Neuronal</a:t>
            </a:r>
            <a:r>
              <a:rPr lang="es-ES" dirty="0"/>
              <a:t/>
            </a:r>
            <a:br>
              <a:rPr lang="es-ES" dirty="0"/>
            </a:br>
            <a:r>
              <a:rPr lang="es-ES" sz="2800" dirty="0" smtClean="0"/>
              <a:t>Lambda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Ej. Entrenamiento: 850</a:t>
            </a:r>
          </a:p>
          <a:p>
            <a:r>
              <a:rPr lang="es-ES" dirty="0" smtClean="0"/>
              <a:t>Iteraciones = 75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925910"/>
            <a:ext cx="6492875" cy="4869656"/>
          </a:xfrm>
        </p:spPr>
      </p:pic>
    </p:spTree>
    <p:extLst>
      <p:ext uri="{BB962C8B-B14F-4D97-AF65-F5344CB8AC3E}">
        <p14:creationId xmlns:p14="http://schemas.microsoft.com/office/powerpoint/2010/main" val="366822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 Neuronal</a:t>
            </a:r>
            <a:r>
              <a:rPr lang="es-ES" dirty="0"/>
              <a:t/>
            </a:r>
            <a:br>
              <a:rPr lang="es-ES" dirty="0"/>
            </a:br>
            <a:r>
              <a:rPr lang="es-ES" sz="2800" dirty="0" smtClean="0"/>
              <a:t>Iteraciones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Ej. Entrenamiento: 850</a:t>
            </a:r>
          </a:p>
          <a:p>
            <a:r>
              <a:rPr lang="es-ES" dirty="0" smtClean="0"/>
              <a:t>Lambda = 10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925910"/>
            <a:ext cx="6492875" cy="4869656"/>
          </a:xfrm>
        </p:spPr>
      </p:pic>
    </p:spTree>
    <p:extLst>
      <p:ext uri="{BB962C8B-B14F-4D97-AF65-F5344CB8AC3E}">
        <p14:creationId xmlns:p14="http://schemas.microsoft.com/office/powerpoint/2010/main" val="36747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 neuronal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Probando mucho, el máximo porcentaje de aciertos ronda el 74%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3070"/>
            <a:ext cx="3830595" cy="287294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182" y="2323070"/>
            <a:ext cx="3830595" cy="287294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05" y="2323070"/>
            <a:ext cx="3830595" cy="2872946"/>
          </a:xfrm>
          <a:prstGeom prst="rect">
            <a:avLst/>
          </a:prstGeom>
        </p:spPr>
      </p:pic>
      <p:sp>
        <p:nvSpPr>
          <p:cNvPr id="10" name="Más 9"/>
          <p:cNvSpPr/>
          <p:nvPr/>
        </p:nvSpPr>
        <p:spPr>
          <a:xfrm>
            <a:off x="3808353" y="3417673"/>
            <a:ext cx="683740" cy="6837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ás 10"/>
          <p:cNvSpPr/>
          <p:nvPr/>
        </p:nvSpPr>
        <p:spPr>
          <a:xfrm>
            <a:off x="7933862" y="3417673"/>
            <a:ext cx="683740" cy="6837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Igual que 11"/>
          <p:cNvSpPr/>
          <p:nvPr/>
        </p:nvSpPr>
        <p:spPr>
          <a:xfrm>
            <a:off x="3746569" y="5272548"/>
            <a:ext cx="807308" cy="80730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" name="Título 4"/>
          <p:cNvSpPr txBox="1">
            <a:spLocks/>
          </p:cNvSpPr>
          <p:nvPr/>
        </p:nvSpPr>
        <p:spPr>
          <a:xfrm>
            <a:off x="4553877" y="4629099"/>
            <a:ext cx="399123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Sobreajuste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30631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426</TotalTime>
  <Words>445</Words>
  <Application>Microsoft Office PowerPoint</Application>
  <PresentationFormat>Panorámica</PresentationFormat>
  <Paragraphs>153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Cambria Math</vt:lpstr>
      <vt:lpstr>Wingdings</vt:lpstr>
      <vt:lpstr>Retrospección</vt:lpstr>
      <vt:lpstr>Aprendizaje Automático</vt:lpstr>
      <vt:lpstr>Clasificación de páginas web</vt:lpstr>
      <vt:lpstr>DATASET</vt:lpstr>
      <vt:lpstr>Entrenamiento</vt:lpstr>
      <vt:lpstr>Red Neuronal Num. Entrenamiento</vt:lpstr>
      <vt:lpstr>Red Neuronal Num. Entrenamiento</vt:lpstr>
      <vt:lpstr>Red Neuronal Lambda</vt:lpstr>
      <vt:lpstr>Red Neuronal Iteraciones</vt:lpstr>
      <vt:lpstr>Red neuronal</vt:lpstr>
      <vt:lpstr>Sobreajuste</vt:lpstr>
      <vt:lpstr>Sobreajuste: eliminar atributos (palabras)</vt:lpstr>
      <vt:lpstr>Importancia de las palabras</vt:lpstr>
      <vt:lpstr>Importancia de las palabras: TF-IDF</vt:lpstr>
      <vt:lpstr>Red Neuronal con TF-IDF</vt:lpstr>
      <vt:lpstr>Red Neuronal con TF-IDF</vt:lpstr>
      <vt:lpstr>Red Neuronal TFIDF Tamaño de capa</vt:lpstr>
      <vt:lpstr>Red Neuronal Palabras</vt:lpstr>
      <vt:lpstr>Regresión logística</vt:lpstr>
      <vt:lpstr>Reg. Logística Palabras eliminadas</vt:lpstr>
      <vt:lpstr>Reg. Logística Num. Entrenamiento</vt:lpstr>
      <vt:lpstr>Reg. Logística Lambda</vt:lpstr>
      <vt:lpstr>Support Vector Machine</vt:lpstr>
      <vt:lpstr>SVM Ejemplos entrenamiento</vt:lpstr>
      <vt:lpstr>SVM Palabras</vt:lpstr>
      <vt:lpstr>SVM – Parámetro C / Num palabras</vt:lpstr>
      <vt:lpstr>En resumen</vt:lpstr>
      <vt:lpstr>En resumen</vt:lpstr>
      <vt:lpstr>En resumen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Automático</dc:title>
  <dc:creator>Miguel Ascanio</dc:creator>
  <cp:lastModifiedBy>Miguel Ascanio</cp:lastModifiedBy>
  <cp:revision>31</cp:revision>
  <dcterms:created xsi:type="dcterms:W3CDTF">2015-01-24T20:11:39Z</dcterms:created>
  <dcterms:modified xsi:type="dcterms:W3CDTF">2015-01-26T23:08:47Z</dcterms:modified>
</cp:coreProperties>
</file>