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4" r:id="rId8"/>
    <p:sldId id="266" r:id="rId9"/>
    <p:sldId id="272" r:id="rId10"/>
    <p:sldId id="276" r:id="rId11"/>
    <p:sldId id="278" r:id="rId12"/>
    <p:sldId id="279" r:id="rId13"/>
    <p:sldId id="280" r:id="rId14"/>
    <p:sldId id="281" r:id="rId15"/>
    <p:sldId id="284" r:id="rId16"/>
    <p:sldId id="260" r:id="rId17"/>
    <p:sldId id="283"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0BCA6-E6AA-4DAF-9A82-26EA410713E7}" v="523" dt="2021-12-14T22:37:47.068"/>
    <p1510:client id="{43B80A55-76BD-48B3-BB96-C61B4E01A3A8}" v="1734" dt="2021-12-14T21:47:30.325"/>
    <p1510:client id="{4D298744-3601-4090-8480-5FAFCB5C4521}" v="12" dt="2021-12-14T22:12:59.097"/>
    <p1510:client id="{5ABBDC61-F527-4DA8-8AB0-D3FE7109E76D}" v="295" dt="2021-12-14T22:37:06.044"/>
    <p1510:client id="{679AD873-2C7A-4FCF-B790-33DCF7F9A9DB}" v="264" dt="2021-12-14T18:25:53.907"/>
    <p1510:client id="{7258782B-5791-4783-A8A3-68310AB939DE}" v="282" dt="2021-12-14T17:42:17.066"/>
    <p1510:client id="{9EA74E67-A4F2-B9CF-81B5-F3B4840407A8}" v="27" dt="2021-12-14T17:38:17.177"/>
    <p1510:client id="{B60B8CDF-B1CD-4F18-AF4D-E2D9517326FE}" v="127" dt="2021-12-14T22:36:58.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00715-0BD6-4852-B8C7-3024078AE13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80ED1D-F5D7-401B-9BD1-8320B4F1917A}">
      <dgm:prSet/>
      <dgm:spPr/>
      <dgm:t>
        <a:bodyPr/>
        <a:lstStyle/>
        <a:p>
          <a:pPr>
            <a:lnSpc>
              <a:spcPct val="100000"/>
            </a:lnSpc>
          </a:pPr>
          <a:r>
            <a:rPr lang="en-US">
              <a:latin typeface="Times"/>
              <a:cs typeface="Times"/>
            </a:rPr>
            <a:t>To provide easier home options for people.</a:t>
          </a:r>
        </a:p>
      </dgm:t>
    </dgm:pt>
    <dgm:pt modelId="{E7E0D24A-289E-4429-A400-B7FFDC9FC9B7}" type="parTrans" cxnId="{637B6E6C-C664-4ACA-9E41-912FB05FC1F7}">
      <dgm:prSet/>
      <dgm:spPr/>
      <dgm:t>
        <a:bodyPr/>
        <a:lstStyle/>
        <a:p>
          <a:endParaRPr lang="en-US"/>
        </a:p>
      </dgm:t>
    </dgm:pt>
    <dgm:pt modelId="{2167EBD0-869F-4B36-B33C-BCCAA51A40C0}" type="sibTrans" cxnId="{637B6E6C-C664-4ACA-9E41-912FB05FC1F7}">
      <dgm:prSet/>
      <dgm:spPr/>
      <dgm:t>
        <a:bodyPr/>
        <a:lstStyle/>
        <a:p>
          <a:endParaRPr lang="en-US"/>
        </a:p>
      </dgm:t>
    </dgm:pt>
    <dgm:pt modelId="{639D11ED-5746-44A3-9A78-E648A3818297}">
      <dgm:prSet/>
      <dgm:spPr/>
      <dgm:t>
        <a:bodyPr/>
        <a:lstStyle/>
        <a:p>
          <a:pPr>
            <a:lnSpc>
              <a:spcPct val="100000"/>
            </a:lnSpc>
          </a:pPr>
          <a:r>
            <a:rPr lang="en-US">
              <a:latin typeface="Times"/>
              <a:cs typeface="Times"/>
            </a:rPr>
            <a:t>What features to focus on while determining pricing of the property</a:t>
          </a:r>
        </a:p>
      </dgm:t>
    </dgm:pt>
    <dgm:pt modelId="{350F1CF0-6447-41DF-8CE2-4648BEFA4F83}" type="parTrans" cxnId="{59E41759-8EFE-4AEF-B184-6FE8C3A0DC40}">
      <dgm:prSet/>
      <dgm:spPr/>
      <dgm:t>
        <a:bodyPr/>
        <a:lstStyle/>
        <a:p>
          <a:endParaRPr lang="en-US"/>
        </a:p>
      </dgm:t>
    </dgm:pt>
    <dgm:pt modelId="{B764FD0F-E87D-4F1E-938F-480EBCF2EA53}" type="sibTrans" cxnId="{59E41759-8EFE-4AEF-B184-6FE8C3A0DC40}">
      <dgm:prSet/>
      <dgm:spPr/>
      <dgm:t>
        <a:bodyPr/>
        <a:lstStyle/>
        <a:p>
          <a:endParaRPr lang="en-US"/>
        </a:p>
      </dgm:t>
    </dgm:pt>
    <dgm:pt modelId="{7C332C60-6601-4B90-9219-89C6FA8E3595}">
      <dgm:prSet/>
      <dgm:spPr/>
      <dgm:t>
        <a:bodyPr/>
        <a:lstStyle/>
        <a:p>
          <a:pPr>
            <a:lnSpc>
              <a:spcPct val="100000"/>
            </a:lnSpc>
          </a:pPr>
          <a:r>
            <a:rPr lang="en-US">
              <a:latin typeface="Times"/>
              <a:cs typeface="Times"/>
            </a:rPr>
            <a:t>What influences the property rate</a:t>
          </a:r>
        </a:p>
      </dgm:t>
    </dgm:pt>
    <dgm:pt modelId="{08533F99-D0EF-4B2F-8DD9-F91A2AB24A93}" type="parTrans" cxnId="{24AA7DE0-E2EF-4AB8-A38A-F65B9A37F509}">
      <dgm:prSet/>
      <dgm:spPr/>
      <dgm:t>
        <a:bodyPr/>
        <a:lstStyle/>
        <a:p>
          <a:endParaRPr lang="en-US"/>
        </a:p>
      </dgm:t>
    </dgm:pt>
    <dgm:pt modelId="{B5A6601A-900C-4EA8-8C0B-A1F77E00268C}" type="sibTrans" cxnId="{24AA7DE0-E2EF-4AB8-A38A-F65B9A37F509}">
      <dgm:prSet/>
      <dgm:spPr/>
      <dgm:t>
        <a:bodyPr/>
        <a:lstStyle/>
        <a:p>
          <a:endParaRPr lang="en-US"/>
        </a:p>
      </dgm:t>
    </dgm:pt>
    <dgm:pt modelId="{D258E1FF-02B5-47DB-9633-353FAF5D6FA5}" type="pres">
      <dgm:prSet presAssocID="{A3700715-0BD6-4852-B8C7-3024078AE136}" presName="root" presStyleCnt="0">
        <dgm:presLayoutVars>
          <dgm:dir/>
          <dgm:resizeHandles val="exact"/>
        </dgm:presLayoutVars>
      </dgm:prSet>
      <dgm:spPr/>
    </dgm:pt>
    <dgm:pt modelId="{81C00615-BDB3-47DC-918C-7C741F17B6E5}" type="pres">
      <dgm:prSet presAssocID="{DD80ED1D-F5D7-401B-9BD1-8320B4F1917A}" presName="compNode" presStyleCnt="0"/>
      <dgm:spPr/>
    </dgm:pt>
    <dgm:pt modelId="{618506B2-D220-482E-837F-77E542776510}" type="pres">
      <dgm:prSet presAssocID="{DD80ED1D-F5D7-401B-9BD1-8320B4F191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72FCDB81-9EF1-482A-BC2D-2BE990ABA217}" type="pres">
      <dgm:prSet presAssocID="{DD80ED1D-F5D7-401B-9BD1-8320B4F1917A}" presName="spaceRect" presStyleCnt="0"/>
      <dgm:spPr/>
    </dgm:pt>
    <dgm:pt modelId="{B955F66A-C8D7-4FA1-A5C6-CEAB1CC02284}" type="pres">
      <dgm:prSet presAssocID="{DD80ED1D-F5D7-401B-9BD1-8320B4F1917A}" presName="textRect" presStyleLbl="revTx" presStyleIdx="0" presStyleCnt="3">
        <dgm:presLayoutVars>
          <dgm:chMax val="1"/>
          <dgm:chPref val="1"/>
        </dgm:presLayoutVars>
      </dgm:prSet>
      <dgm:spPr/>
    </dgm:pt>
    <dgm:pt modelId="{B89933DD-3EBA-4739-B12B-3B6FA3B16D62}" type="pres">
      <dgm:prSet presAssocID="{2167EBD0-869F-4B36-B33C-BCCAA51A40C0}" presName="sibTrans" presStyleCnt="0"/>
      <dgm:spPr/>
    </dgm:pt>
    <dgm:pt modelId="{F36C7F18-554B-4117-B56D-E246E0254B18}" type="pres">
      <dgm:prSet presAssocID="{639D11ED-5746-44A3-9A78-E648A3818297}" presName="compNode" presStyleCnt="0"/>
      <dgm:spPr/>
    </dgm:pt>
    <dgm:pt modelId="{76E4C0AC-8A97-4050-B8C2-E70FC0862145}" type="pres">
      <dgm:prSet presAssocID="{639D11ED-5746-44A3-9A78-E648A38182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9573E960-64A8-4810-8472-11A78583EAE8}" type="pres">
      <dgm:prSet presAssocID="{639D11ED-5746-44A3-9A78-E648A3818297}" presName="spaceRect" presStyleCnt="0"/>
      <dgm:spPr/>
    </dgm:pt>
    <dgm:pt modelId="{A8D30437-E444-4F7F-B5D5-D0E921681773}" type="pres">
      <dgm:prSet presAssocID="{639D11ED-5746-44A3-9A78-E648A3818297}" presName="textRect" presStyleLbl="revTx" presStyleIdx="1" presStyleCnt="3">
        <dgm:presLayoutVars>
          <dgm:chMax val="1"/>
          <dgm:chPref val="1"/>
        </dgm:presLayoutVars>
      </dgm:prSet>
      <dgm:spPr/>
    </dgm:pt>
    <dgm:pt modelId="{50C45597-1A45-4A4F-9577-BEC393D9BE94}" type="pres">
      <dgm:prSet presAssocID="{B764FD0F-E87D-4F1E-938F-480EBCF2EA53}" presName="sibTrans" presStyleCnt="0"/>
      <dgm:spPr/>
    </dgm:pt>
    <dgm:pt modelId="{5F4E49E4-59B5-4C9B-9601-BBF5EC55319C}" type="pres">
      <dgm:prSet presAssocID="{7C332C60-6601-4B90-9219-89C6FA8E3595}" presName="compNode" presStyleCnt="0"/>
      <dgm:spPr/>
    </dgm:pt>
    <dgm:pt modelId="{925072EC-3252-4C39-9E2D-B6185F87B388}" type="pres">
      <dgm:prSet presAssocID="{7C332C60-6601-4B90-9219-89C6FA8E35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5BEDF9AC-F870-44BD-A7AD-5160675B8BF7}" type="pres">
      <dgm:prSet presAssocID="{7C332C60-6601-4B90-9219-89C6FA8E3595}" presName="spaceRect" presStyleCnt="0"/>
      <dgm:spPr/>
    </dgm:pt>
    <dgm:pt modelId="{FA43CFE3-65CE-4903-B9FB-6EED709AF819}" type="pres">
      <dgm:prSet presAssocID="{7C332C60-6601-4B90-9219-89C6FA8E3595}" presName="textRect" presStyleLbl="revTx" presStyleIdx="2" presStyleCnt="3">
        <dgm:presLayoutVars>
          <dgm:chMax val="1"/>
          <dgm:chPref val="1"/>
        </dgm:presLayoutVars>
      </dgm:prSet>
      <dgm:spPr/>
    </dgm:pt>
  </dgm:ptLst>
  <dgm:cxnLst>
    <dgm:cxn modelId="{0EDE3A1F-0210-4A92-8968-5DB8A443F64E}" type="presOf" srcId="{A3700715-0BD6-4852-B8C7-3024078AE136}" destId="{D258E1FF-02B5-47DB-9633-353FAF5D6FA5}" srcOrd="0" destOrd="0" presId="urn:microsoft.com/office/officeart/2018/2/layout/IconLabelList"/>
    <dgm:cxn modelId="{637B6E6C-C664-4ACA-9E41-912FB05FC1F7}" srcId="{A3700715-0BD6-4852-B8C7-3024078AE136}" destId="{DD80ED1D-F5D7-401B-9BD1-8320B4F1917A}" srcOrd="0" destOrd="0" parTransId="{E7E0D24A-289E-4429-A400-B7FFDC9FC9B7}" sibTransId="{2167EBD0-869F-4B36-B33C-BCCAA51A40C0}"/>
    <dgm:cxn modelId="{59E41759-8EFE-4AEF-B184-6FE8C3A0DC40}" srcId="{A3700715-0BD6-4852-B8C7-3024078AE136}" destId="{639D11ED-5746-44A3-9A78-E648A3818297}" srcOrd="1" destOrd="0" parTransId="{350F1CF0-6447-41DF-8CE2-4648BEFA4F83}" sibTransId="{B764FD0F-E87D-4F1E-938F-480EBCF2EA53}"/>
    <dgm:cxn modelId="{FE6F6C9E-9253-4945-AD2F-1D8FB3D4F01F}" type="presOf" srcId="{DD80ED1D-F5D7-401B-9BD1-8320B4F1917A}" destId="{B955F66A-C8D7-4FA1-A5C6-CEAB1CC02284}" srcOrd="0" destOrd="0" presId="urn:microsoft.com/office/officeart/2018/2/layout/IconLabelList"/>
    <dgm:cxn modelId="{F06797A1-6FA8-4D9C-93BB-B64264056653}" type="presOf" srcId="{639D11ED-5746-44A3-9A78-E648A3818297}" destId="{A8D30437-E444-4F7F-B5D5-D0E921681773}" srcOrd="0" destOrd="0" presId="urn:microsoft.com/office/officeart/2018/2/layout/IconLabelList"/>
    <dgm:cxn modelId="{FB64D0CE-5070-4ADE-ABFF-05AA687E4560}" type="presOf" srcId="{7C332C60-6601-4B90-9219-89C6FA8E3595}" destId="{FA43CFE3-65CE-4903-B9FB-6EED709AF819}" srcOrd="0" destOrd="0" presId="urn:microsoft.com/office/officeart/2018/2/layout/IconLabelList"/>
    <dgm:cxn modelId="{24AA7DE0-E2EF-4AB8-A38A-F65B9A37F509}" srcId="{A3700715-0BD6-4852-B8C7-3024078AE136}" destId="{7C332C60-6601-4B90-9219-89C6FA8E3595}" srcOrd="2" destOrd="0" parTransId="{08533F99-D0EF-4B2F-8DD9-F91A2AB24A93}" sibTransId="{B5A6601A-900C-4EA8-8C0B-A1F77E00268C}"/>
    <dgm:cxn modelId="{FEA5B30D-8F97-45EE-BAD1-D4D200F65FE2}" type="presParOf" srcId="{D258E1FF-02B5-47DB-9633-353FAF5D6FA5}" destId="{81C00615-BDB3-47DC-918C-7C741F17B6E5}" srcOrd="0" destOrd="0" presId="urn:microsoft.com/office/officeart/2018/2/layout/IconLabelList"/>
    <dgm:cxn modelId="{817D292B-1041-4BB2-A3CC-8E8A508950BC}" type="presParOf" srcId="{81C00615-BDB3-47DC-918C-7C741F17B6E5}" destId="{618506B2-D220-482E-837F-77E542776510}" srcOrd="0" destOrd="0" presId="urn:microsoft.com/office/officeart/2018/2/layout/IconLabelList"/>
    <dgm:cxn modelId="{6EA93A5C-D1B3-4592-B83B-D10013D7576E}" type="presParOf" srcId="{81C00615-BDB3-47DC-918C-7C741F17B6E5}" destId="{72FCDB81-9EF1-482A-BC2D-2BE990ABA217}" srcOrd="1" destOrd="0" presId="urn:microsoft.com/office/officeart/2018/2/layout/IconLabelList"/>
    <dgm:cxn modelId="{7C38E7CF-0300-4AA4-A1D6-A6A808939FDA}" type="presParOf" srcId="{81C00615-BDB3-47DC-918C-7C741F17B6E5}" destId="{B955F66A-C8D7-4FA1-A5C6-CEAB1CC02284}" srcOrd="2" destOrd="0" presId="urn:microsoft.com/office/officeart/2018/2/layout/IconLabelList"/>
    <dgm:cxn modelId="{47304282-7158-420D-9428-D3E6D99DF3ED}" type="presParOf" srcId="{D258E1FF-02B5-47DB-9633-353FAF5D6FA5}" destId="{B89933DD-3EBA-4739-B12B-3B6FA3B16D62}" srcOrd="1" destOrd="0" presId="urn:microsoft.com/office/officeart/2018/2/layout/IconLabelList"/>
    <dgm:cxn modelId="{BB7BD02B-14A0-432C-A7E1-23651EEDB652}" type="presParOf" srcId="{D258E1FF-02B5-47DB-9633-353FAF5D6FA5}" destId="{F36C7F18-554B-4117-B56D-E246E0254B18}" srcOrd="2" destOrd="0" presId="urn:microsoft.com/office/officeart/2018/2/layout/IconLabelList"/>
    <dgm:cxn modelId="{3572EA09-9053-42BA-8F06-4FB101F76E26}" type="presParOf" srcId="{F36C7F18-554B-4117-B56D-E246E0254B18}" destId="{76E4C0AC-8A97-4050-B8C2-E70FC0862145}" srcOrd="0" destOrd="0" presId="urn:microsoft.com/office/officeart/2018/2/layout/IconLabelList"/>
    <dgm:cxn modelId="{E2EE77D6-68F2-438C-8D2F-23DF9A6BDCB0}" type="presParOf" srcId="{F36C7F18-554B-4117-B56D-E246E0254B18}" destId="{9573E960-64A8-4810-8472-11A78583EAE8}" srcOrd="1" destOrd="0" presId="urn:microsoft.com/office/officeart/2018/2/layout/IconLabelList"/>
    <dgm:cxn modelId="{190363EA-3F6F-43A1-BA64-366A5BA41A65}" type="presParOf" srcId="{F36C7F18-554B-4117-B56D-E246E0254B18}" destId="{A8D30437-E444-4F7F-B5D5-D0E921681773}" srcOrd="2" destOrd="0" presId="urn:microsoft.com/office/officeart/2018/2/layout/IconLabelList"/>
    <dgm:cxn modelId="{E12A1AF7-CE6E-4303-8B60-39575A90FC17}" type="presParOf" srcId="{D258E1FF-02B5-47DB-9633-353FAF5D6FA5}" destId="{50C45597-1A45-4A4F-9577-BEC393D9BE94}" srcOrd="3" destOrd="0" presId="urn:microsoft.com/office/officeart/2018/2/layout/IconLabelList"/>
    <dgm:cxn modelId="{78A55F26-7A99-4BF7-9E4B-A31E0BAF6F30}" type="presParOf" srcId="{D258E1FF-02B5-47DB-9633-353FAF5D6FA5}" destId="{5F4E49E4-59B5-4C9B-9601-BBF5EC55319C}" srcOrd="4" destOrd="0" presId="urn:microsoft.com/office/officeart/2018/2/layout/IconLabelList"/>
    <dgm:cxn modelId="{857A77A2-04BE-4001-B044-7B132D65FFA9}" type="presParOf" srcId="{5F4E49E4-59B5-4C9B-9601-BBF5EC55319C}" destId="{925072EC-3252-4C39-9E2D-B6185F87B388}" srcOrd="0" destOrd="0" presId="urn:microsoft.com/office/officeart/2018/2/layout/IconLabelList"/>
    <dgm:cxn modelId="{EAC6D3F1-ACFF-4832-A43A-7C1B5E681D9D}" type="presParOf" srcId="{5F4E49E4-59B5-4C9B-9601-BBF5EC55319C}" destId="{5BEDF9AC-F870-44BD-A7AD-5160675B8BF7}" srcOrd="1" destOrd="0" presId="urn:microsoft.com/office/officeart/2018/2/layout/IconLabelList"/>
    <dgm:cxn modelId="{F8B4527C-2E16-428E-B62F-DCB8806237B3}" type="presParOf" srcId="{5F4E49E4-59B5-4C9B-9601-BBF5EC55319C}" destId="{FA43CFE3-65CE-4903-B9FB-6EED709AF8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1D99A-2033-4F7A-89C5-00C3AFF81C4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24419A1-84FB-4F6E-98CE-66C51822B7FA}">
      <dgm:prSet phldrT="[Text]" phldr="0"/>
      <dgm:spPr/>
      <dgm:t>
        <a:bodyPr/>
        <a:lstStyle/>
        <a:p>
          <a:pPr rtl="0"/>
          <a:r>
            <a:rPr lang="en-US">
              <a:latin typeface="Times"/>
              <a:cs typeface="Times"/>
            </a:rPr>
            <a:t> Examined the Data structure and shape</a:t>
          </a:r>
        </a:p>
      </dgm:t>
    </dgm:pt>
    <dgm:pt modelId="{88D17145-C5B1-4F69-B704-0C263447F038}" type="parTrans" cxnId="{7448FFD4-BB2B-4FE7-B988-1E0593C48ADC}">
      <dgm:prSet/>
      <dgm:spPr/>
      <dgm:t>
        <a:bodyPr/>
        <a:lstStyle/>
        <a:p>
          <a:endParaRPr lang="en-US"/>
        </a:p>
      </dgm:t>
    </dgm:pt>
    <dgm:pt modelId="{EF3E985F-058D-45C6-A2D6-9832D8AB5979}" type="sibTrans" cxnId="{7448FFD4-BB2B-4FE7-B988-1E0593C48ADC}">
      <dgm:prSet/>
      <dgm:spPr/>
      <dgm:t>
        <a:bodyPr/>
        <a:lstStyle/>
        <a:p>
          <a:endParaRPr lang="en-US"/>
        </a:p>
      </dgm:t>
    </dgm:pt>
    <dgm:pt modelId="{C87DD42D-29C0-416B-A59A-BD577063CF4E}">
      <dgm:prSet phldrT="[Text]" phldr="0"/>
      <dgm:spPr/>
      <dgm:t>
        <a:bodyPr/>
        <a:lstStyle/>
        <a:p>
          <a:pPr rtl="0"/>
          <a:r>
            <a:rPr lang="en-US">
              <a:latin typeface="Times"/>
              <a:cs typeface="Times"/>
            </a:rPr>
            <a:t>Removed the Null values</a:t>
          </a:r>
        </a:p>
      </dgm:t>
    </dgm:pt>
    <dgm:pt modelId="{6B99D9E5-27C1-46EE-ADEE-B4440F117DD9}" type="parTrans" cxnId="{B51FC00B-D563-42FF-9D7C-0B106B0A8C41}">
      <dgm:prSet/>
      <dgm:spPr/>
      <dgm:t>
        <a:bodyPr/>
        <a:lstStyle/>
        <a:p>
          <a:endParaRPr lang="en-US"/>
        </a:p>
      </dgm:t>
    </dgm:pt>
    <dgm:pt modelId="{477291FD-A508-4F75-BFD0-9954CCCC7EA6}" type="sibTrans" cxnId="{B51FC00B-D563-42FF-9D7C-0B106B0A8C41}">
      <dgm:prSet/>
      <dgm:spPr/>
      <dgm:t>
        <a:bodyPr/>
        <a:lstStyle/>
        <a:p>
          <a:endParaRPr lang="en-US"/>
        </a:p>
      </dgm:t>
    </dgm:pt>
    <dgm:pt modelId="{052C974F-1024-4F2E-810A-B5FC39ABC236}">
      <dgm:prSet phldrT="[Text]" phldr="0"/>
      <dgm:spPr/>
      <dgm:t>
        <a:bodyPr/>
        <a:lstStyle/>
        <a:p>
          <a:pPr rtl="0"/>
          <a:r>
            <a:rPr lang="en-US">
              <a:latin typeface="Times"/>
              <a:cs typeface="Times"/>
            </a:rPr>
            <a:t>Removed the Outlier</a:t>
          </a:r>
        </a:p>
      </dgm:t>
    </dgm:pt>
    <dgm:pt modelId="{093DD707-CA51-4F57-A665-B6A8E2388A0D}" type="parTrans" cxnId="{D29B9AAD-4CC6-4310-94C2-F3629350ABD2}">
      <dgm:prSet/>
      <dgm:spPr/>
      <dgm:t>
        <a:bodyPr/>
        <a:lstStyle/>
        <a:p>
          <a:endParaRPr lang="en-US"/>
        </a:p>
      </dgm:t>
    </dgm:pt>
    <dgm:pt modelId="{F71475B0-B53B-420C-B476-7E99216D87C9}" type="sibTrans" cxnId="{D29B9AAD-4CC6-4310-94C2-F3629350ABD2}">
      <dgm:prSet/>
      <dgm:spPr/>
      <dgm:t>
        <a:bodyPr/>
        <a:lstStyle/>
        <a:p>
          <a:endParaRPr lang="en-US"/>
        </a:p>
      </dgm:t>
    </dgm:pt>
    <dgm:pt modelId="{82C6486B-8439-4E29-96FF-C770F9F179A8}">
      <dgm:prSet phldrT="[Text]" phldr="0"/>
      <dgm:spPr/>
      <dgm:t>
        <a:bodyPr/>
        <a:lstStyle/>
        <a:p>
          <a:pPr rtl="0"/>
          <a:r>
            <a:rPr lang="en-US">
              <a:latin typeface="Times"/>
              <a:cs typeface="Times"/>
            </a:rPr>
            <a:t>Checked Variance influence factor</a:t>
          </a:r>
        </a:p>
      </dgm:t>
    </dgm:pt>
    <dgm:pt modelId="{591C6893-10E4-4189-AC93-7BE41C63F419}" type="parTrans" cxnId="{A8A9DB80-C12A-4316-B133-0D58CF5C7F1F}">
      <dgm:prSet/>
      <dgm:spPr/>
      <dgm:t>
        <a:bodyPr/>
        <a:lstStyle/>
        <a:p>
          <a:endParaRPr lang="en-US"/>
        </a:p>
      </dgm:t>
    </dgm:pt>
    <dgm:pt modelId="{4E8B955C-54D4-4909-A25E-BE13DA3C7B82}" type="sibTrans" cxnId="{A8A9DB80-C12A-4316-B133-0D58CF5C7F1F}">
      <dgm:prSet/>
      <dgm:spPr/>
      <dgm:t>
        <a:bodyPr/>
        <a:lstStyle/>
        <a:p>
          <a:endParaRPr lang="en-US"/>
        </a:p>
      </dgm:t>
    </dgm:pt>
    <dgm:pt modelId="{649E15AB-EFBC-4235-B924-18B4F5D76DD5}">
      <dgm:prSet phldrT="[Text]" phldr="0"/>
      <dgm:spPr/>
      <dgm:t>
        <a:bodyPr/>
        <a:lstStyle/>
        <a:p>
          <a:pPr rtl="0"/>
          <a:r>
            <a:rPr lang="en-US">
              <a:latin typeface="Times"/>
              <a:cs typeface="Times"/>
            </a:rPr>
            <a:t>Perform the Label encoding</a:t>
          </a:r>
        </a:p>
      </dgm:t>
    </dgm:pt>
    <dgm:pt modelId="{31825A9F-AF78-46CB-BF70-CAA2FA2B998B}" type="parTrans" cxnId="{07FB35F7-1B10-4611-8FF8-53D44EDA2CA4}">
      <dgm:prSet/>
      <dgm:spPr/>
      <dgm:t>
        <a:bodyPr/>
        <a:lstStyle/>
        <a:p>
          <a:endParaRPr lang="en-US"/>
        </a:p>
      </dgm:t>
    </dgm:pt>
    <dgm:pt modelId="{0288FE05-12D8-4401-A32B-8C6366124AA9}" type="sibTrans" cxnId="{07FB35F7-1B10-4611-8FF8-53D44EDA2CA4}">
      <dgm:prSet/>
      <dgm:spPr/>
      <dgm:t>
        <a:bodyPr/>
        <a:lstStyle/>
        <a:p>
          <a:endParaRPr lang="en-US"/>
        </a:p>
      </dgm:t>
    </dgm:pt>
    <dgm:pt modelId="{A313178D-C63C-4F44-B0A4-7CB36D1ED8AA}">
      <dgm:prSet phldr="0"/>
      <dgm:spPr/>
      <dgm:t>
        <a:bodyPr/>
        <a:lstStyle/>
        <a:p>
          <a:pPr rtl="0"/>
          <a:r>
            <a:rPr lang="en-US">
              <a:latin typeface="Times"/>
              <a:cs typeface="Times"/>
            </a:rPr>
            <a:t>Conversion of data in appropriate type</a:t>
          </a:r>
        </a:p>
      </dgm:t>
    </dgm:pt>
    <dgm:pt modelId="{D11A4911-6F7A-4C15-A69E-4EF95F5AA2C4}" type="parTrans" cxnId="{ADEE4A44-0D5A-481E-929C-5BE1C63B9B77}">
      <dgm:prSet/>
      <dgm:spPr/>
    </dgm:pt>
    <dgm:pt modelId="{110AF8F9-0477-4B9D-B092-61417637EDBF}" type="sibTrans" cxnId="{ADEE4A44-0D5A-481E-929C-5BE1C63B9B77}">
      <dgm:prSet/>
      <dgm:spPr/>
      <dgm:t>
        <a:bodyPr/>
        <a:lstStyle/>
        <a:p>
          <a:endParaRPr lang="en-US"/>
        </a:p>
      </dgm:t>
    </dgm:pt>
    <dgm:pt modelId="{BA6C4360-A8AF-4ADE-8D9F-BE4F005EEA6D}" type="pres">
      <dgm:prSet presAssocID="{D781D99A-2033-4F7A-89C5-00C3AFF81C40}" presName="diagram" presStyleCnt="0">
        <dgm:presLayoutVars>
          <dgm:dir/>
          <dgm:resizeHandles val="exact"/>
        </dgm:presLayoutVars>
      </dgm:prSet>
      <dgm:spPr/>
    </dgm:pt>
    <dgm:pt modelId="{9D140710-3905-480C-A1DA-9CFD2CD458A3}" type="pres">
      <dgm:prSet presAssocID="{A24419A1-84FB-4F6E-98CE-66C51822B7FA}" presName="node" presStyleLbl="node1" presStyleIdx="0" presStyleCnt="6">
        <dgm:presLayoutVars>
          <dgm:bulletEnabled val="1"/>
        </dgm:presLayoutVars>
      </dgm:prSet>
      <dgm:spPr/>
    </dgm:pt>
    <dgm:pt modelId="{D7FD0124-4661-4DAD-B679-6FE0D6EAA7E6}" type="pres">
      <dgm:prSet presAssocID="{EF3E985F-058D-45C6-A2D6-9832D8AB5979}" presName="sibTrans" presStyleLbl="sibTrans2D1" presStyleIdx="0" presStyleCnt="5"/>
      <dgm:spPr/>
    </dgm:pt>
    <dgm:pt modelId="{44E21104-C532-4F45-90A7-70953A3D4BBC}" type="pres">
      <dgm:prSet presAssocID="{EF3E985F-058D-45C6-A2D6-9832D8AB5979}" presName="connectorText" presStyleLbl="sibTrans2D1" presStyleIdx="0" presStyleCnt="5"/>
      <dgm:spPr/>
    </dgm:pt>
    <dgm:pt modelId="{68CB46A9-4CDA-4E57-98C9-96700876A58A}" type="pres">
      <dgm:prSet presAssocID="{C87DD42D-29C0-416B-A59A-BD577063CF4E}" presName="node" presStyleLbl="node1" presStyleIdx="1" presStyleCnt="6">
        <dgm:presLayoutVars>
          <dgm:bulletEnabled val="1"/>
        </dgm:presLayoutVars>
      </dgm:prSet>
      <dgm:spPr/>
    </dgm:pt>
    <dgm:pt modelId="{B762ACD6-898F-47EF-89C1-0093CD2A02B4}" type="pres">
      <dgm:prSet presAssocID="{477291FD-A508-4F75-BFD0-9954CCCC7EA6}" presName="sibTrans" presStyleLbl="sibTrans2D1" presStyleIdx="1" presStyleCnt="5"/>
      <dgm:spPr/>
    </dgm:pt>
    <dgm:pt modelId="{49382A22-D017-4FC7-88C8-4C7E6BDFC5EC}" type="pres">
      <dgm:prSet presAssocID="{477291FD-A508-4F75-BFD0-9954CCCC7EA6}" presName="connectorText" presStyleLbl="sibTrans2D1" presStyleIdx="1" presStyleCnt="5"/>
      <dgm:spPr/>
    </dgm:pt>
    <dgm:pt modelId="{B0F735F3-530C-4417-A9E4-262226A96954}" type="pres">
      <dgm:prSet presAssocID="{052C974F-1024-4F2E-810A-B5FC39ABC236}" presName="node" presStyleLbl="node1" presStyleIdx="2" presStyleCnt="6">
        <dgm:presLayoutVars>
          <dgm:bulletEnabled val="1"/>
        </dgm:presLayoutVars>
      </dgm:prSet>
      <dgm:spPr/>
    </dgm:pt>
    <dgm:pt modelId="{1E80BA2F-D19D-417F-B324-98D14382B27C}" type="pres">
      <dgm:prSet presAssocID="{F71475B0-B53B-420C-B476-7E99216D87C9}" presName="sibTrans" presStyleLbl="sibTrans2D1" presStyleIdx="2" presStyleCnt="5"/>
      <dgm:spPr/>
    </dgm:pt>
    <dgm:pt modelId="{C2BABE57-B093-4A69-8D12-F48797BC00CD}" type="pres">
      <dgm:prSet presAssocID="{F71475B0-B53B-420C-B476-7E99216D87C9}" presName="connectorText" presStyleLbl="sibTrans2D1" presStyleIdx="2" presStyleCnt="5"/>
      <dgm:spPr/>
    </dgm:pt>
    <dgm:pt modelId="{40399EEB-7646-4C33-8305-735840E5D484}" type="pres">
      <dgm:prSet presAssocID="{A313178D-C63C-4F44-B0A4-7CB36D1ED8AA}" presName="node" presStyleLbl="node1" presStyleIdx="3" presStyleCnt="6">
        <dgm:presLayoutVars>
          <dgm:bulletEnabled val="1"/>
        </dgm:presLayoutVars>
      </dgm:prSet>
      <dgm:spPr/>
    </dgm:pt>
    <dgm:pt modelId="{B1DBEA6D-9684-412A-9A6B-1A3D86030AAA}" type="pres">
      <dgm:prSet presAssocID="{110AF8F9-0477-4B9D-B092-61417637EDBF}" presName="sibTrans" presStyleLbl="sibTrans2D1" presStyleIdx="3" presStyleCnt="5"/>
      <dgm:spPr/>
    </dgm:pt>
    <dgm:pt modelId="{5300C26E-76DB-4BE2-9A4B-B683661791A1}" type="pres">
      <dgm:prSet presAssocID="{110AF8F9-0477-4B9D-B092-61417637EDBF}" presName="connectorText" presStyleLbl="sibTrans2D1" presStyleIdx="3" presStyleCnt="5"/>
      <dgm:spPr/>
    </dgm:pt>
    <dgm:pt modelId="{5AE822AB-D956-4748-97EC-B39C29173852}" type="pres">
      <dgm:prSet presAssocID="{82C6486B-8439-4E29-96FF-C770F9F179A8}" presName="node" presStyleLbl="node1" presStyleIdx="4" presStyleCnt="6">
        <dgm:presLayoutVars>
          <dgm:bulletEnabled val="1"/>
        </dgm:presLayoutVars>
      </dgm:prSet>
      <dgm:spPr/>
    </dgm:pt>
    <dgm:pt modelId="{F1D38469-D820-4939-A13F-67A402255135}" type="pres">
      <dgm:prSet presAssocID="{4E8B955C-54D4-4909-A25E-BE13DA3C7B82}" presName="sibTrans" presStyleLbl="sibTrans2D1" presStyleIdx="4" presStyleCnt="5"/>
      <dgm:spPr/>
    </dgm:pt>
    <dgm:pt modelId="{82AF3D5C-FD88-490D-8F6D-A3EC7435C0E5}" type="pres">
      <dgm:prSet presAssocID="{4E8B955C-54D4-4909-A25E-BE13DA3C7B82}" presName="connectorText" presStyleLbl="sibTrans2D1" presStyleIdx="4" presStyleCnt="5"/>
      <dgm:spPr/>
    </dgm:pt>
    <dgm:pt modelId="{F2FF04DA-6B82-4089-BC71-E08A94033BD7}" type="pres">
      <dgm:prSet presAssocID="{649E15AB-EFBC-4235-B924-18B4F5D76DD5}" presName="node" presStyleLbl="node1" presStyleIdx="5" presStyleCnt="6">
        <dgm:presLayoutVars>
          <dgm:bulletEnabled val="1"/>
        </dgm:presLayoutVars>
      </dgm:prSet>
      <dgm:spPr/>
    </dgm:pt>
  </dgm:ptLst>
  <dgm:cxnLst>
    <dgm:cxn modelId="{B51FC00B-D563-42FF-9D7C-0B106B0A8C41}" srcId="{D781D99A-2033-4F7A-89C5-00C3AFF81C40}" destId="{C87DD42D-29C0-416B-A59A-BD577063CF4E}" srcOrd="1" destOrd="0" parTransId="{6B99D9E5-27C1-46EE-ADEE-B4440F117DD9}" sibTransId="{477291FD-A508-4F75-BFD0-9954CCCC7EA6}"/>
    <dgm:cxn modelId="{CEFC1938-BF9D-4EEB-B2E6-2B724FEBED51}" type="presOf" srcId="{4E8B955C-54D4-4909-A25E-BE13DA3C7B82}" destId="{F1D38469-D820-4939-A13F-67A402255135}" srcOrd="0" destOrd="0" presId="urn:microsoft.com/office/officeart/2005/8/layout/process5"/>
    <dgm:cxn modelId="{B5C4785F-FFE0-4A37-8C70-CDE195780E08}" type="presOf" srcId="{F71475B0-B53B-420C-B476-7E99216D87C9}" destId="{C2BABE57-B093-4A69-8D12-F48797BC00CD}" srcOrd="1" destOrd="0" presId="urn:microsoft.com/office/officeart/2005/8/layout/process5"/>
    <dgm:cxn modelId="{3A98A65F-1E58-4357-B193-CF6629D9AC00}" type="presOf" srcId="{110AF8F9-0477-4B9D-B092-61417637EDBF}" destId="{5300C26E-76DB-4BE2-9A4B-B683661791A1}" srcOrd="1" destOrd="0" presId="urn:microsoft.com/office/officeart/2005/8/layout/process5"/>
    <dgm:cxn modelId="{ADEE4A44-0D5A-481E-929C-5BE1C63B9B77}" srcId="{D781D99A-2033-4F7A-89C5-00C3AFF81C40}" destId="{A313178D-C63C-4F44-B0A4-7CB36D1ED8AA}" srcOrd="3" destOrd="0" parTransId="{D11A4911-6F7A-4C15-A69E-4EF95F5AA2C4}" sibTransId="{110AF8F9-0477-4B9D-B092-61417637EDBF}"/>
    <dgm:cxn modelId="{995A1A6D-0050-447D-B462-27C7B8CD2B56}" type="presOf" srcId="{EF3E985F-058D-45C6-A2D6-9832D8AB5979}" destId="{D7FD0124-4661-4DAD-B679-6FE0D6EAA7E6}" srcOrd="0" destOrd="0" presId="urn:microsoft.com/office/officeart/2005/8/layout/process5"/>
    <dgm:cxn modelId="{B9728252-751A-4A8F-AFD1-3DE8CC8AD540}" type="presOf" srcId="{D781D99A-2033-4F7A-89C5-00C3AFF81C40}" destId="{BA6C4360-A8AF-4ADE-8D9F-BE4F005EEA6D}" srcOrd="0" destOrd="0" presId="urn:microsoft.com/office/officeart/2005/8/layout/process5"/>
    <dgm:cxn modelId="{C0D55F73-8594-4134-A48A-FDC8A654C5BF}" type="presOf" srcId="{477291FD-A508-4F75-BFD0-9954CCCC7EA6}" destId="{B762ACD6-898F-47EF-89C1-0093CD2A02B4}" srcOrd="0" destOrd="0" presId="urn:microsoft.com/office/officeart/2005/8/layout/process5"/>
    <dgm:cxn modelId="{B7B66C75-020E-4927-BECC-C4C31932A1D0}" type="presOf" srcId="{82C6486B-8439-4E29-96FF-C770F9F179A8}" destId="{5AE822AB-D956-4748-97EC-B39C29173852}" srcOrd="0" destOrd="0" presId="urn:microsoft.com/office/officeart/2005/8/layout/process5"/>
    <dgm:cxn modelId="{A8A9DB80-C12A-4316-B133-0D58CF5C7F1F}" srcId="{D781D99A-2033-4F7A-89C5-00C3AFF81C40}" destId="{82C6486B-8439-4E29-96FF-C770F9F179A8}" srcOrd="4" destOrd="0" parTransId="{591C6893-10E4-4189-AC93-7BE41C63F419}" sibTransId="{4E8B955C-54D4-4909-A25E-BE13DA3C7B82}"/>
    <dgm:cxn modelId="{A211CB89-F1AE-4096-A603-412997F38983}" type="presOf" srcId="{F71475B0-B53B-420C-B476-7E99216D87C9}" destId="{1E80BA2F-D19D-417F-B324-98D14382B27C}" srcOrd="0" destOrd="0" presId="urn:microsoft.com/office/officeart/2005/8/layout/process5"/>
    <dgm:cxn modelId="{CD92DC94-4013-4023-A824-0D8DBC1172B9}" type="presOf" srcId="{A24419A1-84FB-4F6E-98CE-66C51822B7FA}" destId="{9D140710-3905-480C-A1DA-9CFD2CD458A3}" srcOrd="0" destOrd="0" presId="urn:microsoft.com/office/officeart/2005/8/layout/process5"/>
    <dgm:cxn modelId="{E264DEAA-9620-41CC-82E4-6C5F934C1579}" type="presOf" srcId="{110AF8F9-0477-4B9D-B092-61417637EDBF}" destId="{B1DBEA6D-9684-412A-9A6B-1A3D86030AAA}" srcOrd="0" destOrd="0" presId="urn:microsoft.com/office/officeart/2005/8/layout/process5"/>
    <dgm:cxn modelId="{D29B9AAD-4CC6-4310-94C2-F3629350ABD2}" srcId="{D781D99A-2033-4F7A-89C5-00C3AFF81C40}" destId="{052C974F-1024-4F2E-810A-B5FC39ABC236}" srcOrd="2" destOrd="0" parTransId="{093DD707-CA51-4F57-A665-B6A8E2388A0D}" sibTransId="{F71475B0-B53B-420C-B476-7E99216D87C9}"/>
    <dgm:cxn modelId="{E38723BA-FA5B-4EF5-9163-7F2DA8603F28}" type="presOf" srcId="{052C974F-1024-4F2E-810A-B5FC39ABC236}" destId="{B0F735F3-530C-4417-A9E4-262226A96954}" srcOrd="0" destOrd="0" presId="urn:microsoft.com/office/officeart/2005/8/layout/process5"/>
    <dgm:cxn modelId="{EA22CDCB-7077-4659-9C6F-47CF14BFF712}" type="presOf" srcId="{477291FD-A508-4F75-BFD0-9954CCCC7EA6}" destId="{49382A22-D017-4FC7-88C8-4C7E6BDFC5EC}" srcOrd="1" destOrd="0" presId="urn:microsoft.com/office/officeart/2005/8/layout/process5"/>
    <dgm:cxn modelId="{FC0E0BD4-4FD1-4190-9CC3-88266D981125}" type="presOf" srcId="{4E8B955C-54D4-4909-A25E-BE13DA3C7B82}" destId="{82AF3D5C-FD88-490D-8F6D-A3EC7435C0E5}" srcOrd="1" destOrd="0" presId="urn:microsoft.com/office/officeart/2005/8/layout/process5"/>
    <dgm:cxn modelId="{7448FFD4-BB2B-4FE7-B988-1E0593C48ADC}" srcId="{D781D99A-2033-4F7A-89C5-00C3AFF81C40}" destId="{A24419A1-84FB-4F6E-98CE-66C51822B7FA}" srcOrd="0" destOrd="0" parTransId="{88D17145-C5B1-4F69-B704-0C263447F038}" sibTransId="{EF3E985F-058D-45C6-A2D6-9832D8AB5979}"/>
    <dgm:cxn modelId="{2646B9DB-F3FB-4E87-A207-151273045FD4}" type="presOf" srcId="{C87DD42D-29C0-416B-A59A-BD577063CF4E}" destId="{68CB46A9-4CDA-4E57-98C9-96700876A58A}" srcOrd="0" destOrd="0" presId="urn:microsoft.com/office/officeart/2005/8/layout/process5"/>
    <dgm:cxn modelId="{694188E4-A787-4CE1-B747-00960B25B481}" type="presOf" srcId="{649E15AB-EFBC-4235-B924-18B4F5D76DD5}" destId="{F2FF04DA-6B82-4089-BC71-E08A94033BD7}" srcOrd="0" destOrd="0" presId="urn:microsoft.com/office/officeart/2005/8/layout/process5"/>
    <dgm:cxn modelId="{4434B4E8-BCFD-4615-95CB-00AB16599DD4}" type="presOf" srcId="{A313178D-C63C-4F44-B0A4-7CB36D1ED8AA}" destId="{40399EEB-7646-4C33-8305-735840E5D484}" srcOrd="0" destOrd="0" presId="urn:microsoft.com/office/officeart/2005/8/layout/process5"/>
    <dgm:cxn modelId="{F659C2F2-4460-429C-BB7A-F238357BE46F}" type="presOf" srcId="{EF3E985F-058D-45C6-A2D6-9832D8AB5979}" destId="{44E21104-C532-4F45-90A7-70953A3D4BBC}" srcOrd="1" destOrd="0" presId="urn:microsoft.com/office/officeart/2005/8/layout/process5"/>
    <dgm:cxn modelId="{07FB35F7-1B10-4611-8FF8-53D44EDA2CA4}" srcId="{D781D99A-2033-4F7A-89C5-00C3AFF81C40}" destId="{649E15AB-EFBC-4235-B924-18B4F5D76DD5}" srcOrd="5" destOrd="0" parTransId="{31825A9F-AF78-46CB-BF70-CAA2FA2B998B}" sibTransId="{0288FE05-12D8-4401-A32B-8C6366124AA9}"/>
    <dgm:cxn modelId="{FC1A1FCC-CCDC-4AFC-8FE7-960408C41D01}" type="presParOf" srcId="{BA6C4360-A8AF-4ADE-8D9F-BE4F005EEA6D}" destId="{9D140710-3905-480C-A1DA-9CFD2CD458A3}" srcOrd="0" destOrd="0" presId="urn:microsoft.com/office/officeart/2005/8/layout/process5"/>
    <dgm:cxn modelId="{FED8C972-031D-464D-9822-A25B322DE7A9}" type="presParOf" srcId="{BA6C4360-A8AF-4ADE-8D9F-BE4F005EEA6D}" destId="{D7FD0124-4661-4DAD-B679-6FE0D6EAA7E6}" srcOrd="1" destOrd="0" presId="urn:microsoft.com/office/officeart/2005/8/layout/process5"/>
    <dgm:cxn modelId="{0ABAA702-87CF-46DE-A317-44944A0896B0}" type="presParOf" srcId="{D7FD0124-4661-4DAD-B679-6FE0D6EAA7E6}" destId="{44E21104-C532-4F45-90A7-70953A3D4BBC}" srcOrd="0" destOrd="0" presId="urn:microsoft.com/office/officeart/2005/8/layout/process5"/>
    <dgm:cxn modelId="{66CF6239-3A04-4C70-B89F-A5D84C563026}" type="presParOf" srcId="{BA6C4360-A8AF-4ADE-8D9F-BE4F005EEA6D}" destId="{68CB46A9-4CDA-4E57-98C9-96700876A58A}" srcOrd="2" destOrd="0" presId="urn:microsoft.com/office/officeart/2005/8/layout/process5"/>
    <dgm:cxn modelId="{49B9827B-3D58-4123-AE23-881ADFC20F73}" type="presParOf" srcId="{BA6C4360-A8AF-4ADE-8D9F-BE4F005EEA6D}" destId="{B762ACD6-898F-47EF-89C1-0093CD2A02B4}" srcOrd="3" destOrd="0" presId="urn:microsoft.com/office/officeart/2005/8/layout/process5"/>
    <dgm:cxn modelId="{D6E77537-36B7-41B2-A625-5F5AE9DD3324}" type="presParOf" srcId="{B762ACD6-898F-47EF-89C1-0093CD2A02B4}" destId="{49382A22-D017-4FC7-88C8-4C7E6BDFC5EC}" srcOrd="0" destOrd="0" presId="urn:microsoft.com/office/officeart/2005/8/layout/process5"/>
    <dgm:cxn modelId="{0D7EAE5A-2F01-4E61-8DDB-64611F1FCF49}" type="presParOf" srcId="{BA6C4360-A8AF-4ADE-8D9F-BE4F005EEA6D}" destId="{B0F735F3-530C-4417-A9E4-262226A96954}" srcOrd="4" destOrd="0" presId="urn:microsoft.com/office/officeart/2005/8/layout/process5"/>
    <dgm:cxn modelId="{08285154-9A0B-4384-B8D2-ADE40F0ED87A}" type="presParOf" srcId="{BA6C4360-A8AF-4ADE-8D9F-BE4F005EEA6D}" destId="{1E80BA2F-D19D-417F-B324-98D14382B27C}" srcOrd="5" destOrd="0" presId="urn:microsoft.com/office/officeart/2005/8/layout/process5"/>
    <dgm:cxn modelId="{698A3145-C042-4FF8-97CF-C52C39926C46}" type="presParOf" srcId="{1E80BA2F-D19D-417F-B324-98D14382B27C}" destId="{C2BABE57-B093-4A69-8D12-F48797BC00CD}" srcOrd="0" destOrd="0" presId="urn:microsoft.com/office/officeart/2005/8/layout/process5"/>
    <dgm:cxn modelId="{2D74F0F3-76D7-42EF-A7DF-0639C1F93DF0}" type="presParOf" srcId="{BA6C4360-A8AF-4ADE-8D9F-BE4F005EEA6D}" destId="{40399EEB-7646-4C33-8305-735840E5D484}" srcOrd="6" destOrd="0" presId="urn:microsoft.com/office/officeart/2005/8/layout/process5"/>
    <dgm:cxn modelId="{6D569447-29E9-43FB-AE17-A031322A3812}" type="presParOf" srcId="{BA6C4360-A8AF-4ADE-8D9F-BE4F005EEA6D}" destId="{B1DBEA6D-9684-412A-9A6B-1A3D86030AAA}" srcOrd="7" destOrd="0" presId="urn:microsoft.com/office/officeart/2005/8/layout/process5"/>
    <dgm:cxn modelId="{C8BD4079-55B6-4743-A160-300967C7928E}" type="presParOf" srcId="{B1DBEA6D-9684-412A-9A6B-1A3D86030AAA}" destId="{5300C26E-76DB-4BE2-9A4B-B683661791A1}" srcOrd="0" destOrd="0" presId="urn:microsoft.com/office/officeart/2005/8/layout/process5"/>
    <dgm:cxn modelId="{A603251F-2E35-4E10-9A50-B8E3290FF073}" type="presParOf" srcId="{BA6C4360-A8AF-4ADE-8D9F-BE4F005EEA6D}" destId="{5AE822AB-D956-4748-97EC-B39C29173852}" srcOrd="8" destOrd="0" presId="urn:microsoft.com/office/officeart/2005/8/layout/process5"/>
    <dgm:cxn modelId="{F72352ED-EF60-4B36-BADF-D95365253F6D}" type="presParOf" srcId="{BA6C4360-A8AF-4ADE-8D9F-BE4F005EEA6D}" destId="{F1D38469-D820-4939-A13F-67A402255135}" srcOrd="9" destOrd="0" presId="urn:microsoft.com/office/officeart/2005/8/layout/process5"/>
    <dgm:cxn modelId="{43A73299-AEBD-44EA-88AD-69C3BA4C2546}" type="presParOf" srcId="{F1D38469-D820-4939-A13F-67A402255135}" destId="{82AF3D5C-FD88-490D-8F6D-A3EC7435C0E5}" srcOrd="0" destOrd="0" presId="urn:microsoft.com/office/officeart/2005/8/layout/process5"/>
    <dgm:cxn modelId="{06E06860-FB9B-41C6-B927-81F864B69F45}" type="presParOf" srcId="{BA6C4360-A8AF-4ADE-8D9F-BE4F005EEA6D}" destId="{F2FF04DA-6B82-4089-BC71-E08A94033BD7}"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506B2-D220-482E-837F-77E542776510}">
      <dsp:nvSpPr>
        <dsp:cNvPr id="0" name=""/>
        <dsp:cNvSpPr/>
      </dsp:nvSpPr>
      <dsp:spPr>
        <a:xfrm>
          <a:off x="882547" y="269957"/>
          <a:ext cx="1160708" cy="1160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5F66A-C8D7-4FA1-A5C6-CEAB1CC02284}">
      <dsp:nvSpPr>
        <dsp:cNvPr id="0" name=""/>
        <dsp:cNvSpPr/>
      </dsp:nvSpPr>
      <dsp:spPr>
        <a:xfrm>
          <a:off x="173225" y="1767904"/>
          <a:ext cx="2579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Times"/>
              <a:cs typeface="Times"/>
            </a:rPr>
            <a:t>To provide easier home options for people.</a:t>
          </a:r>
        </a:p>
      </dsp:txBody>
      <dsp:txXfrm>
        <a:off x="173225" y="1767904"/>
        <a:ext cx="2579351" cy="720000"/>
      </dsp:txXfrm>
    </dsp:sp>
    <dsp:sp modelId="{76E4C0AC-8A97-4050-B8C2-E70FC0862145}">
      <dsp:nvSpPr>
        <dsp:cNvPr id="0" name=""/>
        <dsp:cNvSpPr/>
      </dsp:nvSpPr>
      <dsp:spPr>
        <a:xfrm>
          <a:off x="3913285" y="269957"/>
          <a:ext cx="1160708" cy="1160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D30437-E444-4F7F-B5D5-D0E921681773}">
      <dsp:nvSpPr>
        <dsp:cNvPr id="0" name=""/>
        <dsp:cNvSpPr/>
      </dsp:nvSpPr>
      <dsp:spPr>
        <a:xfrm>
          <a:off x="3203963" y="1767904"/>
          <a:ext cx="2579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Times"/>
              <a:cs typeface="Times"/>
            </a:rPr>
            <a:t>What features to focus on while determining pricing of the property</a:t>
          </a:r>
        </a:p>
      </dsp:txBody>
      <dsp:txXfrm>
        <a:off x="3203963" y="1767904"/>
        <a:ext cx="2579351" cy="720000"/>
      </dsp:txXfrm>
    </dsp:sp>
    <dsp:sp modelId="{925072EC-3252-4C39-9E2D-B6185F87B388}">
      <dsp:nvSpPr>
        <dsp:cNvPr id="0" name=""/>
        <dsp:cNvSpPr/>
      </dsp:nvSpPr>
      <dsp:spPr>
        <a:xfrm>
          <a:off x="2397916" y="3132741"/>
          <a:ext cx="1160708" cy="1160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3CFE3-65CE-4903-B9FB-6EED709AF819}">
      <dsp:nvSpPr>
        <dsp:cNvPr id="0" name=""/>
        <dsp:cNvSpPr/>
      </dsp:nvSpPr>
      <dsp:spPr>
        <a:xfrm>
          <a:off x="1688594" y="4630688"/>
          <a:ext cx="2579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Times"/>
              <a:cs typeface="Times"/>
            </a:rPr>
            <a:t>What influences the property rate</a:t>
          </a:r>
        </a:p>
      </dsp:txBody>
      <dsp:txXfrm>
        <a:off x="1688594" y="4630688"/>
        <a:ext cx="25793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40710-3905-480C-A1DA-9CFD2CD458A3}">
      <dsp:nvSpPr>
        <dsp:cNvPr id="0" name=""/>
        <dsp:cNvSpPr/>
      </dsp:nvSpPr>
      <dsp:spPr>
        <a:xfrm>
          <a:off x="598289" y="446"/>
          <a:ext cx="1406425" cy="843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a:cs typeface="Times"/>
            </a:rPr>
            <a:t> Examined the Data structure and shape</a:t>
          </a:r>
        </a:p>
      </dsp:txBody>
      <dsp:txXfrm>
        <a:off x="623005" y="25162"/>
        <a:ext cx="1356993" cy="794423"/>
      </dsp:txXfrm>
    </dsp:sp>
    <dsp:sp modelId="{D7FD0124-4661-4DAD-B679-6FE0D6EAA7E6}">
      <dsp:nvSpPr>
        <dsp:cNvPr id="0" name=""/>
        <dsp:cNvSpPr/>
      </dsp:nvSpPr>
      <dsp:spPr>
        <a:xfrm>
          <a:off x="2128480" y="247977"/>
          <a:ext cx="298162" cy="348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28480" y="317736"/>
        <a:ext cx="208713" cy="209275"/>
      </dsp:txXfrm>
    </dsp:sp>
    <dsp:sp modelId="{68CB46A9-4CDA-4E57-98C9-96700876A58A}">
      <dsp:nvSpPr>
        <dsp:cNvPr id="0" name=""/>
        <dsp:cNvSpPr/>
      </dsp:nvSpPr>
      <dsp:spPr>
        <a:xfrm>
          <a:off x="2567285" y="446"/>
          <a:ext cx="1406425" cy="843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a:cs typeface="Times"/>
            </a:rPr>
            <a:t>Removed the Null values</a:t>
          </a:r>
        </a:p>
      </dsp:txBody>
      <dsp:txXfrm>
        <a:off x="2592001" y="25162"/>
        <a:ext cx="1356993" cy="794423"/>
      </dsp:txXfrm>
    </dsp:sp>
    <dsp:sp modelId="{B762ACD6-898F-47EF-89C1-0093CD2A02B4}">
      <dsp:nvSpPr>
        <dsp:cNvPr id="0" name=""/>
        <dsp:cNvSpPr/>
      </dsp:nvSpPr>
      <dsp:spPr>
        <a:xfrm rot="5400000">
          <a:off x="3121416" y="942751"/>
          <a:ext cx="298162" cy="348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165860" y="968067"/>
        <a:ext cx="209275" cy="208713"/>
      </dsp:txXfrm>
    </dsp:sp>
    <dsp:sp modelId="{B0F735F3-530C-4417-A9E4-262226A96954}">
      <dsp:nvSpPr>
        <dsp:cNvPr id="0" name=""/>
        <dsp:cNvSpPr/>
      </dsp:nvSpPr>
      <dsp:spPr>
        <a:xfrm>
          <a:off x="2567285" y="1406872"/>
          <a:ext cx="1406425" cy="843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a:cs typeface="Times"/>
            </a:rPr>
            <a:t>Removed the Outlier</a:t>
          </a:r>
        </a:p>
      </dsp:txBody>
      <dsp:txXfrm>
        <a:off x="2592001" y="1431588"/>
        <a:ext cx="1356993" cy="794423"/>
      </dsp:txXfrm>
    </dsp:sp>
    <dsp:sp modelId="{1E80BA2F-D19D-417F-B324-98D14382B27C}">
      <dsp:nvSpPr>
        <dsp:cNvPr id="0" name=""/>
        <dsp:cNvSpPr/>
      </dsp:nvSpPr>
      <dsp:spPr>
        <a:xfrm rot="10800000">
          <a:off x="2145357" y="1654403"/>
          <a:ext cx="298162" cy="348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34806" y="1724162"/>
        <a:ext cx="208713" cy="209275"/>
      </dsp:txXfrm>
    </dsp:sp>
    <dsp:sp modelId="{40399EEB-7646-4C33-8305-735840E5D484}">
      <dsp:nvSpPr>
        <dsp:cNvPr id="0" name=""/>
        <dsp:cNvSpPr/>
      </dsp:nvSpPr>
      <dsp:spPr>
        <a:xfrm>
          <a:off x="598289" y="1406872"/>
          <a:ext cx="1406425" cy="843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a:cs typeface="Times"/>
            </a:rPr>
            <a:t>Conversion of data in appropriate type</a:t>
          </a:r>
        </a:p>
      </dsp:txBody>
      <dsp:txXfrm>
        <a:off x="623005" y="1431588"/>
        <a:ext cx="1356993" cy="794423"/>
      </dsp:txXfrm>
    </dsp:sp>
    <dsp:sp modelId="{B1DBEA6D-9684-412A-9A6B-1A3D86030AAA}">
      <dsp:nvSpPr>
        <dsp:cNvPr id="0" name=""/>
        <dsp:cNvSpPr/>
      </dsp:nvSpPr>
      <dsp:spPr>
        <a:xfrm rot="5400000">
          <a:off x="1152420" y="2349177"/>
          <a:ext cx="298162" cy="348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196864" y="2374493"/>
        <a:ext cx="209275" cy="208713"/>
      </dsp:txXfrm>
    </dsp:sp>
    <dsp:sp modelId="{5AE822AB-D956-4748-97EC-B39C29173852}">
      <dsp:nvSpPr>
        <dsp:cNvPr id="0" name=""/>
        <dsp:cNvSpPr/>
      </dsp:nvSpPr>
      <dsp:spPr>
        <a:xfrm>
          <a:off x="598289" y="2813298"/>
          <a:ext cx="1406425" cy="843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a:cs typeface="Times"/>
            </a:rPr>
            <a:t>Checked Variance influence factor</a:t>
          </a:r>
        </a:p>
      </dsp:txBody>
      <dsp:txXfrm>
        <a:off x="623005" y="2838014"/>
        <a:ext cx="1356993" cy="794423"/>
      </dsp:txXfrm>
    </dsp:sp>
    <dsp:sp modelId="{F1D38469-D820-4939-A13F-67A402255135}">
      <dsp:nvSpPr>
        <dsp:cNvPr id="0" name=""/>
        <dsp:cNvSpPr/>
      </dsp:nvSpPr>
      <dsp:spPr>
        <a:xfrm>
          <a:off x="2128480" y="3060828"/>
          <a:ext cx="298162" cy="348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28480" y="3130587"/>
        <a:ext cx="208713" cy="209275"/>
      </dsp:txXfrm>
    </dsp:sp>
    <dsp:sp modelId="{F2FF04DA-6B82-4089-BC71-E08A94033BD7}">
      <dsp:nvSpPr>
        <dsp:cNvPr id="0" name=""/>
        <dsp:cNvSpPr/>
      </dsp:nvSpPr>
      <dsp:spPr>
        <a:xfrm>
          <a:off x="2567285" y="2813298"/>
          <a:ext cx="1406425" cy="843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a:cs typeface="Times"/>
            </a:rPr>
            <a:t>Perform the Label encoding</a:t>
          </a:r>
        </a:p>
      </dsp:txBody>
      <dsp:txXfrm>
        <a:off x="2592001" y="2838014"/>
        <a:ext cx="1356993" cy="7944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ridge-and-lasso-regression-a-complete-guide-with-python-scikit-learn-e20e34bcbf0b" TargetMode="External"/><Relationship Id="rId2" Type="http://schemas.openxmlformats.org/officeDocument/2006/relationships/hyperlink" Target="https://www.datasciencecentral.com/profiles/blogs/40-techniques-used-by-data-scientists" TargetMode="External"/><Relationship Id="rId1" Type="http://schemas.openxmlformats.org/officeDocument/2006/relationships/slideLayout" Target="../slideLayouts/slideLayout2.xml"/><Relationship Id="rId5" Type="http://schemas.openxmlformats.org/officeDocument/2006/relationships/hyperlink" Target="https://machinelearningmastery.com/light-gradient-boosted-machine-lightgbm-ensemble/" TargetMode="External"/><Relationship Id="rId4" Type="http://schemas.openxmlformats.org/officeDocument/2006/relationships/hyperlink" Target="https://towardsdatascience.com/quickly-test-multiple-models-a98477476f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46508" y="557168"/>
            <a:ext cx="9144000" cy="3274592"/>
          </a:xfrm>
        </p:spPr>
        <p:txBody>
          <a:bodyPr vert="horz" lIns="91440" tIns="45720" rIns="91440" bIns="45720" rtlCol="0" anchor="ctr">
            <a:normAutofit/>
          </a:bodyPr>
          <a:lstStyle/>
          <a:p>
            <a:r>
              <a:rPr lang="en-US" sz="7200" dirty="0">
                <a:latin typeface="Times"/>
                <a:cs typeface="Calibri"/>
              </a:rPr>
              <a:t>BOSTON PROPERTY ASSESSMENT </a:t>
            </a:r>
            <a:endParaRPr lang="en-US" sz="7200" dirty="0">
              <a:latin typeface="Times"/>
              <a:ea typeface="+mj-lt"/>
              <a:cs typeface="+mj-lt"/>
            </a:endParaRPr>
          </a:p>
        </p:txBody>
      </p:sp>
      <p:sp>
        <p:nvSpPr>
          <p:cNvPr id="3" name="Subtitle 2"/>
          <p:cNvSpPr>
            <a:spLocks noGrp="1"/>
          </p:cNvSpPr>
          <p:nvPr>
            <p:ph type="subTitle" idx="1"/>
          </p:nvPr>
        </p:nvSpPr>
        <p:spPr>
          <a:xfrm>
            <a:off x="1379802" y="3540150"/>
            <a:ext cx="9144000" cy="2065929"/>
          </a:xfrm>
        </p:spPr>
        <p:txBody>
          <a:bodyPr vert="horz" lIns="91440" tIns="45720" rIns="91440" bIns="45720" rtlCol="0" anchor="ctr">
            <a:normAutofit/>
          </a:bodyPr>
          <a:lstStyle/>
          <a:p>
            <a:r>
              <a:rPr lang="en-US" sz="2000">
                <a:latin typeface="Times"/>
                <a:ea typeface="+mn-lt"/>
                <a:cs typeface="+mn-lt"/>
              </a:rPr>
              <a:t>ALY 6040 DATA MINING</a:t>
            </a:r>
          </a:p>
          <a:p>
            <a:r>
              <a:rPr lang="en-US" sz="2000">
                <a:latin typeface="Times"/>
                <a:cs typeface="Calibri"/>
              </a:rPr>
              <a:t>GROUP 6 : NEIL, SAGAR, TEJAL</a:t>
            </a:r>
          </a:p>
          <a:p>
            <a:r>
              <a:rPr lang="en-US" sz="2000">
                <a:latin typeface="Times"/>
                <a:cs typeface="Calibri"/>
              </a:rPr>
              <a:t>INSTRUCTOR- PROF. JUSTIN GROSZ</a:t>
            </a:r>
          </a:p>
        </p:txBody>
      </p:sp>
      <p:cxnSp>
        <p:nvCxnSpPr>
          <p:cNvPr id="23" name="Straight Connector 2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500"/>
                                  </p:stCondLst>
                                  <p:iterate type="wd">
                                    <p:tmPct val="15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285240" y="1050595"/>
            <a:ext cx="8074815" cy="1618489"/>
          </a:xfrm>
        </p:spPr>
        <p:txBody>
          <a:bodyPr anchor="ctr">
            <a:normAutofit/>
          </a:bodyPr>
          <a:lstStyle/>
          <a:p>
            <a:pPr marL="342900" indent="-342900">
              <a:buFont typeface="Wingdings"/>
              <a:buChar char="Ø"/>
            </a:pPr>
            <a:r>
              <a:rPr lang="en-US" sz="2400" b="1">
                <a:latin typeface="Times"/>
                <a:cs typeface="Calibri Light"/>
              </a:rPr>
              <a:t>LIGHTGBM REGRESSION </a:t>
            </a:r>
            <a:endParaRPr lang="en-US"/>
          </a:p>
        </p:txBody>
      </p:sp>
      <p:pic>
        <p:nvPicPr>
          <p:cNvPr id="4" name="Picture 4" descr="Graphical user interface&#10;&#10;Description automatically generated">
            <a:extLst>
              <a:ext uri="{FF2B5EF4-FFF2-40B4-BE49-F238E27FC236}">
                <a16:creationId xmlns:a16="http://schemas.microsoft.com/office/drawing/2014/main" id="{558984DD-7953-4D45-8811-649D4B2655F6}"/>
              </a:ext>
            </a:extLst>
          </p:cNvPr>
          <p:cNvPicPr>
            <a:picLocks noGrp="1" noChangeAspect="1"/>
          </p:cNvPicPr>
          <p:nvPr>
            <p:ph idx="1"/>
          </p:nvPr>
        </p:nvPicPr>
        <p:blipFill>
          <a:blip r:embed="rId2"/>
          <a:stretch>
            <a:fillRect/>
          </a:stretch>
        </p:blipFill>
        <p:spPr>
          <a:xfrm>
            <a:off x="6192982" y="1272644"/>
            <a:ext cx="4859126" cy="4434374"/>
          </a:xfrm>
        </p:spPr>
      </p:pic>
      <p:sp>
        <p:nvSpPr>
          <p:cNvPr id="6" name="TextBox 5">
            <a:extLst>
              <a:ext uri="{FF2B5EF4-FFF2-40B4-BE49-F238E27FC236}">
                <a16:creationId xmlns:a16="http://schemas.microsoft.com/office/drawing/2014/main" id="{6B4110BF-6987-4EC1-ABA5-A641ABA0AF52}"/>
              </a:ext>
            </a:extLst>
          </p:cNvPr>
          <p:cNvSpPr txBox="1"/>
          <p:nvPr/>
        </p:nvSpPr>
        <p:spPr>
          <a:xfrm>
            <a:off x="1285090" y="2416306"/>
            <a:ext cx="510485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Calibri"/>
              </a:rPr>
              <a:t>Test accuracy =</a:t>
            </a:r>
            <a:r>
              <a:rPr lang="en-US" dirty="0">
                <a:latin typeface="Times"/>
                <a:ea typeface="+mn-lt"/>
                <a:cs typeface="+mn-lt"/>
              </a:rPr>
              <a:t> 86.49%</a:t>
            </a:r>
          </a:p>
          <a:p>
            <a:r>
              <a:rPr lang="en-US" dirty="0">
                <a:latin typeface="Times"/>
                <a:ea typeface="+mn-lt"/>
                <a:cs typeface="+mn-lt"/>
              </a:rPr>
              <a:t>Mean Squared Error =  0.1467</a:t>
            </a:r>
          </a:p>
          <a:p>
            <a:endParaRPr lang="en-US" dirty="0">
              <a:latin typeface="Times"/>
              <a:cs typeface="Calibri"/>
            </a:endParaRPr>
          </a:p>
          <a:p>
            <a:endParaRPr lang="en-US" dirty="0">
              <a:latin typeface="Times"/>
              <a:cs typeface="Calibri"/>
            </a:endParaRPr>
          </a:p>
          <a:p>
            <a:r>
              <a:rPr lang="en-US" b="1" dirty="0">
                <a:latin typeface="Times"/>
                <a:cs typeface="Calibri" panose="020F0502020204030204"/>
              </a:rPr>
              <a:t>Essential features:</a:t>
            </a:r>
            <a:endParaRPr lang="en-US" b="1" dirty="0">
              <a:latin typeface="Times"/>
              <a:ea typeface="+mn-lt"/>
              <a:cs typeface="+mn-lt"/>
            </a:endParaRPr>
          </a:p>
          <a:p>
            <a:pPr marL="285750" indent="-285750">
              <a:buFont typeface="Arial"/>
              <a:buChar char="•"/>
            </a:pPr>
            <a:r>
              <a:rPr lang="en-US" b="1" i="1" dirty="0">
                <a:latin typeface="Times"/>
                <a:ea typeface="+mn-lt"/>
                <a:cs typeface="+mn-lt"/>
              </a:rPr>
              <a:t>CITY</a:t>
            </a:r>
            <a:endParaRPr lang="en-US" dirty="0">
              <a:latin typeface="Times"/>
              <a:ea typeface="+mn-lt"/>
              <a:cs typeface="+mn-lt"/>
            </a:endParaRPr>
          </a:p>
          <a:p>
            <a:pPr marL="285750" indent="-285750">
              <a:buFont typeface="Arial"/>
              <a:buChar char="•"/>
            </a:pPr>
            <a:r>
              <a:rPr lang="en-US" b="1" i="1" dirty="0">
                <a:latin typeface="Times"/>
                <a:ea typeface="+mn-lt"/>
                <a:cs typeface="+mn-lt"/>
              </a:rPr>
              <a:t>KITCHEN TYPE</a:t>
            </a:r>
            <a:endParaRPr lang="en-US" b="1" dirty="0">
              <a:latin typeface="Times"/>
              <a:ea typeface="+mn-lt"/>
              <a:cs typeface="+mn-lt"/>
            </a:endParaRPr>
          </a:p>
          <a:p>
            <a:pPr marL="285750" indent="-285750">
              <a:buFont typeface="Arial"/>
              <a:buChar char="•"/>
            </a:pPr>
            <a:r>
              <a:rPr lang="en-US" b="1" i="1" dirty="0">
                <a:latin typeface="Times"/>
                <a:ea typeface="+mn-lt"/>
                <a:cs typeface="+mn-lt"/>
              </a:rPr>
              <a:t>YEAR BUILT</a:t>
            </a:r>
            <a:r>
              <a:rPr lang="en-US" b="1" dirty="0">
                <a:latin typeface="Times"/>
                <a:ea typeface="+mn-lt"/>
                <a:cs typeface="+mn-lt"/>
              </a:rPr>
              <a:t> </a:t>
            </a:r>
            <a:endParaRPr lang="en-US" dirty="0">
              <a:latin typeface="Times"/>
              <a:cs typeface="Calibri"/>
            </a:endParaRPr>
          </a:p>
        </p:txBody>
      </p:sp>
    </p:spTree>
    <p:extLst>
      <p:ext uri="{BB962C8B-B14F-4D97-AF65-F5344CB8AC3E}">
        <p14:creationId xmlns:p14="http://schemas.microsoft.com/office/powerpoint/2010/main" val="356839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285240" y="1050595"/>
            <a:ext cx="8074815" cy="1618489"/>
          </a:xfrm>
        </p:spPr>
        <p:txBody>
          <a:bodyPr anchor="ctr">
            <a:normAutofit/>
          </a:bodyPr>
          <a:lstStyle/>
          <a:p>
            <a:pPr marL="342900" indent="-342900">
              <a:buFont typeface="Wingdings"/>
              <a:buChar char="Ø"/>
            </a:pPr>
            <a:r>
              <a:rPr lang="en-US" sz="2400" b="1">
                <a:latin typeface="Times"/>
                <a:cs typeface="Calibri Light"/>
              </a:rPr>
              <a:t>Model Regularization - Ridge and lasso </a:t>
            </a:r>
            <a:endParaRPr lang="en-US"/>
          </a:p>
        </p:txBody>
      </p:sp>
      <p:sp>
        <p:nvSpPr>
          <p:cNvPr id="3" name="Content Placeholder 2">
            <a:extLst>
              <a:ext uri="{FF2B5EF4-FFF2-40B4-BE49-F238E27FC236}">
                <a16:creationId xmlns:a16="http://schemas.microsoft.com/office/drawing/2014/main" id="{936BE3B1-26F6-4F79-877C-F1C45C697421}"/>
              </a:ext>
            </a:extLst>
          </p:cNvPr>
          <p:cNvSpPr>
            <a:spLocks noGrp="1"/>
          </p:cNvSpPr>
          <p:nvPr>
            <p:ph idx="1"/>
          </p:nvPr>
        </p:nvSpPr>
        <p:spPr>
          <a:xfrm>
            <a:off x="1285240" y="2969469"/>
            <a:ext cx="9950796" cy="2800395"/>
          </a:xfrm>
        </p:spPr>
        <p:txBody>
          <a:bodyPr anchor="t">
            <a:normAutofit/>
          </a:bodyPr>
          <a:lstStyle/>
          <a:p>
            <a:pPr marL="0" indent="0">
              <a:buNone/>
            </a:pPr>
            <a:r>
              <a:rPr lang="en-US" sz="2400" dirty="0">
                <a:latin typeface="Times"/>
                <a:cs typeface="Calibri"/>
              </a:rPr>
              <a:t>Ridge - Time taken to fit the model is 0.70s with accuracy of </a:t>
            </a:r>
            <a:r>
              <a:rPr lang="en-US" sz="2400" dirty="0">
                <a:latin typeface="Times"/>
                <a:ea typeface="+mn-lt"/>
                <a:cs typeface="+mn-lt"/>
              </a:rPr>
              <a:t>78.6%</a:t>
            </a:r>
          </a:p>
          <a:p>
            <a:pPr marL="0" indent="0">
              <a:buNone/>
            </a:pPr>
            <a:r>
              <a:rPr lang="en-US" sz="2400" dirty="0">
                <a:latin typeface="Times"/>
                <a:cs typeface="Calibri"/>
              </a:rPr>
              <a:t>Lasso – Time taken to fit the model is 0.12s with accuracy of 78.5%</a:t>
            </a:r>
          </a:p>
          <a:p>
            <a:pPr marL="0" indent="0">
              <a:buNone/>
            </a:pPr>
            <a:endParaRPr lang="en-US" sz="2400" dirty="0">
              <a:latin typeface="Times"/>
              <a:cs typeface="Calibri"/>
            </a:endParaRPr>
          </a:p>
          <a:p>
            <a:pPr marL="0" indent="0">
              <a:buNone/>
            </a:pPr>
            <a:r>
              <a:rPr lang="en-US" sz="2400" dirty="0">
                <a:latin typeface="Times"/>
                <a:cs typeface="Calibri"/>
              </a:rPr>
              <a:t>Important features – </a:t>
            </a:r>
            <a:r>
              <a:rPr lang="en-US" sz="2400" i="1" dirty="0">
                <a:latin typeface="Times"/>
                <a:cs typeface="Calibri"/>
              </a:rPr>
              <a:t>Kitchen Type, City and Building Value</a:t>
            </a:r>
          </a:p>
        </p:txBody>
      </p:sp>
    </p:spTree>
    <p:extLst>
      <p:ext uri="{BB962C8B-B14F-4D97-AF65-F5344CB8AC3E}">
        <p14:creationId xmlns:p14="http://schemas.microsoft.com/office/powerpoint/2010/main" val="149450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285240" y="1050595"/>
            <a:ext cx="8074815" cy="1618489"/>
          </a:xfrm>
        </p:spPr>
        <p:txBody>
          <a:bodyPr anchor="ctr">
            <a:normAutofit/>
          </a:bodyPr>
          <a:lstStyle/>
          <a:p>
            <a:pPr marL="342900" indent="-342900">
              <a:buFont typeface="Wingdings"/>
              <a:buChar char="Ø"/>
            </a:pPr>
            <a:r>
              <a:rPr lang="en-US" sz="2400" b="1">
                <a:latin typeface="Times"/>
                <a:cs typeface="Calibri Light"/>
              </a:rPr>
              <a:t>Model comparison </a:t>
            </a:r>
            <a:endParaRPr lang="en-US"/>
          </a:p>
        </p:txBody>
      </p:sp>
      <p:pic>
        <p:nvPicPr>
          <p:cNvPr id="4" name="Picture 4" descr="Table&#10;&#10;Description automatically generated">
            <a:extLst>
              <a:ext uri="{FF2B5EF4-FFF2-40B4-BE49-F238E27FC236}">
                <a16:creationId xmlns:a16="http://schemas.microsoft.com/office/drawing/2014/main" id="{15FD9E54-FE32-4D5D-8A3E-92840462BC66}"/>
              </a:ext>
            </a:extLst>
          </p:cNvPr>
          <p:cNvPicPr>
            <a:picLocks noGrp="1" noChangeAspect="1"/>
          </p:cNvPicPr>
          <p:nvPr>
            <p:ph idx="1"/>
          </p:nvPr>
        </p:nvPicPr>
        <p:blipFill>
          <a:blip r:embed="rId2"/>
          <a:stretch>
            <a:fillRect/>
          </a:stretch>
        </p:blipFill>
        <p:spPr>
          <a:xfrm>
            <a:off x="7726439" y="3024918"/>
            <a:ext cx="3680519" cy="2800395"/>
          </a:xfrm>
        </p:spPr>
      </p:pic>
      <p:pic>
        <p:nvPicPr>
          <p:cNvPr id="5" name="Picture 5" descr="Chart, bar chart&#10;&#10;Description automatically generated">
            <a:extLst>
              <a:ext uri="{FF2B5EF4-FFF2-40B4-BE49-F238E27FC236}">
                <a16:creationId xmlns:a16="http://schemas.microsoft.com/office/drawing/2014/main" id="{D19462F0-DD3F-427B-A27B-2A6137F71BB8}"/>
              </a:ext>
            </a:extLst>
          </p:cNvPr>
          <p:cNvPicPr>
            <a:picLocks noChangeAspect="1"/>
          </p:cNvPicPr>
          <p:nvPr/>
        </p:nvPicPr>
        <p:blipFill>
          <a:blip r:embed="rId3"/>
          <a:stretch>
            <a:fillRect/>
          </a:stretch>
        </p:blipFill>
        <p:spPr>
          <a:xfrm>
            <a:off x="780853" y="2918578"/>
            <a:ext cx="7016683" cy="3011658"/>
          </a:xfrm>
          <a:prstGeom prst="rect">
            <a:avLst/>
          </a:prstGeom>
        </p:spPr>
      </p:pic>
      <p:sp>
        <p:nvSpPr>
          <p:cNvPr id="3" name="TextBox 2">
            <a:extLst>
              <a:ext uri="{FF2B5EF4-FFF2-40B4-BE49-F238E27FC236}">
                <a16:creationId xmlns:a16="http://schemas.microsoft.com/office/drawing/2014/main" id="{B77A8EAC-7D75-45BC-BD99-73BA47DFBC07}"/>
              </a:ext>
            </a:extLst>
          </p:cNvPr>
          <p:cNvSpPr txBox="1"/>
          <p:nvPr/>
        </p:nvSpPr>
        <p:spPr>
          <a:xfrm>
            <a:off x="1281989" y="2484418"/>
            <a:ext cx="6627822" cy="369332"/>
          </a:xfrm>
          <a:prstGeom prst="rect">
            <a:avLst/>
          </a:prstGeom>
          <a:noFill/>
        </p:spPr>
        <p:txBody>
          <a:bodyPr wrap="square" lIns="91440" tIns="45720" rIns="91440" bIns="45720" rtlCol="0" anchor="t">
            <a:spAutoFit/>
          </a:bodyPr>
          <a:lstStyle/>
          <a:p>
            <a:r>
              <a:rPr lang="en-IN" b="1">
                <a:latin typeface="Times"/>
                <a:cs typeface="Times"/>
              </a:rPr>
              <a:t>Light Gradient Boost Machine (GBM) performed the best.</a:t>
            </a:r>
          </a:p>
        </p:txBody>
      </p:sp>
    </p:spTree>
    <p:extLst>
      <p:ext uri="{BB962C8B-B14F-4D97-AF65-F5344CB8AC3E}">
        <p14:creationId xmlns:p14="http://schemas.microsoft.com/office/powerpoint/2010/main" val="45463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3D5813-FEE1-4522-8232-18C7F133A7F3}"/>
              </a:ext>
            </a:extLst>
          </p:cNvPr>
          <p:cNvSpPr>
            <a:spLocks noGrp="1"/>
          </p:cNvSpPr>
          <p:nvPr>
            <p:ph type="title"/>
          </p:nvPr>
        </p:nvSpPr>
        <p:spPr>
          <a:xfrm>
            <a:off x="1042943" y="771334"/>
            <a:ext cx="10099728" cy="2182709"/>
          </a:xfrm>
        </p:spPr>
        <p:txBody>
          <a:bodyPr vert="horz" lIns="91440" tIns="45720" rIns="91440" bIns="45720" rtlCol="0" anchor="ctr">
            <a:normAutofit fontScale="90000"/>
          </a:bodyPr>
          <a:lstStyle/>
          <a:p>
            <a:pPr algn="ctr"/>
            <a:r>
              <a:rPr lang="en-US" sz="7200">
                <a:latin typeface="Times"/>
                <a:cs typeface="Times"/>
              </a:rPr>
              <a:t>WHAT INFLUENCES THE PROPERTY RATES?</a:t>
            </a:r>
            <a:endParaRPr lang="en-US" sz="7200" kern="1200">
              <a:latin typeface="Times"/>
              <a:cs typeface="Times"/>
            </a:endParaRPr>
          </a:p>
        </p:txBody>
      </p:sp>
      <p:sp>
        <p:nvSpPr>
          <p:cNvPr id="3" name="Content Placeholder 2">
            <a:extLst>
              <a:ext uri="{FF2B5EF4-FFF2-40B4-BE49-F238E27FC236}">
                <a16:creationId xmlns:a16="http://schemas.microsoft.com/office/drawing/2014/main" id="{FE0E03FE-A566-45F6-A1C4-AB94EF74517D}"/>
              </a:ext>
            </a:extLst>
          </p:cNvPr>
          <p:cNvSpPr>
            <a:spLocks noGrp="1"/>
          </p:cNvSpPr>
          <p:nvPr>
            <p:ph idx="1"/>
          </p:nvPr>
        </p:nvSpPr>
        <p:spPr>
          <a:xfrm>
            <a:off x="1731242" y="3335583"/>
            <a:ext cx="8258176" cy="1731618"/>
          </a:xfrm>
        </p:spPr>
        <p:txBody>
          <a:bodyPr vert="horz" lIns="91440" tIns="45720" rIns="91440" bIns="45720" rtlCol="0" anchor="ctr">
            <a:normAutofit/>
          </a:bodyPr>
          <a:lstStyle/>
          <a:p>
            <a:pPr marL="0" indent="0" algn="ctr">
              <a:buNone/>
            </a:pPr>
            <a:r>
              <a:rPr lang="en-US" sz="2200" kern="1200">
                <a:latin typeface="Times"/>
                <a:cs typeface="Times"/>
              </a:rPr>
              <a:t>The property rates are increased by </a:t>
            </a:r>
            <a:r>
              <a:rPr lang="en-US" sz="2200" b="1" i="1">
                <a:latin typeface="Times"/>
                <a:cs typeface="Times"/>
              </a:rPr>
              <a:t>K</a:t>
            </a:r>
            <a:r>
              <a:rPr lang="en-US" sz="2200" b="1" i="1" kern="1200">
                <a:latin typeface="Times"/>
                <a:cs typeface="Times"/>
              </a:rPr>
              <a:t>itchen </a:t>
            </a:r>
            <a:r>
              <a:rPr lang="en-US" sz="2200" b="1" i="1">
                <a:latin typeface="Times"/>
                <a:cs typeface="Times"/>
              </a:rPr>
              <a:t>T</a:t>
            </a:r>
            <a:r>
              <a:rPr lang="en-US" sz="2200" b="1" i="1" kern="1200">
                <a:latin typeface="Times"/>
                <a:cs typeface="Times"/>
              </a:rPr>
              <a:t>ype, Year </a:t>
            </a:r>
            <a:r>
              <a:rPr lang="en-US" sz="2200" b="1" i="1">
                <a:latin typeface="Times"/>
                <a:cs typeface="Times"/>
              </a:rPr>
              <a:t>B</a:t>
            </a:r>
            <a:r>
              <a:rPr lang="en-US" sz="2200" b="1" i="1" kern="1200">
                <a:latin typeface="Times"/>
                <a:cs typeface="Times"/>
              </a:rPr>
              <a:t>uilt and City</a:t>
            </a:r>
            <a:r>
              <a:rPr lang="en-US" sz="2200" kern="1200">
                <a:latin typeface="Times"/>
                <a:cs typeface="Times"/>
              </a:rPr>
              <a: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00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285240" y="1050595"/>
            <a:ext cx="8074815" cy="1618489"/>
          </a:xfrm>
        </p:spPr>
        <p:txBody>
          <a:bodyPr anchor="ctr">
            <a:normAutofit/>
          </a:bodyPr>
          <a:lstStyle/>
          <a:p>
            <a:r>
              <a:rPr lang="en-US" sz="4800" b="1">
                <a:latin typeface="Times"/>
                <a:ea typeface="+mj-lt"/>
                <a:cs typeface="+mj-lt"/>
              </a:rPr>
              <a:t>Recommendations</a:t>
            </a:r>
          </a:p>
          <a:p>
            <a:endParaRPr lang="en-US" sz="2400" b="1">
              <a:latin typeface="Times"/>
              <a:cs typeface="Calibri Light"/>
            </a:endParaRPr>
          </a:p>
        </p:txBody>
      </p:sp>
      <p:sp>
        <p:nvSpPr>
          <p:cNvPr id="3" name="Content Placeholder 2">
            <a:extLst>
              <a:ext uri="{FF2B5EF4-FFF2-40B4-BE49-F238E27FC236}">
                <a16:creationId xmlns:a16="http://schemas.microsoft.com/office/drawing/2014/main" id="{936BE3B1-26F6-4F79-877C-F1C45C697421}"/>
              </a:ext>
            </a:extLst>
          </p:cNvPr>
          <p:cNvSpPr>
            <a:spLocks noGrp="1"/>
          </p:cNvSpPr>
          <p:nvPr>
            <p:ph idx="1"/>
          </p:nvPr>
        </p:nvSpPr>
        <p:spPr>
          <a:xfrm>
            <a:off x="1285240" y="2969469"/>
            <a:ext cx="8074815" cy="2800395"/>
          </a:xfrm>
        </p:spPr>
        <p:txBody>
          <a:bodyPr anchor="t">
            <a:normAutofit/>
          </a:bodyPr>
          <a:lstStyle/>
          <a:p>
            <a:pPr>
              <a:buFont typeface="Arial"/>
              <a:buChar char="•"/>
            </a:pPr>
            <a:r>
              <a:rPr lang="en-US" sz="2400" dirty="0">
                <a:latin typeface="Times"/>
                <a:ea typeface="+mn-lt"/>
                <a:cs typeface="+mn-lt"/>
              </a:rPr>
              <a:t>Prioritize obtaining the ideal kitchen type. Avoid lavish, large kitchen as they can increase the price significantly.</a:t>
            </a:r>
          </a:p>
          <a:p>
            <a:pPr>
              <a:buFont typeface="Arial"/>
              <a:buChar char="•"/>
            </a:pPr>
            <a:endParaRPr lang="en-US" sz="2400" dirty="0">
              <a:latin typeface="Times"/>
              <a:ea typeface="+mn-lt"/>
              <a:cs typeface="+mn-lt"/>
            </a:endParaRPr>
          </a:p>
          <a:p>
            <a:pPr>
              <a:buFont typeface="Arial"/>
              <a:buChar char="•"/>
            </a:pPr>
            <a:r>
              <a:rPr lang="en-US" sz="2400" dirty="0">
                <a:latin typeface="Times"/>
                <a:ea typeface="+mn-lt"/>
                <a:cs typeface="+mn-lt"/>
              </a:rPr>
              <a:t>People with limited budget they should avoid resident property in cities such as Boston, and its neighboring Cities since they are highly priced instead, they can choose for those are remote</a:t>
            </a:r>
            <a:r>
              <a:rPr lang="en-US" sz="2400">
                <a:latin typeface="Times"/>
                <a:ea typeface="+mn-lt"/>
                <a:cs typeface="+mn-lt"/>
              </a:rPr>
              <a:t>.</a:t>
            </a:r>
            <a:endParaRPr lang="en-US" sz="2400" dirty="0">
              <a:latin typeface="Times"/>
              <a:ea typeface="+mn-lt"/>
              <a:cs typeface="+mn-lt"/>
            </a:endParaRPr>
          </a:p>
          <a:p>
            <a:pPr>
              <a:buFont typeface="Arial"/>
              <a:buChar char="•"/>
            </a:pPr>
            <a:endParaRPr lang="en-US" sz="2400" dirty="0">
              <a:latin typeface="Times"/>
              <a:ea typeface="+mn-lt"/>
              <a:cs typeface="+mn-lt"/>
            </a:endParaRPr>
          </a:p>
          <a:p>
            <a:pPr marL="0" indent="0">
              <a:buNone/>
            </a:pPr>
            <a:endParaRPr lang="en-US" sz="2400" dirty="0">
              <a:latin typeface="Times"/>
              <a:cs typeface="Calibri"/>
            </a:endParaRPr>
          </a:p>
        </p:txBody>
      </p:sp>
    </p:spTree>
    <p:extLst>
      <p:ext uri="{BB962C8B-B14F-4D97-AF65-F5344CB8AC3E}">
        <p14:creationId xmlns:p14="http://schemas.microsoft.com/office/powerpoint/2010/main" val="174761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159549" y="626389"/>
            <a:ext cx="8074815" cy="1618489"/>
          </a:xfrm>
        </p:spPr>
        <p:txBody>
          <a:bodyPr anchor="ctr">
            <a:normAutofit/>
          </a:bodyPr>
          <a:lstStyle/>
          <a:p>
            <a:r>
              <a:rPr lang="en-US" sz="4800" b="1">
                <a:ea typeface="+mj-lt"/>
                <a:cs typeface="+mj-lt"/>
              </a:rPr>
              <a:t>References</a:t>
            </a:r>
          </a:p>
          <a:p>
            <a:endParaRPr lang="en-US" sz="2400" b="1">
              <a:cs typeface="Calibri Light"/>
            </a:endParaRPr>
          </a:p>
        </p:txBody>
      </p:sp>
      <p:sp>
        <p:nvSpPr>
          <p:cNvPr id="3" name="Content Placeholder 2">
            <a:extLst>
              <a:ext uri="{FF2B5EF4-FFF2-40B4-BE49-F238E27FC236}">
                <a16:creationId xmlns:a16="http://schemas.microsoft.com/office/drawing/2014/main" id="{936BE3B1-26F6-4F79-877C-F1C45C697421}"/>
              </a:ext>
            </a:extLst>
          </p:cNvPr>
          <p:cNvSpPr>
            <a:spLocks noGrp="1"/>
          </p:cNvSpPr>
          <p:nvPr>
            <p:ph idx="1"/>
          </p:nvPr>
        </p:nvSpPr>
        <p:spPr>
          <a:xfrm>
            <a:off x="1285240" y="2969469"/>
            <a:ext cx="8074815" cy="2800395"/>
          </a:xfrm>
        </p:spPr>
        <p:txBody>
          <a:bodyPr anchor="t">
            <a:normAutofit/>
          </a:bodyPr>
          <a:lstStyle/>
          <a:p>
            <a:pPr marL="0" indent="0">
              <a:buNone/>
            </a:pPr>
            <a:endParaRPr lang="en-US">
              <a:cs typeface="Calibri" panose="020F0502020204030204"/>
            </a:endParaRPr>
          </a:p>
          <a:p>
            <a:pPr>
              <a:buFont typeface="Arial"/>
              <a:buChar char="•"/>
            </a:pPr>
            <a:endParaRPr lang="en-US" sz="2400">
              <a:ea typeface="+mn-lt"/>
              <a:cs typeface="+mn-lt"/>
            </a:endParaRPr>
          </a:p>
          <a:p>
            <a:pPr marL="0" indent="0">
              <a:buNone/>
            </a:pPr>
            <a:endParaRPr lang="en-US" sz="2400">
              <a:cs typeface="Calibri"/>
            </a:endParaRPr>
          </a:p>
        </p:txBody>
      </p:sp>
      <p:sp>
        <p:nvSpPr>
          <p:cNvPr id="4" name="TextBox 3">
            <a:extLst>
              <a:ext uri="{FF2B5EF4-FFF2-40B4-BE49-F238E27FC236}">
                <a16:creationId xmlns:a16="http://schemas.microsoft.com/office/drawing/2014/main" id="{77D82597-501B-4B3C-939C-589577054A94}"/>
              </a:ext>
            </a:extLst>
          </p:cNvPr>
          <p:cNvSpPr txBox="1"/>
          <p:nvPr/>
        </p:nvSpPr>
        <p:spPr>
          <a:xfrm>
            <a:off x="765143" y="2022049"/>
            <a:ext cx="103003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a:ea typeface="+mn-lt"/>
              <a:cs typeface="+mn-lt"/>
            </a:endParaRPr>
          </a:p>
          <a:p>
            <a:r>
              <a:rPr lang="en-US" i="1">
                <a:ea typeface="+mn-lt"/>
                <a:cs typeface="+mn-lt"/>
              </a:rPr>
              <a:t>40 Techniques Used by Data Scientists</a:t>
            </a:r>
            <a:r>
              <a:rPr lang="en-US">
                <a:ea typeface="+mn-lt"/>
                <a:cs typeface="+mn-lt"/>
              </a:rPr>
              <a:t>. (2020). Data Science Central. </a:t>
            </a:r>
            <a:r>
              <a:rPr lang="en-US">
                <a:ea typeface="+mn-lt"/>
                <a:cs typeface="+mn-lt"/>
                <a:hlinkClick r:id="rId2"/>
              </a:rPr>
              <a:t>https://www.datasciencecentral.com/profiles/blogs/40-techniques-used-by-data-scientists</a:t>
            </a:r>
            <a:endParaRPr lang="en-US">
              <a:ea typeface="+mn-lt"/>
              <a:cs typeface="+mn-lt"/>
            </a:endParaRPr>
          </a:p>
          <a:p>
            <a:r>
              <a:rPr lang="en-US">
                <a:ea typeface="+mn-lt"/>
                <a:cs typeface="+mn-lt"/>
              </a:rPr>
              <a:t>Bhattacharyya, S. (2020, September 28). </a:t>
            </a:r>
            <a:r>
              <a:rPr lang="en-US" i="1">
                <a:ea typeface="+mn-lt"/>
                <a:cs typeface="+mn-lt"/>
              </a:rPr>
              <a:t>Ridge and Lasso Regression: L1 and L2 Regularization</a:t>
            </a:r>
            <a:r>
              <a:rPr lang="en-US">
                <a:ea typeface="+mn-lt"/>
                <a:cs typeface="+mn-lt"/>
              </a:rPr>
              <a:t>. Medium. </a:t>
            </a:r>
            <a:r>
              <a:rPr lang="en-US">
                <a:ea typeface="+mn-lt"/>
                <a:cs typeface="+mn-lt"/>
                <a:hlinkClick r:id="rId3"/>
              </a:rPr>
              <a:t>https://towardsdatascience.com/ridge-and-lasso-regression-a-complete-guide-with-python-scikit-learn-e20e34bcbf0b</a:t>
            </a:r>
            <a:endParaRPr lang="en-US">
              <a:ea typeface="+mn-lt"/>
              <a:cs typeface="+mn-lt"/>
            </a:endParaRPr>
          </a:p>
          <a:p>
            <a:r>
              <a:rPr lang="en-US">
                <a:ea typeface="+mn-lt"/>
                <a:cs typeface="+mn-lt"/>
              </a:rPr>
              <a:t>Brendel, C. (2021, December 14). </a:t>
            </a:r>
            <a:r>
              <a:rPr lang="en-US" i="1">
                <a:ea typeface="+mn-lt"/>
                <a:cs typeface="+mn-lt"/>
              </a:rPr>
              <a:t>Quickly Compare Multiple Models - Towards Data Science</a:t>
            </a:r>
            <a:r>
              <a:rPr lang="en-US">
                <a:ea typeface="+mn-lt"/>
                <a:cs typeface="+mn-lt"/>
              </a:rPr>
              <a:t>. Medium. </a:t>
            </a:r>
            <a:r>
              <a:rPr lang="en-US">
                <a:ea typeface="+mn-lt"/>
                <a:cs typeface="+mn-lt"/>
                <a:hlinkClick r:id="rId4"/>
              </a:rPr>
              <a:t>https://towardsdatascience.com/quickly-test-multiple-models-a98477476f0</a:t>
            </a:r>
            <a:endParaRPr lang="en-US">
              <a:ea typeface="+mn-lt"/>
              <a:cs typeface="+mn-lt"/>
            </a:endParaRPr>
          </a:p>
          <a:p>
            <a:r>
              <a:rPr lang="en-US">
                <a:ea typeface="+mn-lt"/>
                <a:cs typeface="+mn-lt"/>
              </a:rPr>
              <a:t>Brownlee, J. (2021, April 27). </a:t>
            </a:r>
            <a:r>
              <a:rPr lang="en-US" i="1">
                <a:ea typeface="+mn-lt"/>
                <a:cs typeface="+mn-lt"/>
              </a:rPr>
              <a:t>How to Develop a Light Gradient Boosted Machine (</a:t>
            </a:r>
            <a:r>
              <a:rPr lang="en-US" i="1" err="1">
                <a:ea typeface="+mn-lt"/>
                <a:cs typeface="+mn-lt"/>
              </a:rPr>
              <a:t>LightGBM</a:t>
            </a:r>
            <a:r>
              <a:rPr lang="en-US" i="1">
                <a:ea typeface="+mn-lt"/>
                <a:cs typeface="+mn-lt"/>
              </a:rPr>
              <a:t>) Ensemble</a:t>
            </a:r>
            <a:r>
              <a:rPr lang="en-US">
                <a:ea typeface="+mn-lt"/>
                <a:cs typeface="+mn-lt"/>
              </a:rPr>
              <a:t>. Machine Learning Mastery. </a:t>
            </a:r>
            <a:r>
              <a:rPr lang="en-US">
                <a:ea typeface="+mn-lt"/>
                <a:cs typeface="+mn-lt"/>
                <a:hlinkClick r:id="rId5"/>
              </a:rPr>
              <a:t>https://machinelearningmastery.com/light-gradient-boosted-machine-lightgbm-ensemble/</a:t>
            </a:r>
            <a:endParaRPr lang="en-US">
              <a:ea typeface="+mn-lt"/>
              <a:cs typeface="+mn-lt"/>
            </a:endParaRPr>
          </a:p>
          <a:p>
            <a:pPr algn="l"/>
            <a:endParaRPr lang="en-US">
              <a:cs typeface="Calibri"/>
            </a:endParaRPr>
          </a:p>
        </p:txBody>
      </p:sp>
    </p:spTree>
    <p:extLst>
      <p:ext uri="{BB962C8B-B14F-4D97-AF65-F5344CB8AC3E}">
        <p14:creationId xmlns:p14="http://schemas.microsoft.com/office/powerpoint/2010/main" val="188788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0E733-8974-4D4D-8768-8B0090D1F856}"/>
              </a:ext>
            </a:extLst>
          </p:cNvPr>
          <p:cNvSpPr>
            <a:spLocks noGrp="1"/>
          </p:cNvSpPr>
          <p:nvPr>
            <p:ph type="title"/>
          </p:nvPr>
        </p:nvSpPr>
        <p:spPr>
          <a:xfrm>
            <a:off x="1075767" y="1188637"/>
            <a:ext cx="2988234" cy="4480726"/>
          </a:xfrm>
        </p:spPr>
        <p:txBody>
          <a:bodyPr>
            <a:normAutofit/>
          </a:bodyPr>
          <a:lstStyle/>
          <a:p>
            <a:pPr algn="r"/>
            <a:r>
              <a:rPr lang="en-US" sz="6600">
                <a:latin typeface="Times"/>
                <a:cs typeface="Calibri Light"/>
              </a:rPr>
              <a:t>INDEX</a:t>
            </a:r>
            <a:endParaRPr lang="en-US" sz="6600">
              <a:latin typeface="Times"/>
              <a:cs typeface="Times"/>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A32B0E-E894-4700-B3C6-6E1365EAF62C}"/>
              </a:ext>
            </a:extLst>
          </p:cNvPr>
          <p:cNvSpPr>
            <a:spLocks noGrp="1"/>
          </p:cNvSpPr>
          <p:nvPr>
            <p:ph idx="1"/>
          </p:nvPr>
        </p:nvSpPr>
        <p:spPr>
          <a:xfrm>
            <a:off x="5255260" y="1648870"/>
            <a:ext cx="4668212" cy="4882214"/>
          </a:xfrm>
        </p:spPr>
        <p:txBody>
          <a:bodyPr vert="horz" lIns="91440" tIns="45720" rIns="91440" bIns="45720" rtlCol="0" anchor="ctr">
            <a:normAutofit/>
          </a:bodyPr>
          <a:lstStyle/>
          <a:p>
            <a:r>
              <a:rPr lang="en-US" sz="2400">
                <a:latin typeface="Times"/>
                <a:cs typeface="Calibri"/>
              </a:rPr>
              <a:t>INTRODUCTION</a:t>
            </a:r>
          </a:p>
          <a:p>
            <a:r>
              <a:rPr lang="en-US" sz="2400">
                <a:latin typeface="Times"/>
                <a:cs typeface="Calibri"/>
              </a:rPr>
              <a:t>EXPLORATORY DATA ANALYSIS</a:t>
            </a:r>
          </a:p>
          <a:p>
            <a:r>
              <a:rPr lang="en-US" sz="2400">
                <a:latin typeface="Times"/>
                <a:cs typeface="Calibri"/>
              </a:rPr>
              <a:t>FINDINGS</a:t>
            </a:r>
          </a:p>
          <a:p>
            <a:r>
              <a:rPr lang="en-US" sz="2400">
                <a:latin typeface="Times"/>
                <a:cs typeface="Calibri"/>
              </a:rPr>
              <a:t>RECOMMENDATION</a:t>
            </a:r>
          </a:p>
          <a:p>
            <a:endParaRPr lang="en-US" sz="2400">
              <a:latin typeface="Times"/>
              <a:cs typeface="Calibri"/>
            </a:endParaRPr>
          </a:p>
          <a:p>
            <a:endParaRPr lang="en-US" sz="2400">
              <a:latin typeface="Times"/>
              <a:cs typeface="Calibri"/>
            </a:endParaRPr>
          </a:p>
        </p:txBody>
      </p:sp>
    </p:spTree>
    <p:extLst>
      <p:ext uri="{BB962C8B-B14F-4D97-AF65-F5344CB8AC3E}">
        <p14:creationId xmlns:p14="http://schemas.microsoft.com/office/powerpoint/2010/main" val="288916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285240" y="1050595"/>
            <a:ext cx="8074815" cy="1618489"/>
          </a:xfrm>
        </p:spPr>
        <p:txBody>
          <a:bodyPr anchor="ctr">
            <a:normAutofit/>
          </a:bodyPr>
          <a:lstStyle/>
          <a:p>
            <a:r>
              <a:rPr lang="en-US" sz="7200">
                <a:cs typeface="Calibri Light"/>
              </a:rPr>
              <a:t>INTRODUCTION </a:t>
            </a:r>
            <a:endParaRPr lang="en-US" sz="7200"/>
          </a:p>
        </p:txBody>
      </p:sp>
      <p:sp>
        <p:nvSpPr>
          <p:cNvPr id="3" name="Content Placeholder 2">
            <a:extLst>
              <a:ext uri="{FF2B5EF4-FFF2-40B4-BE49-F238E27FC236}">
                <a16:creationId xmlns:a16="http://schemas.microsoft.com/office/drawing/2014/main" id="{936BE3B1-26F6-4F79-877C-F1C45C697421}"/>
              </a:ext>
            </a:extLst>
          </p:cNvPr>
          <p:cNvSpPr>
            <a:spLocks noGrp="1"/>
          </p:cNvSpPr>
          <p:nvPr>
            <p:ph idx="1"/>
          </p:nvPr>
        </p:nvSpPr>
        <p:spPr>
          <a:xfrm>
            <a:off x="1285240" y="2969469"/>
            <a:ext cx="8074815" cy="2800395"/>
          </a:xfrm>
        </p:spPr>
        <p:txBody>
          <a:bodyPr anchor="t">
            <a:normAutofit/>
          </a:bodyPr>
          <a:lstStyle/>
          <a:p>
            <a:r>
              <a:rPr lang="en-US" sz="2400">
                <a:latin typeface="Times"/>
                <a:cs typeface="Calibri"/>
              </a:rPr>
              <a:t>Residential and commercial properties are assessed in Boston.</a:t>
            </a:r>
            <a:endParaRPr lang="en-US">
              <a:latin typeface="Times"/>
              <a:cs typeface="Times"/>
            </a:endParaRPr>
          </a:p>
          <a:p>
            <a:r>
              <a:rPr lang="en-US" sz="2400">
                <a:latin typeface="Times"/>
                <a:cs typeface="Calibri"/>
              </a:rPr>
              <a:t>According to the Boston Globe, the competitive Boston housing market drives increasing expenses</a:t>
            </a:r>
            <a:endParaRPr lang="en-US">
              <a:latin typeface="Times"/>
              <a:cs typeface="Times"/>
            </a:endParaRPr>
          </a:p>
          <a:p>
            <a:r>
              <a:rPr lang="en-US" sz="2400">
                <a:latin typeface="Times"/>
                <a:cs typeface="Calibri"/>
              </a:rPr>
              <a:t>Long-term pandemic demands larger homes. </a:t>
            </a:r>
            <a:endParaRPr lang="en-US">
              <a:latin typeface="Times"/>
              <a:cs typeface="Times"/>
            </a:endParaRPr>
          </a:p>
          <a:p>
            <a:r>
              <a:rPr lang="en-US" sz="2400">
                <a:latin typeface="Times"/>
                <a:cs typeface="Calibri"/>
              </a:rPr>
              <a:t>Property managers and brokers can only show properties to a limited number of individuals.</a:t>
            </a:r>
          </a:p>
        </p:txBody>
      </p:sp>
    </p:spTree>
    <p:extLst>
      <p:ext uri="{BB962C8B-B14F-4D97-AF65-F5344CB8AC3E}">
        <p14:creationId xmlns:p14="http://schemas.microsoft.com/office/powerpoint/2010/main" val="3767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0E733-8974-4D4D-8768-8B0090D1F856}"/>
              </a:ext>
            </a:extLst>
          </p:cNvPr>
          <p:cNvSpPr>
            <a:spLocks noGrp="1"/>
          </p:cNvSpPr>
          <p:nvPr>
            <p:ph type="title"/>
          </p:nvPr>
        </p:nvSpPr>
        <p:spPr>
          <a:xfrm>
            <a:off x="1075767" y="1188637"/>
            <a:ext cx="2988234" cy="4480726"/>
          </a:xfrm>
        </p:spPr>
        <p:txBody>
          <a:bodyPr>
            <a:normAutofit/>
          </a:bodyPr>
          <a:lstStyle/>
          <a:p>
            <a:pPr algn="r"/>
            <a:r>
              <a:rPr lang="en-US" sz="6600">
                <a:latin typeface="Times"/>
                <a:cs typeface="Calibri Light"/>
              </a:rPr>
              <a:t>OUR KEY FOCUS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671D260B-7838-4951-A787-75B7E7A884BD}"/>
              </a:ext>
            </a:extLst>
          </p:cNvPr>
          <p:cNvGraphicFramePr>
            <a:graphicFrameLocks noGrp="1"/>
          </p:cNvGraphicFramePr>
          <p:nvPr>
            <p:ph idx="1"/>
            <p:extLst>
              <p:ext uri="{D42A27DB-BD31-4B8C-83A1-F6EECF244321}">
                <p14:modId xmlns:p14="http://schemas.microsoft.com/office/powerpoint/2010/main" val="3665099404"/>
              </p:ext>
            </p:extLst>
          </p:nvPr>
        </p:nvGraphicFramePr>
        <p:xfrm>
          <a:off x="5255260" y="910438"/>
          <a:ext cx="5956541" cy="562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02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846121" y="1089341"/>
            <a:ext cx="6047121" cy="1618489"/>
          </a:xfrm>
        </p:spPr>
        <p:txBody>
          <a:bodyPr anchor="ctr">
            <a:normAutofit/>
          </a:bodyPr>
          <a:lstStyle/>
          <a:p>
            <a:r>
              <a:rPr lang="en-US" sz="7200">
                <a:latin typeface="Times"/>
                <a:cs typeface="Calibri Light"/>
              </a:rPr>
              <a:t>EDA</a:t>
            </a:r>
          </a:p>
        </p:txBody>
      </p:sp>
      <p:sp>
        <p:nvSpPr>
          <p:cNvPr id="3" name="Content Placeholder 2">
            <a:extLst>
              <a:ext uri="{FF2B5EF4-FFF2-40B4-BE49-F238E27FC236}">
                <a16:creationId xmlns:a16="http://schemas.microsoft.com/office/drawing/2014/main" id="{936BE3B1-26F6-4F79-877C-F1C45C697421}"/>
              </a:ext>
            </a:extLst>
          </p:cNvPr>
          <p:cNvSpPr>
            <a:spLocks noGrp="1"/>
          </p:cNvSpPr>
          <p:nvPr>
            <p:ph idx="1"/>
          </p:nvPr>
        </p:nvSpPr>
        <p:spPr>
          <a:xfrm>
            <a:off x="846121" y="2801571"/>
            <a:ext cx="6628307" cy="2800395"/>
          </a:xfrm>
        </p:spPr>
        <p:txBody>
          <a:bodyPr anchor="t">
            <a:normAutofit/>
          </a:bodyPr>
          <a:lstStyle/>
          <a:p>
            <a:r>
              <a:rPr lang="en-US" sz="2400">
                <a:latin typeface="Times"/>
                <a:cs typeface="Calibri"/>
              </a:rPr>
              <a:t>We undergone exploration of data and focused on key features. </a:t>
            </a:r>
          </a:p>
          <a:p>
            <a:r>
              <a:rPr lang="en-US" sz="2400">
                <a:latin typeface="Times"/>
                <a:cs typeface="Calibri"/>
              </a:rPr>
              <a:t>Our EDA included – cleaning missing values, checking for outliers, checking unique values and finding if there was any correlation within the dataset.</a:t>
            </a:r>
          </a:p>
        </p:txBody>
      </p:sp>
      <p:graphicFrame>
        <p:nvGraphicFramePr>
          <p:cNvPr id="4" name="Diagram 4">
            <a:extLst>
              <a:ext uri="{FF2B5EF4-FFF2-40B4-BE49-F238E27FC236}">
                <a16:creationId xmlns:a16="http://schemas.microsoft.com/office/drawing/2014/main" id="{D7B91C1B-1FE3-4C9A-81D7-EE4C42B2D967}"/>
              </a:ext>
            </a:extLst>
          </p:cNvPr>
          <p:cNvGraphicFramePr/>
          <p:nvPr>
            <p:extLst>
              <p:ext uri="{D42A27DB-BD31-4B8C-83A1-F6EECF244321}">
                <p14:modId xmlns:p14="http://schemas.microsoft.com/office/powerpoint/2010/main" val="1797515863"/>
              </p:ext>
            </p:extLst>
          </p:nvPr>
        </p:nvGraphicFramePr>
        <p:xfrm>
          <a:off x="7232542" y="1806844"/>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88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713646" y="730133"/>
            <a:ext cx="6063764" cy="1429953"/>
          </a:xfrm>
        </p:spPr>
        <p:txBody>
          <a:bodyPr anchor="ctr">
            <a:normAutofit/>
          </a:bodyPr>
          <a:lstStyle/>
          <a:p>
            <a:pPr marL="342900" indent="-342900">
              <a:buFont typeface="Wingdings"/>
              <a:buChar char="Ø"/>
            </a:pPr>
            <a:r>
              <a:rPr lang="en-US" sz="2400" b="1">
                <a:latin typeface="Times"/>
                <a:cs typeface="Calibri Light"/>
              </a:rPr>
              <a:t>CHECKING FOR OUTLIERS AND ELIMINATING THEM  </a:t>
            </a:r>
            <a:endParaRPr lang="en-US"/>
          </a:p>
        </p:txBody>
      </p:sp>
      <p:pic>
        <p:nvPicPr>
          <p:cNvPr id="4" name="Picture 4" descr="Chart, box and whisker chart&#10;&#10;Description automatically generated">
            <a:extLst>
              <a:ext uri="{FF2B5EF4-FFF2-40B4-BE49-F238E27FC236}">
                <a16:creationId xmlns:a16="http://schemas.microsoft.com/office/drawing/2014/main" id="{1F2532A4-047E-49C4-B453-5BBE3542428E}"/>
              </a:ext>
            </a:extLst>
          </p:cNvPr>
          <p:cNvPicPr>
            <a:picLocks noGrp="1" noChangeAspect="1"/>
          </p:cNvPicPr>
          <p:nvPr>
            <p:ph idx="1"/>
          </p:nvPr>
        </p:nvPicPr>
        <p:blipFill>
          <a:blip r:embed="rId2"/>
          <a:stretch>
            <a:fillRect/>
          </a:stretch>
        </p:blipFill>
        <p:spPr>
          <a:xfrm>
            <a:off x="7846007" y="1802779"/>
            <a:ext cx="3652181" cy="2206358"/>
          </a:xfrm>
        </p:spPr>
      </p:pic>
      <p:pic>
        <p:nvPicPr>
          <p:cNvPr id="7" name="Picture 8" descr="Chart, box and whisker chart&#10;&#10;Description automatically generated">
            <a:extLst>
              <a:ext uri="{FF2B5EF4-FFF2-40B4-BE49-F238E27FC236}">
                <a16:creationId xmlns:a16="http://schemas.microsoft.com/office/drawing/2014/main" id="{24B1876B-0314-444D-B172-7DCC55030660}"/>
              </a:ext>
            </a:extLst>
          </p:cNvPr>
          <p:cNvPicPr>
            <a:picLocks noChangeAspect="1"/>
          </p:cNvPicPr>
          <p:nvPr/>
        </p:nvPicPr>
        <p:blipFill>
          <a:blip r:embed="rId3"/>
          <a:stretch>
            <a:fillRect/>
          </a:stretch>
        </p:blipFill>
        <p:spPr>
          <a:xfrm>
            <a:off x="889523" y="1915191"/>
            <a:ext cx="3784434" cy="2147962"/>
          </a:xfrm>
          <a:prstGeom prst="rect">
            <a:avLst/>
          </a:prstGeom>
        </p:spPr>
      </p:pic>
      <p:pic>
        <p:nvPicPr>
          <p:cNvPr id="11" name="Picture 12" descr="Chart, box and whisker chart&#10;&#10;Description automatically generated">
            <a:extLst>
              <a:ext uri="{FF2B5EF4-FFF2-40B4-BE49-F238E27FC236}">
                <a16:creationId xmlns:a16="http://schemas.microsoft.com/office/drawing/2014/main" id="{66216F20-4E85-490B-8B83-1949A7AF85B3}"/>
              </a:ext>
            </a:extLst>
          </p:cNvPr>
          <p:cNvPicPr>
            <a:picLocks noChangeAspect="1"/>
          </p:cNvPicPr>
          <p:nvPr/>
        </p:nvPicPr>
        <p:blipFill>
          <a:blip r:embed="rId4"/>
          <a:stretch>
            <a:fillRect/>
          </a:stretch>
        </p:blipFill>
        <p:spPr>
          <a:xfrm>
            <a:off x="4043841" y="4224424"/>
            <a:ext cx="3617075" cy="1964665"/>
          </a:xfrm>
          <a:prstGeom prst="rect">
            <a:avLst/>
          </a:prstGeom>
        </p:spPr>
      </p:pic>
      <p:sp>
        <p:nvSpPr>
          <p:cNvPr id="3" name="TextBox 2">
            <a:extLst>
              <a:ext uri="{FF2B5EF4-FFF2-40B4-BE49-F238E27FC236}">
                <a16:creationId xmlns:a16="http://schemas.microsoft.com/office/drawing/2014/main" id="{78965EAC-16EA-4331-BD92-B26BB2D026FB}"/>
              </a:ext>
            </a:extLst>
          </p:cNvPr>
          <p:cNvSpPr txBox="1"/>
          <p:nvPr/>
        </p:nvSpPr>
        <p:spPr>
          <a:xfrm>
            <a:off x="2064667" y="4068326"/>
            <a:ext cx="17228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Gross Area</a:t>
            </a:r>
          </a:p>
        </p:txBody>
      </p:sp>
      <p:sp>
        <p:nvSpPr>
          <p:cNvPr id="13" name="TextBox 12">
            <a:extLst>
              <a:ext uri="{FF2B5EF4-FFF2-40B4-BE49-F238E27FC236}">
                <a16:creationId xmlns:a16="http://schemas.microsoft.com/office/drawing/2014/main" id="{81EB4B7A-F23F-43C5-981D-C13435647896}"/>
              </a:ext>
            </a:extLst>
          </p:cNvPr>
          <p:cNvSpPr txBox="1"/>
          <p:nvPr/>
        </p:nvSpPr>
        <p:spPr>
          <a:xfrm>
            <a:off x="9265885" y="3883660"/>
            <a:ext cx="17228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Year Built</a:t>
            </a:r>
          </a:p>
        </p:txBody>
      </p:sp>
      <p:sp>
        <p:nvSpPr>
          <p:cNvPr id="14" name="TextBox 13">
            <a:extLst>
              <a:ext uri="{FF2B5EF4-FFF2-40B4-BE49-F238E27FC236}">
                <a16:creationId xmlns:a16="http://schemas.microsoft.com/office/drawing/2014/main" id="{AB7F3361-AC53-4D75-9BA5-A23688D72F8A}"/>
              </a:ext>
            </a:extLst>
          </p:cNvPr>
          <p:cNvSpPr txBox="1"/>
          <p:nvPr/>
        </p:nvSpPr>
        <p:spPr>
          <a:xfrm>
            <a:off x="5466734" y="3919314"/>
            <a:ext cx="17228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TOTAL_VALUE</a:t>
            </a:r>
          </a:p>
        </p:txBody>
      </p:sp>
    </p:spTree>
    <p:extLst>
      <p:ext uri="{BB962C8B-B14F-4D97-AF65-F5344CB8AC3E}">
        <p14:creationId xmlns:p14="http://schemas.microsoft.com/office/powerpoint/2010/main" val="306598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910298" y="705212"/>
            <a:ext cx="10166694" cy="1632774"/>
          </a:xfrm>
        </p:spPr>
        <p:txBody>
          <a:bodyPr anchor="ctr">
            <a:normAutofit/>
          </a:bodyPr>
          <a:lstStyle/>
          <a:p>
            <a:pPr marL="342900" indent="-342900">
              <a:buFont typeface="Wingdings"/>
              <a:buChar char="Ø"/>
            </a:pPr>
            <a:r>
              <a:rPr lang="en-US" sz="2400" b="1">
                <a:latin typeface="Times"/>
                <a:cs typeface="Calibri Light"/>
              </a:rPr>
              <a:t>SELECTING IMPORTANT FEATURES BY AVOIDING MULTICOLLINEARITY USING RECERSIVE METHOD  VIF</a:t>
            </a:r>
            <a:endParaRPr lang="en-US" b="1">
              <a:cs typeface="Calibri Light" panose="020F0302020204030204"/>
            </a:endParaRPr>
          </a:p>
        </p:txBody>
      </p:sp>
      <p:pic>
        <p:nvPicPr>
          <p:cNvPr id="5" name="Picture 5" descr="Table&#10;&#10;Description automatically generated">
            <a:extLst>
              <a:ext uri="{FF2B5EF4-FFF2-40B4-BE49-F238E27FC236}">
                <a16:creationId xmlns:a16="http://schemas.microsoft.com/office/drawing/2014/main" id="{94E38C73-396B-415B-9003-80205D8BDA90}"/>
              </a:ext>
            </a:extLst>
          </p:cNvPr>
          <p:cNvPicPr>
            <a:picLocks noGrp="1" noChangeAspect="1"/>
          </p:cNvPicPr>
          <p:nvPr>
            <p:ph idx="1"/>
          </p:nvPr>
        </p:nvPicPr>
        <p:blipFill>
          <a:blip r:embed="rId2"/>
          <a:stretch>
            <a:fillRect/>
          </a:stretch>
        </p:blipFill>
        <p:spPr>
          <a:xfrm>
            <a:off x="749892" y="2325304"/>
            <a:ext cx="2892396" cy="3727364"/>
          </a:xfrm>
        </p:spPr>
      </p:pic>
      <p:pic>
        <p:nvPicPr>
          <p:cNvPr id="4" name="Picture 6">
            <a:extLst>
              <a:ext uri="{FF2B5EF4-FFF2-40B4-BE49-F238E27FC236}">
                <a16:creationId xmlns:a16="http://schemas.microsoft.com/office/drawing/2014/main" id="{4FB052C7-EB4D-408F-848F-C0B04CA36A9E}"/>
              </a:ext>
            </a:extLst>
          </p:cNvPr>
          <p:cNvPicPr>
            <a:picLocks noChangeAspect="1"/>
          </p:cNvPicPr>
          <p:nvPr/>
        </p:nvPicPr>
        <p:blipFill>
          <a:blip r:embed="rId3"/>
          <a:stretch>
            <a:fillRect/>
          </a:stretch>
        </p:blipFill>
        <p:spPr>
          <a:xfrm>
            <a:off x="8576607" y="2278907"/>
            <a:ext cx="2342562" cy="3741103"/>
          </a:xfrm>
          <a:prstGeom prst="rect">
            <a:avLst/>
          </a:prstGeom>
        </p:spPr>
      </p:pic>
      <p:pic>
        <p:nvPicPr>
          <p:cNvPr id="6" name="Picture 8">
            <a:extLst>
              <a:ext uri="{FF2B5EF4-FFF2-40B4-BE49-F238E27FC236}">
                <a16:creationId xmlns:a16="http://schemas.microsoft.com/office/drawing/2014/main" id="{948D5A6A-CBCF-4159-9F27-EF9DABD811AD}"/>
              </a:ext>
            </a:extLst>
          </p:cNvPr>
          <p:cNvPicPr>
            <a:picLocks noChangeAspect="1"/>
          </p:cNvPicPr>
          <p:nvPr/>
        </p:nvPicPr>
        <p:blipFill>
          <a:blip r:embed="rId4"/>
          <a:stretch>
            <a:fillRect/>
          </a:stretch>
        </p:blipFill>
        <p:spPr>
          <a:xfrm>
            <a:off x="4910806" y="2328602"/>
            <a:ext cx="2538953" cy="3834775"/>
          </a:xfrm>
          <a:prstGeom prst="rect">
            <a:avLst/>
          </a:prstGeom>
        </p:spPr>
      </p:pic>
    </p:spTree>
    <p:extLst>
      <p:ext uri="{BB962C8B-B14F-4D97-AF65-F5344CB8AC3E}">
        <p14:creationId xmlns:p14="http://schemas.microsoft.com/office/powerpoint/2010/main" val="127210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033859" y="909193"/>
            <a:ext cx="8074815" cy="1618489"/>
          </a:xfrm>
        </p:spPr>
        <p:txBody>
          <a:bodyPr anchor="ctr">
            <a:normAutofit/>
          </a:bodyPr>
          <a:lstStyle/>
          <a:p>
            <a:pPr marL="342900" indent="-342900">
              <a:buFont typeface="Wingdings"/>
              <a:buChar char="Ø"/>
            </a:pPr>
            <a:r>
              <a:rPr lang="en-US" sz="2400" b="1" dirty="0">
                <a:latin typeface="Times"/>
                <a:cs typeface="Calibri Light"/>
              </a:rPr>
              <a:t>LINEAR REGRESSION MODEL</a:t>
            </a:r>
            <a:endParaRPr lang="en-US"/>
          </a:p>
        </p:txBody>
      </p:sp>
      <p:pic>
        <p:nvPicPr>
          <p:cNvPr id="9" name="Picture 10" descr="Graphical user interface&#10;&#10;Description automatically generated">
            <a:extLst>
              <a:ext uri="{FF2B5EF4-FFF2-40B4-BE49-F238E27FC236}">
                <a16:creationId xmlns:a16="http://schemas.microsoft.com/office/drawing/2014/main" id="{E46D2CB6-C0E1-43F8-BBDE-45049D4A1819}"/>
              </a:ext>
            </a:extLst>
          </p:cNvPr>
          <p:cNvPicPr>
            <a:picLocks noGrp="1" noChangeAspect="1"/>
          </p:cNvPicPr>
          <p:nvPr>
            <p:ph idx="1"/>
          </p:nvPr>
        </p:nvPicPr>
        <p:blipFill>
          <a:blip r:embed="rId2"/>
          <a:stretch>
            <a:fillRect/>
          </a:stretch>
        </p:blipFill>
        <p:spPr>
          <a:xfrm>
            <a:off x="6265215" y="1794202"/>
            <a:ext cx="5164799" cy="4272782"/>
          </a:xfrm>
        </p:spPr>
      </p:pic>
      <p:pic>
        <p:nvPicPr>
          <p:cNvPr id="11" name="Picture 12" descr="A picture containing text&#10;&#10;Description automatically generated">
            <a:extLst>
              <a:ext uri="{FF2B5EF4-FFF2-40B4-BE49-F238E27FC236}">
                <a16:creationId xmlns:a16="http://schemas.microsoft.com/office/drawing/2014/main" id="{596907DC-592B-41EB-A173-F462E3C9BA19}"/>
              </a:ext>
            </a:extLst>
          </p:cNvPr>
          <p:cNvPicPr>
            <a:picLocks noChangeAspect="1"/>
          </p:cNvPicPr>
          <p:nvPr/>
        </p:nvPicPr>
        <p:blipFill>
          <a:blip r:embed="rId3"/>
          <a:stretch>
            <a:fillRect/>
          </a:stretch>
        </p:blipFill>
        <p:spPr>
          <a:xfrm>
            <a:off x="1033859" y="2869005"/>
            <a:ext cx="4542148" cy="634509"/>
          </a:xfrm>
          <a:prstGeom prst="rect">
            <a:avLst/>
          </a:prstGeom>
        </p:spPr>
      </p:pic>
      <p:sp>
        <p:nvSpPr>
          <p:cNvPr id="13" name="TextBox 12">
            <a:extLst>
              <a:ext uri="{FF2B5EF4-FFF2-40B4-BE49-F238E27FC236}">
                <a16:creationId xmlns:a16="http://schemas.microsoft.com/office/drawing/2014/main" id="{AAF02153-27B3-4583-9D29-DB889A0F0576}"/>
              </a:ext>
            </a:extLst>
          </p:cNvPr>
          <p:cNvSpPr txBox="1"/>
          <p:nvPr/>
        </p:nvSpPr>
        <p:spPr>
          <a:xfrm>
            <a:off x="953677" y="3671740"/>
            <a:ext cx="55718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b="1">
                <a:latin typeface="Times"/>
                <a:cs typeface="Times"/>
              </a:rPr>
              <a:t>Essential variable:</a:t>
            </a:r>
          </a:p>
          <a:p>
            <a:endParaRPr lang="en-US" b="1">
              <a:latin typeface="Times"/>
              <a:cs typeface="Times"/>
            </a:endParaRPr>
          </a:p>
          <a:p>
            <a:pPr marL="285750" indent="-285750" algn="l">
              <a:buFont typeface="Arial"/>
              <a:buChar char="•"/>
            </a:pPr>
            <a:r>
              <a:rPr lang="en-US" b="1">
                <a:latin typeface="Times"/>
                <a:cs typeface="Times"/>
              </a:rPr>
              <a:t>KITCHEN_TYPE  </a:t>
            </a:r>
            <a:endParaRPr lang="en-US" b="1">
              <a:cs typeface="Calibri"/>
            </a:endParaRPr>
          </a:p>
          <a:p>
            <a:pPr marL="285750" indent="-285750" algn="l">
              <a:buFont typeface="Arial"/>
              <a:buChar char="•"/>
            </a:pPr>
            <a:r>
              <a:rPr lang="en-US" b="1">
                <a:latin typeface="Times"/>
                <a:cs typeface="Times"/>
              </a:rPr>
              <a:t>AC_TYPE </a:t>
            </a:r>
          </a:p>
          <a:p>
            <a:pPr marL="285750" indent="-285750" algn="l">
              <a:buFont typeface="Arial"/>
              <a:buChar char="•"/>
            </a:pPr>
            <a:r>
              <a:rPr lang="en-US" b="1">
                <a:latin typeface="Times"/>
                <a:cs typeface="Times"/>
              </a:rPr>
              <a:t>HEAT_TYPE.</a:t>
            </a:r>
          </a:p>
          <a:p>
            <a:pPr algn="l"/>
            <a:endParaRPr lang="en-US" b="1">
              <a:latin typeface="Times"/>
              <a:cs typeface="Times"/>
            </a:endParaRPr>
          </a:p>
          <a:p>
            <a:pPr algn="l"/>
            <a:r>
              <a:rPr lang="en-US" b="1">
                <a:latin typeface="Times"/>
                <a:cs typeface="Times"/>
              </a:rPr>
              <a:t>Have the highest co-efficient values </a:t>
            </a:r>
          </a:p>
        </p:txBody>
      </p:sp>
    </p:spTree>
    <p:extLst>
      <p:ext uri="{BB962C8B-B14F-4D97-AF65-F5344CB8AC3E}">
        <p14:creationId xmlns:p14="http://schemas.microsoft.com/office/powerpoint/2010/main" val="375349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B231C-2E10-4475-ABFB-54360236BFAF}"/>
              </a:ext>
            </a:extLst>
          </p:cNvPr>
          <p:cNvSpPr>
            <a:spLocks noGrp="1"/>
          </p:cNvSpPr>
          <p:nvPr>
            <p:ph type="title"/>
          </p:nvPr>
        </p:nvSpPr>
        <p:spPr>
          <a:xfrm>
            <a:off x="1285240" y="1050595"/>
            <a:ext cx="8074815" cy="1618489"/>
          </a:xfrm>
        </p:spPr>
        <p:txBody>
          <a:bodyPr anchor="ctr">
            <a:normAutofit/>
          </a:bodyPr>
          <a:lstStyle/>
          <a:p>
            <a:pPr marL="342900" indent="-342900">
              <a:buFont typeface="Wingdings"/>
              <a:buChar char="Ø"/>
            </a:pPr>
            <a:r>
              <a:rPr lang="en-US" sz="2400" b="1">
                <a:latin typeface="Times"/>
                <a:cs typeface="Calibri Light"/>
              </a:rPr>
              <a:t>RANDOM FOREST</a:t>
            </a:r>
            <a:endParaRPr lang="en-US"/>
          </a:p>
        </p:txBody>
      </p:sp>
      <p:pic>
        <p:nvPicPr>
          <p:cNvPr id="5" name="Picture 5">
            <a:extLst>
              <a:ext uri="{FF2B5EF4-FFF2-40B4-BE49-F238E27FC236}">
                <a16:creationId xmlns:a16="http://schemas.microsoft.com/office/drawing/2014/main" id="{6CBF6692-69C3-497F-939A-D1B92F2F7C37}"/>
              </a:ext>
            </a:extLst>
          </p:cNvPr>
          <p:cNvPicPr>
            <a:picLocks noGrp="1" noChangeAspect="1"/>
          </p:cNvPicPr>
          <p:nvPr>
            <p:ph idx="1"/>
          </p:nvPr>
        </p:nvPicPr>
        <p:blipFill>
          <a:blip r:embed="rId2"/>
          <a:stretch>
            <a:fillRect/>
          </a:stretch>
        </p:blipFill>
        <p:spPr>
          <a:xfrm>
            <a:off x="5997642" y="1241222"/>
            <a:ext cx="5376940" cy="4701467"/>
          </a:xfrm>
        </p:spPr>
      </p:pic>
      <p:sp>
        <p:nvSpPr>
          <p:cNvPr id="6" name="TextBox 5">
            <a:extLst>
              <a:ext uri="{FF2B5EF4-FFF2-40B4-BE49-F238E27FC236}">
                <a16:creationId xmlns:a16="http://schemas.microsoft.com/office/drawing/2014/main" id="{E55478E6-B2E3-4355-81F5-F74E88B29430}"/>
              </a:ext>
            </a:extLst>
          </p:cNvPr>
          <p:cNvSpPr txBox="1"/>
          <p:nvPr/>
        </p:nvSpPr>
        <p:spPr>
          <a:xfrm>
            <a:off x="1112995" y="2576292"/>
            <a:ext cx="497564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Calibri"/>
              </a:rPr>
              <a:t>Test accuracy- </a:t>
            </a:r>
            <a:r>
              <a:rPr lang="en-US" dirty="0">
                <a:latin typeface="Times"/>
                <a:ea typeface="+mn-lt"/>
                <a:cs typeface="+mn-lt"/>
              </a:rPr>
              <a:t> 69.23%</a:t>
            </a:r>
            <a:endParaRPr lang="en-US" dirty="0">
              <a:cs typeface="Calibri" panose="020F0502020204030204"/>
            </a:endParaRPr>
          </a:p>
          <a:p>
            <a:endParaRPr lang="en-US" b="1" dirty="0">
              <a:latin typeface="Times"/>
              <a:cs typeface="Calibri"/>
            </a:endParaRPr>
          </a:p>
          <a:p>
            <a:endParaRPr lang="en-US" b="1" dirty="0">
              <a:latin typeface="Times"/>
              <a:cs typeface="Calibri"/>
            </a:endParaRPr>
          </a:p>
          <a:p>
            <a:endParaRPr lang="en-US" b="1" dirty="0">
              <a:latin typeface="Times"/>
              <a:cs typeface="Calibri"/>
            </a:endParaRPr>
          </a:p>
          <a:p>
            <a:r>
              <a:rPr lang="en-US" b="1" dirty="0">
                <a:latin typeface="Times"/>
                <a:cs typeface="Calibri"/>
              </a:rPr>
              <a:t>Essential features:</a:t>
            </a:r>
          </a:p>
          <a:p>
            <a:endParaRPr lang="en-US" b="1" dirty="0">
              <a:latin typeface="Times"/>
              <a:ea typeface="+mn-lt"/>
              <a:cs typeface="+mn-lt"/>
            </a:endParaRPr>
          </a:p>
          <a:p>
            <a:pPr marL="285750" indent="-285750">
              <a:buFont typeface="Arial"/>
              <a:buChar char="•"/>
            </a:pPr>
            <a:r>
              <a:rPr lang="en-US" b="1" i="1" dirty="0" err="1">
                <a:latin typeface="Times"/>
                <a:ea typeface="+mn-lt"/>
                <a:cs typeface="+mn-lt"/>
              </a:rPr>
              <a:t>BLDG_VALUE_bins</a:t>
            </a:r>
            <a:r>
              <a:rPr lang="en-US" b="1" dirty="0">
                <a:latin typeface="Times"/>
                <a:ea typeface="+mn-lt"/>
                <a:cs typeface="+mn-lt"/>
              </a:rPr>
              <a:t>, </a:t>
            </a:r>
          </a:p>
          <a:p>
            <a:pPr marL="285750" indent="-285750">
              <a:buFont typeface="Arial"/>
              <a:buChar char="•"/>
            </a:pPr>
            <a:r>
              <a:rPr lang="en-US" b="1" i="1" dirty="0">
                <a:latin typeface="Times"/>
                <a:ea typeface="+mn-lt"/>
                <a:cs typeface="+mn-lt"/>
              </a:rPr>
              <a:t>CITY, YEAR_BUILT, </a:t>
            </a:r>
          </a:p>
          <a:p>
            <a:pPr marL="285750" indent="-285750">
              <a:buFont typeface="Arial"/>
              <a:buChar char="•"/>
            </a:pPr>
            <a:r>
              <a:rPr lang="en-US" b="1" i="1" dirty="0">
                <a:latin typeface="Times"/>
                <a:ea typeface="+mn-lt"/>
                <a:cs typeface="+mn-lt"/>
              </a:rPr>
              <a:t> KITCHEN_TYPE</a:t>
            </a:r>
            <a:endParaRPr lang="en-US" b="1" dirty="0">
              <a:latin typeface="Times"/>
              <a:cs typeface="Calibri"/>
            </a:endParaRPr>
          </a:p>
        </p:txBody>
      </p:sp>
    </p:spTree>
    <p:extLst>
      <p:ext uri="{BB962C8B-B14F-4D97-AF65-F5344CB8AC3E}">
        <p14:creationId xmlns:p14="http://schemas.microsoft.com/office/powerpoint/2010/main" val="3645960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20F27160F8244198259E4092DB7BE9" ma:contentTypeVersion="6" ma:contentTypeDescription="Create a new document." ma:contentTypeScope="" ma:versionID="1493356da9a5572f8786c05e8b6875a9">
  <xsd:schema xmlns:xsd="http://www.w3.org/2001/XMLSchema" xmlns:xs="http://www.w3.org/2001/XMLSchema" xmlns:p="http://schemas.microsoft.com/office/2006/metadata/properties" xmlns:ns2="33bd9478-0ceb-4093-a6b4-ba121fc07a2f" xmlns:ns3="64514311-15e4-43a2-a54c-d461f539ee15" targetNamespace="http://schemas.microsoft.com/office/2006/metadata/properties" ma:root="true" ma:fieldsID="1871f5a74d63e16c9decf138829d34eb" ns2:_="" ns3:_="">
    <xsd:import namespace="33bd9478-0ceb-4093-a6b4-ba121fc07a2f"/>
    <xsd:import namespace="64514311-15e4-43a2-a54c-d461f539ee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bd9478-0ceb-4093-a6b4-ba121fc07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514311-15e4-43a2-a54c-d461f539ee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4514311-15e4-43a2-a54c-d461f539ee15">
      <UserInfo>
        <DisplayName>Neil Mascarenhas</DisplayName>
        <AccountId>10</AccountId>
        <AccountType/>
      </UserInfo>
      <UserInfo>
        <DisplayName>Sagar Mordiya</DisplayName>
        <AccountId>12</AccountId>
        <AccountType/>
      </UserInfo>
    </SharedWithUsers>
  </documentManagement>
</p:properties>
</file>

<file path=customXml/itemProps1.xml><?xml version="1.0" encoding="utf-8"?>
<ds:datastoreItem xmlns:ds="http://schemas.openxmlformats.org/officeDocument/2006/customXml" ds:itemID="{952D0775-C468-4077-92DF-B2E40A8DB887}">
  <ds:schemaRefs>
    <ds:schemaRef ds:uri="http://schemas.microsoft.com/sharepoint/v3/contenttype/forms"/>
  </ds:schemaRefs>
</ds:datastoreItem>
</file>

<file path=customXml/itemProps2.xml><?xml version="1.0" encoding="utf-8"?>
<ds:datastoreItem xmlns:ds="http://schemas.openxmlformats.org/officeDocument/2006/customXml" ds:itemID="{447E0F62-D2AA-4728-9E7A-6B2A8266E269}">
  <ds:schemaRefs>
    <ds:schemaRef ds:uri="33bd9478-0ceb-4093-a6b4-ba121fc07a2f"/>
    <ds:schemaRef ds:uri="64514311-15e4-43a2-a54c-d461f539ee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DFE1E82-56CE-497E-A342-7BA89BB03D84}">
  <ds:schemaRefs>
    <ds:schemaRef ds:uri="64514311-15e4-43a2-a54c-d461f539ee1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508</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vt:lpstr>
      <vt:lpstr>Wingdings</vt:lpstr>
      <vt:lpstr>office theme</vt:lpstr>
      <vt:lpstr>BOSTON PROPERTY ASSESSMENT </vt:lpstr>
      <vt:lpstr>INDEX</vt:lpstr>
      <vt:lpstr>INTRODUCTION </vt:lpstr>
      <vt:lpstr>OUR KEY FOCUS</vt:lpstr>
      <vt:lpstr>EDA</vt:lpstr>
      <vt:lpstr>CHECKING FOR OUTLIERS AND ELIMINATING THEM  </vt:lpstr>
      <vt:lpstr>SELECTING IMPORTANT FEATURES BY AVOIDING MULTICOLLINEARITY USING RECERSIVE METHOD  VIF</vt:lpstr>
      <vt:lpstr>LINEAR REGRESSION MODEL</vt:lpstr>
      <vt:lpstr>RANDOM FOREST</vt:lpstr>
      <vt:lpstr>LIGHTGBM REGRESSION </vt:lpstr>
      <vt:lpstr>Model Regularization - Ridge and lasso </vt:lpstr>
      <vt:lpstr>Model comparison </vt:lpstr>
      <vt:lpstr>WHAT INFLUENCES THE PROPERTY RATES?</vt:lpstr>
      <vt:lpstr>Recommendations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PROPERTY ASSESSMENT</dc:title>
  <dc:creator>Neil Mascarenhas</dc:creator>
  <cp:lastModifiedBy>Neil Mascarenhas</cp:lastModifiedBy>
  <cp:revision>2</cp:revision>
  <dcterms:created xsi:type="dcterms:W3CDTF">2021-12-14T04:27:28Z</dcterms:created>
  <dcterms:modified xsi:type="dcterms:W3CDTF">2021-12-14T22:37:47Z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0x010100D020F27160F8244198259E4092DB7BE9</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ies>
</file>