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92" r:id="rId5"/>
    <p:sldId id="275" r:id="rId6"/>
    <p:sldId id="295" r:id="rId7"/>
    <p:sldId id="306" r:id="rId8"/>
    <p:sldId id="313" r:id="rId9"/>
    <p:sldId id="312" r:id="rId10"/>
    <p:sldId id="299" r:id="rId11"/>
    <p:sldId id="314" r:id="rId12"/>
    <p:sldId id="288" r:id="rId13"/>
    <p:sldId id="302" r:id="rId14"/>
    <p:sldId id="303" r:id="rId15"/>
    <p:sldId id="304" r:id="rId16"/>
    <p:sldId id="305" r:id="rId17"/>
    <p:sldId id="28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>
        <p:guide orient="horz" pos="1536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pt-PT" noProof="0"/>
              <a:t>Clique para editar o estilo de título do Modelo Global</a:t>
            </a:r>
            <a:endParaRPr lang="en-US" noProof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altLang="zh-CN"/>
              <a:t>Clique no ícone para adicionar uma imagem</a:t>
            </a:r>
            <a:endParaRPr lang="en-US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altLang="zh-CN"/>
              <a:t>Clique no ícone para adicionar uma imagem</a:t>
            </a:r>
            <a:endParaRPr lang="en-US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altLang="zh-CN"/>
              <a:t>Clique no ícone para adicionar uma imagem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en-US" altLang="zh-CN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en-US" altLang="zh-CN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en-US" altLang="zh-CN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en-US" altLang="zh-CN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</a:t>
            </a:r>
            <a:r>
              <a:rPr lang="zh-CN" altLang="en-US"/>
              <a:t> </a:t>
            </a:r>
            <a:r>
              <a:rPr lang="en-US" altLang="zh-CN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</a:t>
            </a:r>
            <a:r>
              <a:rPr lang="zh-CN" altLang="en-US"/>
              <a:t> </a:t>
            </a:r>
            <a:r>
              <a:rPr lang="en-US" altLang="zh-CN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altLang="zh-CN"/>
              <a:t>Clique no ícone para adicionar uma imagem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/>
              <a:t>Click to edit </a:t>
            </a:r>
            <a:r>
              <a:rPr lang="en-US" altLang="zh-CN"/>
              <a:t>Text</a:t>
            </a:r>
            <a:r>
              <a:rPr lang="zh-CN" altLang="en-US"/>
              <a:t> </a:t>
            </a:r>
            <a:r>
              <a:rPr lang="en-US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en-US" altLang="zh-CN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en-US" altLang="zh-CN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en-US" altLang="zh-CN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en-US" altLang="zh-CN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pt-PT" altLang="zh-CN"/>
              <a:t>Clique no ícone para adicionar uma imagem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pt-PT" noProof="0"/>
              <a:t>Clique para editar os estilos do texto de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  <a:endParaRPr lang="en-US" noProof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 noProof="0"/>
              <a:t>Clique para editar o estilo de título do Modelo Global</a:t>
            </a:r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dirty="0" err="1"/>
              <a:t>eCourse</a:t>
            </a:r>
            <a:endParaRPr lang="en-US" sz="6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21368" y="4065549"/>
            <a:ext cx="3529927" cy="2459535"/>
          </a:xfrm>
        </p:spPr>
        <p:txBody>
          <a:bodyPr/>
          <a:lstStyle/>
          <a:p>
            <a:r>
              <a:rPr lang="en-US" sz="2400" b="1" dirty="0"/>
              <a:t>Grupo NA_49</a:t>
            </a:r>
          </a:p>
          <a:p>
            <a:r>
              <a:rPr lang="en-US" dirty="0"/>
              <a:t>Miguel Cardoso	(1201951)</a:t>
            </a:r>
          </a:p>
          <a:p>
            <a:r>
              <a:rPr lang="en-US" dirty="0"/>
              <a:t>Miguel </a:t>
            </a:r>
            <a:r>
              <a:rPr lang="en-US" dirty="0" err="1"/>
              <a:t>Seixas</a:t>
            </a:r>
            <a:r>
              <a:rPr lang="en-US" dirty="0"/>
              <a:t>	(1100358)</a:t>
            </a:r>
          </a:p>
          <a:p>
            <a:r>
              <a:rPr lang="en-US" dirty="0"/>
              <a:t>Patricia Teixeira	(1210857)</a:t>
            </a:r>
          </a:p>
          <a:p>
            <a:r>
              <a:rPr lang="en-US" dirty="0"/>
              <a:t>Mariana Rocha	(1210855)</a:t>
            </a:r>
          </a:p>
          <a:p>
            <a:r>
              <a:rPr lang="en-US" dirty="0"/>
              <a:t>Duarte Fonseca	(1210850)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/>
          <a:srcRect l="17468" r="17468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rmAutofit/>
          </a:bodyPr>
          <a:lstStyle/>
          <a:p>
            <a:r>
              <a:rPr lang="en-US" altLang="zh-CN" dirty="0" err="1"/>
              <a:t>Resolução</a:t>
            </a:r>
            <a:r>
              <a:rPr lang="en-US" altLang="zh-CN" dirty="0"/>
              <a:t> de </a:t>
            </a:r>
            <a:r>
              <a:rPr lang="en-US" altLang="zh-CN" dirty="0" err="1"/>
              <a:t>conflitos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10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1165-F745-171F-F6EC-07FDD4E3E06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156807" y="621792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PT" err="1"/>
              <a:t>eCourse</a:t>
            </a:r>
            <a:endParaRPr lang="en-US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9F4AF60-1121-C940-9BD3-117281506F6E}"/>
              </a:ext>
            </a:extLst>
          </p:cNvPr>
          <p:cNvSpPr txBox="1">
            <a:spLocks/>
          </p:cNvSpPr>
          <p:nvPr/>
        </p:nvSpPr>
        <p:spPr>
          <a:xfrm>
            <a:off x="4341299" y="3278790"/>
            <a:ext cx="5162709" cy="8719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D7D669E6-D721-3645-805E-888D6E1C1FBB}"/>
              </a:ext>
            </a:extLst>
          </p:cNvPr>
          <p:cNvSpPr txBox="1">
            <a:spLocks/>
          </p:cNvSpPr>
          <p:nvPr/>
        </p:nvSpPr>
        <p:spPr>
          <a:xfrm>
            <a:off x="5271607" y="2245870"/>
            <a:ext cx="5162709" cy="420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/>
          </a:p>
        </p:txBody>
      </p:sp>
      <p:sp>
        <p:nvSpPr>
          <p:cNvPr id="2" name="Text Placeholder 28">
            <a:extLst>
              <a:ext uri="{FF2B5EF4-FFF2-40B4-BE49-F238E27FC236}">
                <a16:creationId xmlns:a16="http://schemas.microsoft.com/office/drawing/2014/main" id="{DD9B1749-7881-3500-353F-3D8D642EF1E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291902" y="1260629"/>
            <a:ext cx="6627632" cy="549527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600" b="1" dirty="0"/>
              <a:t>Discussão entre os elementos da equipa:</a:t>
            </a:r>
            <a:r>
              <a:rPr lang="pt-PT" sz="1600" dirty="0"/>
              <a:t> Cada elemento expressava o seu ponto de vista, tentando sempre obter o melhor de cada um.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600" b="1" dirty="0"/>
              <a:t>Papel do </a:t>
            </a:r>
            <a:r>
              <a:rPr lang="pt-PT" sz="1600" b="1" dirty="0" err="1"/>
              <a:t>Scrum</a:t>
            </a:r>
            <a:r>
              <a:rPr lang="pt-PT" sz="1600" b="1" dirty="0"/>
              <a:t> Master: </a:t>
            </a:r>
            <a:r>
              <a:rPr lang="pt-PT" sz="1600" dirty="0"/>
              <a:t>Agia como árbitro/juiz em situações de falta de consenso, ajudando na tomada de decisões quando necessário. </a:t>
            </a:r>
            <a:r>
              <a:rPr lang="pt-PT" sz="1600" b="1" dirty="0"/>
              <a:t>(</a:t>
            </a:r>
            <a:r>
              <a:rPr lang="pt-PT" sz="1600" b="1" i="1" dirty="0" err="1"/>
              <a:t>Storming</a:t>
            </a:r>
            <a:r>
              <a:rPr lang="pt-PT" sz="1600" b="1" dirty="0"/>
              <a:t> – Fase de conflito)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600" b="1" dirty="0"/>
              <a:t>Foco no grupo: </a:t>
            </a:r>
            <a:r>
              <a:rPr lang="pt-PT" sz="1600" dirty="0"/>
              <a:t>Tentativa de agir em prol do grupo e não nos próprios interesses.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600" b="1" dirty="0"/>
              <a:t>Ambiente de trabalho: </a:t>
            </a:r>
            <a:r>
              <a:rPr lang="pt-PT" sz="1600" dirty="0"/>
              <a:t>Mantendo um bom ambiente entre a equipa, onde pontos de vista de cada um são valorizados. </a:t>
            </a:r>
            <a:r>
              <a:rPr lang="pt-PT" sz="1600" b="1" dirty="0"/>
              <a:t>(</a:t>
            </a:r>
            <a:r>
              <a:rPr lang="pt-PT" sz="1600" b="1" i="1" dirty="0" err="1"/>
              <a:t>Norming</a:t>
            </a:r>
            <a:r>
              <a:rPr lang="pt-PT" sz="1600" b="1" dirty="0"/>
              <a:t> – Fase de normalização)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600" b="1" dirty="0"/>
              <a:t>Soluções construtivas: </a:t>
            </a:r>
            <a:r>
              <a:rPr lang="pt-PT" sz="1600" dirty="0"/>
              <a:t>O objetivo foi encontrar soluções construtivas que levassem a um ambiente de trabalho tranquilo e bastante produtivo, superando os conflitos de forma eficaz. </a:t>
            </a:r>
            <a:r>
              <a:rPr lang="pt-PT" sz="1600" b="1" dirty="0"/>
              <a:t>(</a:t>
            </a:r>
            <a:r>
              <a:rPr lang="pt-PT" sz="1600" b="1" i="1" dirty="0" err="1"/>
              <a:t>Performing</a:t>
            </a:r>
            <a:r>
              <a:rPr lang="pt-PT" sz="1600" b="1" dirty="0"/>
              <a:t> – Fase de desempenho)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670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6" y="529148"/>
            <a:ext cx="6197326" cy="789853"/>
          </a:xfrm>
        </p:spPr>
        <p:txBody>
          <a:bodyPr/>
          <a:lstStyle/>
          <a:p>
            <a:r>
              <a:rPr lang="en-US" altLang="zh-CN" dirty="0" err="1"/>
              <a:t>Qualidade</a:t>
            </a:r>
            <a:r>
              <a:rPr lang="en-US" altLang="zh-CN" dirty="0"/>
              <a:t> do </a:t>
            </a:r>
            <a:r>
              <a:rPr lang="en-US" altLang="zh-CN" dirty="0" err="1"/>
              <a:t>Produto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7426" y="1319002"/>
            <a:ext cx="5883374" cy="5019654"/>
          </a:xfrm>
        </p:spPr>
        <p:txBody>
          <a:bodyPr/>
          <a:lstStyle/>
          <a:p>
            <a:pPr algn="just"/>
            <a:r>
              <a:rPr lang="pt-PT" sz="1600" dirty="0"/>
              <a:t>Tentamos ao máximo apresentar a maior qualidade possível do nosso produto cumprindo os seguintes requisitos: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b="1" dirty="0"/>
              <a:t>Definição dos critérios de qualidade: </a:t>
            </a:r>
            <a:r>
              <a:rPr lang="pt-PT" sz="1600" dirty="0"/>
              <a:t>Estabelecemos critérios de qualidade para o produto com base nos requisitos do cliente e seguir os padrões de engenharia.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b="1" dirty="0"/>
              <a:t>Revisões regulares do código: </a:t>
            </a:r>
            <a:r>
              <a:rPr lang="pt-PT" sz="1600" dirty="0"/>
              <a:t>Realização de revisões do código para identificar possíveis problemas no código tais como: não conformidade com os padrões de codificação ou vulnerabilidades de segurança.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b="1" dirty="0"/>
              <a:t>Testes de qualidade: </a:t>
            </a:r>
            <a:r>
              <a:rPr lang="pt-PT" sz="1600" dirty="0"/>
              <a:t>Implementação de um conjunto abrange de testes unitários para garantir o correto funcionamento da aplicação.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b="1" dirty="0"/>
              <a:t>Melhoria Continua: </a:t>
            </a:r>
            <a:r>
              <a:rPr lang="pt-PT" sz="1600" dirty="0"/>
              <a:t>Ao longo do projeto promovemos uma cultura de melhoria continua, de forma a aprimorar a qualidade do produto.</a:t>
            </a:r>
            <a:endParaRPr lang="pt-PT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b="1" dirty="0"/>
              <a:t>Garantir a persistência dos dados.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b="1" dirty="0"/>
              <a:t>Aplicação </a:t>
            </a:r>
            <a:r>
              <a:rPr lang="pt-PT" sz="1600" b="1" i="1" dirty="0" err="1"/>
              <a:t>usually</a:t>
            </a:r>
            <a:r>
              <a:rPr lang="pt-PT" sz="1600" b="1" i="1" dirty="0"/>
              <a:t> </a:t>
            </a:r>
            <a:r>
              <a:rPr lang="pt-PT" sz="1600" b="1" i="1" dirty="0" err="1"/>
              <a:t>friendly</a:t>
            </a:r>
            <a:r>
              <a:rPr lang="pt-PT" sz="1600" b="1" i="1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sz="1600" b="1" dirty="0"/>
          </a:p>
          <a:p>
            <a:pPr algn="just"/>
            <a:endParaRPr lang="pt-PT" sz="1600" dirty="0"/>
          </a:p>
        </p:txBody>
      </p:sp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/>
          <a:srcRect/>
          <a:stretch/>
        </p:blipFill>
        <p:spPr/>
      </p:pic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1165-F745-171F-F6EC-07FDD4E3E06C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>
          <a:xfrm>
            <a:off x="484632" y="6262310"/>
            <a:ext cx="4114800" cy="365125"/>
          </a:xfrm>
        </p:spPr>
        <p:txBody>
          <a:bodyPr/>
          <a:lstStyle/>
          <a:p>
            <a:r>
              <a:rPr lang="pt-PT" dirty="0" err="1"/>
              <a:t>eCourse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79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681954"/>
            <a:ext cx="6197326" cy="951537"/>
          </a:xfrm>
        </p:spPr>
        <p:txBody>
          <a:bodyPr/>
          <a:lstStyle/>
          <a:p>
            <a:r>
              <a:rPr lang="en-US" altLang="zh-CN" dirty="0" err="1"/>
              <a:t>Entrega</a:t>
            </a:r>
            <a:r>
              <a:rPr lang="en-US" altLang="zh-CN" dirty="0"/>
              <a:t> do </a:t>
            </a:r>
            <a:r>
              <a:rPr lang="en-US" altLang="zh-CN" dirty="0" err="1"/>
              <a:t>Projeto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7427" y="2088673"/>
            <a:ext cx="5492756" cy="33267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Pronto a ser usado pelo utilizador.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Entrega de manuais de utilizador e de instalação.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Suporte total após a entrega, garantido uma eficiência na utilização do produto.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Solicitação de feedback sobre o produto por parte do cliente, de forma a identificar áreas de melhoria.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Reconhecimento e satisfação com o trabalho realizado, obviamente que este reconhecimento é muito mais satisfatório quando é feito pelo líder do projeto. </a:t>
            </a:r>
            <a:r>
              <a:rPr lang="pt-PT" sz="1600" b="1" dirty="0"/>
              <a:t>(</a:t>
            </a:r>
            <a:r>
              <a:rPr lang="pt-PT" sz="1600" b="1" i="1" dirty="0" err="1"/>
              <a:t>Adjournig</a:t>
            </a:r>
            <a:r>
              <a:rPr lang="pt-PT" sz="1600" b="1" dirty="0"/>
              <a:t> – Fase de dissolução)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dirty="0"/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1165-F745-171F-F6EC-07FDD4E3E06C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pt-PT" err="1"/>
              <a:t>eCourse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6597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46B5FF7F-586C-F618-1113-8311CFA8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5063634" cy="1574456"/>
          </a:xfrm>
        </p:spPr>
        <p:txBody>
          <a:bodyPr/>
          <a:lstStyle/>
          <a:p>
            <a:r>
              <a:rPr lang="pt-PT" dirty="0"/>
              <a:t>Aspetos a Melhorar</a:t>
            </a:r>
            <a:endParaRPr lang="en-US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81A31D5D-0E4F-D4FB-FA35-B86923D72CF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50A7BBA0-874F-19E4-DAE7-522428F9BB68}"/>
              </a:ext>
            </a:extLst>
          </p:cNvPr>
          <p:cNvSpPr txBox="1">
            <a:spLocks/>
          </p:cNvSpPr>
          <p:nvPr/>
        </p:nvSpPr>
        <p:spPr>
          <a:xfrm>
            <a:off x="1008507" y="6379527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err="1"/>
              <a:t>eCourse</a:t>
            </a:r>
            <a:endParaRPr lang="en-US"/>
          </a:p>
        </p:txBody>
      </p:sp>
      <p:sp>
        <p:nvSpPr>
          <p:cNvPr id="3" name="Text Placeholder 28">
            <a:extLst>
              <a:ext uri="{FF2B5EF4-FFF2-40B4-BE49-F238E27FC236}">
                <a16:creationId xmlns:a16="http://schemas.microsoft.com/office/drawing/2014/main" id="{719A862B-F154-AD84-230F-D9480754673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84034" y="1789773"/>
            <a:ext cx="6627632" cy="458975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600" b="1" dirty="0"/>
              <a:t>Comunicação com o cliente: </a:t>
            </a:r>
            <a:r>
              <a:rPr lang="pt-PT" sz="1600" dirty="0"/>
              <a:t>Estabelecer mais contacto com o cliente de forma a obter mais feedback e esclarecimento de dúvidas relacionados com os requisitos.</a:t>
            </a:r>
          </a:p>
          <a:p>
            <a:pPr marL="0" indent="0">
              <a:buNone/>
            </a:pPr>
            <a:endParaRPr lang="pt-PT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600" b="1" dirty="0"/>
              <a:t>Testes: </a:t>
            </a:r>
            <a:r>
              <a:rPr lang="pt-PT" sz="1600" dirty="0"/>
              <a:t>Garantir mais cobertura e qualidade nos testes realizados, de forma a garantir que os testes cubram todos os cenários possíveis.</a:t>
            </a:r>
          </a:p>
          <a:p>
            <a:pPr marL="0" indent="0">
              <a:buNone/>
            </a:pPr>
            <a:endParaRPr lang="pt-PT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600" b="1" dirty="0"/>
              <a:t>Documentação: </a:t>
            </a:r>
            <a:r>
              <a:rPr lang="pt-PT" sz="1600" dirty="0"/>
              <a:t>Melhorar a documentação do código-fonte, incluir mais comentários no código para facilitar a compreensão e a manutenção.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600" b="1" dirty="0"/>
              <a:t>Gestão do Tempo: </a:t>
            </a:r>
            <a:r>
              <a:rPr lang="pt-PT" sz="1600" dirty="0"/>
              <a:t>Melhorar a gestão do tempo, tempo esse que já é escasso, para ajudar a evitar atrasos e stress.</a:t>
            </a:r>
            <a:endParaRPr lang="pt-PT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0876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Obrigado</a:t>
            </a:r>
            <a:endParaRPr lang="en-US"/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5" name="Marcador de Posição da Imagem 4" descr="Uma imagem com texto, computador portátil, Netbook, Touchpad&#10;&#10;Descrição gerada automaticamente">
            <a:extLst>
              <a:ext uri="{FF2B5EF4-FFF2-40B4-BE49-F238E27FC236}">
                <a16:creationId xmlns:a16="http://schemas.microsoft.com/office/drawing/2014/main" id="{AD414835-4206-F52E-197B-DBA07A0A079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t="11842" b="11842"/>
          <a:stretch>
            <a:fillRect/>
          </a:stretch>
        </p:blipFill>
        <p:spPr/>
      </p:pic>
      <p:pic>
        <p:nvPicPr>
          <p:cNvPr id="9" name="Marcador de Posição da Imagem 8" descr="Uma imagem com captura de ecrã, computador, design, tecnologia&#10;&#10;Descrição gerada automaticamente">
            <a:extLst>
              <a:ext uri="{FF2B5EF4-FFF2-40B4-BE49-F238E27FC236}">
                <a16:creationId xmlns:a16="http://schemas.microsoft.com/office/drawing/2014/main" id="{036C5EC7-8A70-7214-DBA8-032DE3EEDF89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4"/>
          <a:srcRect t="10447" b="10447"/>
          <a:stretch>
            <a:fillRect/>
          </a:stretch>
        </p:blipFill>
        <p:spPr/>
      </p:pic>
      <p:pic>
        <p:nvPicPr>
          <p:cNvPr id="13" name="Marcador de Posição da Imagem 12" descr="Uma imagem com pessoa, vestuário, mobília, mesa&#10;&#10;Descrição gerada automaticamente">
            <a:extLst>
              <a:ext uri="{FF2B5EF4-FFF2-40B4-BE49-F238E27FC236}">
                <a16:creationId xmlns:a16="http://schemas.microsoft.com/office/drawing/2014/main" id="{CAA4986B-22D4-64E3-25FA-FB7E8E8FCEFA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5"/>
          <a:srcRect t="10490" b="104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design&#10;&#10;Descrição gerada automaticamente">
            <a:extLst>
              <a:ext uri="{FF2B5EF4-FFF2-40B4-BE49-F238E27FC236}">
                <a16:creationId xmlns:a16="http://schemas.microsoft.com/office/drawing/2014/main" id="{F377AC25-507C-170C-0966-C28DE23BF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1264"/>
          <a:stretch/>
        </p:blipFill>
        <p:spPr>
          <a:xfrm>
            <a:off x="10396455" y="3926535"/>
            <a:ext cx="1813301" cy="2382308"/>
          </a:xfrm>
          <a:prstGeom prst="rect">
            <a:avLst/>
          </a:prstGeom>
        </p:spPr>
      </p:pic>
      <p:pic>
        <p:nvPicPr>
          <p:cNvPr id="14" name="Imagem 13" descr="Uma imagem com design&#10;&#10;Descrição gerada automaticamente">
            <a:extLst>
              <a:ext uri="{FF2B5EF4-FFF2-40B4-BE49-F238E27FC236}">
                <a16:creationId xmlns:a16="http://schemas.microsoft.com/office/drawing/2014/main" id="{D754B9A9-2AB4-12A4-05CA-9141A4F4DE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3903" y="3885973"/>
            <a:ext cx="1997063" cy="2382308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Tópicos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18520" y="2844254"/>
            <a:ext cx="1904890" cy="1054728"/>
          </a:xfrm>
        </p:spPr>
        <p:txBody>
          <a:bodyPr/>
          <a:lstStyle/>
          <a:p>
            <a:r>
              <a:rPr lang="en-US" err="1"/>
              <a:t>Metodologia</a:t>
            </a:r>
            <a:r>
              <a:rPr lang="en-US"/>
              <a:t> de </a:t>
            </a:r>
            <a:r>
              <a:rPr lang="en-US" err="1"/>
              <a:t>Trabalho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437640" y="4622097"/>
            <a:ext cx="1913128" cy="1107124"/>
          </a:xfrm>
        </p:spPr>
        <p:txBody>
          <a:bodyPr/>
          <a:lstStyle/>
          <a:p>
            <a:r>
              <a:rPr lang="pt-PT" dirty="0"/>
              <a:t>Aspetos a Melhorar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315087" y="4588778"/>
            <a:ext cx="1914694" cy="1089194"/>
          </a:xfrm>
        </p:spPr>
        <p:txBody>
          <a:bodyPr/>
          <a:lstStyle/>
          <a:p>
            <a:r>
              <a:rPr lang="en-US" err="1"/>
              <a:t>Planeamento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88593" y="1065760"/>
            <a:ext cx="1913128" cy="1075689"/>
          </a:xfrm>
        </p:spPr>
        <p:txBody>
          <a:bodyPr/>
          <a:lstStyle/>
          <a:p>
            <a:r>
              <a:rPr lang="en-US" err="1"/>
              <a:t>Desenvolvimento</a:t>
            </a:r>
            <a:r>
              <a:rPr lang="en-US"/>
              <a:t> do </a:t>
            </a:r>
            <a:r>
              <a:rPr lang="en-US" err="1"/>
              <a:t>Projeto</a:t>
            </a:r>
            <a:endParaRPr lang="en-US"/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pt-PT" err="1"/>
              <a:t>eCourse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/>
          </a:p>
        </p:txBody>
      </p:sp>
      <p:pic>
        <p:nvPicPr>
          <p:cNvPr id="13" name="Imagem 12" descr="Uma imagem com design&#10;&#10;Descrição gerada automaticamente">
            <a:extLst>
              <a:ext uri="{FF2B5EF4-FFF2-40B4-BE49-F238E27FC236}">
                <a16:creationId xmlns:a16="http://schemas.microsoft.com/office/drawing/2014/main" id="{4881F6E6-018C-11B1-9FA6-1D658852F0F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5857" y="2122580"/>
            <a:ext cx="1997063" cy="2382308"/>
          </a:xfrm>
          <a:prstGeom prst="rect">
            <a:avLst/>
          </a:prstGeom>
        </p:spPr>
      </p:pic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3CE72AAB-6F7D-E5C7-0079-81A547DE6A12}"/>
              </a:ext>
            </a:extLst>
          </p:cNvPr>
          <p:cNvSpPr txBox="1">
            <a:spLocks/>
          </p:cNvSpPr>
          <p:nvPr/>
        </p:nvSpPr>
        <p:spPr>
          <a:xfrm>
            <a:off x="5321459" y="2811082"/>
            <a:ext cx="1817526" cy="1089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Objetivos</a:t>
            </a:r>
            <a:endParaRPr lang="en-US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BEE9EA48-0F23-E9CC-9F6C-170D5B0D84EA}"/>
              </a:ext>
            </a:extLst>
          </p:cNvPr>
          <p:cNvSpPr txBox="1">
            <a:spLocks/>
          </p:cNvSpPr>
          <p:nvPr/>
        </p:nvSpPr>
        <p:spPr>
          <a:xfrm>
            <a:off x="8373983" y="1076240"/>
            <a:ext cx="1904890" cy="1054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Qualidade</a:t>
            </a:r>
            <a:r>
              <a:rPr lang="en-US" dirty="0"/>
              <a:t> do </a:t>
            </a:r>
            <a:r>
              <a:rPr lang="en-US" dirty="0" err="1"/>
              <a:t>Produto</a:t>
            </a:r>
            <a:endParaRPr lang="en-US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C71A1B63-1355-0733-F7AF-319476FFCF2D}"/>
              </a:ext>
            </a:extLst>
          </p:cNvPr>
          <p:cNvSpPr txBox="1">
            <a:spLocks/>
          </p:cNvSpPr>
          <p:nvPr/>
        </p:nvSpPr>
        <p:spPr>
          <a:xfrm>
            <a:off x="9401053" y="2818142"/>
            <a:ext cx="1904890" cy="1054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Entrega do Projeto</a:t>
            </a:r>
            <a:endParaRPr lang="en-US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7E7E4DA6-3321-8973-BD85-02DF7A6C8A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6F5"/>
              </a:clrFrom>
              <a:clrTo>
                <a:srgbClr val="F8F6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31" y="4016040"/>
            <a:ext cx="2002572" cy="2183019"/>
          </a:xfrm>
          <a:prstGeom prst="rect">
            <a:avLst/>
          </a:prstGeom>
          <a:noFill/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CD7963E7-8252-F17F-1CA9-716A945A5C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6F5"/>
              </a:clrFrom>
              <a:clrTo>
                <a:srgbClr val="F8F6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811" y="521738"/>
            <a:ext cx="2002572" cy="2183019"/>
          </a:xfrm>
          <a:prstGeom prst="rect">
            <a:avLst/>
          </a:prstGeom>
          <a:noFill/>
        </p:spPr>
      </p:pic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33103189-81D9-C8AD-D9D2-84E06CF4AB06}"/>
              </a:ext>
            </a:extLst>
          </p:cNvPr>
          <p:cNvSpPr txBox="1">
            <a:spLocks/>
          </p:cNvSpPr>
          <p:nvPr/>
        </p:nvSpPr>
        <p:spPr>
          <a:xfrm>
            <a:off x="8312150" y="4601787"/>
            <a:ext cx="1904890" cy="1054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Resolução de Conflitos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Objetivos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250339" y="1647152"/>
            <a:ext cx="5162709" cy="57496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/>
              <a:t>Criar uma plataforma de ensino à distância (</a:t>
            </a:r>
            <a:r>
              <a:rPr lang="pt-PT" err="1"/>
              <a:t>eCourse</a:t>
            </a:r>
            <a:r>
              <a:rPr lang="pt-PT"/>
              <a:t>)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50334" y="2366266"/>
            <a:ext cx="5162709" cy="42068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err="1"/>
              <a:t>Permitir</a:t>
            </a:r>
            <a:r>
              <a:rPr lang="en-US"/>
              <a:t> a </a:t>
            </a:r>
            <a:r>
              <a:rPr lang="en-US" err="1"/>
              <a:t>criação</a:t>
            </a:r>
            <a:r>
              <a:rPr lang="en-US"/>
              <a:t> de </a:t>
            </a:r>
            <a:r>
              <a:rPr lang="en-US" err="1"/>
              <a:t>exames</a:t>
            </a:r>
            <a:r>
              <a:rPr lang="en-US"/>
              <a:t> </a:t>
            </a:r>
            <a:r>
              <a:rPr lang="en-US" err="1"/>
              <a:t>automatizados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250334" y="2924649"/>
            <a:ext cx="5162709" cy="57496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err="1"/>
              <a:t>Participação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aulas e </a:t>
            </a:r>
            <a:r>
              <a:rPr lang="en-US" err="1"/>
              <a:t>exames</a:t>
            </a:r>
            <a:r>
              <a:rPr lang="en-US"/>
              <a:t> à </a:t>
            </a:r>
            <a:r>
              <a:rPr lang="en-US" err="1"/>
              <a:t>distância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6225ED2-DE68-8A8F-AD34-0B2912E995EC}"/>
              </a:ext>
            </a:extLst>
          </p:cNvPr>
          <p:cNvSpPr txBox="1">
            <a:spLocks/>
          </p:cNvSpPr>
          <p:nvPr/>
        </p:nvSpPr>
        <p:spPr>
          <a:xfrm>
            <a:off x="1038306" y="6277776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200" err="1"/>
              <a:t>eCourse</a:t>
            </a:r>
            <a:endParaRPr lang="en-US" sz="120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FBBC6DBC-64A7-224D-9EB0-7D301D6F608E}"/>
              </a:ext>
            </a:extLst>
          </p:cNvPr>
          <p:cNvSpPr txBox="1">
            <a:spLocks/>
          </p:cNvSpPr>
          <p:nvPr/>
        </p:nvSpPr>
        <p:spPr>
          <a:xfrm>
            <a:off x="5250334" y="3652806"/>
            <a:ext cx="5162709" cy="574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err="1"/>
              <a:t>Partilha</a:t>
            </a:r>
            <a:r>
              <a:rPr lang="en-US"/>
              <a:t> e </a:t>
            </a:r>
            <a:r>
              <a:rPr lang="en-US" err="1"/>
              <a:t>organização</a:t>
            </a:r>
            <a:r>
              <a:rPr lang="en-US"/>
              <a:t> de </a:t>
            </a:r>
            <a:r>
              <a:rPr lang="en-US" err="1"/>
              <a:t>ideias</a:t>
            </a:r>
            <a:r>
              <a:rPr lang="en-US"/>
              <a:t> </a:t>
            </a:r>
            <a:r>
              <a:rPr lang="en-US" err="1"/>
              <a:t>através</a:t>
            </a:r>
            <a:r>
              <a:rPr lang="en-US"/>
              <a:t> de </a:t>
            </a:r>
            <a:r>
              <a:rPr lang="en-US" i="1"/>
              <a:t>Shared Boards</a:t>
            </a:r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474FC4E-6696-024E-98F6-A61570495F06}"/>
              </a:ext>
            </a:extLst>
          </p:cNvPr>
          <p:cNvSpPr txBox="1">
            <a:spLocks/>
          </p:cNvSpPr>
          <p:nvPr/>
        </p:nvSpPr>
        <p:spPr>
          <a:xfrm>
            <a:off x="5250333" y="4227770"/>
            <a:ext cx="5162709" cy="574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err="1"/>
              <a:t>Permitir</a:t>
            </a:r>
            <a:r>
              <a:rPr lang="en-US"/>
              <a:t> a </a:t>
            </a:r>
            <a:r>
              <a:rPr lang="en-US" err="1"/>
              <a:t>criação</a:t>
            </a:r>
            <a:r>
              <a:rPr lang="en-US"/>
              <a:t> de </a:t>
            </a:r>
            <a:r>
              <a:rPr lang="en-US" err="1"/>
              <a:t>Cursos</a:t>
            </a:r>
            <a:r>
              <a:rPr lang="en-US"/>
              <a:t>;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AE0F937-9BED-5647-9DCD-F31A3F6E58C6}"/>
              </a:ext>
            </a:extLst>
          </p:cNvPr>
          <p:cNvSpPr txBox="1">
            <a:spLocks/>
          </p:cNvSpPr>
          <p:nvPr/>
        </p:nvSpPr>
        <p:spPr>
          <a:xfrm>
            <a:off x="5250333" y="4668445"/>
            <a:ext cx="5162709" cy="574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err="1"/>
              <a:t>Permitir</a:t>
            </a:r>
            <a:r>
              <a:rPr lang="en-US"/>
              <a:t> a </a:t>
            </a:r>
            <a:r>
              <a:rPr lang="en-US" err="1"/>
              <a:t>criação</a:t>
            </a:r>
            <a:r>
              <a:rPr lang="en-US"/>
              <a:t> de Aulas para </a:t>
            </a:r>
            <a:r>
              <a:rPr lang="en-US" err="1"/>
              <a:t>cada</a:t>
            </a:r>
            <a:r>
              <a:rPr lang="en-US"/>
              <a:t> </a:t>
            </a:r>
            <a:r>
              <a:rPr lang="en-US" err="1"/>
              <a:t>curso</a:t>
            </a:r>
            <a:r>
              <a:rPr lang="en-US"/>
              <a:t>;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07E9DFC-35D9-CE4E-8392-3E6240544EAF}"/>
              </a:ext>
            </a:extLst>
          </p:cNvPr>
          <p:cNvSpPr txBox="1">
            <a:spLocks/>
          </p:cNvSpPr>
          <p:nvPr/>
        </p:nvSpPr>
        <p:spPr>
          <a:xfrm>
            <a:off x="5250333" y="5173225"/>
            <a:ext cx="5162709" cy="574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err="1"/>
              <a:t>Permitir</a:t>
            </a:r>
            <a:r>
              <a:rPr lang="en-US"/>
              <a:t> a auto-</a:t>
            </a:r>
            <a:r>
              <a:rPr lang="en-US" err="1"/>
              <a:t>correcção</a:t>
            </a:r>
            <a:r>
              <a:rPr lang="en-US"/>
              <a:t> de </a:t>
            </a:r>
            <a:r>
              <a:rPr lang="en-US" err="1"/>
              <a:t>exames</a:t>
            </a:r>
            <a:r>
              <a:rPr lang="en-US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558631"/>
            <a:ext cx="6197326" cy="753843"/>
          </a:xfrm>
        </p:spPr>
        <p:txBody>
          <a:bodyPr/>
          <a:lstStyle/>
          <a:p>
            <a:r>
              <a:rPr lang="en-US" altLang="zh-CN" dirty="0" err="1"/>
              <a:t>Planeamento</a:t>
            </a:r>
            <a:r>
              <a:rPr lang="en-US" altLang="zh-CN" dirty="0"/>
              <a:t> </a:t>
            </a:r>
            <a:r>
              <a:rPr lang="en-US" altLang="zh-CN" dirty="0" err="1"/>
              <a:t>Tarefas</a:t>
            </a:r>
            <a:endParaRPr lang="en-US" dirty="0"/>
          </a:p>
        </p:txBody>
      </p:sp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/>
          <a:srcRect/>
          <a:stretch/>
        </p:blipFill>
        <p:spPr/>
      </p:pic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1165-F745-171F-F6EC-07FDD4E3E06C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pt-PT" err="1"/>
              <a:t>eCourse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CB5DA3C-170B-F435-0796-58085925ACB1}"/>
              </a:ext>
            </a:extLst>
          </p:cNvPr>
          <p:cNvSpPr txBox="1">
            <a:spLocks/>
          </p:cNvSpPr>
          <p:nvPr/>
        </p:nvSpPr>
        <p:spPr>
          <a:xfrm>
            <a:off x="745724" y="2104008"/>
            <a:ext cx="5628443" cy="4195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Colocamos</a:t>
            </a:r>
            <a:r>
              <a:rPr lang="en-US" sz="1600" dirty="0"/>
              <a:t> as User Stories </a:t>
            </a:r>
            <a:r>
              <a:rPr lang="en-US" sz="1600" dirty="0" err="1"/>
              <a:t>como</a:t>
            </a:r>
            <a:r>
              <a:rPr lang="en-US" sz="1600" dirty="0"/>
              <a:t> Issues no Jira e </a:t>
            </a:r>
            <a:r>
              <a:rPr lang="en-US" sz="1600" dirty="0" err="1"/>
              <a:t>dividimos</a:t>
            </a:r>
            <a:r>
              <a:rPr lang="en-US" sz="1600" dirty="0"/>
              <a:t> </a:t>
            </a:r>
            <a:r>
              <a:rPr lang="en-US" sz="1600" dirty="0" err="1"/>
              <a:t>pelos</a:t>
            </a:r>
            <a:r>
              <a:rPr lang="en-US" sz="1600" dirty="0"/>
              <a:t> </a:t>
            </a:r>
            <a:r>
              <a:rPr lang="en-US" sz="1600" dirty="0" err="1"/>
              <a:t>membros</a:t>
            </a:r>
            <a:r>
              <a:rPr lang="en-US" sz="1600" dirty="0"/>
              <a:t> do </a:t>
            </a:r>
            <a:r>
              <a:rPr lang="en-US" sz="1600" dirty="0" err="1"/>
              <a:t>grupo</a:t>
            </a:r>
            <a:r>
              <a:rPr lang="en-US" sz="1600" dirty="0"/>
              <a:t>, de forma </a:t>
            </a:r>
            <a:r>
              <a:rPr lang="en-US" sz="1600" dirty="0" err="1"/>
              <a:t>obter</a:t>
            </a:r>
            <a:r>
              <a:rPr lang="en-US" sz="1600" dirty="0"/>
              <a:t> o </a:t>
            </a:r>
            <a:r>
              <a:rPr lang="en-US" sz="1600" dirty="0" err="1"/>
              <a:t>maior</a:t>
            </a:r>
            <a:r>
              <a:rPr lang="en-US" sz="1600" dirty="0"/>
              <a:t> </a:t>
            </a:r>
            <a:r>
              <a:rPr lang="en-US" sz="1600" dirty="0" err="1"/>
              <a:t>rendimento</a:t>
            </a:r>
            <a:r>
              <a:rPr lang="en-US" sz="1600" dirty="0"/>
              <a:t> de </a:t>
            </a:r>
            <a:r>
              <a:rPr lang="en-US" sz="1600" dirty="0" err="1"/>
              <a:t>cada</a:t>
            </a:r>
            <a:r>
              <a:rPr lang="en-US" sz="1600" dirty="0"/>
              <a:t> um.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Identificamos as dependências entre as diferente tarefas, evitando atrasos e bloqueios no desenvolvimento do projeto.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Priorizamos</a:t>
            </a:r>
            <a:r>
              <a:rPr lang="en-US" sz="1600" dirty="0"/>
              <a:t> as </a:t>
            </a:r>
            <a:r>
              <a:rPr lang="en-US" sz="1600" dirty="0" err="1"/>
              <a:t>tarefas</a:t>
            </a:r>
            <a:r>
              <a:rPr lang="en-US" sz="1600" dirty="0"/>
              <a:t> com base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sua</a:t>
            </a:r>
            <a:r>
              <a:rPr lang="en-US" sz="1600" dirty="0"/>
              <a:t> </a:t>
            </a:r>
            <a:r>
              <a:rPr lang="en-US" sz="1600" dirty="0" err="1"/>
              <a:t>importância</a:t>
            </a:r>
            <a:r>
              <a:rPr lang="en-US" sz="1600" dirty="0"/>
              <a:t>, </a:t>
            </a:r>
            <a:r>
              <a:rPr lang="en-US" sz="1600" dirty="0" err="1"/>
              <a:t>garantindo</a:t>
            </a:r>
            <a:r>
              <a:rPr lang="en-US" sz="1600" dirty="0"/>
              <a:t> que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principais</a:t>
            </a:r>
            <a:r>
              <a:rPr lang="en-US" sz="1600" dirty="0"/>
              <a:t> </a:t>
            </a:r>
            <a:r>
              <a:rPr lang="en-US" sz="1600" dirty="0" err="1"/>
              <a:t>objetivos</a:t>
            </a:r>
            <a:r>
              <a:rPr lang="en-US" sz="1600" dirty="0"/>
              <a:t> </a:t>
            </a:r>
            <a:r>
              <a:rPr lang="en-US" sz="1600" dirty="0" err="1"/>
              <a:t>eram</a:t>
            </a:r>
            <a:r>
              <a:rPr lang="en-US" sz="1600" dirty="0"/>
              <a:t> </a:t>
            </a:r>
            <a:r>
              <a:rPr lang="en-US" sz="1600" dirty="0" err="1"/>
              <a:t>alcançados</a:t>
            </a:r>
            <a:r>
              <a:rPr lang="en-US" sz="1600" dirty="0"/>
              <a:t>.</a:t>
            </a:r>
          </a:p>
          <a:p>
            <a:pPr algn="ctr"/>
            <a:endParaRPr lang="en-US" sz="1600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266DEF3-00E0-6E41-93EF-8A143A3EF914}"/>
              </a:ext>
            </a:extLst>
          </p:cNvPr>
          <p:cNvSpPr txBox="1">
            <a:spLocks/>
          </p:cNvSpPr>
          <p:nvPr/>
        </p:nvSpPr>
        <p:spPr>
          <a:xfrm>
            <a:off x="1618636" y="4896900"/>
            <a:ext cx="3930732" cy="760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3671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2335FF2-1484-7AB2-C801-B2E542CEB76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eCourse</a:t>
            </a:r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F7D6C7C-07E4-AE9B-FD13-5518265F30A4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5</a:t>
            </a:fld>
            <a:endParaRPr lang="en-US" altLang="zh-CN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EFA6769B-02D9-2541-D7DA-142F22A7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558631"/>
            <a:ext cx="6197326" cy="753843"/>
          </a:xfrm>
        </p:spPr>
        <p:txBody>
          <a:bodyPr/>
          <a:lstStyle/>
          <a:p>
            <a:r>
              <a:rPr lang="en-US" altLang="zh-CN" dirty="0" err="1"/>
              <a:t>Planeamento</a:t>
            </a:r>
            <a:r>
              <a:rPr lang="en-US" altLang="zh-CN" dirty="0"/>
              <a:t> </a:t>
            </a:r>
            <a:r>
              <a:rPr lang="en-US" altLang="zh-CN" dirty="0" err="1"/>
              <a:t>Tarefas</a:t>
            </a:r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6B72206-DEFC-624D-2B33-62BB2B0AB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5" y="1718476"/>
            <a:ext cx="4769423" cy="409344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F987E3A-BC8F-39C6-9211-FC194DB07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80" y="1967890"/>
            <a:ext cx="5937981" cy="25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302052"/>
            <a:ext cx="6197326" cy="816429"/>
          </a:xfrm>
        </p:spPr>
        <p:txBody>
          <a:bodyPr/>
          <a:lstStyle/>
          <a:p>
            <a:r>
              <a:rPr lang="en-US" altLang="zh-CN" err="1"/>
              <a:t>Planeamento</a:t>
            </a:r>
            <a:r>
              <a:rPr lang="en-US" altLang="zh-CN"/>
              <a:t> </a:t>
            </a:r>
            <a:r>
              <a:rPr lang="en-US" altLang="zh-CN" err="1"/>
              <a:t>Trabalho</a:t>
            </a:r>
            <a:endParaRPr lang="en-US"/>
          </a:p>
        </p:txBody>
      </p:sp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/>
          <a:srcRect/>
          <a:stretch/>
        </p:blipFill>
        <p:spPr/>
      </p:pic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1165-F745-171F-F6EC-07FDD4E3E06C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pt-PT" err="1"/>
              <a:t>eCourse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7" name="Marcador de Posição do Texto 2">
            <a:extLst>
              <a:ext uri="{FF2B5EF4-FFF2-40B4-BE49-F238E27FC236}">
                <a16:creationId xmlns:a16="http://schemas.microsoft.com/office/drawing/2014/main" id="{731C5253-A942-379F-DD09-9C5AA02BD4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8870" y="1837752"/>
            <a:ext cx="796712" cy="816429"/>
          </a:xfrm>
        </p:spPr>
        <p:txBody>
          <a:bodyPr/>
          <a:lstStyle/>
          <a:p>
            <a:pPr marL="285750" indent="-28575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pt-PT" sz="6000"/>
              <a:t> </a:t>
            </a:r>
            <a:endParaRPr lang="en-US" sz="600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CB5DA3C-170B-F435-0796-58085925ACB1}"/>
              </a:ext>
            </a:extLst>
          </p:cNvPr>
          <p:cNvSpPr txBox="1">
            <a:spLocks/>
          </p:cNvSpPr>
          <p:nvPr/>
        </p:nvSpPr>
        <p:spPr>
          <a:xfrm>
            <a:off x="1650723" y="1953676"/>
            <a:ext cx="4550113" cy="1361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elemento</a:t>
            </a:r>
            <a:r>
              <a:rPr lang="en-US" sz="1600" dirty="0"/>
              <a:t> </a:t>
            </a:r>
            <a:r>
              <a:rPr lang="en-US" sz="1600" dirty="0" err="1"/>
              <a:t>analisa</a:t>
            </a:r>
            <a:r>
              <a:rPr lang="en-US" sz="1600" dirty="0"/>
              <a:t> as </a:t>
            </a:r>
            <a:r>
              <a:rPr lang="en-US" sz="1600" dirty="0" err="1"/>
              <a:t>suas</a:t>
            </a:r>
            <a:r>
              <a:rPr lang="en-US" sz="1600" dirty="0"/>
              <a:t> US, </a:t>
            </a:r>
            <a:r>
              <a:rPr lang="en-US" sz="1600" dirty="0" err="1"/>
              <a:t>coloca</a:t>
            </a:r>
            <a:r>
              <a:rPr lang="en-US" sz="1600" dirty="0"/>
              <a:t> </a:t>
            </a:r>
            <a:r>
              <a:rPr lang="en-US" sz="1600" dirty="0" err="1"/>
              <a:t>questões</a:t>
            </a:r>
            <a:r>
              <a:rPr lang="en-US" sz="1600" dirty="0"/>
              <a:t> à </a:t>
            </a:r>
            <a:r>
              <a:rPr lang="en-US" sz="1600" dirty="0" err="1"/>
              <a:t>equipa</a:t>
            </a:r>
            <a:r>
              <a:rPr lang="en-US" sz="1600" dirty="0"/>
              <a:t> e se for </a:t>
            </a:r>
            <a:r>
              <a:rPr lang="en-US" sz="1600" dirty="0" err="1"/>
              <a:t>necessário</a:t>
            </a:r>
            <a:r>
              <a:rPr lang="en-US" sz="1600" dirty="0"/>
              <a:t> </a:t>
            </a:r>
            <a:r>
              <a:rPr lang="en-US" sz="1600" dirty="0" err="1"/>
              <a:t>esclarece</a:t>
            </a:r>
            <a:r>
              <a:rPr lang="en-US" sz="1600" dirty="0"/>
              <a:t> com o </a:t>
            </a:r>
            <a:r>
              <a:rPr lang="en-US" sz="1600" dirty="0" err="1"/>
              <a:t>cliente</a:t>
            </a:r>
            <a:r>
              <a:rPr lang="en-US" sz="1600" dirty="0"/>
              <a:t>.</a:t>
            </a:r>
          </a:p>
          <a:p>
            <a:r>
              <a:rPr lang="en-US" sz="1600" dirty="0"/>
              <a:t>De </a:t>
            </a:r>
            <a:r>
              <a:rPr lang="en-US" sz="1600" dirty="0" err="1"/>
              <a:t>seguida</a:t>
            </a:r>
            <a:r>
              <a:rPr lang="en-US" sz="1600" dirty="0"/>
              <a:t> </a:t>
            </a:r>
            <a:r>
              <a:rPr lang="en-US" sz="1600" dirty="0" err="1"/>
              <a:t>damos</a:t>
            </a:r>
            <a:r>
              <a:rPr lang="en-US" sz="1600" dirty="0"/>
              <a:t> </a:t>
            </a:r>
            <a:r>
              <a:rPr lang="en-US" sz="1600" dirty="0" err="1"/>
              <a:t>inicio</a:t>
            </a:r>
            <a:r>
              <a:rPr lang="en-US" sz="1600" dirty="0"/>
              <a:t> </a:t>
            </a:r>
            <a:r>
              <a:rPr lang="en-US" sz="1600" dirty="0" err="1"/>
              <a:t>ao</a:t>
            </a:r>
            <a:r>
              <a:rPr lang="en-US" sz="1600" dirty="0"/>
              <a:t> </a:t>
            </a:r>
            <a:r>
              <a:rPr lang="en-US" sz="1600" dirty="0" err="1"/>
              <a:t>desenvolvimento</a:t>
            </a:r>
            <a:r>
              <a:rPr lang="en-US" sz="1600" dirty="0"/>
              <a:t> da </a:t>
            </a:r>
            <a:r>
              <a:rPr lang="en-US" sz="1600" dirty="0" err="1"/>
              <a:t>documentação</a:t>
            </a:r>
            <a:r>
              <a:rPr lang="en-US" sz="1600" dirty="0"/>
              <a:t>.</a:t>
            </a:r>
          </a:p>
        </p:txBody>
      </p:sp>
      <p:sp>
        <p:nvSpPr>
          <p:cNvPr id="9" name="Marcador de Posição do Texto 2">
            <a:extLst>
              <a:ext uri="{FF2B5EF4-FFF2-40B4-BE49-F238E27FC236}">
                <a16:creationId xmlns:a16="http://schemas.microsoft.com/office/drawing/2014/main" id="{9B7EE599-3EAE-7BDC-799A-C60768E77500}"/>
              </a:ext>
            </a:extLst>
          </p:cNvPr>
          <p:cNvSpPr txBox="1">
            <a:spLocks/>
          </p:cNvSpPr>
          <p:nvPr/>
        </p:nvSpPr>
        <p:spPr>
          <a:xfrm>
            <a:off x="846440" y="3147384"/>
            <a:ext cx="796712" cy="816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pt-PT" sz="6000"/>
              <a:t> </a:t>
            </a:r>
            <a:endParaRPr lang="en-US" sz="600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7B258830-09ED-B247-BB03-6997A00720BF}"/>
              </a:ext>
            </a:extLst>
          </p:cNvPr>
          <p:cNvSpPr txBox="1">
            <a:spLocks/>
          </p:cNvSpPr>
          <p:nvPr/>
        </p:nvSpPr>
        <p:spPr>
          <a:xfrm>
            <a:off x="1650724" y="3474251"/>
            <a:ext cx="4380960" cy="760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Nesta </a:t>
            </a:r>
            <a:r>
              <a:rPr lang="en-US" sz="1600" dirty="0" err="1"/>
              <a:t>fase</a:t>
            </a:r>
            <a:r>
              <a:rPr lang="en-US" sz="1600" dirty="0"/>
              <a:t> as </a:t>
            </a:r>
            <a:r>
              <a:rPr lang="en-US" sz="1600" dirty="0" err="1"/>
              <a:t>duvidas</a:t>
            </a:r>
            <a:r>
              <a:rPr lang="en-US" sz="1600" dirty="0"/>
              <a:t> ja </a:t>
            </a:r>
            <a:r>
              <a:rPr lang="en-US" sz="1600" dirty="0" err="1"/>
              <a:t>foram</a:t>
            </a:r>
            <a:r>
              <a:rPr lang="en-US" sz="1600" dirty="0"/>
              <a:t> </a:t>
            </a:r>
            <a:r>
              <a:rPr lang="en-US" sz="1600" dirty="0" err="1"/>
              <a:t>esclarecidas</a:t>
            </a:r>
            <a:r>
              <a:rPr lang="en-US" sz="1600" dirty="0"/>
              <a:t> e é a </a:t>
            </a:r>
            <a:r>
              <a:rPr lang="en-US" sz="1600" dirty="0" err="1"/>
              <a:t>fase</a:t>
            </a:r>
            <a:r>
              <a:rPr lang="en-US" sz="1600" dirty="0"/>
              <a:t> de </a:t>
            </a:r>
            <a:r>
              <a:rPr lang="en-US" sz="1600" dirty="0" err="1"/>
              <a:t>terminar</a:t>
            </a:r>
            <a:r>
              <a:rPr lang="en-US" sz="1600" dirty="0"/>
              <a:t> </a:t>
            </a:r>
            <a:r>
              <a:rPr lang="en-US" sz="1600" dirty="0" err="1"/>
              <a:t>documentação</a:t>
            </a:r>
            <a:r>
              <a:rPr lang="en-US" sz="1600" dirty="0"/>
              <a:t> e </a:t>
            </a:r>
            <a:r>
              <a:rPr lang="en-US" sz="1600" dirty="0" err="1"/>
              <a:t>iniciar</a:t>
            </a:r>
            <a:r>
              <a:rPr lang="en-US" sz="1600" dirty="0"/>
              <a:t> </a:t>
            </a:r>
            <a:r>
              <a:rPr lang="en-US" sz="1600" dirty="0" err="1"/>
              <a:t>implementação</a:t>
            </a:r>
            <a:r>
              <a:rPr lang="en-US" sz="1600" dirty="0"/>
              <a:t>;</a:t>
            </a:r>
          </a:p>
        </p:txBody>
      </p:sp>
      <p:sp>
        <p:nvSpPr>
          <p:cNvPr id="11" name="Marcador de Posição do Texto 2">
            <a:extLst>
              <a:ext uri="{FF2B5EF4-FFF2-40B4-BE49-F238E27FC236}">
                <a16:creationId xmlns:a16="http://schemas.microsoft.com/office/drawing/2014/main" id="{400EF572-4B5F-6CB9-6447-9C186223761B}"/>
              </a:ext>
            </a:extLst>
          </p:cNvPr>
          <p:cNvSpPr txBox="1">
            <a:spLocks/>
          </p:cNvSpPr>
          <p:nvPr/>
        </p:nvSpPr>
        <p:spPr>
          <a:xfrm>
            <a:off x="839880" y="4130090"/>
            <a:ext cx="796712" cy="816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buBlip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</a:buBlip>
            </a:pPr>
            <a:r>
              <a:rPr lang="pt-PT" sz="6000"/>
              <a:t> </a:t>
            </a:r>
            <a:endParaRPr lang="en-US" sz="600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266DEF3-00E0-6E41-93EF-8A143A3EF914}"/>
              </a:ext>
            </a:extLst>
          </p:cNvPr>
          <p:cNvSpPr txBox="1">
            <a:spLocks/>
          </p:cNvSpPr>
          <p:nvPr/>
        </p:nvSpPr>
        <p:spPr>
          <a:xfrm>
            <a:off x="1669032" y="5457632"/>
            <a:ext cx="3930732" cy="760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1532032D-1CDB-B149-B0ED-3D2C5A4242A5}"/>
              </a:ext>
            </a:extLst>
          </p:cNvPr>
          <p:cNvSpPr txBox="1">
            <a:spLocks/>
          </p:cNvSpPr>
          <p:nvPr/>
        </p:nvSpPr>
        <p:spPr>
          <a:xfrm>
            <a:off x="1635582" y="4457015"/>
            <a:ext cx="3930732" cy="760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Semana dedicada apenas à implementação de código.</a:t>
            </a:r>
            <a:endParaRPr lang="en-US" sz="1600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CCC93215-08E4-348B-D2E2-A3702F8CDA7A}"/>
              </a:ext>
            </a:extLst>
          </p:cNvPr>
          <p:cNvSpPr txBox="1">
            <a:spLocks/>
          </p:cNvSpPr>
          <p:nvPr/>
        </p:nvSpPr>
        <p:spPr>
          <a:xfrm>
            <a:off x="872320" y="1155934"/>
            <a:ext cx="5328517" cy="7602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Sendo</a:t>
            </a:r>
            <a:r>
              <a:rPr lang="en-US" sz="1600" dirty="0"/>
              <a:t> que a </a:t>
            </a:r>
            <a:r>
              <a:rPr lang="en-US" sz="1600" dirty="0" err="1"/>
              <a:t>maioria</a:t>
            </a:r>
            <a:r>
              <a:rPr lang="en-US" sz="1600" dirty="0"/>
              <a:t> dos </a:t>
            </a:r>
            <a:r>
              <a:rPr lang="en-US" sz="1600" i="1" dirty="0"/>
              <a:t>Sprints </a:t>
            </a:r>
            <a:r>
              <a:rPr lang="en-US" sz="1600" dirty="0" err="1"/>
              <a:t>duraram</a:t>
            </a:r>
            <a:r>
              <a:rPr lang="en-US" sz="1600" dirty="0"/>
              <a:t> 4 </a:t>
            </a:r>
            <a:r>
              <a:rPr lang="en-US" sz="1600" dirty="0" err="1"/>
              <a:t>semanas</a:t>
            </a:r>
            <a:r>
              <a:rPr lang="en-US" sz="1600" dirty="0"/>
              <a:t>, </a:t>
            </a:r>
            <a:r>
              <a:rPr lang="en-US" sz="1600" dirty="0" err="1"/>
              <a:t>decidimos</a:t>
            </a:r>
            <a:r>
              <a:rPr lang="en-US" sz="1600" dirty="0"/>
              <a:t> </a:t>
            </a:r>
            <a:r>
              <a:rPr lang="en-US" sz="1600" dirty="0" err="1"/>
              <a:t>dividir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pequenos</a:t>
            </a:r>
            <a:r>
              <a:rPr lang="en-US" sz="1600" dirty="0"/>
              <a:t> </a:t>
            </a:r>
            <a:r>
              <a:rPr lang="en-US" sz="1600" i="1" dirty="0"/>
              <a:t>Sprints</a:t>
            </a:r>
            <a:r>
              <a:rPr lang="en-US" sz="1600" dirty="0"/>
              <a:t> de 1 </a:t>
            </a:r>
            <a:r>
              <a:rPr lang="en-US" sz="1600" dirty="0" err="1"/>
              <a:t>semana</a:t>
            </a:r>
            <a:r>
              <a:rPr lang="en-US" sz="1600" dirty="0"/>
              <a:t>;</a:t>
            </a:r>
            <a:endParaRPr lang="en-US" dirty="0"/>
          </a:p>
        </p:txBody>
      </p:sp>
      <p:sp>
        <p:nvSpPr>
          <p:cNvPr id="15" name="Marcador de Posição do Texto 2">
            <a:extLst>
              <a:ext uri="{FF2B5EF4-FFF2-40B4-BE49-F238E27FC236}">
                <a16:creationId xmlns:a16="http://schemas.microsoft.com/office/drawing/2014/main" id="{F44E6F1F-67BB-DA2B-06BE-FACEE5B8862D}"/>
              </a:ext>
            </a:extLst>
          </p:cNvPr>
          <p:cNvSpPr txBox="1">
            <a:spLocks/>
          </p:cNvSpPr>
          <p:nvPr/>
        </p:nvSpPr>
        <p:spPr>
          <a:xfrm>
            <a:off x="838870" y="5152083"/>
            <a:ext cx="796712" cy="816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buBlip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</a:buBlip>
            </a:pPr>
            <a:r>
              <a:rPr lang="pt-PT" sz="6000"/>
              <a:t> </a:t>
            </a:r>
            <a:endParaRPr lang="en-US" sz="600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E35FD38C-C432-9D9A-B5B3-5B1C699010E0}"/>
              </a:ext>
            </a:extLst>
          </p:cNvPr>
          <p:cNvSpPr txBox="1">
            <a:spLocks/>
          </p:cNvSpPr>
          <p:nvPr/>
        </p:nvSpPr>
        <p:spPr>
          <a:xfrm>
            <a:off x="1636980" y="5498649"/>
            <a:ext cx="3930732" cy="760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Semana de finalização de código , revisão de trabalho e entrega.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418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A6F5E8D-8516-F819-B2C9-E2A7F38476B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988190" y="2926284"/>
            <a:ext cx="2158294" cy="246429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/>
              <a:t>Requisitos do cliente (Enunciado e Fórum)</a:t>
            </a:r>
          </a:p>
          <a:p>
            <a:pPr algn="l"/>
            <a:endParaRPr lang="pt-P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/>
              <a:t>Excerto do modelo de domínio 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5BDABF4-B85F-82F1-DB7F-EA59115FAD2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599432" y="2929823"/>
            <a:ext cx="2255868" cy="247187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/>
              <a:t>Diagrama de Sequência</a:t>
            </a:r>
          </a:p>
          <a:p>
            <a:pPr algn="l"/>
            <a:endParaRPr lang="pt-PT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/>
              <a:t>Diagrama de Classes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PT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3F19B74-A5CC-061B-A8AF-F5AE09540D5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395690" y="2929823"/>
            <a:ext cx="2167760" cy="246429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/>
              <a:t>Implementação do código</a:t>
            </a:r>
          </a:p>
          <a:p>
            <a:pPr algn="l"/>
            <a:endParaRPr lang="pt-PT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/>
              <a:t>Testes</a:t>
            </a:r>
            <a:endParaRPr lang="en-US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1BD250F5-F26C-C6AA-87FB-79AFB6356A3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988190" y="2063604"/>
            <a:ext cx="2158294" cy="866219"/>
          </a:xfrm>
        </p:spPr>
        <p:txBody>
          <a:bodyPr/>
          <a:lstStyle/>
          <a:p>
            <a:r>
              <a:rPr lang="pt-PT"/>
              <a:t>Análise </a:t>
            </a:r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0D766-EFFC-3750-378A-C38F6D96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 dirty="0"/>
              <a:t>Desenvolvimento do Projeto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1BD9D6E1-B89B-8470-DD0D-C2D3376D77B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599432" y="2067143"/>
            <a:ext cx="2254374" cy="866219"/>
          </a:xfrm>
        </p:spPr>
        <p:txBody>
          <a:bodyPr/>
          <a:lstStyle/>
          <a:p>
            <a:r>
              <a:rPr lang="pt-PT"/>
              <a:t>Design</a:t>
            </a:r>
            <a:endParaRPr lang="en-US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58576635-19DB-96B3-ECC7-AA912962F8D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394786" y="2067143"/>
            <a:ext cx="2167760" cy="866219"/>
          </a:xfrm>
        </p:spPr>
        <p:txBody>
          <a:bodyPr/>
          <a:lstStyle/>
          <a:p>
            <a:r>
              <a:rPr lang="pt-PT"/>
              <a:t>Implementação</a:t>
            </a:r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C4AF23-5582-7797-E7B2-659A5FD0E381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 err="1"/>
              <a:t>eCourse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27FD8-917E-C9ED-FA1C-26C0555A2F46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91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ção do Rodapé 12">
            <a:extLst>
              <a:ext uri="{FF2B5EF4-FFF2-40B4-BE49-F238E27FC236}">
                <a16:creationId xmlns:a16="http://schemas.microsoft.com/office/drawing/2014/main" id="{818D48B3-5D9D-1A7E-558B-724590F8384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 err="1"/>
              <a:t>eCourse</a:t>
            </a:r>
            <a:endParaRPr lang="en-US" noProof="0" dirty="0"/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31B64D80-B896-7CA1-0095-18627EE7144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8</a:t>
            </a:fld>
            <a:endParaRPr lang="en-US" altLang="zh-CN" noProof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E7C884F8-08D6-7DD1-DE09-D2E72B39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8"/>
            <a:ext cx="10515600" cy="69245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PT" dirty="0"/>
              <a:t>Desenvolvimento do Projeto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EA54DCF-CE01-5075-7BF1-420C141809CD}"/>
              </a:ext>
            </a:extLst>
          </p:cNvPr>
          <p:cNvSpPr/>
          <p:nvPr/>
        </p:nvSpPr>
        <p:spPr>
          <a:xfrm>
            <a:off x="301836" y="1494745"/>
            <a:ext cx="3204839" cy="498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[SPRINT A][USG002] – Criação do Modelo de Domínio</a:t>
            </a:r>
            <a:endParaRPr lang="en-US" sz="1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81D1A98-17EB-2A7E-13D5-365AC693BCFD}"/>
              </a:ext>
            </a:extLst>
          </p:cNvPr>
          <p:cNvSpPr/>
          <p:nvPr/>
        </p:nvSpPr>
        <p:spPr>
          <a:xfrm>
            <a:off x="301836" y="3036166"/>
            <a:ext cx="3204839" cy="498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[SPRINT B][US3002] – Criação da classe </a:t>
            </a:r>
            <a:r>
              <a:rPr lang="pt-PT" sz="1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SharedBoard</a:t>
            </a:r>
            <a:endParaRPr lang="en-US" sz="1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3C9E901-9CF4-99F8-7C54-E1CA3EFB33E1}"/>
              </a:ext>
            </a:extLst>
          </p:cNvPr>
          <p:cNvSpPr/>
          <p:nvPr/>
        </p:nvSpPr>
        <p:spPr>
          <a:xfrm>
            <a:off x="301835" y="4577587"/>
            <a:ext cx="3204839" cy="498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[SPRINT C][US4002] – Criação do método </a:t>
            </a:r>
            <a:r>
              <a:rPr lang="pt-PT" sz="1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cancelMeeting</a:t>
            </a:r>
            <a:endParaRPr lang="en-US" sz="1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881CB2FE-28D4-3695-28A0-3C0EE4C3AA93}"/>
              </a:ext>
            </a:extLst>
          </p:cNvPr>
          <p:cNvSpPr/>
          <p:nvPr/>
        </p:nvSpPr>
        <p:spPr>
          <a:xfrm>
            <a:off x="4927107" y="1494745"/>
            <a:ext cx="1997475" cy="4982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USG002</a:t>
            </a:r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8C438C37-0714-D071-3882-4F8EF5A7F301}"/>
              </a:ext>
            </a:extLst>
          </p:cNvPr>
          <p:cNvSpPr/>
          <p:nvPr/>
        </p:nvSpPr>
        <p:spPr>
          <a:xfrm>
            <a:off x="4927107" y="3022782"/>
            <a:ext cx="1997475" cy="4982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US3002</a:t>
            </a:r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AE99E3E2-C3C8-21D0-59E0-A9B6F1AC8919}"/>
              </a:ext>
            </a:extLst>
          </p:cNvPr>
          <p:cNvSpPr/>
          <p:nvPr/>
        </p:nvSpPr>
        <p:spPr>
          <a:xfrm>
            <a:off x="4927107" y="4577587"/>
            <a:ext cx="1997475" cy="4982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US4002</a:t>
            </a:r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9" name="Fluxograma: Decisão 28">
            <a:extLst>
              <a:ext uri="{FF2B5EF4-FFF2-40B4-BE49-F238E27FC236}">
                <a16:creationId xmlns:a16="http://schemas.microsoft.com/office/drawing/2014/main" id="{711B78AE-1E21-C4B0-FEAC-96E8AFFD8BBD}"/>
              </a:ext>
            </a:extLst>
          </p:cNvPr>
          <p:cNvSpPr/>
          <p:nvPr/>
        </p:nvSpPr>
        <p:spPr>
          <a:xfrm>
            <a:off x="8135063" y="2864825"/>
            <a:ext cx="1399709" cy="692458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Dev</a:t>
            </a:r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1" name="Hexágono 30">
            <a:extLst>
              <a:ext uri="{FF2B5EF4-FFF2-40B4-BE49-F238E27FC236}">
                <a16:creationId xmlns:a16="http://schemas.microsoft.com/office/drawing/2014/main" id="{CA31777C-E7D2-3FCF-12AE-E7D5A99620A9}"/>
              </a:ext>
            </a:extLst>
          </p:cNvPr>
          <p:cNvSpPr/>
          <p:nvPr/>
        </p:nvSpPr>
        <p:spPr>
          <a:xfrm>
            <a:off x="10797589" y="2610609"/>
            <a:ext cx="1251752" cy="1065320"/>
          </a:xfrm>
          <a:prstGeom prst="hexagon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Master</a:t>
            </a:r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AD006580-6BEF-B292-6B20-EFEB1C583352}"/>
              </a:ext>
            </a:extLst>
          </p:cNvPr>
          <p:cNvSpPr/>
          <p:nvPr/>
        </p:nvSpPr>
        <p:spPr>
          <a:xfrm>
            <a:off x="3969118" y="1627910"/>
            <a:ext cx="630314" cy="3651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F0FD72A6-1FA1-D683-DB69-788FA4B647CA}"/>
              </a:ext>
            </a:extLst>
          </p:cNvPr>
          <p:cNvSpPr/>
          <p:nvPr/>
        </p:nvSpPr>
        <p:spPr>
          <a:xfrm>
            <a:off x="3931324" y="3155947"/>
            <a:ext cx="630314" cy="3651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3D41C670-BC89-3EEA-F3B3-AA6D0D416088}"/>
              </a:ext>
            </a:extLst>
          </p:cNvPr>
          <p:cNvSpPr/>
          <p:nvPr/>
        </p:nvSpPr>
        <p:spPr>
          <a:xfrm>
            <a:off x="3969118" y="4683984"/>
            <a:ext cx="630314" cy="3651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90ED9DCC-F972-AEAF-F067-DE8184398BF1}"/>
              </a:ext>
            </a:extLst>
          </p:cNvPr>
          <p:cNvSpPr/>
          <p:nvPr/>
        </p:nvSpPr>
        <p:spPr>
          <a:xfrm rot="2198451">
            <a:off x="7211281" y="2095170"/>
            <a:ext cx="1118296" cy="495921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0E1498D2-F280-65CC-1546-0DFACA3E1C22}"/>
              </a:ext>
            </a:extLst>
          </p:cNvPr>
          <p:cNvSpPr/>
          <p:nvPr/>
        </p:nvSpPr>
        <p:spPr>
          <a:xfrm>
            <a:off x="7173789" y="2982577"/>
            <a:ext cx="805755" cy="574706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D170C587-E09B-FC56-2F3A-87214346E318}"/>
              </a:ext>
            </a:extLst>
          </p:cNvPr>
          <p:cNvSpPr/>
          <p:nvPr/>
        </p:nvSpPr>
        <p:spPr>
          <a:xfrm rot="19126267">
            <a:off x="7198590" y="4041005"/>
            <a:ext cx="1118296" cy="495921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eta: Para a Direita 40">
            <a:extLst>
              <a:ext uri="{FF2B5EF4-FFF2-40B4-BE49-F238E27FC236}">
                <a16:creationId xmlns:a16="http://schemas.microsoft.com/office/drawing/2014/main" id="{6DD067E9-8FF7-A83F-5C48-A9487959E44A}"/>
              </a:ext>
            </a:extLst>
          </p:cNvPr>
          <p:cNvSpPr/>
          <p:nvPr/>
        </p:nvSpPr>
        <p:spPr>
          <a:xfrm>
            <a:off x="9742627" y="2878988"/>
            <a:ext cx="805755" cy="574706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1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768437"/>
            <a:ext cx="6197326" cy="749646"/>
          </a:xfrm>
        </p:spPr>
        <p:txBody>
          <a:bodyPr/>
          <a:lstStyle/>
          <a:p>
            <a:r>
              <a:rPr lang="en-US" altLang="zh-CN" dirty="0" err="1"/>
              <a:t>Metodologia</a:t>
            </a:r>
            <a:r>
              <a:rPr lang="en-US" altLang="zh-CN" dirty="0"/>
              <a:t> de </a:t>
            </a:r>
            <a:r>
              <a:rPr lang="en-US" altLang="zh-CN" dirty="0" err="1"/>
              <a:t>trabalho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7427" y="1651247"/>
            <a:ext cx="5986838" cy="4566673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PT" sz="1600" dirty="0"/>
              <a:t>Utilização da metodologia ágil, o </a:t>
            </a:r>
            <a:r>
              <a:rPr lang="pt-PT" sz="1600" dirty="0" err="1"/>
              <a:t>Scrum</a:t>
            </a:r>
            <a:r>
              <a:rPr lang="pt-PT" sz="1600" dirty="0"/>
              <a:t>, realizando reuniões periódicas de acompanhamento e retrospetivas no final de cada sprint.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PT" sz="1600" dirty="0"/>
              <a:t>Ao longo dos sprints realizamos várias reunião via </a:t>
            </a:r>
            <a:r>
              <a:rPr lang="pt-PT" sz="1600" i="1" dirty="0"/>
              <a:t>Teams</a:t>
            </a:r>
            <a:r>
              <a:rPr lang="pt-PT" sz="1600" dirty="0"/>
              <a:t>, de forma a obter o feedback do desenvolvimento e dificuldades nas </a:t>
            </a:r>
            <a:r>
              <a:rPr lang="pt-PT" sz="1600" i="1" dirty="0" err="1"/>
              <a:t>User</a:t>
            </a:r>
            <a:r>
              <a:rPr lang="pt-PT" sz="1600" dirty="0"/>
              <a:t> </a:t>
            </a:r>
            <a:r>
              <a:rPr lang="pt-PT" sz="1600" dirty="0" err="1"/>
              <a:t>Stories</a:t>
            </a:r>
            <a:r>
              <a:rPr lang="pt-PT" sz="1600" dirty="0"/>
              <a:t> de cada um dos elementos do grupo. Para além das reuniões </a:t>
            </a:r>
            <a:r>
              <a:rPr lang="pt-PT" sz="1600" i="1" dirty="0"/>
              <a:t>Teams, </a:t>
            </a:r>
            <a:r>
              <a:rPr lang="pt-PT" sz="1600" dirty="0"/>
              <a:t>mantínhamos uma </a:t>
            </a:r>
            <a:r>
              <a:rPr lang="pt-PT" sz="1600" dirty="0" err="1"/>
              <a:t>comunição</a:t>
            </a:r>
            <a:r>
              <a:rPr lang="pt-PT" sz="1600" dirty="0"/>
              <a:t> diária através do </a:t>
            </a:r>
            <a:r>
              <a:rPr lang="pt-PT" sz="1600" i="1" dirty="0" err="1"/>
              <a:t>Whatsapp</a:t>
            </a:r>
            <a:r>
              <a:rPr lang="pt-PT" sz="1600" i="1" dirty="0"/>
              <a:t>.</a:t>
            </a:r>
            <a:endParaRPr lang="pt-PT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PT" sz="1600" dirty="0"/>
              <a:t>No final de cada </a:t>
            </a:r>
            <a:r>
              <a:rPr lang="pt-PT" sz="1600" i="1" dirty="0"/>
              <a:t>sprint</a:t>
            </a:r>
            <a:r>
              <a:rPr lang="pt-PT" sz="1600" dirty="0"/>
              <a:t> dedicávamos uma reunião para o </a:t>
            </a:r>
            <a:r>
              <a:rPr lang="pt-PT" sz="1600" i="1" dirty="0"/>
              <a:t>Sprint </a:t>
            </a:r>
            <a:r>
              <a:rPr lang="pt-PT" sz="1600" i="1" dirty="0" err="1"/>
              <a:t>Review</a:t>
            </a:r>
            <a:r>
              <a:rPr lang="pt-PT" sz="1600" i="1" dirty="0"/>
              <a:t> </a:t>
            </a:r>
            <a:r>
              <a:rPr lang="pt-PT" sz="1600" dirty="0"/>
              <a:t>obtendo feedback sobre o trabalho realizado e discutir possíveis ajustes ou melhorias</a:t>
            </a:r>
            <a:r>
              <a:rPr lang="pt-PT" sz="1600" i="1" dirty="0"/>
              <a:t>.</a:t>
            </a:r>
            <a:r>
              <a:rPr lang="pt-PT" sz="16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PT" sz="1600" dirty="0"/>
              <a:t>Acompanhamento dos problemas e desafios, de forma a evitar que os problemas/dificuldades se arrastem por muito tempo.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err="1"/>
              <a:t>Registo</a:t>
            </a:r>
            <a:r>
              <a:rPr lang="en-US" sz="1600" dirty="0"/>
              <a:t> do </a:t>
            </a:r>
            <a:r>
              <a:rPr lang="en-US" sz="1600" dirty="0" err="1"/>
              <a:t>trabalho</a:t>
            </a:r>
            <a:r>
              <a:rPr lang="en-US" sz="1600" dirty="0"/>
              <a:t> </a:t>
            </a:r>
            <a:r>
              <a:rPr lang="en-US" sz="1600" dirty="0" err="1"/>
              <a:t>diário</a:t>
            </a:r>
            <a:r>
              <a:rPr lang="en-US" sz="1600" dirty="0"/>
              <a:t> no </a:t>
            </a:r>
            <a:r>
              <a:rPr lang="en-US" sz="1600" dirty="0" err="1"/>
              <a:t>github</a:t>
            </a:r>
            <a:r>
              <a:rPr lang="en-US" sz="1600" dirty="0"/>
              <a:t> </a:t>
            </a:r>
            <a:r>
              <a:rPr lang="en-US" sz="1600" dirty="0" err="1"/>
              <a:t>através</a:t>
            </a:r>
            <a:r>
              <a:rPr lang="en-US" sz="1600" dirty="0"/>
              <a:t> de commits.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err="1"/>
              <a:t>Documentação</a:t>
            </a:r>
            <a:r>
              <a:rPr lang="en-US" sz="1600" dirty="0"/>
              <a:t> da </a:t>
            </a:r>
            <a:r>
              <a:rPr lang="en-US" sz="1600" dirty="0" err="1"/>
              <a:t>tomada</a:t>
            </a:r>
            <a:r>
              <a:rPr lang="en-US" sz="1600" dirty="0"/>
              <a:t> de </a:t>
            </a:r>
            <a:r>
              <a:rPr lang="en-US" sz="1600" dirty="0" err="1"/>
              <a:t>decisões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/>
          <a:srcRect/>
          <a:stretch/>
        </p:blipFill>
        <p:spPr/>
      </p:pic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1165-F745-171F-F6EC-07FDD4E3E06C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pt-PT" err="1"/>
              <a:t>eCourse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C10AD98ACE8D4094AE2EC337CF2761" ma:contentTypeVersion="4" ma:contentTypeDescription="Create a new document." ma:contentTypeScope="" ma:versionID="70af2c00dff1ae5b05532901c00491c1">
  <xsd:schema xmlns:xsd="http://www.w3.org/2001/XMLSchema" xmlns:xs="http://www.w3.org/2001/XMLSchema" xmlns:p="http://schemas.microsoft.com/office/2006/metadata/properties" xmlns:ns2="0140ed85-122a-4fcb-b20c-e3a017deab9b" targetNamespace="http://schemas.microsoft.com/office/2006/metadata/properties" ma:root="true" ma:fieldsID="c4afa8036eb2e15d8e6362ce70a1eec7" ns2:_="">
    <xsd:import namespace="0140ed85-122a-4fcb-b20c-e3a017deab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0ed85-122a-4fcb-b20c-e3a017deab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C81503-9DEF-42F3-A99B-D5E0223E195B}">
  <ds:schemaRefs>
    <ds:schemaRef ds:uri="0140ed85-122a-4fcb-b20c-e3a017deab9b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76EFD06-6090-4D35-8E9B-B5DD13963403}">
  <ds:schemaRefs>
    <ds:schemaRef ds:uri="0140ed85-122a-4fcb-b20c-e3a017deab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35</TotalTime>
  <Words>946</Words>
  <Application>Microsoft Office PowerPoint</Application>
  <PresentationFormat>Ecrã Panorâmico</PresentationFormat>
  <Paragraphs>128</Paragraphs>
  <Slides>14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2" baseType="lpstr">
      <vt:lpstr>等线</vt:lpstr>
      <vt:lpstr>Abadi</vt:lpstr>
      <vt:lpstr>Arial</vt:lpstr>
      <vt:lpstr>Calibri</vt:lpstr>
      <vt:lpstr>Posterama Text Black</vt:lpstr>
      <vt:lpstr>Posterama Text SemiBold</vt:lpstr>
      <vt:lpstr>Wingdings</vt:lpstr>
      <vt:lpstr>Office 主题​​</vt:lpstr>
      <vt:lpstr>eCourse</vt:lpstr>
      <vt:lpstr>Tópicos</vt:lpstr>
      <vt:lpstr>Objetivos</vt:lpstr>
      <vt:lpstr>Planeamento Tarefas</vt:lpstr>
      <vt:lpstr>Planeamento Tarefas</vt:lpstr>
      <vt:lpstr>Planeamento Trabalho</vt:lpstr>
      <vt:lpstr>Desenvolvimento do Projeto</vt:lpstr>
      <vt:lpstr>Desenvolvimento do Projeto</vt:lpstr>
      <vt:lpstr>Metodologia de trabalho</vt:lpstr>
      <vt:lpstr>Resolução de conflitos</vt:lpstr>
      <vt:lpstr>Qualidade do Produto</vt:lpstr>
      <vt:lpstr>Entrega do Projeto</vt:lpstr>
      <vt:lpstr>Aspetos a Melhorar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e-Course</dc:title>
  <dc:creator>Duarte Fonseca (1210850)</dc:creator>
  <cp:lastModifiedBy>Duarte Fonseca (1210850)</cp:lastModifiedBy>
  <cp:revision>2</cp:revision>
  <dcterms:created xsi:type="dcterms:W3CDTF">2023-05-19T22:03:26Z</dcterms:created>
  <dcterms:modified xsi:type="dcterms:W3CDTF">2023-06-18T11:54:47Z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0x0101006BC10AD98ACE8D4094AE2EC337CF2761</vt:lpwstr>
  </property>
</Properties>
</file>