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3756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7600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9912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3756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7600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90120" y="903600"/>
            <a:ext cx="7754400" cy="664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3756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76000" y="249336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9912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3756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76000" y="3699000"/>
            <a:ext cx="251244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90120" y="903600"/>
            <a:ext cx="7754400" cy="664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230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98000" y="369900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8000" y="2493360"/>
            <a:ext cx="380808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99120" y="3699000"/>
            <a:ext cx="7803720" cy="110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1" name="Google Shape;10;p1" descr=""/>
          <p:cNvPicPr/>
          <p:nvPr/>
        </p:nvPicPr>
        <p:blipFill>
          <a:blip r:embed="rId3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2" name="Google Shape;11;p1" descr=""/>
          <p:cNvPicPr/>
          <p:nvPr/>
        </p:nvPicPr>
        <p:blipFill>
          <a:blip r:embed="rId4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3" name="Google Shape;12;p1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05720" y="348840"/>
            <a:ext cx="5443920" cy="1830600"/>
          </a:xfrm>
          <a:prstGeom prst="rect">
            <a:avLst/>
          </a:prstGeom>
        </p:spPr>
        <p:txBody>
          <a:bodyPr lIns="68400" rIns="68400" tIns="68400" bIns="6840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2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44" name="Google Shape;10;p1" descr=""/>
          <p:cNvPicPr/>
          <p:nvPr/>
        </p:nvPicPr>
        <p:blipFill>
          <a:blip r:embed="rId3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45" name="Google Shape;11;p1" descr=""/>
          <p:cNvPicPr/>
          <p:nvPr/>
        </p:nvPicPr>
        <p:blipFill>
          <a:blip r:embed="rId4"/>
          <a:stretch/>
        </p:blipFill>
        <p:spPr>
          <a:xfrm>
            <a:off x="0" y="0"/>
            <a:ext cx="6857640" cy="5143320"/>
          </a:xfrm>
          <a:prstGeom prst="rect">
            <a:avLst/>
          </a:prstGeom>
          <a:ln>
            <a:noFill/>
          </a:ln>
        </p:spPr>
      </p:pic>
      <p:pic>
        <p:nvPicPr>
          <p:cNvPr id="46" name="Google Shape;12;p1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47" name="Google Shape;43;p10" descr="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0120" y="903600"/>
            <a:ext cx="7754400" cy="1432800"/>
          </a:xfrm>
          <a:prstGeom prst="rect">
            <a:avLst/>
          </a:prstGeom>
        </p:spPr>
        <p:txBody>
          <a:bodyPr lIns="68400" rIns="68400" tIns="68400" bIns="68400" anchor="b"/>
          <a:p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9120" y="2493360"/>
            <a:ext cx="7803720" cy="2307600"/>
          </a:xfrm>
          <a:prstGeom prst="rect">
            <a:avLst/>
          </a:prstGeom>
        </p:spPr>
        <p:txBody>
          <a:bodyPr lIns="68400" rIns="68400" tIns="68400" bIns="684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52240" y="1506960"/>
            <a:ext cx="8226720" cy="183060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ffffff"/>
                </a:solidFill>
                <a:latin typeface="Arial"/>
                <a:ea typeface="Arial"/>
              </a:rPr>
              <a:t>Improved city maintenance via machine learning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95520" y="3470760"/>
            <a:ext cx="3747600" cy="53460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800" spc="-1" strike="noStrike">
                <a:solidFill>
                  <a:srgbClr val="ece9c6"/>
                </a:solidFill>
                <a:latin typeface="Arial"/>
                <a:ea typeface="Arial"/>
              </a:rPr>
              <a:t>Christian Cleber Masdeval Braz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Dataset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13800" y="928800"/>
            <a:ext cx="7836120" cy="378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30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1229400" y="1132200"/>
          <a:ext cx="6636240" cy="3227760"/>
        </p:xfrm>
        <a:graphic>
          <a:graphicData uri="http://schemas.openxmlformats.org/drawingml/2006/table">
            <a:tbl>
              <a:tblPr/>
              <a:tblGrid>
                <a:gridCol w="1212840"/>
                <a:gridCol w="2105280"/>
                <a:gridCol w="1597680"/>
                <a:gridCol w="172044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 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 missing values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summary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Brief description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Text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Long description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Text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latitude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Location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Decimal degrees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longitude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Location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Decimal degrees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Date and time the issue was reported.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Timestamp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pt-BR" sz="14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tag_type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of issue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Categorical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76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91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</a:rPr>
                        <a:t>num_votes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votes collected.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99120" y="982800"/>
            <a:ext cx="780372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42720">
              <a:lnSpc>
                <a:spcPct val="15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25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50000"/>
              </a:lnSpc>
              <a:buClr>
                <a:srgbClr val="ffffff"/>
              </a:buClr>
              <a:buFont typeface="Arial,Sans-Serif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Baseline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Ridge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SVM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Bi-LSTM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50000"/>
              </a:lnSpc>
              <a:spcBef>
                <a:spcPts val="300"/>
              </a:spcBef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594960" y="1191600"/>
            <a:ext cx="4685400" cy="25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Part A: model fitting using only the textual features.</a:t>
            </a:r>
            <a:endParaRPr b="0" lang="pt-BR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Part B: model fitting using all features. 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56280" y="950400"/>
            <a:ext cx="780372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Preprocessing: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Prediction and Summary: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55320">
              <a:lnSpc>
                <a:spcPct val="100000"/>
              </a:lnSpc>
              <a:buClr>
                <a:srgbClr val="ffffff"/>
              </a:buClr>
              <a:buFont typeface="Arial"/>
              <a:buChar char="■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Binary BOW representation with 5000 words vocabulary size and pruning words that occur in more than 50% of the documents.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55320">
              <a:lnSpc>
                <a:spcPct val="100000"/>
              </a:lnSpc>
              <a:buClr>
                <a:srgbClr val="ffffff"/>
              </a:buClr>
              <a:buFont typeface="Arial"/>
              <a:buChar char="■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200 dimensional word embedding.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Date: split in hour, day of week, and year. Convert to its one-hot-encoding representation.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Location: round to three decimal places which corresponds to neighborhood precision. One-hot encode.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00"/>
              </a:spcBef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4520" y="3883680"/>
            <a:ext cx="7512840" cy="9712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914400">
              <a:lnSpc>
                <a:spcPct val="100000"/>
              </a:lnSpc>
              <a:spcBef>
                <a:spcPts val="30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Baseline MSE: 0.62  Variance votes: 1.52  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0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Data size: 223.120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952560" y="1363320"/>
          <a:ext cx="7238520" cy="15235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Algorithm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MSE / R2  Part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MSE / R2  Part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0.86 / 0.59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0.82 / 0.60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SVM 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0.87 / 0.40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0.85 / 0.40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LSTM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104120" y="861840"/>
            <a:ext cx="5659560" cy="4025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694800" y="1170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1302480" y="1049400"/>
            <a:ext cx="5266080" cy="35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952560" y="1363320"/>
          <a:ext cx="7238520" cy="15235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Algorithm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MSE / R2  Part 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MSE / R2  Part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2.87 / 0.13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2.70 / 0.18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SVM 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3.01 / 0.10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2.81 / 0.16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LSTM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2.60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2.33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CustomShape 3"/>
          <p:cNvSpPr/>
          <p:nvPr/>
        </p:nvSpPr>
        <p:spPr>
          <a:xfrm>
            <a:off x="-2160" y="4057560"/>
            <a:ext cx="7066800" cy="8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914400">
              <a:lnSpc>
                <a:spcPct val="100000"/>
              </a:lnSpc>
              <a:spcBef>
                <a:spcPts val="30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Baseline MSE: 0.83  Variance votes: 3.41  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0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Data size: 53.407  Number of features: (10.000,11.373)</a:t>
            </a:r>
            <a:endParaRPr b="0" lang="pt-BR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87360" y="969480"/>
            <a:ext cx="5659560" cy="321696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694800" y="1170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442880" y="1081800"/>
            <a:ext cx="5352480" cy="28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94800" y="1170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Experiment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787120" y="748080"/>
            <a:ext cx="3636360" cy="440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84560" y="982800"/>
            <a:ext cx="821304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First scenario: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good metrics, but maybe due to the fact that the dataset is biased toward one vote. 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inconclusive with respect whether the models are able to high accuracy in a more diverse setting. 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300"/>
              </a:spcBef>
            </a:pP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84560" y="982800"/>
            <a:ext cx="821304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Second scenario: 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poor relation between number of features and dataset size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a little higher variability and the models suffered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models unable to mimic baseline and detect type given text or come up with another strategy 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not enough data points, bad text or both 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300"/>
              </a:spcBef>
            </a:pP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99120" y="982800"/>
            <a:ext cx="780372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City maintenance is challenging and expensive.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60;p13" descr=""/>
          <p:cNvPicPr/>
          <p:nvPr/>
        </p:nvPicPr>
        <p:blipFill>
          <a:blip r:embed="rId1"/>
          <a:stretch/>
        </p:blipFill>
        <p:spPr>
          <a:xfrm>
            <a:off x="835560" y="3150720"/>
            <a:ext cx="3038040" cy="1504440"/>
          </a:xfrm>
          <a:prstGeom prst="rect">
            <a:avLst/>
          </a:prstGeom>
          <a:ln>
            <a:noFill/>
          </a:ln>
        </p:spPr>
      </p:pic>
      <p:pic>
        <p:nvPicPr>
          <p:cNvPr id="91" name="Google Shape;61;p13" descr=""/>
          <p:cNvPicPr/>
          <p:nvPr/>
        </p:nvPicPr>
        <p:blipFill>
          <a:blip r:embed="rId2"/>
          <a:stretch/>
        </p:blipFill>
        <p:spPr>
          <a:xfrm>
            <a:off x="4300560" y="2202120"/>
            <a:ext cx="1847520" cy="2466720"/>
          </a:xfrm>
          <a:prstGeom prst="rect">
            <a:avLst/>
          </a:prstGeom>
          <a:ln>
            <a:noFill/>
          </a:ln>
        </p:spPr>
      </p:pic>
      <p:pic>
        <p:nvPicPr>
          <p:cNvPr id="92" name="Google Shape;62;p13" descr=""/>
          <p:cNvPicPr/>
          <p:nvPr/>
        </p:nvPicPr>
        <p:blipFill>
          <a:blip r:embed="rId3"/>
          <a:stretch/>
        </p:blipFill>
        <p:spPr>
          <a:xfrm>
            <a:off x="6741000" y="1967760"/>
            <a:ext cx="168552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84560" y="982800"/>
            <a:ext cx="821304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Models highly depentent on the textual information and its quality.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Regression based on text is hard.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Fine-grained predictions is a distant dream. Would require good textual information and a discriminative variability of number of votes.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4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Results are inconclusive and maybe an approach      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14000"/>
              </a:lnSpc>
              <a:spcBef>
                <a:spcPts val="300"/>
              </a:spcBef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     </a:t>
            </a: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would be to create synthetic data to test                  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14000"/>
              </a:lnSpc>
              <a:spcBef>
                <a:spcPts val="300"/>
              </a:spcBef>
            </a:pP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     </a:t>
            </a:r>
            <a:r>
              <a:rPr b="0" lang="pt-BR" sz="2300" spc="-1" strike="noStrike">
                <a:solidFill>
                  <a:srgbClr val="ffffff"/>
                </a:solidFill>
                <a:latin typeface="Arial"/>
                <a:ea typeface="Arial"/>
              </a:rPr>
              <a:t>feasibility.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76320" algn="ctr">
              <a:lnSpc>
                <a:spcPct val="114000"/>
              </a:lnSpc>
              <a:spcBef>
                <a:spcPts val="300"/>
              </a:spcBef>
            </a:pP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15000"/>
              </a:lnSpc>
              <a:spcBef>
                <a:spcPts val="300"/>
              </a:spcBef>
            </a:pP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99120" y="1158120"/>
            <a:ext cx="7803720" cy="364284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456840">
              <a:lnSpc>
                <a:spcPct val="15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"/>
              </a:rPr>
              <a:t>Two main problems: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4424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3400" spc="-1" strike="noStrike">
                <a:solidFill>
                  <a:srgbClr val="ffffff"/>
                </a:solidFill>
                <a:latin typeface="Arial"/>
                <a:ea typeface="Arial"/>
              </a:rPr>
              <a:t>Where are the issues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4424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3400" spc="-1" strike="noStrike">
                <a:solidFill>
                  <a:srgbClr val="ffffff"/>
                </a:solidFill>
                <a:latin typeface="Arial"/>
                <a:ea typeface="Arial"/>
              </a:rPr>
              <a:t>What to solve first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36120" y="270720"/>
            <a:ext cx="7754400" cy="68472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Problem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73;p15" descr=""/>
          <p:cNvPicPr/>
          <p:nvPr/>
        </p:nvPicPr>
        <p:blipFill>
          <a:blip r:embed="rId1"/>
          <a:stretch/>
        </p:blipFill>
        <p:spPr>
          <a:xfrm>
            <a:off x="3911760" y="316404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699120" y="982800"/>
            <a:ext cx="780372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Solving the first part can be assisted by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Assistance via crowdsourcing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76;p15" descr=""/>
          <p:cNvPicPr/>
          <p:nvPr/>
        </p:nvPicPr>
        <p:blipFill>
          <a:blip r:embed="rId2"/>
          <a:stretch/>
        </p:blipFill>
        <p:spPr>
          <a:xfrm>
            <a:off x="5982120" y="3252960"/>
            <a:ext cx="2829600" cy="14144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77;p15" descr=""/>
          <p:cNvPicPr/>
          <p:nvPr/>
        </p:nvPicPr>
        <p:blipFill>
          <a:blip r:embed="rId3"/>
          <a:stretch/>
        </p:blipFill>
        <p:spPr>
          <a:xfrm>
            <a:off x="699120" y="3239640"/>
            <a:ext cx="2829600" cy="141444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78;p15" descr=""/>
          <p:cNvPicPr/>
          <p:nvPr/>
        </p:nvPicPr>
        <p:blipFill>
          <a:blip r:embed="rId4"/>
          <a:stretch/>
        </p:blipFill>
        <p:spPr>
          <a:xfrm>
            <a:off x="2179080" y="1588680"/>
            <a:ext cx="4485600" cy="13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99120" y="982800"/>
            <a:ext cx="7803720" cy="381816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/>
          <a:p>
            <a:pPr marL="457200" indent="-380520">
              <a:lnSpc>
                <a:spcPct val="150000"/>
              </a:lnSpc>
              <a:spcBef>
                <a:spcPts val="300"/>
              </a:spcBef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Reporting an issue: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Brief description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Long description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Date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Location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Noto Sans Symbols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Tracking an issue: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Number of votes (proxy for urgency)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Common features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Assistance via ML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64040" y="1844640"/>
            <a:ext cx="6431760" cy="8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Arial"/>
                <a:ea typeface="Arial"/>
              </a:rPr>
              <a:t>Make it more effective by allowing immediate ranking of the issues.  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164040" y="2793960"/>
            <a:ext cx="573552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300"/>
              </a:spcBef>
            </a:pPr>
            <a:r>
              <a:rPr b="0" lang="pt-BR" sz="2100" spc="-1" strike="noStrike">
                <a:solidFill>
                  <a:srgbClr val="ffffff"/>
                </a:solidFill>
                <a:latin typeface="Arial"/>
                <a:ea typeface="Arial"/>
              </a:rPr>
              <a:t>As a result, governments can be more  efficient, responsive and better fulfill citizens needs. 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54200" y="1036800"/>
            <a:ext cx="6038640" cy="8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300"/>
              </a:spcBef>
            </a:pPr>
            <a:r>
              <a:rPr b="0" lang="pt-BR" sz="2100" spc="-1" strike="noStrike">
                <a:solidFill>
                  <a:srgbClr val="ffffff"/>
                </a:solidFill>
                <a:latin typeface="Arial"/>
                <a:ea typeface="Arial"/>
              </a:rPr>
              <a:t>Crowdsourcing platform alone is not enough.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Assistance via ML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98;p18" descr=""/>
          <p:cNvPicPr/>
          <p:nvPr/>
        </p:nvPicPr>
        <p:blipFill>
          <a:blip r:embed="rId1"/>
          <a:stretch/>
        </p:blipFill>
        <p:spPr>
          <a:xfrm>
            <a:off x="694800" y="3039840"/>
            <a:ext cx="2476080" cy="184752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99;p18" descr=""/>
          <p:cNvPicPr/>
          <p:nvPr/>
        </p:nvPicPr>
        <p:blipFill>
          <a:blip r:embed="rId2"/>
          <a:stretch/>
        </p:blipFill>
        <p:spPr>
          <a:xfrm>
            <a:off x="4693320" y="1041120"/>
            <a:ext cx="3657240" cy="20952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00;p18" descr=""/>
          <p:cNvPicPr/>
          <p:nvPr/>
        </p:nvPicPr>
        <p:blipFill>
          <a:blip r:embed="rId3"/>
          <a:stretch/>
        </p:blipFill>
        <p:spPr>
          <a:xfrm>
            <a:off x="313920" y="1041120"/>
            <a:ext cx="3026880" cy="17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94800" y="2574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Ranking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06;p19" descr=""/>
          <p:cNvPicPr/>
          <p:nvPr/>
        </p:nvPicPr>
        <p:blipFill>
          <a:blip r:embed="rId1"/>
          <a:stretch/>
        </p:blipFill>
        <p:spPr>
          <a:xfrm>
            <a:off x="152280" y="1041120"/>
            <a:ext cx="5744880" cy="39495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864240" y="1041120"/>
            <a:ext cx="215388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Signs: 4  Sidewalk: 5 Trash: 5.68 Graffiti: 7.67 Homeless: 10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611040" y="1041120"/>
            <a:ext cx="2302200" cy="24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Averages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Street Light: 2.86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Signs: 3.24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Sidewalk: 3.27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Trash: 3.54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Graffiti: 3.8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Homeless: 5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Drug: 5.85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987120" y="3899880"/>
            <a:ext cx="23965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Drug: 6.5  Pothole: 8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3920" y="3430800"/>
            <a:ext cx="23965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Drug: 8  Sidewalk:10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766040" y="2400480"/>
            <a:ext cx="15890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Street Light: 12.5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04120" y="861840"/>
            <a:ext cx="5659560" cy="4025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694800" y="117000"/>
            <a:ext cx="7754400" cy="631080"/>
          </a:xfrm>
          <a:prstGeom prst="rect">
            <a:avLst/>
          </a:prstGeom>
          <a:noFill/>
          <a:ln>
            <a:noFill/>
          </a:ln>
        </p:spPr>
        <p:txBody>
          <a:bodyPr lIns="68400" rIns="68400" tIns="68400" bIns="68400" anchor="b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ffffff"/>
                </a:solidFill>
                <a:latin typeface="Arial"/>
                <a:ea typeface="Arial"/>
              </a:rPr>
              <a:t>The Dataset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18;p20" descr=""/>
          <p:cNvPicPr/>
          <p:nvPr/>
        </p:nvPicPr>
        <p:blipFill>
          <a:blip r:embed="rId1"/>
          <a:stretch/>
        </p:blipFill>
        <p:spPr>
          <a:xfrm>
            <a:off x="1103040" y="944280"/>
            <a:ext cx="5659560" cy="390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2019-08-20T10:55:43Z</dcterms:modified>
  <cp:revision>774</cp:revision>
  <dc:subject/>
  <dc:title>Improved city maintenance via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19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19</vt:i4>
  </property>
</Properties>
</file>