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47105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37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c187eee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c187eee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33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c187ee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c187ee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98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c187eee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c187eee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46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b866800e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b866800e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08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87d50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87d50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17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866800e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866800e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34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866800e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866800e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22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866800e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b866800e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28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c187eee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c187eee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607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c187eee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c187eee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17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c187eee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c187eee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62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- Option 1" type="title">
  <p:cSld name="TITLE">
    <p:bg>
      <p:bgPr>
        <a:solidFill>
          <a:srgbClr val="20124D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PPT-General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3105628" y="348953"/>
            <a:ext cx="5444400" cy="1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105628" y="2353265"/>
            <a:ext cx="54444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sz="17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2">
  <p:cSld name="Closing Slide - Option 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 descr="PPT-Genera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99247" y="1396081"/>
            <a:ext cx="7745400" cy="23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○"/>
              <a:defRPr sz="17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  <a:defRPr sz="11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984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○"/>
              <a:defRPr sz="11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11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88490" y="427617"/>
            <a:ext cx="77562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/>
        </p:nvSpPr>
        <p:spPr>
          <a:xfrm>
            <a:off x="4147073" y="2165684"/>
            <a:ext cx="8577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DBA253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90040" y="903643"/>
            <a:ext cx="7754700" cy="1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99248" y="2493323"/>
            <a:ext cx="77349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88490" y="427617"/>
            <a:ext cx="77562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85800" y="1384112"/>
            <a:ext cx="3804000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sz="17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❧"/>
              <a:defRPr sz="11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❧"/>
              <a:defRPr sz="11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❧"/>
              <a:defRPr sz="11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❧"/>
              <a:defRPr sz="11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45151" y="1384112"/>
            <a:ext cx="3804000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  <a:defRPr sz="17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❧"/>
              <a:defRPr sz="11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❧"/>
              <a:defRPr sz="11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❧"/>
              <a:defRPr sz="11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984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❧"/>
              <a:defRPr sz="11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88490" y="427617"/>
            <a:ext cx="77562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688490" y="1337701"/>
            <a:ext cx="3621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  <a:defRPr sz="1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88488" y="1966718"/>
            <a:ext cx="3621900" cy="19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❧"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❧"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❧"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❧"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4785878" y="1337701"/>
            <a:ext cx="3663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  <a:defRPr sz="1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4"/>
          </p:nvPr>
        </p:nvSpPr>
        <p:spPr>
          <a:xfrm>
            <a:off x="4785878" y="1964297"/>
            <a:ext cx="3659100" cy="19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❧"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❧"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❧"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048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❧"/>
              <a:defRPr sz="1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92002" y="419549"/>
            <a:ext cx="3580800" cy="3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❧"/>
              <a:defRPr sz="15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❧"/>
              <a:defRPr sz="15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❧"/>
              <a:defRPr sz="15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❧"/>
              <a:defRPr sz="15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89812" y="421519"/>
            <a:ext cx="3580800" cy="3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>
            <a:spLocks noGrp="1"/>
          </p:cNvSpPr>
          <p:nvPr>
            <p:ph type="pic" idx="2"/>
          </p:nvPr>
        </p:nvSpPr>
        <p:spPr>
          <a:xfrm rot="258692">
            <a:off x="781744" y="397468"/>
            <a:ext cx="7561900" cy="2628499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88489" y="3364514"/>
            <a:ext cx="77562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ctr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8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  <a:defRPr sz="7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- Option 1">
  <p:cSld name="Closing Slide - Option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 descr="PPT-General9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Option 2">
  <p:cSld name="Title Slide - Option 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 descr="plainluecov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690040" y="903643"/>
            <a:ext cx="7754700" cy="1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699244" y="2493314"/>
            <a:ext cx="7804200" cy="23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42900" algn="ctr" rtl="0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●"/>
              <a:defRPr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  <a:defRPr sz="1400" i="0" u="none" strike="noStrike" cap="none">
                <a:solidFill>
                  <a:srgbClr val="888888"/>
                </a:solidFill>
              </a:defRPr>
            </a:lvl2pPr>
            <a:lvl3pPr marL="1371600" marR="0" lvl="2" indent="-317500" algn="l" rtl="0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200" i="0" u="none" strike="noStrike" cap="none">
                <a:solidFill>
                  <a:srgbClr val="888888"/>
                </a:solidFill>
              </a:defRPr>
            </a:lvl3pPr>
            <a:lvl4pPr marL="1828800" marR="0" lvl="3" indent="-298450" algn="l" rtl="0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100" i="0" u="none" strike="noStrike" cap="none">
                <a:solidFill>
                  <a:srgbClr val="888888"/>
                </a:solidFill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100" i="0" u="none" strike="noStrike" cap="none">
                <a:solidFill>
                  <a:srgbClr val="888888"/>
                </a:solidFill>
              </a:defRPr>
            </a:lvl5pPr>
            <a:lvl6pPr marL="2743200" marR="0" lvl="5" indent="-298450" algn="l" rtl="0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100" i="0" u="none" strike="noStrike" cap="none">
                <a:solidFill>
                  <a:srgbClr val="888888"/>
                </a:solidFill>
              </a:defRPr>
            </a:lvl6pPr>
            <a:lvl7pPr marL="3200400" marR="0" lvl="6" indent="-298450" algn="l" rtl="0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657600" marR="0" lvl="7" indent="-298450" algn="l" rtl="0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Char char="○"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4114800" marR="0" lvl="8" indent="-298450" algn="l" rtl="0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Char char="■"/>
              <a:defRPr sz="11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24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PT-General11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6857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360378" y="46210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124200" y="462108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6639264" y="46210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 descr="PPT-General4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6857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PPT-General4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6857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 descr="PPT-General6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552075" y="1506925"/>
            <a:ext cx="8226900" cy="1830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city maintenance via machine learning</a:t>
            </a: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695475" y="3470825"/>
            <a:ext cx="3747900" cy="5349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Christian Cleber Masdeval Braz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699250" y="982924"/>
            <a:ext cx="7804200" cy="381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Preprocessing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Prediction and Summary: binary BOW representation with 5000 words vocabulary size and pruning words that occur in more than 50% of the documents. To use with LSTM we convert each word in a 200 dimensional word embedding. 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Source: convert to its one-hot-encoding representation.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Location: as they are latitude and longitude values represented as decimal degrees, scale and round to three decimal places which corresponds to neighborhood precision.</a:t>
            </a:r>
            <a:endParaRPr sz="2000"/>
          </a:p>
          <a:p>
            <a:pPr marL="9144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694650" y="257324"/>
            <a:ext cx="7754700" cy="6315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699250" y="982924"/>
            <a:ext cx="7804200" cy="381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694650" y="257324"/>
            <a:ext cx="7754700" cy="6315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Experiment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327" y="1437125"/>
            <a:ext cx="7082801" cy="22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699250" y="982924"/>
            <a:ext cx="7804200" cy="381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694650" y="257324"/>
            <a:ext cx="7754700" cy="6315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699250" y="982924"/>
            <a:ext cx="7804200" cy="381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81000" algn="l" rtl="0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City maintenance is challenging and expensive.</a:t>
            </a:r>
            <a:endParaRPr sz="2400"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94650" y="257324"/>
            <a:ext cx="7754700" cy="6315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88" y="3150725"/>
            <a:ext cx="30384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450" y="2202165"/>
            <a:ext cx="18478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1071" y="1967871"/>
            <a:ext cx="16859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699250" y="1157950"/>
            <a:ext cx="7804200" cy="3643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Two main problems:</a:t>
            </a:r>
            <a:endParaRPr sz="3600"/>
          </a:p>
          <a:p>
            <a:pPr marL="91440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Where are the issues</a:t>
            </a:r>
            <a:endParaRPr sz="3600"/>
          </a:p>
          <a:p>
            <a:pPr marL="91440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What to solve first</a:t>
            </a:r>
            <a:endParaRPr sz="3600"/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36200" y="270821"/>
            <a:ext cx="7754700" cy="6852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795" y="3164188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699250" y="982924"/>
            <a:ext cx="7804200" cy="381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81000" algn="l" rtl="0"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Solving the first part can be assisted by</a:t>
            </a:r>
            <a:r>
              <a:rPr lang="en" sz="2400"/>
              <a:t> </a:t>
            </a:r>
            <a:endParaRPr sz="2400"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694650" y="257324"/>
            <a:ext cx="7754700" cy="6315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Assistance via crowdsourcing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2057" y="3253032"/>
            <a:ext cx="2829850" cy="1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250" y="3239569"/>
            <a:ext cx="2829850" cy="1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9025" y="1588849"/>
            <a:ext cx="4485975" cy="13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699250" y="982924"/>
            <a:ext cx="7804200" cy="381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Reporting an issue:</a:t>
            </a:r>
            <a:endParaRPr sz="24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Brief description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Long description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Source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Location </a:t>
            </a:r>
            <a:endParaRPr sz="20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Tracking an issue:</a:t>
            </a:r>
            <a:endParaRPr sz="24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Number of votes (proxy for urgency)</a:t>
            </a:r>
            <a:endParaRPr sz="2000"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694650" y="257324"/>
            <a:ext cx="7754700" cy="6315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features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694650" y="257324"/>
            <a:ext cx="7754700" cy="6315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Assistance via ML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1363950" y="1844675"/>
            <a:ext cx="64320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Make it more effective by allowing immediate ranking of the issues.  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164200" y="2793924"/>
            <a:ext cx="5736000" cy="1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</a:rPr>
              <a:t>As a result, governments can be more  efficient, responsive and better fulfil citizens needs. 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754025" y="1036775"/>
            <a:ext cx="60390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dirty="0">
                <a:solidFill>
                  <a:schemeClr val="lt1"/>
                </a:solidFill>
              </a:rPr>
              <a:t>Crowdsourcing platform alone is not enough.</a:t>
            </a:r>
            <a:endParaRPr sz="2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8609" y="11191"/>
            <a:ext cx="7754700" cy="6315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</a:t>
            </a:r>
            <a:endParaRPr dirty="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127" y="747539"/>
            <a:ext cx="4999165" cy="311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823" y="747539"/>
            <a:ext cx="4999165" cy="3110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4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5570" y="843216"/>
            <a:ext cx="4742530" cy="2908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68609" y="11191"/>
            <a:ext cx="7754700" cy="6315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</a:t>
            </a:r>
            <a:endParaRPr dirty="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570" y="833623"/>
            <a:ext cx="4662099" cy="31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2191112" y="835428"/>
            <a:ext cx="4742530" cy="2908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112" y="825835"/>
            <a:ext cx="4662099" cy="31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699250" y="982924"/>
            <a:ext cx="7804200" cy="381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Models						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Lasso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Ridge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SVM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Bi-LSTM</a:t>
            </a:r>
            <a:endParaRPr sz="2400"/>
          </a:p>
          <a:p>
            <a:pPr marL="91440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694650" y="257324"/>
            <a:ext cx="7754700" cy="6315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Experiment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595075" y="1191625"/>
            <a:ext cx="4685700" cy="25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Part A: model fitting using only the textual features.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Part B: model fitting using all features.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W General">
  <a:themeElements>
    <a:clrScheme name="Hardcover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214</Words>
  <Application>Microsoft Office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Noto Sans Symbols</vt:lpstr>
      <vt:lpstr>Book Antiqua</vt:lpstr>
      <vt:lpstr>Arial</vt:lpstr>
      <vt:lpstr>GW General</vt:lpstr>
      <vt:lpstr>Improved city maintenance via machine learning</vt:lpstr>
      <vt:lpstr>Introduction</vt:lpstr>
      <vt:lpstr>Problem</vt:lpstr>
      <vt:lpstr>Assistance via crowdsourcing</vt:lpstr>
      <vt:lpstr>Common features</vt:lpstr>
      <vt:lpstr>Assistance via ML</vt:lpstr>
      <vt:lpstr>The Dataset</vt:lpstr>
      <vt:lpstr>The Dataset</vt:lpstr>
      <vt:lpstr>The Experiment</vt:lpstr>
      <vt:lpstr>The Experiment</vt:lpstr>
      <vt:lpstr>The Experiment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city maintenance via machine learning</dc:title>
  <dc:creator>Braz, Christian C</dc:creator>
  <cp:lastModifiedBy>Braz, Christian C</cp:lastModifiedBy>
  <cp:revision>7</cp:revision>
  <dcterms:modified xsi:type="dcterms:W3CDTF">2019-07-18T19:11:16Z</dcterms:modified>
</cp:coreProperties>
</file>