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4"/>
  </p:notesMasterIdLst>
  <p:sldIdLst>
    <p:sldId id="256" r:id="rId2"/>
    <p:sldId id="257" r:id="rId3"/>
    <p:sldId id="258" r:id="rId4"/>
    <p:sldId id="278" r:id="rId5"/>
    <p:sldId id="279" r:id="rId6"/>
    <p:sldId id="280" r:id="rId7"/>
    <p:sldId id="284" r:id="rId8"/>
    <p:sldId id="281" r:id="rId9"/>
    <p:sldId id="282" r:id="rId10"/>
    <p:sldId id="283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277" r:id="rId33"/>
  </p:sldIdLst>
  <p:sldSz cx="19010313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4" userDrawn="1">
          <p15:clr>
            <a:srgbClr val="A4A3A4"/>
          </p15:clr>
        </p15:guide>
        <p15:guide id="2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F00"/>
    <a:srgbClr val="009EF3"/>
    <a:srgbClr val="FFA1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F51AA5-5BDB-4BD5-BB03-3E56174C086D}" v="1" dt="2019-01-15T16:50:32.302"/>
    <p1510:client id="{AAEFC674-C71D-42D3-85FD-0D926BE9F432}" v="23" dt="2019-01-15T16:53:15.94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4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6" y="302"/>
      </p:cViewPr>
      <p:guideLst>
        <p:guide orient="horz" pos="344"/>
        <p:guide pos="6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F3456-A29E-41FE-BFB7-B24F24BEE47B}" type="datetimeFigureOut">
              <a:rPr lang="cs-CZ" smtClean="0"/>
              <a:t>15.03.2022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B543-0236-4AEE-9F15-C7CF115048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2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073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289" y="1750055"/>
            <a:ext cx="14257735" cy="3722887"/>
          </a:xfrm>
        </p:spPr>
        <p:txBody>
          <a:bodyPr anchor="b"/>
          <a:lstStyle>
            <a:lvl1pPr algn="ctr">
              <a:defRPr sz="935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866" indent="0" algn="ctr">
              <a:buNone/>
              <a:defRPr sz="3118"/>
            </a:lvl2pPr>
            <a:lvl3pPr marL="1425732" indent="0" algn="ctr">
              <a:buNone/>
              <a:defRPr sz="2807"/>
            </a:lvl3pPr>
            <a:lvl4pPr marL="2138599" indent="0" algn="ctr">
              <a:buNone/>
              <a:defRPr sz="2495"/>
            </a:lvl4pPr>
            <a:lvl5pPr marL="2851465" indent="0" algn="ctr">
              <a:buNone/>
              <a:defRPr sz="2495"/>
            </a:lvl5pPr>
            <a:lvl6pPr marL="3564331" indent="0" algn="ctr">
              <a:buNone/>
              <a:defRPr sz="2495"/>
            </a:lvl6pPr>
            <a:lvl7pPr marL="4277197" indent="0" algn="ctr">
              <a:buNone/>
              <a:defRPr sz="2495"/>
            </a:lvl7pPr>
            <a:lvl8pPr marL="4990064" indent="0" algn="ctr">
              <a:buNone/>
              <a:defRPr sz="2495"/>
            </a:lvl8pPr>
            <a:lvl9pPr marL="5702930" indent="0" algn="ctr">
              <a:buNone/>
              <a:defRPr sz="2495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969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830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04255" y="569325"/>
            <a:ext cx="4099099" cy="906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6959" y="569325"/>
            <a:ext cx="12059667" cy="906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863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954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</p:spPr>
        <p:txBody>
          <a:bodyPr anchor="b"/>
          <a:lstStyle>
            <a:lvl1pPr>
              <a:defRPr sz="935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1pPr>
            <a:lvl2pPr marL="712866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23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6959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971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957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436" y="3906061"/>
            <a:ext cx="8042253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23971" y="2621369"/>
            <a:ext cx="8081859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23971" y="3906061"/>
            <a:ext cx="8081859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077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662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00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1859" y="1539652"/>
            <a:ext cx="9623971" cy="7599245"/>
          </a:xfrm>
        </p:spPr>
        <p:txBody>
          <a:bodyPr/>
          <a:lstStyle>
            <a:lvl1pPr>
              <a:defRPr sz="4989"/>
            </a:lvl1pPr>
            <a:lvl2pPr>
              <a:defRPr sz="4366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004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81859" y="1539652"/>
            <a:ext cx="9623971" cy="7599245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866" indent="0">
              <a:buNone/>
              <a:defRPr sz="4366"/>
            </a:lvl2pPr>
            <a:lvl3pPr marL="1425732" indent="0">
              <a:buNone/>
              <a:defRPr sz="3742"/>
            </a:lvl3pPr>
            <a:lvl4pPr marL="2138599" indent="0">
              <a:buNone/>
              <a:defRPr sz="3118"/>
            </a:lvl4pPr>
            <a:lvl5pPr marL="2851465" indent="0">
              <a:buNone/>
              <a:defRPr sz="3118"/>
            </a:lvl5pPr>
            <a:lvl6pPr marL="3564331" indent="0">
              <a:buNone/>
              <a:defRPr sz="3118"/>
            </a:lvl6pPr>
            <a:lvl7pPr marL="4277197" indent="0">
              <a:buNone/>
              <a:defRPr sz="3118"/>
            </a:lvl7pPr>
            <a:lvl8pPr marL="4990064" indent="0">
              <a:buNone/>
              <a:defRPr sz="3118"/>
            </a:lvl8pPr>
            <a:lvl9pPr marL="5702930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924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6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425732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33" indent="-356433" algn="l" defTabSz="1425732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6" kern="1200">
          <a:solidFill>
            <a:schemeClr val="tx1"/>
          </a:solidFill>
          <a:latin typeface="+mn-lt"/>
          <a:ea typeface="+mn-ea"/>
          <a:cs typeface="+mn-cs"/>
        </a:defRPr>
      </a:lvl1pPr>
      <a:lvl2pPr marL="1069299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2166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5032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3207898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920764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633631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5346497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6059363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riana.hadiana@gmail.com" TargetMode="External"/><Relationship Id="rId2" Type="http://schemas.openxmlformats.org/officeDocument/2006/relationships/hyperlink" Target="https://masdian.github.io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0F95502-65C6-482A-9B40-DDCB8DAA9D75}"/>
              </a:ext>
            </a:extLst>
          </p:cNvPr>
          <p:cNvGrpSpPr/>
          <p:nvPr/>
        </p:nvGrpSpPr>
        <p:grpSpPr>
          <a:xfrm>
            <a:off x="0" y="0"/>
            <a:ext cx="19010313" cy="1112119"/>
            <a:chOff x="-324644" y="2222500"/>
            <a:chExt cx="22261685" cy="1302327"/>
          </a:xfrm>
        </p:grpSpPr>
        <p:sp>
          <p:nvSpPr>
            <p:cNvPr id="2" name="object 2"/>
            <p:cNvSpPr/>
            <p:nvPr/>
          </p:nvSpPr>
          <p:spPr>
            <a:xfrm>
              <a:off x="-324644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" name="object 3"/>
            <p:cNvSpPr/>
            <p:nvPr/>
          </p:nvSpPr>
          <p:spPr>
            <a:xfrm>
              <a:off x="16363156" y="2222500"/>
              <a:ext cx="5573885" cy="1302327"/>
            </a:xfrm>
            <a:custGeom>
              <a:avLst/>
              <a:gdLst/>
              <a:ahLst/>
              <a:cxnLst/>
              <a:rect l="l" t="t" r="r" b="b"/>
              <a:pathLst>
                <a:path w="1883409" h="440055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">
              <a:extLst>
                <a:ext uri="{FF2B5EF4-FFF2-40B4-BE49-F238E27FC236}">
                  <a16:creationId xmlns:a16="http://schemas.microsoft.com/office/drawing/2014/main" id="{3708B453-DDCE-42C1-9AB9-A8D5DDCA46AD}"/>
                </a:ext>
              </a:extLst>
            </p:cNvPr>
            <p:cNvSpPr/>
            <p:nvPr/>
          </p:nvSpPr>
          <p:spPr>
            <a:xfrm>
              <a:off x="52379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">
              <a:extLst>
                <a:ext uri="{FF2B5EF4-FFF2-40B4-BE49-F238E27FC236}">
                  <a16:creationId xmlns:a16="http://schemas.microsoft.com/office/drawing/2014/main" id="{7D360C87-DA57-4F00-96B5-35199AD11657}"/>
                </a:ext>
              </a:extLst>
            </p:cNvPr>
            <p:cNvSpPr/>
            <p:nvPr/>
          </p:nvSpPr>
          <p:spPr>
            <a:xfrm>
              <a:off x="108005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A1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/>
          <p:nvPr/>
        </p:nvSpPr>
        <p:spPr>
          <a:xfrm>
            <a:off x="-3419" y="3986808"/>
            <a:ext cx="19007514" cy="6945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665956" y="1429618"/>
            <a:ext cx="9677400" cy="17491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3010" marR="5080" indent="-1210945">
              <a:lnSpc>
                <a:spcPct val="100000"/>
              </a:lnSpc>
              <a:spcBef>
                <a:spcPts val="100"/>
              </a:spcBef>
            </a:pPr>
            <a:r>
              <a:rPr lang="en-US" sz="7200" spc="-5" dirty="0" err="1">
                <a:solidFill>
                  <a:srgbClr val="00318B"/>
                </a:solidFill>
                <a:cs typeface="Source Sans Pro"/>
              </a:rPr>
              <a:t>Aljabar</a:t>
            </a:r>
            <a:r>
              <a:rPr lang="en-US" sz="7200" spc="-5" dirty="0">
                <a:solidFill>
                  <a:srgbClr val="00318B"/>
                </a:solidFill>
                <a:cs typeface="Source Sans Pro"/>
              </a:rPr>
              <a:t> Linier - </a:t>
            </a:r>
            <a:r>
              <a:rPr lang="en-US" sz="7200" spc="-5" dirty="0" err="1">
                <a:solidFill>
                  <a:srgbClr val="00318B"/>
                </a:solidFill>
                <a:cs typeface="Source Sans Pro"/>
              </a:rPr>
              <a:t>Matriks</a:t>
            </a:r>
            <a:endParaRPr lang="cs-CZ" sz="7200" spc="-5" dirty="0">
              <a:solidFill>
                <a:srgbClr val="00318B"/>
              </a:solidFill>
              <a:cs typeface="Source Sans Pro"/>
            </a:endParaRPr>
          </a:p>
          <a:p>
            <a:pPr marL="1223010" marR="5080" indent="-1210945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>
                <a:solidFill>
                  <a:srgbClr val="00318B"/>
                </a:solidFill>
                <a:cs typeface="Source Sans Pro"/>
              </a:rPr>
              <a:t>Semester </a:t>
            </a:r>
            <a:r>
              <a:rPr lang="en-US" sz="4000" spc="-5" dirty="0" err="1">
                <a:solidFill>
                  <a:srgbClr val="00318B"/>
                </a:solidFill>
                <a:cs typeface="Source Sans Pro"/>
              </a:rPr>
              <a:t>Genap</a:t>
            </a:r>
            <a:r>
              <a:rPr lang="en-US" sz="4000" spc="-5" dirty="0">
                <a:solidFill>
                  <a:srgbClr val="00318B"/>
                </a:solidFill>
                <a:cs typeface="Source Sans Pro"/>
              </a:rPr>
              <a:t> 2021/2022</a:t>
            </a:r>
            <a:endParaRPr lang="cs-CZ" sz="4000" dirty="0">
              <a:cs typeface="Source Sans Pr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5956" y="7844813"/>
            <a:ext cx="7888372" cy="25135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>
                <a:solidFill>
                  <a:srgbClr val="00A0F0"/>
                </a:solidFill>
                <a:cs typeface="Source Sans Pro Light"/>
              </a:rPr>
              <a:t>Prodi Teknik </a:t>
            </a:r>
            <a:r>
              <a:rPr lang="en-US" sz="4000" spc="-5" dirty="0" err="1">
                <a:solidFill>
                  <a:srgbClr val="00A0F0"/>
                </a:solidFill>
                <a:cs typeface="Source Sans Pro Light"/>
              </a:rPr>
              <a:t>Informatika</a:t>
            </a:r>
            <a:endParaRPr lang="en-US" sz="4000" spc="-5" dirty="0">
              <a:solidFill>
                <a:srgbClr val="00A0F0"/>
              </a:solidFill>
              <a:cs typeface="Source Sans Pro Ligh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 err="1">
                <a:solidFill>
                  <a:srgbClr val="00A0F0"/>
                </a:solidFill>
                <a:cs typeface="Source Sans Pro Light"/>
              </a:rPr>
              <a:t>Fakultas</a:t>
            </a:r>
            <a:r>
              <a:rPr lang="en-US" sz="4000" spc="-5" dirty="0">
                <a:solidFill>
                  <a:srgbClr val="00A0F0"/>
                </a:solidFill>
                <a:cs typeface="Source Sans Pro Light"/>
              </a:rPr>
              <a:t> </a:t>
            </a:r>
            <a:r>
              <a:rPr lang="en-US" sz="4000" spc="-5" dirty="0" err="1">
                <a:solidFill>
                  <a:srgbClr val="00A0F0"/>
                </a:solidFill>
                <a:cs typeface="Source Sans Pro Light"/>
              </a:rPr>
              <a:t>Teknologi</a:t>
            </a:r>
            <a:r>
              <a:rPr lang="en-US" sz="4000" spc="-5" dirty="0">
                <a:solidFill>
                  <a:srgbClr val="00A0F0"/>
                </a:solidFill>
                <a:cs typeface="Source Sans Pro Light"/>
              </a:rPr>
              <a:t> </a:t>
            </a:r>
            <a:r>
              <a:rPr lang="en-US" sz="4000" spc="-5" dirty="0" err="1">
                <a:solidFill>
                  <a:srgbClr val="00A0F0"/>
                </a:solidFill>
                <a:cs typeface="Source Sans Pro Light"/>
              </a:rPr>
              <a:t>Informasi</a:t>
            </a:r>
            <a:endParaRPr lang="en-US" sz="4000" spc="-5" dirty="0">
              <a:solidFill>
                <a:srgbClr val="00A0F0"/>
              </a:solidFill>
              <a:cs typeface="Source Sans Pro Ligh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>
                <a:solidFill>
                  <a:srgbClr val="00A0F0"/>
                </a:solidFill>
                <a:cs typeface="Source Sans Pro Light"/>
              </a:rPr>
              <a:t>Universitas </a:t>
            </a:r>
            <a:r>
              <a:rPr lang="en-US" sz="4000" spc="-5" dirty="0" err="1">
                <a:solidFill>
                  <a:srgbClr val="00A0F0"/>
                </a:solidFill>
                <a:cs typeface="Source Sans Pro Light"/>
              </a:rPr>
              <a:t>Serang</a:t>
            </a:r>
            <a:r>
              <a:rPr lang="en-US" sz="4000" spc="-5" dirty="0">
                <a:solidFill>
                  <a:srgbClr val="00A0F0"/>
                </a:solidFill>
                <a:cs typeface="Source Sans Pro Light"/>
              </a:rPr>
              <a:t> Raya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>
                <a:solidFill>
                  <a:srgbClr val="00A0F0"/>
                </a:solidFill>
                <a:cs typeface="Source Sans Pro Light"/>
              </a:rPr>
              <a:t>2022</a:t>
            </a:r>
            <a:endParaRPr lang="cs-CZ" sz="4000" dirty="0">
              <a:cs typeface="Source Sans Pro Light"/>
            </a:endParaRPr>
          </a:p>
        </p:txBody>
      </p:sp>
      <p:sp>
        <p:nvSpPr>
          <p:cNvPr id="25" name="object 20">
            <a:extLst>
              <a:ext uri="{FF2B5EF4-FFF2-40B4-BE49-F238E27FC236}">
                <a16:creationId xmlns:a16="http://schemas.microsoft.com/office/drawing/2014/main" id="{31A88B54-49A0-4B0C-901A-15C0703451C4}"/>
              </a:ext>
            </a:extLst>
          </p:cNvPr>
          <p:cNvSpPr txBox="1"/>
          <p:nvPr/>
        </p:nvSpPr>
        <p:spPr>
          <a:xfrm>
            <a:off x="665956" y="3986808"/>
            <a:ext cx="9862707" cy="12567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 err="1">
                <a:cs typeface="Source Sans Pro Light"/>
              </a:rPr>
              <a:t>Pertemuan</a:t>
            </a:r>
            <a:r>
              <a:rPr lang="en-US" sz="4000" spc="-5" dirty="0">
                <a:cs typeface="Source Sans Pro Light"/>
              </a:rPr>
              <a:t> #1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 err="1">
                <a:cs typeface="Source Sans Pro Light"/>
              </a:rPr>
              <a:t>Matriks</a:t>
            </a:r>
            <a:r>
              <a:rPr lang="en-US" sz="4000" spc="-5" dirty="0">
                <a:cs typeface="Source Sans Pro Light"/>
              </a:rPr>
              <a:t> dan Operator </a:t>
            </a:r>
            <a:r>
              <a:rPr lang="en-US" sz="4000" spc="-5" dirty="0" err="1">
                <a:cs typeface="Source Sans Pro Light"/>
              </a:rPr>
              <a:t>Pengolahnya</a:t>
            </a:r>
            <a:endParaRPr lang="cs-CZ" sz="4000" dirty="0">
              <a:cs typeface="Source Sans Pro Ligh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050D4D-6B12-44EB-9478-0E80E5395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8273" y="1590098"/>
            <a:ext cx="11377679" cy="82582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7D2D77-0AD3-4F11-8B37-831EB6E5DAB3}"/>
              </a:ext>
            </a:extLst>
          </p:cNvPr>
          <p:cNvSpPr txBox="1"/>
          <p:nvPr/>
        </p:nvSpPr>
        <p:spPr>
          <a:xfrm>
            <a:off x="548390" y="5780066"/>
            <a:ext cx="4820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disusun</a:t>
            </a:r>
            <a:r>
              <a:rPr lang="en-US" sz="4000" dirty="0"/>
              <a:t> oleh:</a:t>
            </a:r>
          </a:p>
          <a:p>
            <a:r>
              <a:rPr lang="en-US" sz="4000" dirty="0"/>
              <a:t>Riana </a:t>
            </a:r>
            <a:r>
              <a:rPr lang="en-US" sz="4000" dirty="0" err="1"/>
              <a:t>Hadiana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6100353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Image Analysis</a:t>
            </a:r>
            <a:endParaRPr lang="cs-CZ" sz="4000" dirty="0">
              <a:cs typeface="Source Sans Pr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C5E4C0-C4F6-40ED-99FD-785E9C5B3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041" y="2061757"/>
            <a:ext cx="10260230" cy="796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5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6100353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Image Analysis</a:t>
            </a:r>
            <a:endParaRPr lang="cs-CZ" sz="4000" dirty="0">
              <a:cs typeface="Source Sans Pro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2102" y="2097701"/>
            <a:ext cx="16206107" cy="575747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571500" indent="-5715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dirty="0" err="1"/>
              <a:t>Memperkirakan</a:t>
            </a:r>
            <a:r>
              <a:rPr lang="en-US" sz="4000" dirty="0"/>
              <a:t> </a:t>
            </a:r>
            <a:r>
              <a:rPr lang="en-US" sz="4000" dirty="0" err="1"/>
              <a:t>luas</a:t>
            </a:r>
            <a:r>
              <a:rPr lang="en-US" sz="4000" dirty="0"/>
              <a:t> sawah </a:t>
            </a:r>
            <a:r>
              <a:rPr lang="en-US" sz="4000" dirty="0" err="1"/>
              <a:t>berdasarkan</a:t>
            </a:r>
            <a:r>
              <a:rPr lang="en-US" sz="4000" dirty="0"/>
              <a:t> </a:t>
            </a:r>
            <a:r>
              <a:rPr lang="en-US" sz="4000" dirty="0" err="1"/>
              <a:t>citra</a:t>
            </a:r>
            <a:r>
              <a:rPr lang="en-US" sz="4000" dirty="0"/>
              <a:t> </a:t>
            </a:r>
            <a:r>
              <a:rPr lang="en-US" sz="4000" dirty="0" err="1"/>
              <a:t>satelit</a:t>
            </a:r>
            <a:endParaRPr lang="en-US" sz="4000" dirty="0"/>
          </a:p>
          <a:p>
            <a:pPr marL="571500" indent="-5715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dirty="0" err="1"/>
              <a:t>Menghitung</a:t>
            </a:r>
            <a:r>
              <a:rPr lang="en-US" sz="4000" dirty="0"/>
              <a:t> </a:t>
            </a:r>
            <a:r>
              <a:rPr lang="en-US" sz="4000" dirty="0" err="1"/>
              <a:t>banyaknya</a:t>
            </a:r>
            <a:r>
              <a:rPr lang="en-US" sz="4000" dirty="0"/>
              <a:t> </a:t>
            </a:r>
            <a:r>
              <a:rPr lang="en-US" sz="4000" dirty="0" err="1"/>
              <a:t>pohon</a:t>
            </a:r>
            <a:r>
              <a:rPr lang="en-US" sz="4000" dirty="0"/>
              <a:t> di </a:t>
            </a:r>
            <a:r>
              <a:rPr lang="en-US" sz="4000" dirty="0" err="1"/>
              <a:t>kebun</a:t>
            </a:r>
            <a:r>
              <a:rPr lang="en-US" sz="4000" dirty="0"/>
              <a:t> </a:t>
            </a:r>
            <a:r>
              <a:rPr lang="en-US" sz="4000" dirty="0" err="1"/>
              <a:t>dari</a:t>
            </a:r>
            <a:r>
              <a:rPr lang="en-US" sz="4000" dirty="0"/>
              <a:t> </a:t>
            </a:r>
            <a:r>
              <a:rPr lang="en-US" sz="4000" dirty="0" err="1"/>
              <a:t>foto</a:t>
            </a:r>
            <a:r>
              <a:rPr lang="en-US" sz="4000" dirty="0"/>
              <a:t> drone</a:t>
            </a:r>
          </a:p>
          <a:p>
            <a:pPr marL="571500" indent="-5715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dirty="0" err="1"/>
              <a:t>Menghitung</a:t>
            </a:r>
            <a:r>
              <a:rPr lang="en-US" sz="4000" dirty="0"/>
              <a:t> </a:t>
            </a:r>
            <a:r>
              <a:rPr lang="en-US" sz="4000" dirty="0" err="1"/>
              <a:t>banyaknya</a:t>
            </a:r>
            <a:r>
              <a:rPr lang="en-US" sz="4000" dirty="0"/>
              <a:t> </a:t>
            </a:r>
            <a:r>
              <a:rPr lang="en-US" sz="4000" dirty="0" err="1"/>
              <a:t>demonstran</a:t>
            </a:r>
            <a:r>
              <a:rPr lang="en-US" sz="4000" dirty="0"/>
              <a:t> </a:t>
            </a:r>
            <a:r>
              <a:rPr lang="en-US" sz="4000" dirty="0" err="1"/>
              <a:t>berdasarkan</a:t>
            </a:r>
            <a:r>
              <a:rPr lang="en-US" sz="4000" dirty="0"/>
              <a:t> </a:t>
            </a:r>
            <a:r>
              <a:rPr lang="en-US" sz="4000" dirty="0" err="1"/>
              <a:t>foto</a:t>
            </a:r>
            <a:r>
              <a:rPr lang="en-US" sz="4000" dirty="0"/>
              <a:t> citizen</a:t>
            </a:r>
          </a:p>
          <a:p>
            <a:pPr marL="571500" indent="-5715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dirty="0" err="1"/>
              <a:t>Memperkirakan</a:t>
            </a:r>
            <a:r>
              <a:rPr lang="en-US" sz="4000" dirty="0"/>
              <a:t> </a:t>
            </a:r>
            <a:r>
              <a:rPr lang="en-US" sz="4000" dirty="0" err="1"/>
              <a:t>kemacetan</a:t>
            </a:r>
            <a:r>
              <a:rPr lang="en-US" sz="4000" dirty="0"/>
              <a:t> </a:t>
            </a:r>
            <a:r>
              <a:rPr lang="en-US" sz="4000" dirty="0" err="1"/>
              <a:t>dari</a:t>
            </a:r>
            <a:r>
              <a:rPr lang="en-US" sz="4000" dirty="0"/>
              <a:t> CCTV </a:t>
            </a:r>
            <a:r>
              <a:rPr lang="en-US" sz="4000" dirty="0" err="1"/>
              <a:t>polisi</a:t>
            </a:r>
            <a:endParaRPr lang="en-US" sz="4000" dirty="0"/>
          </a:p>
          <a:p>
            <a:pPr marL="571500" indent="-5715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972629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6100353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Network Analysis</a:t>
            </a:r>
            <a:endParaRPr lang="cs-CZ" sz="4000" dirty="0">
              <a:cs typeface="Source Sans Pro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36446-EA79-4EBB-B2EE-5B0B5E223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301" y="2928312"/>
            <a:ext cx="11697709" cy="505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96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6100353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Network Analysis</a:t>
            </a:r>
            <a:endParaRPr lang="cs-CZ" sz="4000" dirty="0">
              <a:cs typeface="Source Sans Pro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36446-EA79-4EBB-B2EE-5B0B5E223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9677" y="1661214"/>
            <a:ext cx="11127477" cy="880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70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6100353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Network Analysis</a:t>
            </a:r>
            <a:endParaRPr lang="cs-CZ" sz="4000" dirty="0">
              <a:cs typeface="Source Sans Pr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1BD101-3D0F-4BE4-84F8-0E058D2B0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798" y="3345777"/>
            <a:ext cx="16140715" cy="518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10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6100353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Network Analysis</a:t>
            </a:r>
            <a:endParaRPr lang="cs-CZ" sz="4000" dirty="0">
              <a:cs typeface="Source Sans Pro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2102" y="2097701"/>
            <a:ext cx="16206107" cy="6714659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571500" indent="-5715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Social Network Analysis: </a:t>
            </a:r>
            <a:r>
              <a:rPr lang="en-US" sz="4000" dirty="0" err="1"/>
              <a:t>mencari</a:t>
            </a:r>
            <a:r>
              <a:rPr lang="en-US" sz="4000" dirty="0"/>
              <a:t> centrality </a:t>
            </a:r>
            <a:r>
              <a:rPr lang="en-US" sz="4000" dirty="0" err="1"/>
              <a:t>setiap</a:t>
            </a:r>
            <a:r>
              <a:rPr lang="en-US" sz="4000" dirty="0"/>
              <a:t> </a:t>
            </a:r>
            <a:r>
              <a:rPr lang="en-US" sz="4000" dirty="0" err="1"/>
              <a:t>individu</a:t>
            </a:r>
            <a:endParaRPr lang="en-US" sz="4000" dirty="0"/>
          </a:p>
          <a:p>
            <a:pPr marL="1485900" lvl="2" indent="-5715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3200" dirty="0" err="1"/>
              <a:t>Mengidentifikasi</a:t>
            </a:r>
            <a:r>
              <a:rPr lang="en-US" sz="3200" dirty="0"/>
              <a:t> </a:t>
            </a:r>
            <a:r>
              <a:rPr lang="en-US" sz="3200" dirty="0" err="1"/>
              <a:t>akun</a:t>
            </a:r>
            <a:r>
              <a:rPr lang="en-US" sz="3200" dirty="0"/>
              <a:t> </a:t>
            </a:r>
            <a:r>
              <a:rPr lang="en-US" sz="3200" dirty="0" err="1"/>
              <a:t>medsos</a:t>
            </a:r>
            <a:r>
              <a:rPr lang="en-US" sz="3200" dirty="0"/>
              <a:t> yang </a:t>
            </a:r>
            <a:r>
              <a:rPr lang="en-US" sz="3200" dirty="0" err="1"/>
              <a:t>potensial</a:t>
            </a:r>
            <a:r>
              <a:rPr lang="en-US" sz="3200" dirty="0"/>
              <a:t> </a:t>
            </a:r>
            <a:r>
              <a:rPr lang="en-US" sz="3200" dirty="0" err="1"/>
              <a:t>jadi</a:t>
            </a:r>
            <a:r>
              <a:rPr lang="en-US" sz="3200" dirty="0"/>
              <a:t> </a:t>
            </a:r>
            <a:r>
              <a:rPr lang="en-US" sz="3200" dirty="0" err="1"/>
              <a:t>penyebar</a:t>
            </a:r>
            <a:r>
              <a:rPr lang="en-US" sz="3200" dirty="0"/>
              <a:t> </a:t>
            </a:r>
            <a:r>
              <a:rPr lang="en-US" sz="3200" dirty="0" err="1"/>
              <a:t>informasi</a:t>
            </a:r>
            <a:r>
              <a:rPr lang="en-US" sz="3200" dirty="0"/>
              <a:t> dan </a:t>
            </a:r>
            <a:r>
              <a:rPr lang="en-US" sz="3200" dirty="0" err="1"/>
              <a:t>memasang</a:t>
            </a:r>
            <a:r>
              <a:rPr lang="en-US" sz="3200" dirty="0"/>
              <a:t> </a:t>
            </a:r>
            <a:r>
              <a:rPr lang="en-US" sz="3200" dirty="0" err="1"/>
              <a:t>iklan</a:t>
            </a:r>
            <a:r>
              <a:rPr lang="en-US" sz="3200" dirty="0"/>
              <a:t> online</a:t>
            </a:r>
          </a:p>
          <a:p>
            <a:pPr marL="1485900" lvl="2" indent="-5715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3200" dirty="0" err="1"/>
              <a:t>Melacak</a:t>
            </a:r>
            <a:r>
              <a:rPr lang="en-US" sz="3200" dirty="0"/>
              <a:t> </a:t>
            </a:r>
            <a:r>
              <a:rPr lang="en-US" sz="3200" dirty="0" err="1"/>
              <a:t>jaringan</a:t>
            </a:r>
            <a:r>
              <a:rPr lang="en-US" sz="3200" dirty="0"/>
              <a:t> </a:t>
            </a:r>
            <a:r>
              <a:rPr lang="en-US" sz="3200" dirty="0" err="1"/>
              <a:t>teroris</a:t>
            </a:r>
            <a:endParaRPr lang="en-US" sz="3200" dirty="0"/>
          </a:p>
          <a:p>
            <a:pPr marL="571500" indent="-5715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Inter-bank Transaction: </a:t>
            </a:r>
            <a:r>
              <a:rPr lang="en-US" sz="4000" dirty="0" err="1"/>
              <a:t>analisis</a:t>
            </a:r>
            <a:r>
              <a:rPr lang="en-US" sz="4000" dirty="0"/>
              <a:t> pasar uang </a:t>
            </a:r>
            <a:r>
              <a:rPr lang="en-US" sz="4000" dirty="0" err="1"/>
              <a:t>antar</a:t>
            </a:r>
            <a:r>
              <a:rPr lang="en-US" sz="4000" dirty="0"/>
              <a:t> bank</a:t>
            </a:r>
          </a:p>
          <a:p>
            <a:pPr marL="571500" indent="-5715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Export-Import Analysis: </a:t>
            </a:r>
            <a:r>
              <a:rPr lang="en-US" sz="4000" dirty="0" err="1"/>
              <a:t>melihat</a:t>
            </a:r>
            <a:r>
              <a:rPr lang="en-US" sz="4000" dirty="0"/>
              <a:t> </a:t>
            </a:r>
            <a:r>
              <a:rPr lang="en-US" sz="4000" dirty="0" err="1"/>
              <a:t>ketergantungan</a:t>
            </a:r>
            <a:r>
              <a:rPr lang="en-US" sz="4000" dirty="0"/>
              <a:t> </a:t>
            </a:r>
            <a:r>
              <a:rPr lang="en-US" sz="4000" dirty="0" err="1"/>
              <a:t>satu</a:t>
            </a:r>
            <a:r>
              <a:rPr lang="en-US" sz="4000" dirty="0"/>
              <a:t> negara </a:t>
            </a:r>
            <a:r>
              <a:rPr lang="en-US" sz="4000" dirty="0" err="1"/>
              <a:t>dengan</a:t>
            </a:r>
            <a:r>
              <a:rPr lang="en-US" sz="4000" dirty="0"/>
              <a:t> negara lain</a:t>
            </a:r>
          </a:p>
          <a:p>
            <a:pPr marL="571500" indent="-5715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dirty="0" err="1"/>
              <a:t>Analisis</a:t>
            </a:r>
            <a:r>
              <a:rPr lang="en-US" sz="4000" dirty="0"/>
              <a:t> transfer dana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mendeteksi</a:t>
            </a:r>
            <a:r>
              <a:rPr lang="en-US" sz="4000" dirty="0"/>
              <a:t> </a:t>
            </a:r>
            <a:r>
              <a:rPr lang="en-US" sz="4000" dirty="0" err="1"/>
              <a:t>perilaku</a:t>
            </a:r>
            <a:r>
              <a:rPr lang="en-US" sz="4000" dirty="0"/>
              <a:t> </a:t>
            </a:r>
            <a:r>
              <a:rPr lang="en-US" sz="4000" dirty="0" err="1"/>
              <a:t>pencucian</a:t>
            </a:r>
            <a:r>
              <a:rPr lang="en-US" sz="4000" dirty="0"/>
              <a:t> uang oleh PPATK (Pusat </a:t>
            </a:r>
            <a:r>
              <a:rPr lang="en-US" sz="4000" dirty="0" err="1"/>
              <a:t>Pelaporan</a:t>
            </a:r>
            <a:r>
              <a:rPr lang="en-US" sz="4000" dirty="0"/>
              <a:t> dan </a:t>
            </a:r>
            <a:r>
              <a:rPr lang="en-US" sz="4000" dirty="0" err="1"/>
              <a:t>Analisis</a:t>
            </a:r>
            <a:r>
              <a:rPr lang="en-US" sz="4000" dirty="0"/>
              <a:t> </a:t>
            </a:r>
            <a:r>
              <a:rPr lang="en-US" sz="4000" dirty="0" err="1"/>
              <a:t>Transaksi</a:t>
            </a:r>
            <a:r>
              <a:rPr lang="en-US" sz="4000" dirty="0"/>
              <a:t> </a:t>
            </a:r>
            <a:r>
              <a:rPr lang="en-US" sz="4000" dirty="0" err="1"/>
              <a:t>Keuangan</a:t>
            </a:r>
            <a:r>
              <a:rPr 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164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6100353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Computation</a:t>
            </a:r>
            <a:endParaRPr lang="cs-CZ" sz="4000" dirty="0">
              <a:cs typeface="Source Sans Pr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1BD101-3D0F-4BE4-84F8-0E058D2B0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8195" y="2240892"/>
            <a:ext cx="8293922" cy="763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42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8608422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Coding and Decoding Messages</a:t>
            </a:r>
            <a:endParaRPr lang="cs-CZ" sz="4000" dirty="0">
              <a:cs typeface="Source Sans Pro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03E6E-A166-4C73-962E-AB839D17F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52" y="1660660"/>
            <a:ext cx="8509658" cy="50013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91B089-1D88-456F-A849-E72CD82AB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746" y="5029200"/>
            <a:ext cx="9244267" cy="518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06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8608422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Coding and Decoding Messages</a:t>
            </a:r>
            <a:endParaRPr lang="cs-CZ" sz="4000" dirty="0">
              <a:cs typeface="Source Sans Pro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71513C-EE42-4BBA-9931-175621FE9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72" y="2004030"/>
            <a:ext cx="8298766" cy="53509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BBC5A8-BF49-4BB1-98F8-526C93B5A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156" y="4679523"/>
            <a:ext cx="9044485" cy="557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79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8608422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Coding and Decoding Messages</a:t>
            </a:r>
            <a:endParaRPr lang="cs-CZ" sz="4000" dirty="0">
              <a:cs typeface="Source Sans Pro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6E08D-BA8F-4DAE-A3A2-17E1C9A02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396" y="2315499"/>
            <a:ext cx="10256053" cy="606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7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97D96F-CA17-4A29-A9FC-D79C57B49032}"/>
              </a:ext>
            </a:extLst>
          </p:cNvPr>
          <p:cNvGrpSpPr/>
          <p:nvPr/>
        </p:nvGrpSpPr>
        <p:grpSpPr>
          <a:xfrm>
            <a:off x="-19844" y="2929520"/>
            <a:ext cx="4885135" cy="828288"/>
            <a:chOff x="-19844" y="2798890"/>
            <a:chExt cx="4885135" cy="828288"/>
          </a:xfrm>
          <a:solidFill>
            <a:srgbClr val="FFBF00"/>
          </a:solidFill>
        </p:grpSpPr>
        <p:sp>
          <p:nvSpPr>
            <p:cNvPr id="33" name="object 25">
              <a:extLst>
                <a:ext uri="{FF2B5EF4-FFF2-40B4-BE49-F238E27FC236}">
                  <a16:creationId xmlns:a16="http://schemas.microsoft.com/office/drawing/2014/main" id="{DA12AC99-EC5E-4392-8054-AF0DE866402B}"/>
                </a:ext>
              </a:extLst>
            </p:cNvPr>
            <p:cNvSpPr/>
            <p:nvPr/>
          </p:nvSpPr>
          <p:spPr>
            <a:xfrm>
              <a:off x="-19844" y="2799178"/>
              <a:ext cx="3256757" cy="828000"/>
            </a:xfrm>
            <a:custGeom>
              <a:avLst/>
              <a:gdLst/>
              <a:ahLst/>
              <a:cxnLst/>
              <a:rect l="l" t="t" r="r" b="b"/>
              <a:pathLst>
                <a:path w="1955164" h="437514">
                  <a:moveTo>
                    <a:pt x="1736031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1736031" y="437153"/>
                  </a:lnTo>
                  <a:lnTo>
                    <a:pt x="1786148" y="431380"/>
                  </a:lnTo>
                  <a:lnTo>
                    <a:pt x="1832155" y="414936"/>
                  </a:lnTo>
                  <a:lnTo>
                    <a:pt x="1872739" y="389134"/>
                  </a:lnTo>
                  <a:lnTo>
                    <a:pt x="1906588" y="355285"/>
                  </a:lnTo>
                  <a:lnTo>
                    <a:pt x="1932391" y="314701"/>
                  </a:lnTo>
                  <a:lnTo>
                    <a:pt x="1948834" y="268694"/>
                  </a:lnTo>
                  <a:lnTo>
                    <a:pt x="1954607" y="218577"/>
                  </a:lnTo>
                  <a:lnTo>
                    <a:pt x="1948834" y="168459"/>
                  </a:lnTo>
                  <a:lnTo>
                    <a:pt x="1932391" y="122452"/>
                  </a:lnTo>
                  <a:lnTo>
                    <a:pt x="1906588" y="81868"/>
                  </a:lnTo>
                  <a:lnTo>
                    <a:pt x="1872739" y="48018"/>
                  </a:lnTo>
                  <a:lnTo>
                    <a:pt x="1832155" y="22216"/>
                  </a:lnTo>
                  <a:lnTo>
                    <a:pt x="1786148" y="5772"/>
                  </a:lnTo>
                  <a:lnTo>
                    <a:pt x="173603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25">
              <a:extLst>
                <a:ext uri="{FF2B5EF4-FFF2-40B4-BE49-F238E27FC236}">
                  <a16:creationId xmlns:a16="http://schemas.microsoft.com/office/drawing/2014/main" id="{B71CB4DF-A4F3-464D-86D8-D2C705048CB0}"/>
                </a:ext>
              </a:extLst>
            </p:cNvPr>
            <p:cNvSpPr/>
            <p:nvPr/>
          </p:nvSpPr>
          <p:spPr>
            <a:xfrm>
              <a:off x="1608534" y="2798890"/>
              <a:ext cx="3256757" cy="828000"/>
            </a:xfrm>
            <a:custGeom>
              <a:avLst/>
              <a:gdLst/>
              <a:ahLst/>
              <a:cxnLst/>
              <a:rect l="l" t="t" r="r" b="b"/>
              <a:pathLst>
                <a:path w="1955164" h="437514">
                  <a:moveTo>
                    <a:pt x="1736031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1736031" y="437153"/>
                  </a:lnTo>
                  <a:lnTo>
                    <a:pt x="1786148" y="431380"/>
                  </a:lnTo>
                  <a:lnTo>
                    <a:pt x="1832155" y="414936"/>
                  </a:lnTo>
                  <a:lnTo>
                    <a:pt x="1872739" y="389134"/>
                  </a:lnTo>
                  <a:lnTo>
                    <a:pt x="1906588" y="355285"/>
                  </a:lnTo>
                  <a:lnTo>
                    <a:pt x="1932391" y="314701"/>
                  </a:lnTo>
                  <a:lnTo>
                    <a:pt x="1948834" y="268694"/>
                  </a:lnTo>
                  <a:lnTo>
                    <a:pt x="1954607" y="218577"/>
                  </a:lnTo>
                  <a:lnTo>
                    <a:pt x="1948834" y="168459"/>
                  </a:lnTo>
                  <a:lnTo>
                    <a:pt x="1932391" y="122452"/>
                  </a:lnTo>
                  <a:lnTo>
                    <a:pt x="1906588" y="81868"/>
                  </a:lnTo>
                  <a:lnTo>
                    <a:pt x="1872739" y="48018"/>
                  </a:lnTo>
                  <a:lnTo>
                    <a:pt x="1832155" y="22216"/>
                  </a:lnTo>
                  <a:lnTo>
                    <a:pt x="1786148" y="5772"/>
                  </a:lnTo>
                  <a:lnTo>
                    <a:pt x="173603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/>
          <p:nvPr/>
        </p:nvSpPr>
        <p:spPr>
          <a:xfrm>
            <a:off x="-19844" y="530683"/>
            <a:ext cx="4788239" cy="827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07525" y="579092"/>
            <a:ext cx="3581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000" spc="-5" dirty="0" err="1">
                <a:solidFill>
                  <a:srgbClr val="FFFFFF"/>
                </a:solidFill>
                <a:cs typeface="Source Sans Pro Light"/>
              </a:rPr>
              <a:t>Deskripsi</a:t>
            </a:r>
            <a:r>
              <a:rPr lang="en-US" sz="4000" spc="-5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spc="-5" dirty="0" err="1">
                <a:solidFill>
                  <a:srgbClr val="FFFFFF"/>
                </a:solidFill>
                <a:cs typeface="Source Sans Pro Light"/>
              </a:rPr>
              <a:t>Umum</a:t>
            </a:r>
            <a:endParaRPr sz="4000" dirty="0">
              <a:cs typeface="Source Sans Pro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1550" y="1689100"/>
            <a:ext cx="17220406" cy="113537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ct val="104200"/>
              </a:lnSpc>
              <a:spcBef>
                <a:spcPts val="40"/>
              </a:spcBef>
            </a:pPr>
            <a:r>
              <a:rPr lang="en-US" sz="3600" dirty="0">
                <a:cs typeface="Source Sans Pro Light"/>
              </a:rPr>
              <a:t>Kode dan Nama Mata </a:t>
            </a:r>
            <a:r>
              <a:rPr lang="en-US" sz="3600" dirty="0" err="1">
                <a:cs typeface="Source Sans Pro Light"/>
              </a:rPr>
              <a:t>Kuliah</a:t>
            </a:r>
            <a:r>
              <a:rPr lang="en-US" sz="3600" dirty="0">
                <a:cs typeface="Source Sans Pro Light"/>
              </a:rPr>
              <a:t>	: </a:t>
            </a:r>
            <a:r>
              <a:rPr lang="en-US" sz="3600" b="1" dirty="0" err="1">
                <a:cs typeface="Source Sans Pro Light"/>
              </a:rPr>
              <a:t>Aljabar</a:t>
            </a:r>
            <a:r>
              <a:rPr lang="en-US" sz="3600" b="1" dirty="0">
                <a:cs typeface="Source Sans Pro Light"/>
              </a:rPr>
              <a:t> Linier + </a:t>
            </a:r>
            <a:r>
              <a:rPr lang="en-US" sz="3600" b="1" dirty="0" err="1">
                <a:cs typeface="Source Sans Pro Light"/>
              </a:rPr>
              <a:t>Matriks</a:t>
            </a:r>
            <a:endParaRPr lang="en-US" sz="3600" b="1" dirty="0">
              <a:cs typeface="Source Sans Pro Light"/>
            </a:endParaRPr>
          </a:p>
          <a:p>
            <a:pPr marL="12700" marR="5080" algn="just">
              <a:lnSpc>
                <a:spcPct val="104200"/>
              </a:lnSpc>
              <a:spcBef>
                <a:spcPts val="40"/>
              </a:spcBef>
            </a:pPr>
            <a:r>
              <a:rPr lang="en-US" sz="3600" dirty="0" err="1">
                <a:cs typeface="Source Sans Pro Light"/>
              </a:rPr>
              <a:t>Bobot</a:t>
            </a:r>
            <a:r>
              <a:rPr lang="en-US" sz="3600" dirty="0">
                <a:cs typeface="Source Sans Pro Light"/>
              </a:rPr>
              <a:t> SKS								: </a:t>
            </a:r>
            <a:r>
              <a:rPr lang="en-US" sz="3600" b="1" dirty="0">
                <a:cs typeface="Source Sans Pro Light"/>
              </a:rPr>
              <a:t>3 SKS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71549" y="3870007"/>
            <a:ext cx="17394827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700" algn="l"/>
              </a:tabLst>
            </a:pP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menyelesaikan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mata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kuliah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mampu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konsep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aljabar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linier dan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matriks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menyelesaikan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masalah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sistematis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mengomunikasikannya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lisan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maupun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tulisan.</a:t>
            </a:r>
            <a:endParaRPr lang="en-US" sz="3600" dirty="0">
              <a:cs typeface="Source Sans Pro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7525" y="3055043"/>
            <a:ext cx="480615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cs typeface="Source Sans Pro Light"/>
              </a:rPr>
              <a:t>Learning</a:t>
            </a:r>
            <a:r>
              <a:rPr sz="3600" spc="-35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3600" spc="-5" dirty="0">
                <a:solidFill>
                  <a:srgbClr val="FFFFFF"/>
                </a:solidFill>
                <a:cs typeface="Source Sans Pro Light"/>
              </a:rPr>
              <a:t>Outcome</a:t>
            </a:r>
            <a:endParaRPr sz="3600" dirty="0">
              <a:cs typeface="Source Sans Pro Ligh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10687" y="2948045"/>
            <a:ext cx="247800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5" dirty="0">
                <a:solidFill>
                  <a:srgbClr val="FFFFFF"/>
                </a:solidFill>
                <a:cs typeface="Source Sans Pro Light"/>
              </a:rPr>
              <a:t>K</a:t>
            </a:r>
            <a:r>
              <a:rPr sz="2800" spc="25" dirty="0">
                <a:solidFill>
                  <a:srgbClr val="FFFFFF"/>
                </a:solidFill>
                <a:cs typeface="Source Sans Pro Light"/>
              </a:rPr>
              <a:t>e</a:t>
            </a:r>
            <a:r>
              <a:rPr sz="2800" dirty="0">
                <a:solidFill>
                  <a:srgbClr val="FFFFFF"/>
                </a:solidFill>
                <a:cs typeface="Source Sans Pro Light"/>
              </a:rPr>
              <a:t>ywo</a:t>
            </a:r>
            <a:r>
              <a:rPr sz="2800" spc="-20" dirty="0">
                <a:solidFill>
                  <a:srgbClr val="FFFFFF"/>
                </a:solidFill>
                <a:cs typeface="Source Sans Pro Light"/>
              </a:rPr>
              <a:t>r</a:t>
            </a:r>
            <a:r>
              <a:rPr sz="2800" dirty="0">
                <a:solidFill>
                  <a:srgbClr val="FFFFFF"/>
                </a:solidFill>
                <a:cs typeface="Source Sans Pro Light"/>
              </a:rPr>
              <a:t>ds</a:t>
            </a:r>
            <a:endParaRPr sz="2800" dirty="0">
              <a:cs typeface="Source Sans Pro Ligh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-794" y="5764716"/>
            <a:ext cx="4866085" cy="828000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820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507525" y="5878762"/>
            <a:ext cx="420012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600" spc="-30" dirty="0" err="1">
                <a:solidFill>
                  <a:srgbClr val="FFFFFF"/>
                </a:solidFill>
                <a:cs typeface="Source Sans Pro Light"/>
              </a:rPr>
              <a:t>Deskripsi</a:t>
            </a:r>
            <a:r>
              <a:rPr lang="en-US" sz="3600" spc="-30" dirty="0">
                <a:solidFill>
                  <a:srgbClr val="FFFFFF"/>
                </a:solidFill>
                <a:cs typeface="Source Sans Pro Light"/>
              </a:rPr>
              <a:t> Mata </a:t>
            </a:r>
            <a:r>
              <a:rPr lang="en-US" sz="3600" spc="-30" dirty="0" err="1">
                <a:solidFill>
                  <a:srgbClr val="FFFFFF"/>
                </a:solidFill>
                <a:cs typeface="Source Sans Pro Light"/>
              </a:rPr>
              <a:t>Kuliah</a:t>
            </a:r>
            <a:endParaRPr sz="3600" dirty="0">
              <a:cs typeface="Source Sans Pro Light"/>
            </a:endParaRPr>
          </a:p>
        </p:txBody>
      </p:sp>
      <p:sp>
        <p:nvSpPr>
          <p:cNvPr id="64" name="object 18">
            <a:extLst>
              <a:ext uri="{FF2B5EF4-FFF2-40B4-BE49-F238E27FC236}">
                <a16:creationId xmlns:a16="http://schemas.microsoft.com/office/drawing/2014/main" id="{9AFB3336-2505-4DAF-AC2E-4152F68AA950}"/>
              </a:ext>
            </a:extLst>
          </p:cNvPr>
          <p:cNvSpPr txBox="1"/>
          <p:nvPr/>
        </p:nvSpPr>
        <p:spPr>
          <a:xfrm>
            <a:off x="969646" y="6772308"/>
            <a:ext cx="17394827" cy="3436069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 algn="just">
              <a:lnSpc>
                <a:spcPct val="104200"/>
              </a:lnSpc>
              <a:spcBef>
                <a:spcPts val="40"/>
              </a:spcBef>
            </a:pP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Mata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kuliah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Aljabar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Linier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Matriks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program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sarjana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teknik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informatika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membahas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dasar-dasar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Aljabar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Linier dan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Matriks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berkaitan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diterapkan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bidang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informatika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Materi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mata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kuliah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konsep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dasar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matriks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ruang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vektor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operasi-operasi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terkait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dengannya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Materi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kuliah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semester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mencakup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matriks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operasinya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invers dan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determinan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matriks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persegi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persamaan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linier dan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solusinya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vektor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bidang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ruang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basis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ruang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vektor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ruang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kali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transformasi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linier,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vektor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3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ruang</a:t>
            </a:r>
            <a:r>
              <a:rPr lang="en-ID" sz="3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eigen.</a:t>
            </a:r>
            <a:endParaRPr sz="3600" dirty="0"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5708468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Penjumlahan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Matriks</a:t>
            </a:r>
            <a:endParaRPr lang="cs-CZ" sz="40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6">
                <a:extLst>
                  <a:ext uri="{FF2B5EF4-FFF2-40B4-BE49-F238E27FC236}">
                    <a16:creationId xmlns:a16="http://schemas.microsoft.com/office/drawing/2014/main" id="{94E71047-179F-4866-9031-09A08910F8E9}"/>
                  </a:ext>
                </a:extLst>
              </p:cNvPr>
              <p:cNvSpPr txBox="1"/>
              <p:nvPr/>
            </p:nvSpPr>
            <p:spPr>
              <a:xfrm>
                <a:off x="1402102" y="2097701"/>
                <a:ext cx="16206107" cy="4055790"/>
              </a:xfrm>
              <a:prstGeom prst="rect">
                <a:avLst/>
              </a:prstGeom>
            </p:spPr>
            <p:txBody>
              <a:bodyPr vert="horz" wrap="square" lIns="0" tIns="5080" rIns="0" bIns="0" rtlCol="0">
                <a:spAutoFit/>
              </a:bodyPr>
              <a:lstStyle/>
              <a:p>
                <a:pPr marL="571500" indent="-57150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4000" dirty="0"/>
                  <a:t>Penjumlahan </a:t>
                </a:r>
                <a:r>
                  <a:rPr lang="en-US" sz="4000" dirty="0" err="1"/>
                  <a:t>matriks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4000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4000" dirty="0"/>
                  <a:t> </a:t>
                </a:r>
                <a:r>
                  <a:rPr lang="en-US" sz="4000" dirty="0" err="1"/>
                  <a:t>menghasilkan</a:t>
                </a:r>
                <a:r>
                  <a:rPr lang="en-US" sz="4000" dirty="0"/>
                  <a:t> </a:t>
                </a:r>
                <a:r>
                  <a:rPr lang="en-US" sz="4000" dirty="0" err="1"/>
                  <a:t>matriks</a:t>
                </a:r>
                <a:r>
                  <a:rPr lang="en-US" sz="4000" dirty="0"/>
                  <a:t> </a:t>
                </a:r>
                <a:r>
                  <a:rPr lang="en-US" sz="4000" dirty="0" err="1"/>
                  <a:t>baru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4000" dirty="0"/>
                  <a:t> dengan</a:t>
                </a: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4000" dirty="0"/>
                  <a:t> </a:t>
                </a:r>
                <a:r>
                  <a:rPr lang="en-US" sz="4000" dirty="0" err="1"/>
                  <a:t>untuk</a:t>
                </a:r>
                <a:r>
                  <a:rPr lang="en-US" sz="4000" dirty="0"/>
                  <a:t> </a:t>
                </a:r>
                <a:r>
                  <a:rPr lang="en-US" sz="4000" dirty="0" err="1"/>
                  <a:t>semua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000" dirty="0"/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:endParaRPr lang="en-US" sz="4000" dirty="0"/>
              </a:p>
              <a:p>
                <a:pPr marL="571500" indent="-57150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4000" dirty="0" err="1"/>
                  <a:t>Perhatikan</a:t>
                </a:r>
                <a:r>
                  <a:rPr lang="en-US" sz="4000" dirty="0"/>
                  <a:t> </a:t>
                </a:r>
                <a:r>
                  <a:rPr lang="en-US" sz="4000" dirty="0" err="1"/>
                  <a:t>bahwa</a:t>
                </a:r>
                <a:r>
                  <a:rPr lang="en-US" sz="4000" dirty="0"/>
                  <a:t> </a:t>
                </a:r>
                <a:r>
                  <a:rPr lang="en-US" sz="4000" dirty="0" err="1"/>
                  <a:t>ukuran</a:t>
                </a:r>
                <a:r>
                  <a:rPr lang="en-US" sz="4000" dirty="0"/>
                  <a:t> </a:t>
                </a:r>
                <a:r>
                  <a:rPr lang="en-US" sz="4000" dirty="0" err="1"/>
                  <a:t>matriks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4000" dirty="0"/>
                  <a:t> dan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4000" dirty="0"/>
                  <a:t> </a:t>
                </a:r>
                <a:r>
                  <a:rPr lang="en-US" sz="4000" dirty="0" err="1"/>
                  <a:t>harus</a:t>
                </a:r>
                <a:r>
                  <a:rPr lang="en-US" sz="4000" dirty="0"/>
                  <a:t> </a:t>
                </a:r>
                <a:r>
                  <a:rPr lang="en-US" sz="4000" dirty="0" err="1"/>
                  <a:t>sama</a:t>
                </a:r>
                <a:endParaRPr lang="en-US" sz="4000" dirty="0"/>
              </a:p>
            </p:txBody>
          </p:sp>
        </mc:Choice>
        <mc:Fallback>
          <p:sp>
            <p:nvSpPr>
              <p:cNvPr id="6" name="object 6">
                <a:extLst>
                  <a:ext uri="{FF2B5EF4-FFF2-40B4-BE49-F238E27FC236}">
                    <a16:creationId xmlns:a16="http://schemas.microsoft.com/office/drawing/2014/main" id="{94E71047-179F-4866-9031-09A08910F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102" y="2097701"/>
                <a:ext cx="16206107" cy="4055790"/>
              </a:xfrm>
              <a:prstGeom prst="rect">
                <a:avLst/>
              </a:prstGeom>
              <a:blipFill>
                <a:blip r:embed="rId2"/>
                <a:stretch>
                  <a:fillRect l="-1768" t="-3759" b="-6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022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5708468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Penjumlahan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Matriks</a:t>
            </a:r>
            <a:endParaRPr lang="cs-CZ" sz="40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B121AF-F498-44E2-903B-20EACD1D37F7}"/>
                  </a:ext>
                </a:extLst>
              </p:cNvPr>
              <p:cNvSpPr txBox="1"/>
              <p:nvPr/>
            </p:nvSpPr>
            <p:spPr>
              <a:xfrm>
                <a:off x="2945675" y="2632165"/>
                <a:ext cx="3409651" cy="16403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B121AF-F498-44E2-903B-20EACD1D3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675" y="2632165"/>
                <a:ext cx="3409651" cy="16403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9D89CB-632D-4F4B-9ECF-0A4E22A6EACC}"/>
                  </a:ext>
                </a:extLst>
              </p:cNvPr>
              <p:cNvSpPr txBox="1"/>
              <p:nvPr/>
            </p:nvSpPr>
            <p:spPr>
              <a:xfrm>
                <a:off x="10267156" y="2475410"/>
                <a:ext cx="3823226" cy="1627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9D89CB-632D-4F4B-9ECF-0A4E22A6E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7156" y="2475410"/>
                <a:ext cx="3823226" cy="16278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C40A57-7B22-4701-BEBB-776CAB06D421}"/>
                  </a:ext>
                </a:extLst>
              </p:cNvPr>
              <p:cNvSpPr txBox="1"/>
              <p:nvPr/>
            </p:nvSpPr>
            <p:spPr>
              <a:xfrm>
                <a:off x="5708469" y="5749833"/>
                <a:ext cx="5381345" cy="16403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C40A57-7B22-4701-BEBB-776CAB06D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469" y="5749833"/>
                <a:ext cx="5381345" cy="16403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158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5708468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Penjumlahan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Matriks</a:t>
            </a:r>
            <a:endParaRPr lang="cs-CZ" sz="40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B121AF-F498-44E2-903B-20EACD1D37F7}"/>
                  </a:ext>
                </a:extLst>
              </p:cNvPr>
              <p:cNvSpPr txBox="1"/>
              <p:nvPr/>
            </p:nvSpPr>
            <p:spPr>
              <a:xfrm>
                <a:off x="2945675" y="2632165"/>
                <a:ext cx="3409651" cy="16403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B121AF-F498-44E2-903B-20EACD1D3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675" y="2632165"/>
                <a:ext cx="3409651" cy="16403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9D89CB-632D-4F4B-9ECF-0A4E22A6EACC}"/>
                  </a:ext>
                </a:extLst>
              </p:cNvPr>
              <p:cNvSpPr txBox="1"/>
              <p:nvPr/>
            </p:nvSpPr>
            <p:spPr>
              <a:xfrm>
                <a:off x="10267156" y="2475410"/>
                <a:ext cx="4619919" cy="1627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9D89CB-632D-4F4B-9ECF-0A4E22A6E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7156" y="2475410"/>
                <a:ext cx="4619919" cy="16278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C40A57-7B22-4701-BEBB-776CAB06D421}"/>
                  </a:ext>
                </a:extLst>
              </p:cNvPr>
              <p:cNvSpPr txBox="1"/>
              <p:nvPr/>
            </p:nvSpPr>
            <p:spPr>
              <a:xfrm>
                <a:off x="7876904" y="6807924"/>
                <a:ext cx="217867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C40A57-7B22-4701-BEBB-776CAB06D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904" y="6807924"/>
                <a:ext cx="2178673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184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5708468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Penjumlahan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Matriks</a:t>
            </a:r>
            <a:endParaRPr lang="cs-CZ" sz="40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6">
                <a:extLst>
                  <a:ext uri="{FF2B5EF4-FFF2-40B4-BE49-F238E27FC236}">
                    <a16:creationId xmlns:a16="http://schemas.microsoft.com/office/drawing/2014/main" id="{D1129109-8522-4509-9E29-0E1CC996BA21}"/>
                  </a:ext>
                </a:extLst>
              </p:cNvPr>
              <p:cNvSpPr txBox="1"/>
              <p:nvPr/>
            </p:nvSpPr>
            <p:spPr>
              <a:xfrm>
                <a:off x="1402102" y="2097701"/>
                <a:ext cx="16206107" cy="4314001"/>
              </a:xfrm>
              <a:prstGeom prst="rect">
                <a:avLst/>
              </a:prstGeom>
            </p:spPr>
            <p:txBody>
              <a:bodyPr vert="horz" wrap="square" lIns="0" tIns="508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4000" dirty="0"/>
                  <a:t>Sifat </a:t>
                </a:r>
                <a:r>
                  <a:rPr lang="en-US" sz="4000" dirty="0" err="1"/>
                  <a:t>dasar</a:t>
                </a:r>
                <a:r>
                  <a:rPr lang="en-US" sz="4000" dirty="0"/>
                  <a:t> </a:t>
                </a:r>
                <a:r>
                  <a:rPr lang="en-US" sz="4000" dirty="0" err="1"/>
                  <a:t>penjumlahan</a:t>
                </a:r>
                <a:r>
                  <a:rPr lang="en-US" sz="4000" dirty="0"/>
                  <a:t> </a:t>
                </a:r>
                <a:r>
                  <a:rPr lang="en-US" sz="4000" dirty="0" err="1"/>
                  <a:t>matriks</a:t>
                </a:r>
                <a:endParaRPr lang="en-US" sz="4000" dirty="0"/>
              </a:p>
              <a:p>
                <a:pPr marL="1485900" lvl="2" indent="-571500"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4000" dirty="0" err="1"/>
                  <a:t>Komutatif</a:t>
                </a:r>
                <a:r>
                  <a:rPr lang="en-US" sz="4000" dirty="0"/>
                  <a:t>: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4000" b="1" dirty="0"/>
              </a:p>
              <a:p>
                <a:pPr marL="1485900" lvl="2" indent="-571500"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4000" dirty="0" err="1"/>
                  <a:t>Asosiatif</a:t>
                </a:r>
                <a:r>
                  <a:rPr lang="en-US" sz="4000" dirty="0"/>
                  <a:t>:</a:t>
                </a:r>
                <a:r>
                  <a:rPr lang="en-US" sz="40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000" b="1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sz="4000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4000" dirty="0"/>
                  <a:t>BUKTIKAN SIFAT DI ATAS</a:t>
                </a:r>
              </a:p>
            </p:txBody>
          </p:sp>
        </mc:Choice>
        <mc:Fallback>
          <p:sp>
            <p:nvSpPr>
              <p:cNvPr id="9" name="object 6">
                <a:extLst>
                  <a:ext uri="{FF2B5EF4-FFF2-40B4-BE49-F238E27FC236}">
                    <a16:creationId xmlns:a16="http://schemas.microsoft.com/office/drawing/2014/main" id="{D1129109-8522-4509-9E29-0E1CC996B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102" y="2097701"/>
                <a:ext cx="16206107" cy="4314001"/>
              </a:xfrm>
              <a:prstGeom prst="rect">
                <a:avLst/>
              </a:prstGeom>
              <a:blipFill>
                <a:blip r:embed="rId2"/>
                <a:stretch>
                  <a:fillRect l="-1881" t="-3531" b="-6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763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7837714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Perkalian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Matriks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dengan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Skalar</a:t>
            </a:r>
            <a:endParaRPr lang="cs-CZ" sz="40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6">
                <a:extLst>
                  <a:ext uri="{FF2B5EF4-FFF2-40B4-BE49-F238E27FC236}">
                    <a16:creationId xmlns:a16="http://schemas.microsoft.com/office/drawing/2014/main" id="{D1129109-8522-4509-9E29-0E1CC996BA21}"/>
                  </a:ext>
                </a:extLst>
              </p:cNvPr>
              <p:cNvSpPr txBox="1"/>
              <p:nvPr/>
            </p:nvSpPr>
            <p:spPr>
              <a:xfrm>
                <a:off x="1402102" y="2097701"/>
                <a:ext cx="16206107" cy="4825232"/>
              </a:xfrm>
              <a:prstGeom prst="rect">
                <a:avLst/>
              </a:prstGeom>
            </p:spPr>
            <p:txBody>
              <a:bodyPr vert="horz" wrap="square" lIns="0" tIns="508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4000" dirty="0"/>
                  <a:t>Jika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4000" dirty="0"/>
                  <a:t> </a:t>
                </a:r>
                <a:r>
                  <a:rPr lang="en-US" sz="4000" dirty="0" err="1"/>
                  <a:t>adalah</a:t>
                </a:r>
                <a:r>
                  <a:rPr lang="en-US" sz="4000" dirty="0"/>
                  <a:t> </a:t>
                </a:r>
                <a:r>
                  <a:rPr lang="en-US" sz="4000" dirty="0" err="1"/>
                  <a:t>sebuah</a:t>
                </a:r>
                <a:r>
                  <a:rPr lang="en-US" sz="4000" dirty="0"/>
                  <a:t> </a:t>
                </a:r>
                <a:r>
                  <a:rPr lang="en-US" sz="4000" dirty="0" err="1"/>
                  <a:t>skalar</a:t>
                </a:r>
                <a:r>
                  <a:rPr lang="en-US" sz="4000" dirty="0"/>
                  <a:t>/</a:t>
                </a:r>
                <a:r>
                  <a:rPr lang="en-US" sz="4000" dirty="0" err="1"/>
                  <a:t>konstanta</a:t>
                </a:r>
                <a:r>
                  <a:rPr lang="en-US" sz="4000" dirty="0"/>
                  <a:t> real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4000" dirty="0"/>
                  <a:t> </a:t>
                </a:r>
                <a:r>
                  <a:rPr lang="en-US" sz="4000" dirty="0" err="1"/>
                  <a:t>adalah</a:t>
                </a:r>
                <a:r>
                  <a:rPr lang="en-US" sz="4000" dirty="0"/>
                  <a:t> </a:t>
                </a:r>
                <a:r>
                  <a:rPr lang="en-US" sz="4000" dirty="0" err="1"/>
                  <a:t>sebuah</a:t>
                </a:r>
                <a:r>
                  <a:rPr lang="en-US" sz="4000" dirty="0"/>
                  <a:t> </a:t>
                </a:r>
                <a:r>
                  <a:rPr lang="en-US" sz="4000" dirty="0" err="1"/>
                  <a:t>matriks</a:t>
                </a:r>
                <a:r>
                  <a:rPr lang="en-US" sz="4000" dirty="0"/>
                  <a:t> real </a:t>
                </a:r>
                <a:r>
                  <a:rPr lang="en-US" sz="4000" dirty="0" err="1"/>
                  <a:t>maka</a:t>
                </a:r>
                <a:endParaRPr lang="en-US" sz="4000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b="1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4000" dirty="0" err="1"/>
                  <a:t>dengan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4000" dirty="0"/>
                  <a:t> </a:t>
                </a:r>
                <a:r>
                  <a:rPr lang="en-US" sz="4000" dirty="0" err="1"/>
                  <a:t>untuk</a:t>
                </a:r>
                <a:r>
                  <a:rPr lang="en-US" sz="4000" dirty="0"/>
                  <a:t> </a:t>
                </a:r>
                <a:r>
                  <a:rPr lang="en-US" sz="4000" dirty="0" err="1"/>
                  <a:t>semua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000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4000" dirty="0"/>
                  <a:t>Sifat </a:t>
                </a:r>
                <a:r>
                  <a:rPr lang="en-US" sz="4000" dirty="0" err="1"/>
                  <a:t>perkalian</a:t>
                </a:r>
                <a:r>
                  <a:rPr lang="en-US" sz="4000" dirty="0"/>
                  <a:t> </a:t>
                </a:r>
                <a:r>
                  <a:rPr lang="en-US" sz="4000" dirty="0" err="1"/>
                  <a:t>matriks</a:t>
                </a:r>
                <a:r>
                  <a:rPr lang="en-US" sz="4000" dirty="0"/>
                  <a:t> </a:t>
                </a:r>
                <a:r>
                  <a:rPr lang="en-US" sz="4000" dirty="0" err="1"/>
                  <a:t>dengan</a:t>
                </a:r>
                <a:r>
                  <a:rPr lang="en-US" sz="4000" dirty="0"/>
                  <a:t> </a:t>
                </a:r>
                <a:r>
                  <a:rPr lang="en-US" sz="4000" dirty="0" err="1"/>
                  <a:t>skalar</a:t>
                </a:r>
                <a:r>
                  <a:rPr lang="en-US" sz="4000" dirty="0"/>
                  <a:t>:</a:t>
                </a:r>
              </a:p>
              <a:p>
                <a:pPr marL="571500" indent="-57150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9" name="object 6">
                <a:extLst>
                  <a:ext uri="{FF2B5EF4-FFF2-40B4-BE49-F238E27FC236}">
                    <a16:creationId xmlns:a16="http://schemas.microsoft.com/office/drawing/2014/main" id="{D1129109-8522-4509-9E29-0E1CC996B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102" y="2097701"/>
                <a:ext cx="16206107" cy="4825232"/>
              </a:xfrm>
              <a:prstGeom prst="rect">
                <a:avLst/>
              </a:prstGeom>
              <a:blipFill>
                <a:blip r:embed="rId2"/>
                <a:stretch>
                  <a:fillRect l="-1881" t="-3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393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7837714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Perkalian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Matriks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dengan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Skalar</a:t>
            </a:r>
            <a:endParaRPr lang="cs-CZ" sz="40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791FF9-C359-4F21-B5BB-071AEE07801F}"/>
                  </a:ext>
                </a:extLst>
              </p:cNvPr>
              <p:cNvSpPr txBox="1"/>
              <p:nvPr/>
            </p:nvSpPr>
            <p:spPr>
              <a:xfrm>
                <a:off x="4082143" y="3706379"/>
                <a:ext cx="3409651" cy="16403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791FF9-C359-4F21-B5BB-071AEE078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143" y="3706379"/>
                <a:ext cx="3409651" cy="16403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6CBB38-B86A-480D-8556-E0EFE3DABAC0}"/>
                  </a:ext>
                </a:extLst>
              </p:cNvPr>
              <p:cNvSpPr txBox="1"/>
              <p:nvPr/>
            </p:nvSpPr>
            <p:spPr>
              <a:xfrm>
                <a:off x="9302931" y="3718882"/>
                <a:ext cx="4260846" cy="1627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6CBB38-B86A-480D-8556-E0EFE3DAB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931" y="3718882"/>
                <a:ext cx="4260846" cy="16278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476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7837714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Perkalian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Matriks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dengan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Matriks</a:t>
            </a:r>
            <a:endParaRPr lang="cs-CZ" sz="40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6">
                <a:extLst>
                  <a:ext uri="{FF2B5EF4-FFF2-40B4-BE49-F238E27FC236}">
                    <a16:creationId xmlns:a16="http://schemas.microsoft.com/office/drawing/2014/main" id="{0160A73E-560F-45FB-BC88-A6E865AEB714}"/>
                  </a:ext>
                </a:extLst>
              </p:cNvPr>
              <p:cNvSpPr txBox="1"/>
              <p:nvPr/>
            </p:nvSpPr>
            <p:spPr>
              <a:xfrm>
                <a:off x="1402102" y="2097701"/>
                <a:ext cx="16206107" cy="5074274"/>
              </a:xfrm>
              <a:prstGeom prst="rect">
                <a:avLst/>
              </a:prstGeom>
            </p:spPr>
            <p:txBody>
              <a:bodyPr vert="horz" wrap="square" lIns="0" tIns="508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4000" dirty="0"/>
                  <a:t>Perkalian </a:t>
                </a:r>
                <a:r>
                  <a:rPr lang="en-US" sz="4000" dirty="0" err="1"/>
                  <a:t>dua</a:t>
                </a:r>
                <a:r>
                  <a:rPr lang="en-US" sz="4000" dirty="0"/>
                  <a:t> </a:t>
                </a:r>
                <a:r>
                  <a:rPr lang="en-US" sz="4000" dirty="0" err="1"/>
                  <a:t>buah</a:t>
                </a:r>
                <a:r>
                  <a:rPr lang="en-US" sz="4000" dirty="0"/>
                  <a:t> </a:t>
                </a:r>
                <a:r>
                  <a:rPr lang="en-US" sz="4000" dirty="0" err="1"/>
                  <a:t>matriks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4000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4000" dirty="0"/>
                  <a:t> </a:t>
                </a:r>
                <a:r>
                  <a:rPr lang="en-US" sz="4000" dirty="0" err="1"/>
                  <a:t>dinotasikan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𝑨𝑩</m:t>
                    </m:r>
                  </m:oMath>
                </a14:m>
                <a:r>
                  <a:rPr lang="en-US" sz="4000" dirty="0"/>
                  <a:t>, </a:t>
                </a:r>
                <a:r>
                  <a:rPr lang="en-US" sz="4000" dirty="0" err="1"/>
                  <a:t>menghasilkan</a:t>
                </a:r>
                <a:r>
                  <a:rPr lang="en-US" sz="4000" dirty="0"/>
                  <a:t> </a:t>
                </a:r>
                <a:r>
                  <a:rPr lang="en-US" sz="4000" dirty="0" err="1"/>
                  <a:t>matriks</a:t>
                </a:r>
                <a:r>
                  <a:rPr lang="en-US" sz="4000" dirty="0"/>
                  <a:t> </a:t>
                </a:r>
                <a:r>
                  <a:rPr lang="en-US" sz="4000" dirty="0" err="1"/>
                  <a:t>baru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4000" dirty="0"/>
                  <a:t> dengan</a:t>
                </a:r>
              </a:p>
              <a:p>
                <a:pPr lvl="4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4000" dirty="0"/>
                  <a:t> </a:t>
                </a:r>
                <a:r>
                  <a:rPr lang="en-US" sz="4000" dirty="0" err="1"/>
                  <a:t>untuk</a:t>
                </a:r>
                <a:r>
                  <a:rPr lang="en-US" sz="4000" dirty="0"/>
                  <a:t> </a:t>
                </a:r>
                <a:r>
                  <a:rPr lang="en-US" sz="4000" dirty="0" err="1"/>
                  <a:t>semua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000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sz="4000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sz="4000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4000" b="1" dirty="0" err="1"/>
                  <a:t>Perhatikan</a:t>
                </a:r>
                <a:r>
                  <a:rPr lang="en-US" sz="4000" b="1" dirty="0"/>
                  <a:t> </a:t>
                </a:r>
                <a:r>
                  <a:rPr lang="en-US" sz="4000" b="1" dirty="0" err="1"/>
                  <a:t>ukuran</a:t>
                </a:r>
                <a:r>
                  <a:rPr lang="en-US" sz="4000" b="1" dirty="0"/>
                  <a:t> </a:t>
                </a:r>
                <a:r>
                  <a:rPr lang="en-US" sz="4000" b="1" dirty="0" err="1"/>
                  <a:t>matriks</a:t>
                </a:r>
                <a:r>
                  <a:rPr lang="en-US" sz="4000" b="1" dirty="0"/>
                  <a:t> yang </a:t>
                </a:r>
                <a:r>
                  <a:rPr lang="en-US" sz="4000" b="1" dirty="0" err="1"/>
                  <a:t>terlibat</a:t>
                </a:r>
                <a:r>
                  <a:rPr lang="en-US" sz="4000" b="1" dirty="0"/>
                  <a:t> </a:t>
                </a:r>
                <a:r>
                  <a:rPr lang="en-US" sz="4000" b="1" dirty="0" err="1"/>
                  <a:t>dalam</a:t>
                </a:r>
                <a:r>
                  <a:rPr lang="en-US" sz="4000" b="1" dirty="0"/>
                  <a:t> </a:t>
                </a:r>
                <a:r>
                  <a:rPr lang="en-US" sz="4000" b="1" dirty="0" err="1"/>
                  <a:t>perkalian</a:t>
                </a:r>
                <a:endParaRPr lang="en-US" sz="4000" b="1" dirty="0"/>
              </a:p>
            </p:txBody>
          </p:sp>
        </mc:Choice>
        <mc:Fallback>
          <p:sp>
            <p:nvSpPr>
              <p:cNvPr id="8" name="object 6">
                <a:extLst>
                  <a:ext uri="{FF2B5EF4-FFF2-40B4-BE49-F238E27FC236}">
                    <a16:creationId xmlns:a16="http://schemas.microsoft.com/office/drawing/2014/main" id="{0160A73E-560F-45FB-BC88-A6E865AEB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102" y="2097701"/>
                <a:ext cx="16206107" cy="5074274"/>
              </a:xfrm>
              <a:prstGeom prst="rect">
                <a:avLst/>
              </a:prstGeom>
              <a:blipFill>
                <a:blip r:embed="rId2"/>
                <a:stretch>
                  <a:fillRect l="-1881" t="-2881" b="-5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674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7837714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Perkalian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Matriks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dengan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Matriks</a:t>
            </a:r>
            <a:endParaRPr lang="cs-CZ" sz="40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791FF9-C359-4F21-B5BB-071AEE07801F}"/>
                  </a:ext>
                </a:extLst>
              </p:cNvPr>
              <p:cNvSpPr txBox="1"/>
              <p:nvPr/>
            </p:nvSpPr>
            <p:spPr>
              <a:xfrm>
                <a:off x="4082143" y="3706379"/>
                <a:ext cx="4096954" cy="1038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2×3</m:t>
                          </m:r>
                        </m:sub>
                      </m:sSub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791FF9-C359-4F21-B5BB-071AEE078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143" y="3706379"/>
                <a:ext cx="4096954" cy="10389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6CBB38-B86A-480D-8556-E0EFE3DABAC0}"/>
                  </a:ext>
                </a:extLst>
              </p:cNvPr>
              <p:cNvSpPr txBox="1"/>
              <p:nvPr/>
            </p:nvSpPr>
            <p:spPr>
              <a:xfrm>
                <a:off x="10216905" y="3411939"/>
                <a:ext cx="3365217" cy="1627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3×2</m:t>
                          </m:r>
                        </m:sub>
                      </m:sSub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6CBB38-B86A-480D-8556-E0EFE3DAB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05" y="3411939"/>
                <a:ext cx="3365217" cy="16278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5444F2-E5FA-40A4-AC35-53E59CAFDD84}"/>
                  </a:ext>
                </a:extLst>
              </p:cNvPr>
              <p:cNvSpPr txBox="1"/>
              <p:nvPr/>
            </p:nvSpPr>
            <p:spPr>
              <a:xfrm>
                <a:off x="2741541" y="6060840"/>
                <a:ext cx="13527229" cy="1095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2×2</m:t>
                          </m:r>
                        </m:sub>
                      </m:sSub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𝑨𝑩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×2+1×6+5×1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×2+5×3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×2+3×6+6×1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×0+3×2+6×3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5444F2-E5FA-40A4-AC35-53E59CAFD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541" y="6060840"/>
                <a:ext cx="13527229" cy="1095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A338E0-0CBF-4360-9BA9-0F6E20507397}"/>
                  </a:ext>
                </a:extLst>
              </p:cNvPr>
              <p:cNvSpPr txBox="1"/>
              <p:nvPr/>
            </p:nvSpPr>
            <p:spPr>
              <a:xfrm>
                <a:off x="2793792" y="7376362"/>
                <a:ext cx="5228291" cy="1038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2×2</m:t>
                          </m:r>
                        </m:sub>
                      </m:sSub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𝑨𝑩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A338E0-0CBF-4360-9BA9-0F6E20507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792" y="7376362"/>
                <a:ext cx="5228291" cy="10389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964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7837714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Perkalian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Matriks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dengan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Matriks</a:t>
            </a:r>
            <a:endParaRPr lang="cs-CZ" sz="40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6">
                <a:extLst>
                  <a:ext uri="{FF2B5EF4-FFF2-40B4-BE49-F238E27FC236}">
                    <a16:creationId xmlns:a16="http://schemas.microsoft.com/office/drawing/2014/main" id="{0160A73E-560F-45FB-BC88-A6E865AEB714}"/>
                  </a:ext>
                </a:extLst>
              </p:cNvPr>
              <p:cNvSpPr txBox="1"/>
              <p:nvPr/>
            </p:nvSpPr>
            <p:spPr>
              <a:xfrm>
                <a:off x="1402102" y="2097701"/>
                <a:ext cx="16206107" cy="5237331"/>
              </a:xfrm>
              <a:prstGeom prst="rect">
                <a:avLst/>
              </a:prstGeom>
            </p:spPr>
            <p:txBody>
              <a:bodyPr vert="horz" wrap="square" lIns="0" tIns="508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4000" dirty="0"/>
                  <a:t>Sifat-</a:t>
                </a:r>
                <a:r>
                  <a:rPr lang="en-US" sz="4000" dirty="0" err="1"/>
                  <a:t>sifat</a:t>
                </a:r>
                <a:r>
                  <a:rPr lang="en-US" sz="4000" dirty="0"/>
                  <a:t>:</a:t>
                </a:r>
              </a:p>
              <a:p>
                <a:pPr marL="571500" indent="-57150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4000" dirty="0" err="1"/>
                  <a:t>Tidak</a:t>
                </a:r>
                <a:r>
                  <a:rPr lang="en-US" sz="4000" dirty="0"/>
                  <a:t> </a:t>
                </a:r>
                <a:r>
                  <a:rPr lang="en-US" sz="4000" dirty="0" err="1"/>
                  <a:t>komutatif</a:t>
                </a:r>
                <a:r>
                  <a:rPr lang="en-US" sz="4000" dirty="0"/>
                  <a:t>: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𝑨𝑩</m:t>
                    </m:r>
                  </m:oMath>
                </a14:m>
                <a:r>
                  <a:rPr lang="en-US" sz="4000" b="1" dirty="0"/>
                  <a:t> </a:t>
                </a:r>
                <a:r>
                  <a:rPr lang="en-US" sz="4000" dirty="0" err="1"/>
                  <a:t>belum</a:t>
                </a:r>
                <a:r>
                  <a:rPr lang="en-US" sz="4000" dirty="0"/>
                  <a:t> </a:t>
                </a:r>
                <a:r>
                  <a:rPr lang="en-US" sz="4000" dirty="0" err="1"/>
                  <a:t>tentu</a:t>
                </a:r>
                <a:r>
                  <a:rPr lang="en-US" sz="4000" dirty="0"/>
                  <a:t> </a:t>
                </a:r>
                <a:r>
                  <a:rPr lang="en-US" sz="4000" dirty="0" err="1"/>
                  <a:t>sama</a:t>
                </a:r>
                <a:r>
                  <a:rPr lang="en-US" sz="4000" dirty="0"/>
                  <a:t> </a:t>
                </a:r>
                <a:r>
                  <a:rPr lang="en-US" sz="4000" dirty="0" err="1"/>
                  <a:t>dengan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𝑩𝑨</m:t>
                    </m:r>
                  </m:oMath>
                </a14:m>
                <a:endParaRPr lang="en-US" sz="4000" b="1" dirty="0"/>
              </a:p>
              <a:p>
                <a:pPr marL="571500" indent="-57150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sz="4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𝑨𝑪</m:t>
                    </m:r>
                  </m:oMath>
                </a14:m>
                <a:endParaRPr lang="en-US" sz="4000" b="1" dirty="0"/>
              </a:p>
              <a:p>
                <a:pPr marL="571500" indent="-57150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𝑨𝑩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000" dirty="0"/>
              </a:p>
              <a:p>
                <a:pPr marL="571500" indent="-57150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en-US" sz="4000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4000" dirty="0" err="1"/>
                  <a:t>Buktikan</a:t>
                </a:r>
                <a:r>
                  <a:rPr lang="en-US" sz="4000" dirty="0"/>
                  <a:t> </a:t>
                </a:r>
                <a:r>
                  <a:rPr lang="en-US" sz="4000" dirty="0" err="1"/>
                  <a:t>sifat-sifat</a:t>
                </a:r>
                <a:r>
                  <a:rPr lang="en-US" sz="4000" dirty="0"/>
                  <a:t> di </a:t>
                </a:r>
                <a:r>
                  <a:rPr lang="en-US" sz="4000" dirty="0" err="1"/>
                  <a:t>atas</a:t>
                </a:r>
                <a:endParaRPr lang="en-US" sz="4000" dirty="0"/>
              </a:p>
            </p:txBody>
          </p:sp>
        </mc:Choice>
        <mc:Fallback>
          <p:sp>
            <p:nvSpPr>
              <p:cNvPr id="8" name="object 6">
                <a:extLst>
                  <a:ext uri="{FF2B5EF4-FFF2-40B4-BE49-F238E27FC236}">
                    <a16:creationId xmlns:a16="http://schemas.microsoft.com/office/drawing/2014/main" id="{0160A73E-560F-45FB-BC88-A6E865AEB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102" y="2097701"/>
                <a:ext cx="16206107" cy="5237331"/>
              </a:xfrm>
              <a:prstGeom prst="rect">
                <a:avLst/>
              </a:prstGeom>
              <a:blipFill>
                <a:blip r:embed="rId2"/>
                <a:stretch>
                  <a:fillRect l="-1881" t="-2910" b="-4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133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7837714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Transpose (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putaran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)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Matriks</a:t>
            </a:r>
            <a:endParaRPr lang="cs-CZ" sz="40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6">
                <a:extLst>
                  <a:ext uri="{FF2B5EF4-FFF2-40B4-BE49-F238E27FC236}">
                    <a16:creationId xmlns:a16="http://schemas.microsoft.com/office/drawing/2014/main" id="{0160A73E-560F-45FB-BC88-A6E865AEB714}"/>
                  </a:ext>
                </a:extLst>
              </p:cNvPr>
              <p:cNvSpPr txBox="1"/>
              <p:nvPr/>
            </p:nvSpPr>
            <p:spPr>
              <a:xfrm>
                <a:off x="1402102" y="2097701"/>
                <a:ext cx="16206107" cy="2209131"/>
              </a:xfrm>
              <a:prstGeom prst="rect">
                <a:avLst/>
              </a:prstGeom>
            </p:spPr>
            <p:txBody>
              <a:bodyPr vert="horz" wrap="square" lIns="0" tIns="508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4000" dirty="0"/>
                  <a:t>Transpose </a:t>
                </a:r>
                <a:r>
                  <a:rPr lang="en-US" sz="4000" dirty="0" err="1"/>
                  <a:t>dari</a:t>
                </a:r>
                <a:r>
                  <a:rPr lang="en-US" sz="4000" dirty="0"/>
                  <a:t> </a:t>
                </a:r>
                <a:r>
                  <a:rPr lang="en-US" sz="4000" dirty="0" err="1"/>
                  <a:t>matriks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4000" dirty="0"/>
                  <a:t> </a:t>
                </a:r>
                <a:r>
                  <a:rPr lang="en-US" sz="4000" dirty="0" err="1"/>
                  <a:t>dilambangkan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4000" dirty="0"/>
                  <a:t> </a:t>
                </a:r>
                <a:r>
                  <a:rPr lang="en-US" sz="4000" dirty="0" err="1"/>
                  <a:t>atau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4000" dirty="0"/>
                  <a:t> </a:t>
                </a:r>
                <a:r>
                  <a:rPr lang="en-US" sz="4000" dirty="0" err="1"/>
                  <a:t>adalah</a:t>
                </a:r>
                <a:r>
                  <a:rPr lang="en-US" sz="4000" dirty="0"/>
                  <a:t> </a:t>
                </a:r>
                <a:r>
                  <a:rPr lang="en-US" sz="4000" dirty="0" err="1"/>
                  <a:t>matriks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4000" dirty="0"/>
                  <a:t> dengan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untuk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semua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8" name="object 6">
                <a:extLst>
                  <a:ext uri="{FF2B5EF4-FFF2-40B4-BE49-F238E27FC236}">
                    <a16:creationId xmlns:a16="http://schemas.microsoft.com/office/drawing/2014/main" id="{0160A73E-560F-45FB-BC88-A6E865AEB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102" y="2097701"/>
                <a:ext cx="16206107" cy="2209131"/>
              </a:xfrm>
              <a:prstGeom prst="rect">
                <a:avLst/>
              </a:prstGeom>
              <a:blipFill>
                <a:blip r:embed="rId2"/>
                <a:stretch>
                  <a:fillRect l="-1881" t="-6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6D5459-CD06-4F50-A616-862287172EBD}"/>
                  </a:ext>
                </a:extLst>
              </p:cNvPr>
              <p:cNvSpPr txBox="1"/>
              <p:nvPr/>
            </p:nvSpPr>
            <p:spPr>
              <a:xfrm>
                <a:off x="3420474" y="5620819"/>
                <a:ext cx="4096954" cy="1038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2×3</m:t>
                          </m:r>
                        </m:sub>
                      </m:sSub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6D5459-CD06-4F50-A616-862287172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474" y="5620819"/>
                <a:ext cx="4096954" cy="10389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BEE4A7-8803-4269-9C75-B8B41A0DF4E6}"/>
                  </a:ext>
                </a:extLst>
              </p:cNvPr>
              <p:cNvSpPr txBox="1"/>
              <p:nvPr/>
            </p:nvSpPr>
            <p:spPr>
              <a:xfrm>
                <a:off x="9856109" y="5326379"/>
                <a:ext cx="4634987" cy="1627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3×2</m:t>
                          </m:r>
                        </m:sub>
                      </m:sSub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BEE4A7-8803-4269-9C75-B8B41A0DF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109" y="5326379"/>
                <a:ext cx="4634987" cy="16278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553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4856955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04196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Pengajar</a:t>
            </a:r>
            <a:endParaRPr lang="cs-CZ" sz="4000" dirty="0">
              <a:cs typeface="Source Sans Pro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1550" y="1758112"/>
            <a:ext cx="9295606" cy="49052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40"/>
              </a:spcBef>
            </a:pPr>
            <a:r>
              <a:rPr lang="en-US" sz="3600" dirty="0">
                <a:cs typeface="Source Sans Pro Light"/>
              </a:rPr>
              <a:t>Nama				: Riana </a:t>
            </a:r>
            <a:r>
              <a:rPr lang="en-US" sz="3600" dirty="0" err="1">
                <a:cs typeface="Source Sans Pro Light"/>
              </a:rPr>
              <a:t>Hadiana</a:t>
            </a:r>
            <a:r>
              <a:rPr lang="en-US" sz="3600" dirty="0">
                <a:cs typeface="Source Sans Pro Light"/>
              </a:rPr>
              <a:t> (Dian)</a:t>
            </a:r>
          </a:p>
          <a:p>
            <a:pPr marL="12700" marR="5080" algn="just">
              <a:lnSpc>
                <a:spcPct val="150000"/>
              </a:lnSpc>
              <a:spcBef>
                <a:spcPts val="40"/>
              </a:spcBef>
            </a:pPr>
            <a:r>
              <a:rPr lang="en-US" sz="3600" dirty="0">
                <a:cs typeface="Source Sans Pro Light"/>
              </a:rPr>
              <a:t>Pendidikan 		: S1 </a:t>
            </a:r>
            <a:r>
              <a:rPr lang="en-US" sz="3600" dirty="0" err="1">
                <a:cs typeface="Source Sans Pro Light"/>
              </a:rPr>
              <a:t>Statistika</a:t>
            </a:r>
            <a:r>
              <a:rPr lang="en-US" sz="3600" dirty="0">
                <a:cs typeface="Source Sans Pro Light"/>
              </a:rPr>
              <a:t> UGM</a:t>
            </a:r>
          </a:p>
          <a:p>
            <a:pPr marL="12700" marR="5080" algn="just">
              <a:lnSpc>
                <a:spcPct val="150000"/>
              </a:lnSpc>
              <a:spcBef>
                <a:spcPts val="40"/>
              </a:spcBef>
            </a:pPr>
            <a:r>
              <a:rPr lang="en-US" sz="3600" dirty="0">
                <a:cs typeface="Source Sans Pro Light"/>
              </a:rPr>
              <a:t>						  S2 </a:t>
            </a:r>
            <a:r>
              <a:rPr lang="en-US" sz="3600" dirty="0" err="1">
                <a:cs typeface="Source Sans Pro Light"/>
              </a:rPr>
              <a:t>Statistika</a:t>
            </a:r>
            <a:r>
              <a:rPr lang="en-US" sz="3600" dirty="0">
                <a:cs typeface="Source Sans Pro Light"/>
              </a:rPr>
              <a:t> </a:t>
            </a:r>
            <a:r>
              <a:rPr lang="en-US" sz="3600" dirty="0" err="1">
                <a:cs typeface="Source Sans Pro Light"/>
              </a:rPr>
              <a:t>Terapan</a:t>
            </a:r>
            <a:r>
              <a:rPr lang="en-US" sz="3600" dirty="0">
                <a:cs typeface="Source Sans Pro Light"/>
              </a:rPr>
              <a:t> IPB</a:t>
            </a:r>
          </a:p>
          <a:p>
            <a:pPr marL="12700" marR="5080" algn="just">
              <a:lnSpc>
                <a:spcPct val="150000"/>
              </a:lnSpc>
              <a:spcBef>
                <a:spcPts val="40"/>
              </a:spcBef>
            </a:pPr>
            <a:r>
              <a:rPr lang="en-US" sz="3600" dirty="0">
                <a:cs typeface="Source Sans Pro Light"/>
              </a:rPr>
              <a:t>Website			: </a:t>
            </a:r>
            <a:r>
              <a:rPr lang="en-US" sz="3600" dirty="0">
                <a:cs typeface="Source Sans Pro Light"/>
                <a:hlinkClick r:id="rId2"/>
              </a:rPr>
              <a:t>https://masdian.github.io</a:t>
            </a:r>
            <a:endParaRPr lang="en-US" sz="3600" dirty="0">
              <a:cs typeface="Source Sans Pro Light"/>
            </a:endParaRPr>
          </a:p>
          <a:p>
            <a:pPr marL="12700" marR="5080" algn="just">
              <a:lnSpc>
                <a:spcPct val="150000"/>
              </a:lnSpc>
              <a:spcBef>
                <a:spcPts val="40"/>
              </a:spcBef>
            </a:pPr>
            <a:r>
              <a:rPr lang="en-US" sz="3600" dirty="0">
                <a:cs typeface="Source Sans Pro Light"/>
              </a:rPr>
              <a:t>Email				: </a:t>
            </a:r>
            <a:r>
              <a:rPr lang="en-US" sz="3600" dirty="0">
                <a:cs typeface="Source Sans Pro Light"/>
                <a:hlinkClick r:id="rId3"/>
              </a:rPr>
              <a:t>riana.hadiana@gmail.com</a:t>
            </a:r>
            <a:endParaRPr lang="en-US" sz="3600" dirty="0">
              <a:cs typeface="Source Sans Pro Light"/>
            </a:endParaRPr>
          </a:p>
          <a:p>
            <a:pPr marL="12700" marR="5080" algn="just">
              <a:lnSpc>
                <a:spcPct val="150000"/>
              </a:lnSpc>
              <a:spcBef>
                <a:spcPts val="40"/>
              </a:spcBef>
            </a:pPr>
            <a:r>
              <a:rPr lang="en-US" sz="3600" dirty="0">
                <a:cs typeface="Source Sans Pro Light"/>
              </a:rPr>
              <a:t>Twitter				: @rianahadiana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619839-307C-491C-8263-FD1606D7C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970" y="0"/>
            <a:ext cx="8003342" cy="10693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7837714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Transpose (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putaran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)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Matriks</a:t>
            </a:r>
            <a:endParaRPr lang="cs-CZ" sz="40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6">
                <a:extLst>
                  <a:ext uri="{FF2B5EF4-FFF2-40B4-BE49-F238E27FC236}">
                    <a16:creationId xmlns:a16="http://schemas.microsoft.com/office/drawing/2014/main" id="{0160A73E-560F-45FB-BC88-A6E865AEB714}"/>
                  </a:ext>
                </a:extLst>
              </p:cNvPr>
              <p:cNvSpPr txBox="1"/>
              <p:nvPr/>
            </p:nvSpPr>
            <p:spPr>
              <a:xfrm>
                <a:off x="1402102" y="2097701"/>
                <a:ext cx="16206107" cy="5385962"/>
              </a:xfrm>
              <a:prstGeom prst="rect">
                <a:avLst/>
              </a:prstGeom>
            </p:spPr>
            <p:txBody>
              <a:bodyPr vert="horz" wrap="square" lIns="0" tIns="508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4000" dirty="0"/>
                  <a:t>Sifat-</a:t>
                </a:r>
                <a:r>
                  <a:rPr lang="en-US" sz="4000" dirty="0" err="1"/>
                  <a:t>sifat</a:t>
                </a:r>
                <a:r>
                  <a:rPr lang="en-US" sz="4000" dirty="0"/>
                  <a:t>:</a:t>
                </a:r>
              </a:p>
              <a:p>
                <a:pPr marL="571500" indent="-57150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4000" b="1" dirty="0"/>
              </a:p>
              <a:p>
                <a:pPr marL="571500" indent="-57150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</m:e>
                      <m:sup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4000" b="1" dirty="0"/>
              </a:p>
              <a:p>
                <a:pPr marL="571500" indent="-57150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4000" dirty="0"/>
              </a:p>
              <a:p>
                <a:pPr marL="571500" indent="-57150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𝑨𝑩</m:t>
                            </m:r>
                          </m:e>
                        </m:d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4000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4000" b="1" dirty="0"/>
                  <a:t>BUKTIKAN SIFAT-SIFAT di ATAS</a:t>
                </a:r>
              </a:p>
            </p:txBody>
          </p:sp>
        </mc:Choice>
        <mc:Fallback>
          <p:sp>
            <p:nvSpPr>
              <p:cNvPr id="8" name="object 6">
                <a:extLst>
                  <a:ext uri="{FF2B5EF4-FFF2-40B4-BE49-F238E27FC236}">
                    <a16:creationId xmlns:a16="http://schemas.microsoft.com/office/drawing/2014/main" id="{0160A73E-560F-45FB-BC88-A6E865AEB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102" y="2097701"/>
                <a:ext cx="16206107" cy="5385962"/>
              </a:xfrm>
              <a:prstGeom prst="rect">
                <a:avLst/>
              </a:prstGeom>
              <a:blipFill>
                <a:blip r:embed="rId2"/>
                <a:stretch>
                  <a:fillRect l="-1881" t="-2828"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110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7837714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Bahan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Diskusi</a:t>
            </a:r>
            <a:endParaRPr lang="cs-CZ" sz="40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6">
                <a:extLst>
                  <a:ext uri="{FF2B5EF4-FFF2-40B4-BE49-F238E27FC236}">
                    <a16:creationId xmlns:a16="http://schemas.microsoft.com/office/drawing/2014/main" id="{0160A73E-560F-45FB-BC88-A6E865AEB714}"/>
                  </a:ext>
                </a:extLst>
              </p:cNvPr>
              <p:cNvSpPr txBox="1"/>
              <p:nvPr/>
            </p:nvSpPr>
            <p:spPr>
              <a:xfrm>
                <a:off x="1402102" y="2097701"/>
                <a:ext cx="16206107" cy="3698448"/>
              </a:xfrm>
              <a:prstGeom prst="rect">
                <a:avLst/>
              </a:prstGeom>
            </p:spPr>
            <p:txBody>
              <a:bodyPr vert="horz" wrap="square" lIns="0" tIns="508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4000" dirty="0"/>
                  <a:t>Misalka</a:t>
                </a:r>
                <a:r>
                  <a:rPr lang="en-US" sz="4000" dirty="0" err="1"/>
                  <a:t>n</a:t>
                </a:r>
                <a:r>
                  <a:rPr lang="en-US" sz="4000" dirty="0"/>
                  <a:t> data </a:t>
                </a:r>
                <a:r>
                  <a:rPr lang="en-US" sz="4000" dirty="0" err="1"/>
                  <a:t>pengeluaran</a:t>
                </a:r>
                <a:r>
                  <a:rPr lang="en-US" sz="4000" dirty="0"/>
                  <a:t> per </a:t>
                </a:r>
                <a:r>
                  <a:rPr lang="en-US" sz="4000" dirty="0" err="1"/>
                  <a:t>hari</a:t>
                </a:r>
                <a:r>
                  <a:rPr lang="en-US" sz="4000" dirty="0"/>
                  <a:t> (Rp) </a:t>
                </a:r>
                <a:r>
                  <a:rPr lang="en-US" sz="4000" dirty="0" err="1"/>
                  <a:t>mahasiswa</a:t>
                </a:r>
                <a:r>
                  <a:rPr lang="en-US" sz="4000" dirty="0"/>
                  <a:t> Teknik </a:t>
                </a:r>
                <a:r>
                  <a:rPr lang="en-US" sz="4000" dirty="0" err="1"/>
                  <a:t>Informatika</a:t>
                </a:r>
                <a:r>
                  <a:rPr lang="en-US" sz="4000" dirty="0"/>
                  <a:t> Angkatan 2021 </a:t>
                </a:r>
                <a:r>
                  <a:rPr lang="en-US" sz="4000" dirty="0" err="1"/>
                  <a:t>dicatat</a:t>
                </a:r>
                <a:r>
                  <a:rPr lang="en-US" sz="4000" dirty="0"/>
                  <a:t> </a:t>
                </a:r>
                <a:r>
                  <a:rPr lang="en-US" sz="4000" dirty="0" err="1"/>
                  <a:t>dalam</a:t>
                </a:r>
                <a:r>
                  <a:rPr lang="en-US" sz="4000" dirty="0"/>
                  <a:t> </a:t>
                </a:r>
                <a:r>
                  <a:rPr lang="en-US" sz="4000" dirty="0" err="1"/>
                  <a:t>bentuk</a:t>
                </a:r>
                <a:r>
                  <a:rPr lang="en-US" sz="4000" dirty="0"/>
                  <a:t> </a:t>
                </a:r>
                <a:r>
                  <a:rPr lang="en-US" sz="4000" dirty="0" err="1"/>
                  <a:t>matriks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4000" dirty="0"/>
                  <a:t> </a:t>
                </a:r>
                <a:r>
                  <a:rPr lang="en-US" sz="4000" dirty="0" err="1"/>
                  <a:t>berukuran</a:t>
                </a:r>
                <a:r>
                  <a:rPr lang="en-US" sz="4000" dirty="0"/>
                  <a:t> 60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4000" dirty="0"/>
                  <a:t> 1. </a:t>
                </a:r>
                <a:r>
                  <a:rPr lang="en-US" sz="4000" dirty="0" err="1"/>
                  <a:t>Nyatakan</a:t>
                </a:r>
                <a:r>
                  <a:rPr lang="en-US" sz="4000" dirty="0"/>
                  <a:t> </a:t>
                </a:r>
                <a:r>
                  <a:rPr lang="en-US" sz="4000" dirty="0" err="1"/>
                  <a:t>statistik</a:t>
                </a:r>
                <a:r>
                  <a:rPr lang="en-US" sz="4000" dirty="0"/>
                  <a:t> </a:t>
                </a:r>
                <a:r>
                  <a:rPr lang="en-US" sz="4000" dirty="0" err="1"/>
                  <a:t>berikut</a:t>
                </a:r>
                <a:r>
                  <a:rPr lang="en-US" sz="4000" dirty="0"/>
                  <a:t> </a:t>
                </a:r>
                <a:r>
                  <a:rPr lang="en-US" sz="4000" dirty="0" err="1"/>
                  <a:t>dalam</a:t>
                </a:r>
                <a:r>
                  <a:rPr lang="en-US" sz="4000" dirty="0"/>
                  <a:t> </a:t>
                </a:r>
                <a:r>
                  <a:rPr lang="en-US" sz="4000" dirty="0" err="1"/>
                  <a:t>bentuk</a:t>
                </a:r>
                <a:r>
                  <a:rPr lang="en-US" sz="4000" dirty="0"/>
                  <a:t> </a:t>
                </a:r>
                <a:r>
                  <a:rPr lang="en-US" sz="4000" dirty="0" err="1"/>
                  <a:t>notasi</a:t>
                </a:r>
                <a:r>
                  <a:rPr lang="en-US" sz="4000" dirty="0"/>
                  <a:t> </a:t>
                </a:r>
                <a:r>
                  <a:rPr lang="en-US" sz="4000" dirty="0" err="1"/>
                  <a:t>matriks</a:t>
                </a:r>
                <a:r>
                  <a:rPr lang="en-US" sz="4000" dirty="0"/>
                  <a:t>.</a:t>
                </a:r>
              </a:p>
              <a:p>
                <a:pPr marL="742950" indent="-7429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lphaLcPeriod"/>
                </a:pPr>
                <a:r>
                  <a:rPr lang="en-US" sz="4000" dirty="0" err="1"/>
                  <a:t>Jumlah</a:t>
                </a:r>
                <a:r>
                  <a:rPr lang="en-US" sz="4000" dirty="0"/>
                  <a:t> </a:t>
                </a:r>
                <a:r>
                  <a:rPr lang="en-US" sz="4000" dirty="0" err="1"/>
                  <a:t>pengeluaran</a:t>
                </a:r>
                <a:r>
                  <a:rPr lang="en-US" sz="4000" dirty="0"/>
                  <a:t> per </a:t>
                </a:r>
                <a:r>
                  <a:rPr lang="en-US" sz="4000" dirty="0" err="1"/>
                  <a:t>hari</a:t>
                </a:r>
                <a:endParaRPr lang="en-US" sz="4000" dirty="0"/>
              </a:p>
              <a:p>
                <a:pPr marL="742950" indent="-7429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lphaLcPeriod"/>
                </a:pPr>
                <a:r>
                  <a:rPr lang="en-US" sz="4000" dirty="0"/>
                  <a:t>Rata-rata </a:t>
                </a:r>
                <a:r>
                  <a:rPr lang="en-US" sz="4000" dirty="0" err="1"/>
                  <a:t>pengeluaran</a:t>
                </a:r>
                <a:r>
                  <a:rPr lang="en-US" sz="4000" dirty="0"/>
                  <a:t> per </a:t>
                </a:r>
                <a:r>
                  <a:rPr lang="en-US" sz="4000" dirty="0" err="1"/>
                  <a:t>hari</a:t>
                </a:r>
                <a:endParaRPr lang="en-US" sz="4000" dirty="0"/>
              </a:p>
            </p:txBody>
          </p:sp>
        </mc:Choice>
        <mc:Fallback>
          <p:sp>
            <p:nvSpPr>
              <p:cNvPr id="8" name="object 6">
                <a:extLst>
                  <a:ext uri="{FF2B5EF4-FFF2-40B4-BE49-F238E27FC236}">
                    <a16:creationId xmlns:a16="http://schemas.microsoft.com/office/drawing/2014/main" id="{0160A73E-560F-45FB-BC88-A6E865AEB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102" y="2097701"/>
                <a:ext cx="16206107" cy="3698448"/>
              </a:xfrm>
              <a:prstGeom prst="rect">
                <a:avLst/>
              </a:prstGeom>
              <a:blipFill>
                <a:blip r:embed="rId2"/>
                <a:stretch>
                  <a:fillRect l="-1919" t="-4119" b="-7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788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90DCDC-37E0-40A9-B64A-24D5EA6D3C08}"/>
              </a:ext>
            </a:extLst>
          </p:cNvPr>
          <p:cNvSpPr/>
          <p:nvPr/>
        </p:nvSpPr>
        <p:spPr>
          <a:xfrm>
            <a:off x="668492" y="4748530"/>
            <a:ext cx="17673328" cy="153888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6600" b="1" dirty="0" err="1">
                <a:solidFill>
                  <a:schemeClr val="bg1"/>
                </a:solidFill>
                <a:latin typeface="Calibri"/>
                <a:cs typeface="Calibri"/>
              </a:rPr>
              <a:t>Terima</a:t>
            </a:r>
            <a:r>
              <a:rPr lang="en-US" sz="6600" b="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latin typeface="Calibri"/>
                <a:cs typeface="Calibri"/>
              </a:rPr>
              <a:t>kasih</a:t>
            </a:r>
            <a:r>
              <a:rPr lang="en-US" sz="6600" b="1" dirty="0">
                <a:solidFill>
                  <a:schemeClr val="bg1"/>
                </a:solidFill>
                <a:latin typeface="Calibri"/>
                <a:cs typeface="Calibri"/>
              </a:rPr>
              <a:t> dan </a:t>
            </a:r>
            <a:r>
              <a:rPr lang="en-US" sz="6600" b="1" dirty="0" err="1">
                <a:solidFill>
                  <a:schemeClr val="bg1"/>
                </a:solidFill>
                <a:latin typeface="Calibri"/>
                <a:cs typeface="Calibri"/>
              </a:rPr>
              <a:t>sampai</a:t>
            </a:r>
            <a:r>
              <a:rPr lang="en-US" sz="6600" b="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latin typeface="Calibri"/>
                <a:cs typeface="Calibri"/>
              </a:rPr>
              <a:t>jumpa</a:t>
            </a:r>
            <a:r>
              <a:rPr lang="en-US" sz="6600" b="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latin typeface="Calibri"/>
                <a:cs typeface="Calibri"/>
              </a:rPr>
              <a:t>minggu</a:t>
            </a:r>
            <a:r>
              <a:rPr lang="en-US" sz="6600" b="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latin typeface="Calibri"/>
                <a:cs typeface="Calibri"/>
              </a:rPr>
              <a:t>depan</a:t>
            </a:r>
            <a:br>
              <a:rPr lang="en-US" sz="2800" b="1" dirty="0">
                <a:solidFill>
                  <a:schemeClr val="bg1"/>
                </a:solidFill>
                <a:latin typeface="Calibri"/>
                <a:cs typeface="Calibri"/>
                <a:hlinkClick r:id="rId2" invalidUrl="http://"/>
              </a:rPr>
            </a:br>
            <a:endParaRPr lang="cs-CZ" sz="2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760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4856955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59113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Materi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Pokok</a:t>
            </a:r>
            <a:endParaRPr lang="cs-CZ" sz="4000" dirty="0">
              <a:cs typeface="Source Sans Pro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1550" y="2933771"/>
            <a:ext cx="7467056" cy="499111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/>
            <a:r>
              <a:rPr lang="en-US" sz="3600" b="1" dirty="0" err="1">
                <a:cs typeface="Source Sans Pro Light"/>
              </a:rPr>
              <a:t>Materi</a:t>
            </a:r>
            <a:r>
              <a:rPr lang="en-US" sz="3600" b="1" dirty="0">
                <a:cs typeface="Source Sans Pro Light"/>
              </a:rPr>
              <a:t> UTS</a:t>
            </a:r>
          </a:p>
          <a:p>
            <a:pPr marL="755650" marR="5080" indent="-742950" algn="just">
              <a:buFont typeface="+mj-lt"/>
              <a:buAutoNum type="arabicPeriod"/>
            </a:pPr>
            <a:r>
              <a:rPr lang="en-US" sz="3600" dirty="0" err="1">
                <a:cs typeface="Source Sans Pro Light"/>
              </a:rPr>
              <a:t>Matriks</a:t>
            </a:r>
            <a:r>
              <a:rPr lang="en-US" sz="3600" dirty="0">
                <a:cs typeface="Source Sans Pro Light"/>
              </a:rPr>
              <a:t> dan Operator </a:t>
            </a:r>
            <a:r>
              <a:rPr lang="en-US" sz="3600" dirty="0" err="1">
                <a:cs typeface="Source Sans Pro Light"/>
              </a:rPr>
              <a:t>Pengolahnya</a:t>
            </a:r>
            <a:endParaRPr lang="en-US" sz="3600" dirty="0">
              <a:cs typeface="Source Sans Pro Light"/>
            </a:endParaRPr>
          </a:p>
          <a:p>
            <a:pPr marL="755650" marR="5080" indent="-742950" algn="just">
              <a:buFont typeface="+mj-lt"/>
              <a:buAutoNum type="arabicPeriod"/>
            </a:pPr>
            <a:r>
              <a:rPr lang="en-US" sz="3600" dirty="0" err="1">
                <a:cs typeface="Source Sans Pro Light"/>
              </a:rPr>
              <a:t>Matriks-Matriks</a:t>
            </a:r>
            <a:r>
              <a:rPr lang="en-US" sz="3600" dirty="0">
                <a:cs typeface="Source Sans Pro Light"/>
              </a:rPr>
              <a:t> </a:t>
            </a:r>
            <a:r>
              <a:rPr lang="en-US" sz="3600" dirty="0" err="1">
                <a:cs typeface="Source Sans Pro Light"/>
              </a:rPr>
              <a:t>Spesial</a:t>
            </a:r>
            <a:endParaRPr lang="en-US" sz="3600" dirty="0">
              <a:cs typeface="Source Sans Pro Light"/>
            </a:endParaRPr>
          </a:p>
          <a:p>
            <a:pPr marL="755650" marR="5080" indent="-742950" algn="just">
              <a:buFont typeface="+mj-lt"/>
              <a:buAutoNum type="arabicPeriod"/>
            </a:pPr>
            <a:r>
              <a:rPr lang="en-US" sz="3600" dirty="0" err="1">
                <a:cs typeface="Source Sans Pro Light"/>
              </a:rPr>
              <a:t>Determinan</a:t>
            </a:r>
            <a:endParaRPr lang="en-US" sz="3600" dirty="0">
              <a:cs typeface="Source Sans Pro Light"/>
            </a:endParaRPr>
          </a:p>
          <a:p>
            <a:pPr marL="755650" marR="5080" indent="-742950" algn="just">
              <a:buFont typeface="+mj-lt"/>
              <a:buAutoNum type="arabicPeriod"/>
            </a:pPr>
            <a:r>
              <a:rPr lang="en-US" sz="3600" dirty="0">
                <a:cs typeface="Source Sans Pro Light"/>
              </a:rPr>
              <a:t>Rank </a:t>
            </a:r>
            <a:r>
              <a:rPr lang="en-US" sz="3600" dirty="0" err="1">
                <a:cs typeface="Source Sans Pro Light"/>
              </a:rPr>
              <a:t>Matriks</a:t>
            </a:r>
            <a:endParaRPr lang="en-US" sz="3600" dirty="0">
              <a:cs typeface="Source Sans Pro Light"/>
            </a:endParaRPr>
          </a:p>
          <a:p>
            <a:pPr marL="755650" marR="5080" indent="-742950">
              <a:buFont typeface="+mj-lt"/>
              <a:buAutoNum type="arabicPeriod"/>
            </a:pPr>
            <a:r>
              <a:rPr lang="en-US" sz="3600" dirty="0" err="1">
                <a:cs typeface="Source Sans Pro Light"/>
              </a:rPr>
              <a:t>Matriks</a:t>
            </a:r>
            <a:r>
              <a:rPr lang="en-US" sz="3600" dirty="0">
                <a:cs typeface="Source Sans Pro Light"/>
              </a:rPr>
              <a:t> </a:t>
            </a:r>
            <a:r>
              <a:rPr lang="en-US" sz="3600" dirty="0" err="1">
                <a:cs typeface="Source Sans Pro Light"/>
              </a:rPr>
              <a:t>Kebalikan</a:t>
            </a:r>
            <a:r>
              <a:rPr lang="en-US" sz="3600" dirty="0">
                <a:cs typeface="Source Sans Pro Light"/>
              </a:rPr>
              <a:t> dan </a:t>
            </a:r>
            <a:r>
              <a:rPr lang="en-US" sz="3600" dirty="0" err="1">
                <a:cs typeface="Source Sans Pro Light"/>
              </a:rPr>
              <a:t>Kebalikan</a:t>
            </a:r>
            <a:r>
              <a:rPr lang="en-US" sz="3600" dirty="0">
                <a:cs typeface="Source Sans Pro Light"/>
              </a:rPr>
              <a:t> </a:t>
            </a:r>
            <a:r>
              <a:rPr lang="en-US" sz="3600" dirty="0" err="1">
                <a:cs typeface="Source Sans Pro Light"/>
              </a:rPr>
              <a:t>Umum</a:t>
            </a:r>
            <a:endParaRPr lang="en-US" sz="3600" dirty="0">
              <a:cs typeface="Source Sans Pro Light"/>
            </a:endParaRPr>
          </a:p>
          <a:p>
            <a:pPr marL="755650" marR="5080" indent="-742950">
              <a:buFont typeface="+mj-lt"/>
              <a:buAutoNum type="arabicPeriod"/>
            </a:pPr>
            <a:r>
              <a:rPr lang="en-US" sz="3600" dirty="0">
                <a:cs typeface="Source Sans Pro Light"/>
              </a:rPr>
              <a:t>Solusi </a:t>
            </a:r>
            <a:r>
              <a:rPr lang="en-US" sz="3600" dirty="0" err="1">
                <a:cs typeface="Source Sans Pro Light"/>
              </a:rPr>
              <a:t>Sistem</a:t>
            </a:r>
            <a:r>
              <a:rPr lang="en-US" sz="3600" dirty="0">
                <a:cs typeface="Source Sans Pro Light"/>
              </a:rPr>
              <a:t> </a:t>
            </a:r>
            <a:r>
              <a:rPr lang="en-US" sz="3600" dirty="0" err="1">
                <a:cs typeface="Source Sans Pro Light"/>
              </a:rPr>
              <a:t>Persamaan</a:t>
            </a:r>
            <a:r>
              <a:rPr lang="en-US" sz="3600" dirty="0">
                <a:cs typeface="Source Sans Pro Light"/>
              </a:rPr>
              <a:t> Linier</a:t>
            </a:r>
          </a:p>
          <a:p>
            <a:pPr marL="755650" marR="5080" indent="-742950">
              <a:buFont typeface="+mj-lt"/>
              <a:buAutoNum type="arabicPeriod"/>
            </a:pPr>
            <a:r>
              <a:rPr lang="en-US" sz="3600" dirty="0">
                <a:cs typeface="Source Sans Pro Light"/>
              </a:rPr>
              <a:t>Solusi </a:t>
            </a:r>
            <a:r>
              <a:rPr lang="en-US" sz="3600" dirty="0" err="1">
                <a:cs typeface="Source Sans Pro Light"/>
              </a:rPr>
              <a:t>Sistem</a:t>
            </a:r>
            <a:r>
              <a:rPr lang="en-US" sz="3600" dirty="0">
                <a:cs typeface="Source Sans Pro Light"/>
              </a:rPr>
              <a:t> </a:t>
            </a:r>
            <a:r>
              <a:rPr lang="en-US" sz="3600" dirty="0" err="1">
                <a:cs typeface="Source Sans Pro Light"/>
              </a:rPr>
              <a:t>Persamaan</a:t>
            </a:r>
            <a:r>
              <a:rPr lang="en-US" sz="3600" dirty="0">
                <a:cs typeface="Source Sans Pro Light"/>
              </a:rPr>
              <a:t> Linier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6284BF26-1F34-44F2-AF55-FF40729511E9}"/>
              </a:ext>
            </a:extLst>
          </p:cNvPr>
          <p:cNvSpPr txBox="1"/>
          <p:nvPr/>
        </p:nvSpPr>
        <p:spPr>
          <a:xfrm>
            <a:off x="9000853" y="2933771"/>
            <a:ext cx="7467056" cy="4437112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/>
            <a:r>
              <a:rPr lang="en-US" sz="3600" b="1" dirty="0" err="1">
                <a:cs typeface="Source Sans Pro Light"/>
              </a:rPr>
              <a:t>Materi</a:t>
            </a:r>
            <a:r>
              <a:rPr lang="en-US" sz="3600" b="1" dirty="0">
                <a:cs typeface="Source Sans Pro Light"/>
              </a:rPr>
              <a:t> UAS</a:t>
            </a:r>
          </a:p>
          <a:p>
            <a:pPr marL="755650" marR="5080" indent="-742950">
              <a:buFont typeface="+mj-lt"/>
              <a:buAutoNum type="arabicPeriod" startAt="8"/>
            </a:pPr>
            <a:r>
              <a:rPr lang="en-US" sz="3600" dirty="0">
                <a:cs typeface="Source Sans Pro Light"/>
              </a:rPr>
              <a:t>Ruang </a:t>
            </a:r>
            <a:r>
              <a:rPr lang="en-US" sz="3600" dirty="0" err="1">
                <a:cs typeface="Source Sans Pro Light"/>
              </a:rPr>
              <a:t>Vektor</a:t>
            </a:r>
            <a:r>
              <a:rPr lang="en-US" sz="3600" dirty="0">
                <a:cs typeface="Source Sans Pro Light"/>
              </a:rPr>
              <a:t> Real</a:t>
            </a:r>
          </a:p>
          <a:p>
            <a:pPr marL="755650" marR="5080" indent="-742950">
              <a:buFont typeface="+mj-lt"/>
              <a:buAutoNum type="arabicPeriod" startAt="8"/>
            </a:pPr>
            <a:r>
              <a:rPr lang="en-US" sz="3600" dirty="0">
                <a:cs typeface="Source Sans Pro Light"/>
              </a:rPr>
              <a:t>Ruang </a:t>
            </a:r>
            <a:r>
              <a:rPr lang="en-US" sz="3600" dirty="0" err="1">
                <a:cs typeface="Source Sans Pro Light"/>
              </a:rPr>
              <a:t>Vektor</a:t>
            </a:r>
            <a:r>
              <a:rPr lang="en-US" sz="3600" dirty="0">
                <a:cs typeface="Source Sans Pro Light"/>
              </a:rPr>
              <a:t> Real</a:t>
            </a:r>
          </a:p>
          <a:p>
            <a:pPr marL="755650" marR="5080" indent="-742950">
              <a:buFont typeface="+mj-lt"/>
              <a:buAutoNum type="arabicPeriod" startAt="8"/>
            </a:pPr>
            <a:r>
              <a:rPr lang="en-US" sz="3600" dirty="0">
                <a:cs typeface="Source Sans Pro Light"/>
              </a:rPr>
              <a:t>Ruang Euclid</a:t>
            </a:r>
          </a:p>
          <a:p>
            <a:pPr marL="755650" marR="5080" indent="-742950">
              <a:buFont typeface="+mj-lt"/>
              <a:buAutoNum type="arabicPeriod" startAt="8"/>
            </a:pPr>
            <a:r>
              <a:rPr lang="en-US" sz="3600" dirty="0" err="1">
                <a:cs typeface="Source Sans Pro Light"/>
              </a:rPr>
              <a:t>Transformasi</a:t>
            </a:r>
            <a:r>
              <a:rPr lang="en-US" sz="3600" dirty="0">
                <a:cs typeface="Source Sans Pro Light"/>
              </a:rPr>
              <a:t> Linier</a:t>
            </a:r>
          </a:p>
          <a:p>
            <a:pPr marL="755650" marR="5080" indent="-742950">
              <a:buFont typeface="+mj-lt"/>
              <a:buAutoNum type="arabicPeriod" startAt="8"/>
            </a:pPr>
            <a:r>
              <a:rPr lang="en-US" sz="3600" dirty="0" err="1">
                <a:cs typeface="Source Sans Pro Light"/>
              </a:rPr>
              <a:t>Pendiagonalan</a:t>
            </a:r>
            <a:r>
              <a:rPr lang="en-US" sz="3600" dirty="0">
                <a:cs typeface="Source Sans Pro Light"/>
              </a:rPr>
              <a:t> </a:t>
            </a:r>
            <a:r>
              <a:rPr lang="en-US" sz="3600" dirty="0" err="1">
                <a:cs typeface="Source Sans Pro Light"/>
              </a:rPr>
              <a:t>Matriks</a:t>
            </a:r>
            <a:r>
              <a:rPr lang="en-US" sz="3600" dirty="0">
                <a:cs typeface="Source Sans Pro Light"/>
              </a:rPr>
              <a:t> </a:t>
            </a:r>
            <a:r>
              <a:rPr lang="en-US" sz="3600" dirty="0" err="1">
                <a:cs typeface="Source Sans Pro Light"/>
              </a:rPr>
              <a:t>Persegi</a:t>
            </a:r>
            <a:endParaRPr lang="en-US" sz="3600" dirty="0">
              <a:cs typeface="Source Sans Pro Light"/>
            </a:endParaRPr>
          </a:p>
          <a:p>
            <a:pPr marL="755650" marR="5080" indent="-742950">
              <a:buFont typeface="+mj-lt"/>
              <a:buAutoNum type="arabicPeriod" startAt="8"/>
            </a:pPr>
            <a:r>
              <a:rPr lang="en-US" sz="3600" dirty="0" err="1">
                <a:cs typeface="Source Sans Pro Light"/>
              </a:rPr>
              <a:t>Bentuk</a:t>
            </a:r>
            <a:r>
              <a:rPr lang="en-US" sz="3600" dirty="0">
                <a:cs typeface="Source Sans Pro Light"/>
              </a:rPr>
              <a:t> </a:t>
            </a:r>
            <a:r>
              <a:rPr lang="en-US" sz="3600" dirty="0" err="1">
                <a:cs typeface="Source Sans Pro Light"/>
              </a:rPr>
              <a:t>Bilinier</a:t>
            </a:r>
            <a:r>
              <a:rPr lang="en-US" sz="3600" dirty="0">
                <a:cs typeface="Source Sans Pro Light"/>
              </a:rPr>
              <a:t> dan </a:t>
            </a:r>
            <a:r>
              <a:rPr lang="en-US" sz="3600" dirty="0" err="1">
                <a:cs typeface="Source Sans Pro Light"/>
              </a:rPr>
              <a:t>Bentuk</a:t>
            </a:r>
            <a:r>
              <a:rPr lang="en-US" sz="3600" dirty="0">
                <a:cs typeface="Source Sans Pro Light"/>
              </a:rPr>
              <a:t> </a:t>
            </a:r>
            <a:r>
              <a:rPr lang="en-US" sz="3600" dirty="0" err="1">
                <a:cs typeface="Source Sans Pro Light"/>
              </a:rPr>
              <a:t>Kuadrat</a:t>
            </a:r>
            <a:endParaRPr lang="en-US" sz="3600" dirty="0">
              <a:cs typeface="Source Sans Pro Light"/>
            </a:endParaRPr>
          </a:p>
          <a:p>
            <a:pPr marL="755650" marR="5080" indent="-742950">
              <a:buFont typeface="+mj-lt"/>
              <a:buAutoNum type="arabicPeriod" startAt="8"/>
            </a:pPr>
            <a:r>
              <a:rPr lang="en-US" sz="3600" dirty="0" err="1">
                <a:cs typeface="Source Sans Pro Light"/>
              </a:rPr>
              <a:t>Pendiferensialan</a:t>
            </a:r>
            <a:r>
              <a:rPr lang="en-US" sz="3600" dirty="0">
                <a:cs typeface="Source Sans Pro Light"/>
              </a:rPr>
              <a:t> </a:t>
            </a:r>
            <a:r>
              <a:rPr lang="en-US" sz="3600" dirty="0" err="1">
                <a:cs typeface="Source Sans Pro Light"/>
              </a:rPr>
              <a:t>Matriks</a:t>
            </a:r>
            <a:endParaRPr lang="en-US" sz="3600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728789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6100353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59113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Kontrak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Perkuliahan</a:t>
            </a:r>
            <a:endParaRPr lang="cs-CZ" sz="4000" dirty="0">
              <a:cs typeface="Source Sans Pro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2102" y="2097701"/>
            <a:ext cx="16206107" cy="729635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571500" indent="-5715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dirty="0" err="1"/>
              <a:t>Toleransi</a:t>
            </a:r>
            <a:r>
              <a:rPr lang="en-US" sz="4000" dirty="0"/>
              <a:t> </a:t>
            </a:r>
            <a:r>
              <a:rPr lang="en-US" sz="4000" dirty="0" err="1"/>
              <a:t>waktu</a:t>
            </a:r>
            <a:r>
              <a:rPr lang="en-US" sz="4000" dirty="0"/>
              <a:t> </a:t>
            </a:r>
            <a:r>
              <a:rPr lang="en-US" sz="4000" dirty="0" err="1"/>
              <a:t>keterlambatan</a:t>
            </a:r>
            <a:r>
              <a:rPr lang="en-US" sz="4000" dirty="0"/>
              <a:t> 15 </a:t>
            </a:r>
            <a:r>
              <a:rPr lang="en-US" sz="4000" dirty="0" err="1"/>
              <a:t>menit</a:t>
            </a:r>
            <a:r>
              <a:rPr lang="en-US" sz="4000" dirty="0"/>
              <a:t>.</a:t>
            </a:r>
          </a:p>
          <a:p>
            <a:pPr marL="571500" indent="-5715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dirty="0" err="1"/>
              <a:t>Berpakaian</a:t>
            </a:r>
            <a:r>
              <a:rPr lang="en-US" sz="4000" dirty="0"/>
              <a:t> dan </a:t>
            </a:r>
            <a:r>
              <a:rPr lang="en-US" sz="4000" dirty="0" err="1"/>
              <a:t>berperilaku</a:t>
            </a:r>
            <a:r>
              <a:rPr lang="en-US" sz="4000" dirty="0"/>
              <a:t> </a:t>
            </a:r>
            <a:r>
              <a:rPr lang="en-US" sz="4000" dirty="0" err="1"/>
              <a:t>sopan</a:t>
            </a:r>
            <a:r>
              <a:rPr lang="en-US" sz="4000" dirty="0"/>
              <a:t> </a:t>
            </a:r>
            <a:r>
              <a:rPr lang="en-US" sz="4000" dirty="0" err="1"/>
              <a:t>sesuai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aturan</a:t>
            </a:r>
            <a:r>
              <a:rPr lang="en-US" sz="4000" dirty="0"/>
              <a:t> di </a:t>
            </a:r>
            <a:r>
              <a:rPr lang="en-US" sz="4000" dirty="0" err="1"/>
              <a:t>Unsera</a:t>
            </a:r>
            <a:endParaRPr lang="en-US" sz="4000" dirty="0"/>
          </a:p>
          <a:p>
            <a:pPr marL="571500" indent="-5715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dirty="0" err="1"/>
              <a:t>Tidak</a:t>
            </a:r>
            <a:r>
              <a:rPr lang="en-US" sz="4000" dirty="0"/>
              <a:t> </a:t>
            </a:r>
            <a:r>
              <a:rPr lang="en-US" sz="4000" dirty="0" err="1"/>
              <a:t>ada</a:t>
            </a:r>
            <a:r>
              <a:rPr lang="en-US" sz="4000" dirty="0"/>
              <a:t> </a:t>
            </a:r>
            <a:r>
              <a:rPr lang="en-US" sz="4000" dirty="0" err="1"/>
              <a:t>ujian</a:t>
            </a:r>
            <a:r>
              <a:rPr lang="en-US" sz="4000" dirty="0"/>
              <a:t> </a:t>
            </a:r>
            <a:r>
              <a:rPr lang="en-US" sz="4000" dirty="0" err="1"/>
              <a:t>susulan</a:t>
            </a:r>
            <a:r>
              <a:rPr lang="en-US" sz="4000" dirty="0"/>
              <a:t> </a:t>
            </a:r>
            <a:r>
              <a:rPr lang="en-US" sz="4000" dirty="0" err="1"/>
              <a:t>kecuali</a:t>
            </a:r>
            <a:r>
              <a:rPr lang="en-US" sz="4000" dirty="0"/>
              <a:t> </a:t>
            </a:r>
            <a:r>
              <a:rPr lang="en-US" sz="4000" dirty="0" err="1"/>
              <a:t>bagi</a:t>
            </a:r>
            <a:r>
              <a:rPr lang="en-US" sz="4000" dirty="0"/>
              <a:t> </a:t>
            </a:r>
            <a:r>
              <a:rPr lang="en-US" sz="4000" dirty="0" err="1"/>
              <a:t>mahasiswa</a:t>
            </a:r>
            <a:r>
              <a:rPr lang="en-US" sz="4000" dirty="0"/>
              <a:t> yang </a:t>
            </a:r>
            <a:r>
              <a:rPr lang="en-US" sz="4000" dirty="0" err="1"/>
              <a:t>sakit</a:t>
            </a:r>
            <a:r>
              <a:rPr lang="en-US" sz="4000" dirty="0"/>
              <a:t> </a:t>
            </a:r>
            <a:r>
              <a:rPr lang="en-US" sz="4000" dirty="0" err="1"/>
              <a:t>atau</a:t>
            </a:r>
            <a:r>
              <a:rPr lang="en-US" sz="4000" dirty="0"/>
              <a:t> </a:t>
            </a:r>
            <a:r>
              <a:rPr lang="en-US" sz="4000" dirty="0" err="1"/>
              <a:t>menjalankan</a:t>
            </a:r>
            <a:r>
              <a:rPr lang="en-US" sz="4000" dirty="0"/>
              <a:t> </a:t>
            </a:r>
            <a:r>
              <a:rPr lang="en-US" sz="4000" dirty="0" err="1"/>
              <a:t>tugas</a:t>
            </a:r>
            <a:r>
              <a:rPr lang="en-US" sz="4000" dirty="0"/>
              <a:t> </a:t>
            </a:r>
            <a:r>
              <a:rPr lang="en-US" sz="4000" dirty="0" err="1"/>
              <a:t>institusi</a:t>
            </a:r>
            <a:r>
              <a:rPr lang="en-US" sz="4000" dirty="0"/>
              <a:t> dan </a:t>
            </a:r>
            <a:r>
              <a:rPr lang="en-US" sz="4000" dirty="0" err="1"/>
              <a:t>dibuktikan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surat</a:t>
            </a:r>
            <a:r>
              <a:rPr lang="en-US" sz="4000" dirty="0"/>
              <a:t> </a:t>
            </a:r>
            <a:r>
              <a:rPr lang="en-US" sz="4000" dirty="0" err="1"/>
              <a:t>keterangan</a:t>
            </a:r>
            <a:r>
              <a:rPr lang="en-US" sz="4000" dirty="0"/>
              <a:t> </a:t>
            </a:r>
            <a:r>
              <a:rPr lang="en-US" sz="4000" dirty="0" err="1"/>
              <a:t>dari</a:t>
            </a:r>
            <a:r>
              <a:rPr lang="en-US" sz="4000" dirty="0"/>
              <a:t> </a:t>
            </a:r>
            <a:r>
              <a:rPr lang="en-US" sz="4000" dirty="0" err="1"/>
              <a:t>fakultas</a:t>
            </a:r>
            <a:r>
              <a:rPr lang="en-US" sz="4000" dirty="0"/>
              <a:t>/ universitas</a:t>
            </a:r>
          </a:p>
          <a:p>
            <a:pPr marL="571500" indent="-5715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dirty="0" err="1"/>
              <a:t>Mahasiswa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tingkat</a:t>
            </a:r>
            <a:r>
              <a:rPr lang="en-US" sz="4000" dirty="0"/>
              <a:t> </a:t>
            </a:r>
            <a:r>
              <a:rPr lang="en-US" sz="4000" dirty="0" err="1"/>
              <a:t>kehadiran</a:t>
            </a:r>
            <a:r>
              <a:rPr lang="en-US" sz="4000" dirty="0"/>
              <a:t> </a:t>
            </a:r>
            <a:r>
              <a:rPr lang="en-US" sz="4000" dirty="0" err="1"/>
              <a:t>kurang</a:t>
            </a:r>
            <a:r>
              <a:rPr lang="en-US" sz="4000" dirty="0"/>
              <a:t> </a:t>
            </a:r>
            <a:r>
              <a:rPr lang="en-US" sz="4000" dirty="0" err="1"/>
              <a:t>dari</a:t>
            </a:r>
            <a:r>
              <a:rPr lang="en-US" sz="4000" dirty="0"/>
              <a:t> 80% </a:t>
            </a:r>
            <a:r>
              <a:rPr lang="en-US" sz="4000" dirty="0" err="1"/>
              <a:t>tidak</a:t>
            </a:r>
            <a:r>
              <a:rPr lang="en-US" sz="4000" dirty="0"/>
              <a:t> </a:t>
            </a:r>
            <a:r>
              <a:rPr lang="en-US" sz="4000" dirty="0" err="1"/>
              <a:t>diperkenankan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mengikuti</a:t>
            </a:r>
            <a:r>
              <a:rPr lang="en-US" sz="4000" dirty="0"/>
              <a:t> UAS???.</a:t>
            </a:r>
          </a:p>
        </p:txBody>
      </p:sp>
    </p:spTree>
    <p:extLst>
      <p:ext uri="{BB962C8B-B14F-4D97-AF65-F5344CB8AC3E}">
        <p14:creationId xmlns:p14="http://schemas.microsoft.com/office/powerpoint/2010/main" val="233431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6100353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Referensi</a:t>
            </a:r>
            <a:endParaRPr lang="cs-CZ" sz="4000" dirty="0">
              <a:cs typeface="Source Sans Pro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2102" y="2097701"/>
            <a:ext cx="16206107" cy="514192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571500" indent="-5715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dirty="0" err="1"/>
              <a:t>Martono</a:t>
            </a:r>
            <a:r>
              <a:rPr lang="en-US" sz="4000" dirty="0"/>
              <a:t>, </a:t>
            </a:r>
            <a:r>
              <a:rPr lang="en-US" sz="4000" dirty="0" err="1"/>
              <a:t>Totong</a:t>
            </a:r>
            <a:r>
              <a:rPr lang="en-US" sz="4000" dirty="0"/>
              <a:t>. 2017. </a:t>
            </a:r>
            <a:r>
              <a:rPr lang="en-US" sz="4000" b="1" dirty="0" err="1"/>
              <a:t>Aljabar</a:t>
            </a:r>
            <a:r>
              <a:rPr lang="en-US" sz="4000" b="1" dirty="0"/>
              <a:t> </a:t>
            </a:r>
            <a:r>
              <a:rPr lang="en-US" sz="4000" b="1" dirty="0" err="1"/>
              <a:t>Matriks</a:t>
            </a:r>
            <a:r>
              <a:rPr lang="en-US" sz="4000" b="1" dirty="0"/>
              <a:t> </a:t>
            </a:r>
            <a:r>
              <a:rPr lang="en-US" sz="4000" b="1" dirty="0" err="1"/>
              <a:t>untuk</a:t>
            </a:r>
            <a:r>
              <a:rPr lang="en-US" sz="4000" b="1" dirty="0"/>
              <a:t> </a:t>
            </a:r>
            <a:r>
              <a:rPr lang="en-US" sz="4000" b="1" dirty="0" err="1"/>
              <a:t>Metode</a:t>
            </a:r>
            <a:r>
              <a:rPr lang="en-US" sz="4000" b="1" dirty="0"/>
              <a:t> </a:t>
            </a:r>
            <a:r>
              <a:rPr lang="en-US" sz="4000" b="1" dirty="0" err="1"/>
              <a:t>Kuantitatif</a:t>
            </a:r>
            <a:r>
              <a:rPr lang="en-US" sz="4000" dirty="0"/>
              <a:t>. </a:t>
            </a:r>
            <a:r>
              <a:rPr lang="en-US" sz="4000" dirty="0" err="1"/>
              <a:t>Penerbit</a:t>
            </a:r>
            <a:r>
              <a:rPr lang="en-US" sz="4000" dirty="0"/>
              <a:t> IPB Press.</a:t>
            </a:r>
          </a:p>
          <a:p>
            <a:pPr marL="571500" indent="-5715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dirty="0" err="1"/>
              <a:t>Wijayanti</a:t>
            </a:r>
            <a:r>
              <a:rPr lang="en-US" sz="4000" dirty="0"/>
              <a:t>, I, E, </a:t>
            </a:r>
            <a:r>
              <a:rPr lang="en-US" sz="4000" dirty="0" err="1"/>
              <a:t>dkk</a:t>
            </a:r>
            <a:r>
              <a:rPr lang="en-US" sz="4000" dirty="0"/>
              <a:t>. 2018. </a:t>
            </a:r>
            <a:r>
              <a:rPr lang="en-US" sz="4000" b="1" dirty="0"/>
              <a:t>Dasar-Dasar </a:t>
            </a:r>
            <a:r>
              <a:rPr lang="en-US" sz="4000" b="1" dirty="0" err="1"/>
              <a:t>Aljabar</a:t>
            </a:r>
            <a:r>
              <a:rPr lang="en-US" sz="4000" b="1" dirty="0"/>
              <a:t> Linear dan </a:t>
            </a:r>
            <a:r>
              <a:rPr lang="en-US" sz="4000" b="1" dirty="0" err="1"/>
              <a:t>Penggunaannya</a:t>
            </a:r>
            <a:r>
              <a:rPr lang="en-US" sz="4000" b="1" dirty="0"/>
              <a:t> </a:t>
            </a:r>
            <a:r>
              <a:rPr lang="en-US" sz="4000" b="1" dirty="0" err="1"/>
              <a:t>dalam</a:t>
            </a:r>
            <a:r>
              <a:rPr lang="en-US" sz="4000" b="1" dirty="0"/>
              <a:t> </a:t>
            </a:r>
            <a:r>
              <a:rPr lang="en-US" sz="4000" b="1" dirty="0" err="1"/>
              <a:t>berbagai</a:t>
            </a:r>
            <a:r>
              <a:rPr lang="en-US" sz="4000" b="1" dirty="0"/>
              <a:t> </a:t>
            </a:r>
            <a:r>
              <a:rPr lang="en-US" sz="4000" b="1" dirty="0" err="1"/>
              <a:t>bidang</a:t>
            </a:r>
            <a:r>
              <a:rPr lang="en-US" sz="4000" dirty="0"/>
              <a:t>. Gadjah </a:t>
            </a:r>
            <a:r>
              <a:rPr lang="en-US" sz="4000" dirty="0" err="1"/>
              <a:t>Mada</a:t>
            </a:r>
            <a:r>
              <a:rPr lang="en-US" sz="4000" dirty="0"/>
              <a:t> University Press</a:t>
            </a:r>
          </a:p>
          <a:p>
            <a:pPr marL="571500" indent="-5715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Pustaka lain yang </a:t>
            </a:r>
            <a:r>
              <a:rPr lang="en-US" sz="4000" dirty="0" err="1"/>
              <a:t>relevan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7710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6100353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Outline</a:t>
            </a:r>
            <a:endParaRPr lang="cs-CZ" sz="4000" dirty="0">
              <a:cs typeface="Source Sans Pro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2102" y="2097701"/>
            <a:ext cx="16206107" cy="3295261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571500" indent="-5715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dirty="0" err="1"/>
              <a:t>Matriks</a:t>
            </a:r>
            <a:r>
              <a:rPr lang="en-US" sz="4000" dirty="0"/>
              <a:t> dan </a:t>
            </a:r>
            <a:r>
              <a:rPr lang="en-US" sz="4000" dirty="0" err="1"/>
              <a:t>notasinya</a:t>
            </a:r>
            <a:endParaRPr lang="en-US" sz="4000" dirty="0"/>
          </a:p>
          <a:p>
            <a:pPr marL="571500" indent="-5715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dirty="0" err="1"/>
              <a:t>Apa</a:t>
            </a:r>
            <a:r>
              <a:rPr lang="en-US" sz="4000" dirty="0"/>
              <a:t> </a:t>
            </a:r>
            <a:r>
              <a:rPr lang="en-US" sz="4000" dirty="0" err="1"/>
              <a:t>gunanya</a:t>
            </a:r>
            <a:r>
              <a:rPr lang="en-US" sz="4000" dirty="0"/>
              <a:t> </a:t>
            </a:r>
            <a:r>
              <a:rPr lang="en-US" sz="4000" dirty="0" err="1"/>
              <a:t>belajar</a:t>
            </a:r>
            <a:r>
              <a:rPr lang="en-US" sz="4000" dirty="0"/>
              <a:t> </a:t>
            </a:r>
            <a:r>
              <a:rPr lang="en-US" sz="4000" dirty="0" err="1"/>
              <a:t>aljabar</a:t>
            </a:r>
            <a:r>
              <a:rPr lang="en-US" sz="4000" dirty="0"/>
              <a:t> </a:t>
            </a:r>
            <a:r>
              <a:rPr lang="en-US" sz="4000" dirty="0" err="1"/>
              <a:t>matriks</a:t>
            </a:r>
            <a:endParaRPr lang="en-US" sz="4000" dirty="0"/>
          </a:p>
          <a:p>
            <a:pPr marL="571500" indent="-5715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dirty="0" err="1"/>
              <a:t>Operasi</a:t>
            </a:r>
            <a:r>
              <a:rPr lang="en-US" sz="4000" dirty="0"/>
              <a:t>/</a:t>
            </a:r>
            <a:r>
              <a:rPr lang="en-US" sz="4000" dirty="0" err="1"/>
              <a:t>pengolahan</a:t>
            </a:r>
            <a:r>
              <a:rPr lang="en-US" sz="4000" dirty="0"/>
              <a:t> </a:t>
            </a:r>
            <a:r>
              <a:rPr lang="en-US" sz="4000" dirty="0" err="1"/>
              <a:t>dasar</a:t>
            </a:r>
            <a:r>
              <a:rPr lang="en-US" sz="4000" dirty="0"/>
              <a:t> </a:t>
            </a:r>
            <a:r>
              <a:rPr lang="en-US" sz="4000" dirty="0" err="1"/>
              <a:t>matriks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2771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6100353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Tampilan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matriks</a:t>
            </a:r>
            <a:endParaRPr lang="cs-CZ" sz="40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54C7D3-B023-41F6-9BB9-C691AE686382}"/>
                  </a:ext>
                </a:extLst>
              </p:cNvPr>
              <p:cNvSpPr txBox="1"/>
              <p:nvPr/>
            </p:nvSpPr>
            <p:spPr>
              <a:xfrm>
                <a:off x="3050177" y="2919548"/>
                <a:ext cx="1570558" cy="10264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54C7D3-B023-41F6-9BB9-C691AE686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177" y="2919548"/>
                <a:ext cx="1570558" cy="1026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D84600-57BF-45AF-A34B-1B097C254E60}"/>
                  </a:ext>
                </a:extLst>
              </p:cNvPr>
              <p:cNvSpPr txBox="1"/>
              <p:nvPr/>
            </p:nvSpPr>
            <p:spPr>
              <a:xfrm>
                <a:off x="6975565" y="2919548"/>
                <a:ext cx="3604640" cy="2267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D84600-57BF-45AF-A34B-1B097C254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565" y="2919548"/>
                <a:ext cx="3604640" cy="22677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F54FB8-41CE-46E2-998F-FF998308D23E}"/>
                  </a:ext>
                </a:extLst>
              </p:cNvPr>
              <p:cNvSpPr txBox="1"/>
              <p:nvPr/>
            </p:nvSpPr>
            <p:spPr>
              <a:xfrm>
                <a:off x="12935035" y="2825177"/>
                <a:ext cx="2734851" cy="2830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F54FB8-41CE-46E2-998F-FF998308D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5035" y="2825177"/>
                <a:ext cx="2734851" cy="28305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0E7D84-EF67-49FC-B6CC-5C7726DDC3F5}"/>
                  </a:ext>
                </a:extLst>
              </p:cNvPr>
              <p:cNvSpPr txBox="1"/>
              <p:nvPr/>
            </p:nvSpPr>
            <p:spPr>
              <a:xfrm>
                <a:off x="4192206" y="6344703"/>
                <a:ext cx="4585679" cy="2267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0E7D84-EF67-49FC-B6CC-5C7726DDC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206" y="6344703"/>
                <a:ext cx="4585679" cy="22677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836F87-6962-4B73-86CD-7137D75A4414}"/>
                  </a:ext>
                </a:extLst>
              </p:cNvPr>
              <p:cNvSpPr txBox="1"/>
              <p:nvPr/>
            </p:nvSpPr>
            <p:spPr>
              <a:xfrm>
                <a:off x="10580205" y="6935506"/>
                <a:ext cx="4049635" cy="1627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836F87-6962-4B73-86CD-7137D75A4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0205" y="6935506"/>
                <a:ext cx="4049635" cy="16278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70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6100353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666923"/>
            <a:ext cx="9601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Notasi</a:t>
            </a:r>
            <a:r>
              <a:rPr lang="en-US" sz="4000" dirty="0">
                <a:solidFill>
                  <a:srgbClr val="FFFFFF"/>
                </a:solidFill>
                <a:cs typeface="Source Sans Pro Light"/>
              </a:rPr>
              <a:t> Dasar </a:t>
            </a:r>
            <a:r>
              <a:rPr lang="en-US" sz="4000" dirty="0" err="1">
                <a:solidFill>
                  <a:srgbClr val="FFFFFF"/>
                </a:solidFill>
                <a:cs typeface="Source Sans Pro Light"/>
              </a:rPr>
              <a:t>Matriks</a:t>
            </a:r>
            <a:endParaRPr lang="cs-CZ" sz="40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6"/>
              <p:cNvSpPr txBox="1"/>
              <p:nvPr/>
            </p:nvSpPr>
            <p:spPr>
              <a:xfrm>
                <a:off x="1402102" y="2097701"/>
                <a:ext cx="16206107" cy="3647602"/>
              </a:xfrm>
              <a:prstGeom prst="rect">
                <a:avLst/>
              </a:prstGeom>
            </p:spPr>
            <p:txBody>
              <a:bodyPr vert="horz" wrap="square" lIns="0" tIns="5080" rIns="0" bIns="0" rtlCol="0">
                <a:spAutoFit/>
              </a:bodyPr>
              <a:lstStyle/>
              <a:p>
                <a:pPr marL="571500" indent="-57150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4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4000" dirty="0"/>
                  <a:t> </a:t>
                </a:r>
                <a:r>
                  <a:rPr lang="en-US" sz="4000" dirty="0" err="1"/>
                  <a:t>matriks</a:t>
                </a:r>
                <a:r>
                  <a:rPr lang="en-US" sz="4000" dirty="0"/>
                  <a:t> </a:t>
                </a:r>
                <a:r>
                  <a:rPr lang="en-US" sz="4000" dirty="0" err="1"/>
                  <a:t>berukuran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4000" dirty="0"/>
                  <a:t> (</a:t>
                </a:r>
                <a14:m>
                  <m:oMath xmlns:m="http://schemas.openxmlformats.org/officeDocument/2006/math"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4000" dirty="0"/>
                  <a:t> baris dan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4000" dirty="0"/>
                  <a:t> </a:t>
                </a:r>
                <a:r>
                  <a:rPr lang="en-US" sz="4000" dirty="0" err="1"/>
                  <a:t>kolom</a:t>
                </a:r>
                <a:r>
                  <a:rPr lang="en-US" sz="4000" dirty="0"/>
                  <a:t>)</a:t>
                </a:r>
              </a:p>
              <a:p>
                <a:pPr marL="571500" indent="-57150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4000" dirty="0" err="1"/>
                  <a:t>Konversi</a:t>
                </a:r>
                <a:r>
                  <a:rPr lang="en-US" sz="4000" dirty="0"/>
                  <a:t> </a:t>
                </a:r>
                <a:r>
                  <a:rPr lang="en-US" sz="4000" dirty="0" err="1"/>
                  <a:t>penulisan</a:t>
                </a:r>
                <a:r>
                  <a:rPr lang="en-US" sz="4000" dirty="0"/>
                  <a:t> </a:t>
                </a:r>
                <a:r>
                  <a:rPr lang="en-US" sz="4000" dirty="0" err="1"/>
                  <a:t>nama</a:t>
                </a:r>
                <a:r>
                  <a:rPr lang="en-US" sz="4000" dirty="0"/>
                  <a:t> </a:t>
                </a:r>
                <a:r>
                  <a:rPr lang="en-US" sz="4000" dirty="0" err="1"/>
                  <a:t>matriks</a:t>
                </a:r>
                <a:r>
                  <a:rPr lang="en-US" sz="4000" dirty="0"/>
                  <a:t>: </a:t>
                </a:r>
                <a:r>
                  <a:rPr lang="en-US" sz="4000" dirty="0" err="1"/>
                  <a:t>huruf</a:t>
                </a:r>
                <a:r>
                  <a:rPr lang="en-US" sz="4000" dirty="0"/>
                  <a:t> </a:t>
                </a:r>
                <a:r>
                  <a:rPr lang="en-US" sz="4000" dirty="0" err="1"/>
                  <a:t>kapital</a:t>
                </a:r>
                <a:r>
                  <a:rPr lang="en-US" sz="4000" dirty="0"/>
                  <a:t>, </a:t>
                </a:r>
                <a:r>
                  <a:rPr lang="en-US" sz="4000" b="1" dirty="0" err="1"/>
                  <a:t>tebal</a:t>
                </a:r>
                <a:endParaRPr lang="en-US" sz="4000" b="1" dirty="0"/>
              </a:p>
              <a:p>
                <a:pPr marL="571500" indent="-57150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4000" dirty="0"/>
                  <a:t> </a:t>
                </a:r>
                <a:r>
                  <a:rPr lang="en-US" sz="4000" dirty="0" err="1"/>
                  <a:t>adalah</a:t>
                </a:r>
                <a:r>
                  <a:rPr lang="en-US" sz="4000" dirty="0"/>
                  <a:t> </a:t>
                </a:r>
                <a:r>
                  <a:rPr lang="en-US" sz="4000" dirty="0" err="1"/>
                  <a:t>elemen</a:t>
                </a:r>
                <a:r>
                  <a:rPr lang="en-US" sz="4000" dirty="0"/>
                  <a:t> </a:t>
                </a:r>
                <a:r>
                  <a:rPr lang="en-US" sz="4000" dirty="0" err="1"/>
                  <a:t>matriks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4000" b="1" dirty="0"/>
                  <a:t> </a:t>
                </a:r>
                <a:r>
                  <a:rPr lang="en-US" sz="4000" dirty="0"/>
                  <a:t>pada baris </a:t>
                </a:r>
                <a:r>
                  <a:rPr lang="en-US" sz="4000" dirty="0" err="1"/>
                  <a:t>ke</a:t>
                </a:r>
                <a:r>
                  <a:rPr lang="en-US" sz="4000" dirty="0"/>
                  <a:t>-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4000" b="1" dirty="0"/>
                  <a:t> </a:t>
                </a:r>
                <a:r>
                  <a:rPr lang="en-US" sz="4000" dirty="0"/>
                  <a:t>dan </a:t>
                </a:r>
                <a:r>
                  <a:rPr lang="en-US" sz="4000" dirty="0" err="1"/>
                  <a:t>kolom</a:t>
                </a:r>
                <a:r>
                  <a:rPr lang="en-US" sz="4000" dirty="0"/>
                  <a:t> </a:t>
                </a:r>
                <a:r>
                  <a:rPr lang="en-US" sz="4000" dirty="0" err="1"/>
                  <a:t>ke</a:t>
                </a:r>
                <a:r>
                  <a:rPr lang="en-US" sz="4000" dirty="0"/>
                  <a:t>-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4000" b="1" dirty="0"/>
              </a:p>
            </p:txBody>
          </p:sp>
        </mc:Choice>
        <mc:Fallback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102" y="2097701"/>
                <a:ext cx="16206107" cy="3647602"/>
              </a:xfrm>
              <a:prstGeom prst="rect">
                <a:avLst/>
              </a:prstGeom>
              <a:blipFill>
                <a:blip r:embed="rId2"/>
                <a:stretch>
                  <a:fillRect l="-1768" b="-6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839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 do animals perceive the world - by Lifeliqe.pptx" id="{E47F77CD-2E36-4AF3-B8DF-255CB5E0FC16}" vid="{80038E1F-B0D4-46F5-910A-D96E49782D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How do animals perceive the world</Template>
  <TotalTime>2795</TotalTime>
  <Words>917</Words>
  <Application>Microsoft Office PowerPoint</Application>
  <PresentationFormat>Custom</PresentationFormat>
  <Paragraphs>150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Narrow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RIANA HADIANA</dc:creator>
  <cp:lastModifiedBy>RIANA HADIANA</cp:lastModifiedBy>
  <cp:revision>1</cp:revision>
  <dcterms:created xsi:type="dcterms:W3CDTF">2022-03-15T09:37:21Z</dcterms:created>
  <dcterms:modified xsi:type="dcterms:W3CDTF">2022-03-17T08:12:44Z</dcterms:modified>
</cp:coreProperties>
</file>