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BBFD5EF-7BD4-4F1C-8EF5-2149794CC0F2}" type="datetimeFigureOut">
              <a:rPr lang="pt-BR" smtClean="0"/>
              <a:t>09/11/2020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4AE6DDF-E0AA-49F5-92AE-1B953F0E872D}" type="slidenum">
              <a:rPr lang="pt-BR" smtClean="0"/>
              <a:t>‹nº›</a:t>
            </a:fld>
            <a:endParaRPr lang="pt-BR"/>
          </a:p>
        </p:txBody>
      </p:sp>
    </p:spTree>
    <p:extLst>
      <p:ext uri="{BB962C8B-B14F-4D97-AF65-F5344CB8AC3E}">
        <p14:creationId xmlns:p14="http://schemas.microsoft.com/office/powerpoint/2010/main" val="68106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BBFD5EF-7BD4-4F1C-8EF5-2149794CC0F2}" type="datetimeFigureOut">
              <a:rPr lang="pt-BR" smtClean="0"/>
              <a:t>09/11/2020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4AE6DDF-E0AA-49F5-92AE-1B953F0E872D}" type="slidenum">
              <a:rPr lang="pt-BR" smtClean="0"/>
              <a:t>‹nº›</a:t>
            </a:fld>
            <a:endParaRPr lang="pt-BR"/>
          </a:p>
        </p:txBody>
      </p:sp>
    </p:spTree>
    <p:extLst>
      <p:ext uri="{BB962C8B-B14F-4D97-AF65-F5344CB8AC3E}">
        <p14:creationId xmlns:p14="http://schemas.microsoft.com/office/powerpoint/2010/main" val="151791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BBFD5EF-7BD4-4F1C-8EF5-2149794CC0F2}" type="datetimeFigureOut">
              <a:rPr lang="pt-BR" smtClean="0"/>
              <a:t>09/11/2020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4AE6DDF-E0AA-49F5-92AE-1B953F0E872D}" type="slidenum">
              <a:rPr lang="pt-BR" smtClean="0"/>
              <a:t>‹nº›</a:t>
            </a:fld>
            <a:endParaRPr lang="pt-BR"/>
          </a:p>
        </p:txBody>
      </p:sp>
    </p:spTree>
    <p:extLst>
      <p:ext uri="{BB962C8B-B14F-4D97-AF65-F5344CB8AC3E}">
        <p14:creationId xmlns:p14="http://schemas.microsoft.com/office/powerpoint/2010/main" val="38610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BBFD5EF-7BD4-4F1C-8EF5-2149794CC0F2}" type="datetimeFigureOut">
              <a:rPr lang="pt-BR" smtClean="0"/>
              <a:t>09/11/2020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4AE6DDF-E0AA-49F5-92AE-1B953F0E872D}" type="slidenum">
              <a:rPr lang="pt-BR" smtClean="0"/>
              <a:t>‹nº›</a:t>
            </a:fld>
            <a:endParaRPr lang="pt-BR"/>
          </a:p>
        </p:txBody>
      </p:sp>
    </p:spTree>
    <p:extLst>
      <p:ext uri="{BB962C8B-B14F-4D97-AF65-F5344CB8AC3E}">
        <p14:creationId xmlns:p14="http://schemas.microsoft.com/office/powerpoint/2010/main" val="29900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DBBFD5EF-7BD4-4F1C-8EF5-2149794CC0F2}" type="datetimeFigureOut">
              <a:rPr lang="pt-BR" smtClean="0"/>
              <a:t>09/11/2020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4AE6DDF-E0AA-49F5-92AE-1B953F0E872D}" type="slidenum">
              <a:rPr lang="pt-BR" smtClean="0"/>
              <a:t>‹nº›</a:t>
            </a:fld>
            <a:endParaRPr lang="pt-BR"/>
          </a:p>
        </p:txBody>
      </p:sp>
    </p:spTree>
    <p:extLst>
      <p:ext uri="{BB962C8B-B14F-4D97-AF65-F5344CB8AC3E}">
        <p14:creationId xmlns:p14="http://schemas.microsoft.com/office/powerpoint/2010/main" val="4274287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BBFD5EF-7BD4-4F1C-8EF5-2149794CC0F2}" type="datetimeFigureOut">
              <a:rPr lang="pt-BR" smtClean="0"/>
              <a:t>09/11/2020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4AE6DDF-E0AA-49F5-92AE-1B953F0E872D}" type="slidenum">
              <a:rPr lang="pt-BR" smtClean="0"/>
              <a:t>‹nº›</a:t>
            </a:fld>
            <a:endParaRPr lang="pt-BR"/>
          </a:p>
        </p:txBody>
      </p:sp>
    </p:spTree>
    <p:extLst>
      <p:ext uri="{BB962C8B-B14F-4D97-AF65-F5344CB8AC3E}">
        <p14:creationId xmlns:p14="http://schemas.microsoft.com/office/powerpoint/2010/main" val="384862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BBFD5EF-7BD4-4F1C-8EF5-2149794CC0F2}" type="datetimeFigureOut">
              <a:rPr lang="pt-BR" smtClean="0"/>
              <a:t>09/11/2020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4AE6DDF-E0AA-49F5-92AE-1B953F0E872D}" type="slidenum">
              <a:rPr lang="pt-BR" smtClean="0"/>
              <a:t>‹nº›</a:t>
            </a:fld>
            <a:endParaRPr lang="pt-BR"/>
          </a:p>
        </p:txBody>
      </p:sp>
    </p:spTree>
    <p:extLst>
      <p:ext uri="{BB962C8B-B14F-4D97-AF65-F5344CB8AC3E}">
        <p14:creationId xmlns:p14="http://schemas.microsoft.com/office/powerpoint/2010/main" val="321022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BBFD5EF-7BD4-4F1C-8EF5-2149794CC0F2}" type="datetimeFigureOut">
              <a:rPr lang="pt-BR" smtClean="0"/>
              <a:t>09/11/2020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4AE6DDF-E0AA-49F5-92AE-1B953F0E872D}" type="slidenum">
              <a:rPr lang="pt-BR" smtClean="0"/>
              <a:t>‹nº›</a:t>
            </a:fld>
            <a:endParaRPr lang="pt-BR"/>
          </a:p>
        </p:txBody>
      </p:sp>
    </p:spTree>
    <p:extLst>
      <p:ext uri="{BB962C8B-B14F-4D97-AF65-F5344CB8AC3E}">
        <p14:creationId xmlns:p14="http://schemas.microsoft.com/office/powerpoint/2010/main" val="93716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BBFD5EF-7BD4-4F1C-8EF5-2149794CC0F2}" type="datetimeFigureOut">
              <a:rPr lang="pt-BR" smtClean="0"/>
              <a:t>09/11/2020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4AE6DDF-E0AA-49F5-92AE-1B953F0E872D}" type="slidenum">
              <a:rPr lang="pt-BR" smtClean="0"/>
              <a:t>‹nº›</a:t>
            </a:fld>
            <a:endParaRPr lang="pt-BR"/>
          </a:p>
        </p:txBody>
      </p:sp>
    </p:spTree>
    <p:extLst>
      <p:ext uri="{BB962C8B-B14F-4D97-AF65-F5344CB8AC3E}">
        <p14:creationId xmlns:p14="http://schemas.microsoft.com/office/powerpoint/2010/main" val="296416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DBBFD5EF-7BD4-4F1C-8EF5-2149794CC0F2}" type="datetimeFigureOut">
              <a:rPr lang="pt-BR" smtClean="0"/>
              <a:t>09/11/2020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4AE6DDF-E0AA-49F5-92AE-1B953F0E872D}" type="slidenum">
              <a:rPr lang="pt-BR" smtClean="0"/>
              <a:t>‹nº›</a:t>
            </a:fld>
            <a:endParaRPr lang="pt-BR"/>
          </a:p>
        </p:txBody>
      </p:sp>
    </p:spTree>
    <p:extLst>
      <p:ext uri="{BB962C8B-B14F-4D97-AF65-F5344CB8AC3E}">
        <p14:creationId xmlns:p14="http://schemas.microsoft.com/office/powerpoint/2010/main" val="75134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DBBFD5EF-7BD4-4F1C-8EF5-2149794CC0F2}" type="datetimeFigureOut">
              <a:rPr lang="pt-BR" smtClean="0"/>
              <a:t>09/11/2020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4AE6DDF-E0AA-49F5-92AE-1B953F0E872D}" type="slidenum">
              <a:rPr lang="pt-BR" smtClean="0"/>
              <a:t>‹nº›</a:t>
            </a:fld>
            <a:endParaRPr lang="pt-BR"/>
          </a:p>
        </p:txBody>
      </p:sp>
    </p:spTree>
    <p:extLst>
      <p:ext uri="{BB962C8B-B14F-4D97-AF65-F5344CB8AC3E}">
        <p14:creationId xmlns:p14="http://schemas.microsoft.com/office/powerpoint/2010/main" val="53441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FD5EF-7BD4-4F1C-8EF5-2149794CC0F2}" type="datetimeFigureOut">
              <a:rPr lang="pt-BR" smtClean="0"/>
              <a:t>09/11/2020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E6DDF-E0AA-49F5-92AE-1B953F0E872D}" type="slidenum">
              <a:rPr lang="pt-BR" smtClean="0"/>
              <a:t>‹nº›</a:t>
            </a:fld>
            <a:endParaRPr lang="pt-BR"/>
          </a:p>
        </p:txBody>
      </p:sp>
    </p:spTree>
    <p:extLst>
      <p:ext uri="{BB962C8B-B14F-4D97-AF65-F5344CB8AC3E}">
        <p14:creationId xmlns:p14="http://schemas.microsoft.com/office/powerpoint/2010/main" val="969680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ço Reservado para Conteúdo 2"/>
          <p:cNvPicPr>
            <a:picLocks noGrp="1" noChangeAspect="1"/>
          </p:cNvPicPr>
          <p:nvPr>
            <p:ph idx="1"/>
          </p:nvPr>
        </p:nvPicPr>
        <p:blipFill rotWithShape="1">
          <a:blip r:embed="rId2">
            <a:extLst>
              <a:ext uri="{28A0092B-C50C-407E-A947-70E740481C1C}">
                <a14:useLocalDpi xmlns:a14="http://schemas.microsoft.com/office/drawing/2010/main" val="0"/>
              </a:ext>
            </a:extLst>
          </a:blip>
          <a:srcRect t="7062" b="5616"/>
          <a:stretch/>
        </p:blipFill>
        <p:spPr>
          <a:xfrm>
            <a:off x="0" y="0"/>
            <a:ext cx="12192000" cy="6858000"/>
          </a:xfrm>
        </p:spPr>
      </p:pic>
      <p:sp>
        <p:nvSpPr>
          <p:cNvPr id="4" name="Título 3"/>
          <p:cNvSpPr>
            <a:spLocks noGrp="1"/>
          </p:cNvSpPr>
          <p:nvPr>
            <p:ph type="title"/>
          </p:nvPr>
        </p:nvSpPr>
        <p:spPr>
          <a:xfrm>
            <a:off x="937054" y="1952368"/>
            <a:ext cx="10515600" cy="1383956"/>
          </a:xfrm>
        </p:spPr>
        <p:txBody>
          <a:bodyPr>
            <a:noAutofit/>
          </a:bodyPr>
          <a:lstStyle/>
          <a:p>
            <a:pPr algn="ctr"/>
            <a:r>
              <a:rPr lang="en-US" sz="5400" b="1" dirty="0">
                <a:solidFill>
                  <a:schemeClr val="tx1">
                    <a:lumMod val="65000"/>
                    <a:lumOff val="35000"/>
                  </a:schemeClr>
                </a:solidFill>
                <a:latin typeface="Arial" panose="020B0604020202020204" pitchFamily="34" charset="0"/>
                <a:cs typeface="Arial" panose="020B0604020202020204" pitchFamily="34" charset="0"/>
              </a:rPr>
              <a:t>The Battle of Neighborhoods: </a:t>
            </a:r>
            <a:r>
              <a:rPr lang="en-US" sz="2800" b="1" dirty="0">
                <a:solidFill>
                  <a:schemeClr val="tx1">
                    <a:lumMod val="65000"/>
                    <a:lumOff val="35000"/>
                  </a:schemeClr>
                </a:solidFill>
                <a:latin typeface="Arial" panose="020B0604020202020204" pitchFamily="34" charset="0"/>
                <a:cs typeface="Arial" panose="020B0604020202020204" pitchFamily="34" charset="0"/>
              </a:rPr>
              <a:t>Recommended System Based on the Neighborhoods Similarity</a:t>
            </a:r>
            <a:endParaRPr lang="pt-BR" sz="2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7" name="Título 3"/>
          <p:cNvSpPr txBox="1">
            <a:spLocks/>
          </p:cNvSpPr>
          <p:nvPr/>
        </p:nvSpPr>
        <p:spPr>
          <a:xfrm>
            <a:off x="937054" y="6263147"/>
            <a:ext cx="10515600" cy="730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1800" dirty="0" smtClean="0">
                <a:latin typeface="Arial" panose="020B0604020202020204" pitchFamily="34" charset="0"/>
                <a:cs typeface="Arial" panose="020B0604020202020204" pitchFamily="34" charset="0"/>
              </a:rPr>
              <a:t>Applied Data Science Capstone | Fernandes Macedo Ribeiro</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523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err="1" smtClean="0">
                <a:latin typeface="Arial" panose="020B0604020202020204" pitchFamily="34" charset="0"/>
                <a:cs typeface="Arial" panose="020B0604020202020204" pitchFamily="34" charset="0"/>
              </a:rPr>
              <a:t>Table</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of</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Contents</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lstStyle/>
          <a:p>
            <a:pPr lvl="0"/>
            <a:r>
              <a:rPr lang="en-US" dirty="0">
                <a:latin typeface="Arial" panose="020B0604020202020204" pitchFamily="34" charset="0"/>
                <a:cs typeface="Arial" panose="020B0604020202020204" pitchFamily="34" charset="0"/>
              </a:rPr>
              <a:t>Business Understanding</a:t>
            </a:r>
            <a:endParaRPr lang="pt-BR"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Data Understanding</a:t>
            </a:r>
            <a:endParaRPr lang="pt-BR"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Data Preparation &amp; Cleaning</a:t>
            </a:r>
            <a:endParaRPr lang="pt-BR"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Modeling</a:t>
            </a:r>
            <a:endParaRPr lang="pt-BR"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Evaluation</a:t>
            </a:r>
            <a:endParaRPr lang="pt-BR"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Deployment</a:t>
            </a:r>
            <a:endParaRPr lang="pt-BR"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Conclusions</a:t>
            </a:r>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p:txBody>
      </p:sp>
      <p:sp>
        <p:nvSpPr>
          <p:cNvPr id="4" name="Título 3"/>
          <p:cNvSpPr txBox="1">
            <a:spLocks/>
          </p:cNvSpPr>
          <p:nvPr/>
        </p:nvSpPr>
        <p:spPr>
          <a:xfrm>
            <a:off x="937054" y="6263147"/>
            <a:ext cx="10515600" cy="730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1800" dirty="0" smtClean="0">
                <a:latin typeface="Arial" panose="020B0604020202020204" pitchFamily="34" charset="0"/>
                <a:cs typeface="Arial" panose="020B0604020202020204" pitchFamily="34" charset="0"/>
              </a:rPr>
              <a:t>Applied Data Science Capstone | Fernandes Macedo Ribeiro</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831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lvl="0"/>
            <a:r>
              <a:rPr lang="en-US" dirty="0">
                <a:latin typeface="Arial" panose="020B0604020202020204" pitchFamily="34" charset="0"/>
                <a:cs typeface="Arial" panose="020B0604020202020204" pitchFamily="34" charset="0"/>
              </a:rPr>
              <a:t>Business Understanding</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lstStyle/>
          <a:p>
            <a:pPr lvl="0"/>
            <a:r>
              <a:rPr lang="pt-BR" dirty="0" err="1" smtClean="0">
                <a:latin typeface="Arial" panose="020B0604020202020204" pitchFamily="34" charset="0"/>
                <a:cs typeface="Arial" panose="020B0604020202020204" pitchFamily="34" charset="0"/>
              </a:rPr>
              <a:t>Find</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ins</a:t>
            </a:r>
            <a:r>
              <a:rPr lang="en-US" dirty="0" err="1" smtClean="0">
                <a:latin typeface="Arial" panose="020B0604020202020204" pitchFamily="34" charset="0"/>
                <a:cs typeface="Arial" panose="020B0604020202020204" pitchFamily="34" charset="0"/>
              </a:rPr>
              <a:t>ights</a:t>
            </a:r>
            <a:r>
              <a:rPr lang="en-US" dirty="0" smtClean="0">
                <a:latin typeface="Arial" panose="020B0604020202020204" pitchFamily="34" charset="0"/>
                <a:cs typeface="Arial" panose="020B0604020202020204" pitchFamily="34" charset="0"/>
              </a:rPr>
              <a:t> about the neighborhoods of New York City to open a new Restaurant of Brazilian food.</a:t>
            </a:r>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p:txBody>
      </p:sp>
      <p:sp>
        <p:nvSpPr>
          <p:cNvPr id="4" name="Título 3"/>
          <p:cNvSpPr txBox="1">
            <a:spLocks/>
          </p:cNvSpPr>
          <p:nvPr/>
        </p:nvSpPr>
        <p:spPr>
          <a:xfrm>
            <a:off x="937054" y="6263147"/>
            <a:ext cx="10515600" cy="730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1800" dirty="0" smtClean="0">
                <a:latin typeface="Arial" panose="020B0604020202020204" pitchFamily="34" charset="0"/>
                <a:cs typeface="Arial" panose="020B0604020202020204" pitchFamily="34" charset="0"/>
              </a:rPr>
              <a:t>Applied Data Science Capstone | Fernandes Macedo Ribeiro</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884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lvl="0"/>
            <a:r>
              <a:rPr lang="en-US" dirty="0">
                <a:latin typeface="Arial" panose="020B0604020202020204" pitchFamily="34" charset="0"/>
                <a:cs typeface="Arial" panose="020B0604020202020204" pitchFamily="34" charset="0"/>
              </a:rPr>
              <a:t>Data Understanding</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rmAutofit/>
          </a:bodyPr>
          <a:lstStyle/>
          <a:p>
            <a:r>
              <a:rPr lang="en-US" dirty="0"/>
              <a:t>Data set : </a:t>
            </a:r>
            <a:r>
              <a:rPr lang="en-US" dirty="0">
                <a:hlinkClick r:id="rId2"/>
              </a:rPr>
              <a:t>https://cocl.us/new_york_dataset</a:t>
            </a:r>
            <a:endParaRPr lang="en-US" dirty="0"/>
          </a:p>
          <a:p>
            <a:pPr marL="0" indent="0">
              <a:buNone/>
            </a:pPr>
            <a:r>
              <a:rPr lang="en-US" dirty="0" smtClean="0"/>
              <a:t>	Description</a:t>
            </a:r>
            <a:r>
              <a:rPr lang="en-US" dirty="0"/>
              <a:t>: This data set contains the required information. Moreover, we will use this data set to explore various neighborhoods of New York City.</a:t>
            </a:r>
          </a:p>
          <a:p>
            <a:r>
              <a:rPr lang="pt-BR" dirty="0"/>
              <a:t>Data set : </a:t>
            </a:r>
            <a:r>
              <a:rPr lang="pt-BR" dirty="0" err="1"/>
              <a:t>Foursquare</a:t>
            </a:r>
            <a:r>
              <a:rPr lang="pt-BR" dirty="0"/>
              <a:t> API</a:t>
            </a:r>
          </a:p>
          <a:p>
            <a:r>
              <a:rPr lang="pt-BR" dirty="0"/>
              <a:t>Data set : https://data.cityofnewyork.us/City-Government/Borough-Boundaries/tqmj-j8zm </a:t>
            </a:r>
            <a:endParaRPr lang="pt-BR" dirty="0" smtClean="0"/>
          </a:p>
          <a:p>
            <a:pPr marL="0" indent="0">
              <a:buNone/>
            </a:pPr>
            <a:r>
              <a:rPr lang="pt-BR" dirty="0" smtClean="0"/>
              <a:t>	</a:t>
            </a:r>
            <a:r>
              <a:rPr lang="pt-BR" dirty="0" err="1" smtClean="0"/>
              <a:t>Description</a:t>
            </a:r>
            <a:r>
              <a:rPr lang="pt-BR" dirty="0"/>
              <a:t>: </a:t>
            </a:r>
            <a:r>
              <a:rPr lang="pt-BR" dirty="0" err="1"/>
              <a:t>By</a:t>
            </a:r>
            <a:r>
              <a:rPr lang="pt-BR" dirty="0"/>
              <a:t> </a:t>
            </a:r>
            <a:r>
              <a:rPr lang="pt-BR" dirty="0" err="1"/>
              <a:t>using</a:t>
            </a:r>
            <a:r>
              <a:rPr lang="pt-BR" dirty="0"/>
              <a:t> </a:t>
            </a:r>
            <a:r>
              <a:rPr lang="pt-BR" dirty="0" err="1"/>
              <a:t>this</a:t>
            </a:r>
            <a:r>
              <a:rPr lang="pt-BR" dirty="0"/>
              <a:t> </a:t>
            </a:r>
            <a:r>
              <a:rPr lang="pt-BR" dirty="0" err="1"/>
              <a:t>geo</a:t>
            </a:r>
            <a:r>
              <a:rPr lang="pt-BR" dirty="0"/>
              <a:t>, </a:t>
            </a:r>
            <a:r>
              <a:rPr lang="pt-BR" dirty="0" err="1"/>
              <a:t>space</a:t>
            </a:r>
            <a:r>
              <a:rPr lang="pt-BR" dirty="0"/>
              <a:t> data </a:t>
            </a:r>
            <a:r>
              <a:rPr lang="pt-BR" dirty="0" err="1"/>
              <a:t>we</a:t>
            </a:r>
            <a:r>
              <a:rPr lang="pt-BR" dirty="0"/>
              <a:t> </a:t>
            </a:r>
            <a:r>
              <a:rPr lang="pt-BR" dirty="0" err="1"/>
              <a:t>will</a:t>
            </a:r>
            <a:r>
              <a:rPr lang="pt-BR" dirty="0"/>
              <a:t> </a:t>
            </a:r>
            <a:r>
              <a:rPr lang="pt-BR" dirty="0" err="1"/>
              <a:t>get</a:t>
            </a:r>
            <a:r>
              <a:rPr lang="pt-BR" dirty="0"/>
              <a:t> </a:t>
            </a:r>
            <a:r>
              <a:rPr lang="pt-BR" dirty="0" err="1"/>
              <a:t>the</a:t>
            </a:r>
            <a:r>
              <a:rPr lang="pt-BR" dirty="0"/>
              <a:t> New York </a:t>
            </a:r>
            <a:r>
              <a:rPr lang="pt-BR" dirty="0" err="1"/>
              <a:t>Borough</a:t>
            </a:r>
            <a:r>
              <a:rPr lang="pt-BR" dirty="0"/>
              <a:t> </a:t>
            </a:r>
            <a:r>
              <a:rPr lang="pt-BR" dirty="0" err="1"/>
              <a:t>boundaries</a:t>
            </a:r>
            <a:r>
              <a:rPr lang="pt-BR" dirty="0"/>
              <a:t> </a:t>
            </a:r>
            <a:r>
              <a:rPr lang="pt-BR" dirty="0" err="1"/>
              <a:t>that</a:t>
            </a:r>
            <a:r>
              <a:rPr lang="pt-BR" dirty="0"/>
              <a:t> </a:t>
            </a:r>
            <a:r>
              <a:rPr lang="pt-BR" dirty="0" err="1"/>
              <a:t>will</a:t>
            </a:r>
            <a:r>
              <a:rPr lang="pt-BR" dirty="0"/>
              <a:t> help </a:t>
            </a:r>
            <a:r>
              <a:rPr lang="pt-BR" dirty="0" err="1"/>
              <a:t>us</a:t>
            </a:r>
            <a:r>
              <a:rPr lang="pt-BR" dirty="0"/>
              <a:t> visualize </a:t>
            </a:r>
            <a:r>
              <a:rPr lang="pt-BR" dirty="0" err="1"/>
              <a:t>choropleth</a:t>
            </a:r>
            <a:r>
              <a:rPr lang="pt-BR" dirty="0"/>
              <a:t> map. </a:t>
            </a:r>
          </a:p>
          <a:p>
            <a:endParaRPr lang="pt-BR" dirty="0">
              <a:latin typeface="Arial" panose="020B0604020202020204" pitchFamily="34" charset="0"/>
              <a:cs typeface="Arial" panose="020B0604020202020204" pitchFamily="34" charset="0"/>
            </a:endParaRPr>
          </a:p>
        </p:txBody>
      </p:sp>
      <p:sp>
        <p:nvSpPr>
          <p:cNvPr id="4" name="Título 3"/>
          <p:cNvSpPr txBox="1">
            <a:spLocks/>
          </p:cNvSpPr>
          <p:nvPr/>
        </p:nvSpPr>
        <p:spPr>
          <a:xfrm>
            <a:off x="937054" y="6263147"/>
            <a:ext cx="10515600" cy="730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1800" dirty="0" smtClean="0">
                <a:latin typeface="Arial" panose="020B0604020202020204" pitchFamily="34" charset="0"/>
                <a:cs typeface="Arial" panose="020B0604020202020204" pitchFamily="34" charset="0"/>
              </a:rPr>
              <a:t>Applied Data Science Capstone | Fernandes Macedo Ribeiro</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3073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lvl="0"/>
            <a:r>
              <a:rPr lang="en-US" dirty="0">
                <a:latin typeface="Arial" panose="020B0604020202020204" pitchFamily="34" charset="0"/>
                <a:cs typeface="Arial" panose="020B0604020202020204" pitchFamily="34" charset="0"/>
              </a:rPr>
              <a:t>Data Preparation &amp; Cleaning</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lstStyle/>
          <a:p>
            <a:r>
              <a:rPr lang="en-US" dirty="0"/>
              <a:t>I had use the Foursquare API to get the top 100 venues with in a radius of 1000 meters for a given latitude and longitude. And with data um use an Explanatory Data Analysis to understand the data.</a:t>
            </a:r>
            <a:endParaRPr lang="pt-BR" dirty="0"/>
          </a:p>
          <a:p>
            <a:endParaRPr lang="pt-BR" dirty="0">
              <a:latin typeface="Arial" panose="020B0604020202020204" pitchFamily="34" charset="0"/>
              <a:cs typeface="Arial" panose="020B0604020202020204" pitchFamily="34" charset="0"/>
            </a:endParaRPr>
          </a:p>
        </p:txBody>
      </p:sp>
      <p:sp>
        <p:nvSpPr>
          <p:cNvPr id="4" name="Título 3"/>
          <p:cNvSpPr txBox="1">
            <a:spLocks/>
          </p:cNvSpPr>
          <p:nvPr/>
        </p:nvSpPr>
        <p:spPr>
          <a:xfrm>
            <a:off x="937054" y="6263147"/>
            <a:ext cx="10515600" cy="730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1800" dirty="0" smtClean="0">
                <a:latin typeface="Arial" panose="020B0604020202020204" pitchFamily="34" charset="0"/>
                <a:cs typeface="Arial" panose="020B0604020202020204" pitchFamily="34" charset="0"/>
              </a:rPr>
              <a:t>Applied Data Science Capstone | Fernandes Macedo Ribeiro</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3296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lvl="0"/>
            <a:r>
              <a:rPr lang="en-US" dirty="0">
                <a:latin typeface="Arial" panose="020B0604020202020204" pitchFamily="34" charset="0"/>
                <a:cs typeface="Arial" panose="020B0604020202020204" pitchFamily="34" charset="0"/>
              </a:rPr>
              <a:t>Modeling</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lstStyle/>
          <a:p>
            <a:r>
              <a:rPr lang="en-US" dirty="0"/>
              <a:t>In this part of the project, it was not necessary to include machine learning models, as the result was enough for the stakeholders to make the right decision on where to open the new Brazilian restaurant.</a:t>
            </a:r>
            <a:endParaRPr lang="pt-BR" dirty="0"/>
          </a:p>
          <a:p>
            <a:endParaRPr lang="pt-BR" dirty="0">
              <a:latin typeface="Arial" panose="020B0604020202020204" pitchFamily="34" charset="0"/>
              <a:cs typeface="Arial" panose="020B0604020202020204" pitchFamily="34" charset="0"/>
            </a:endParaRPr>
          </a:p>
        </p:txBody>
      </p:sp>
      <p:sp>
        <p:nvSpPr>
          <p:cNvPr id="4" name="Título 3"/>
          <p:cNvSpPr txBox="1">
            <a:spLocks/>
          </p:cNvSpPr>
          <p:nvPr/>
        </p:nvSpPr>
        <p:spPr>
          <a:xfrm>
            <a:off x="937054" y="6263147"/>
            <a:ext cx="10515600" cy="730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1800" dirty="0" smtClean="0">
                <a:latin typeface="Arial" panose="020B0604020202020204" pitchFamily="34" charset="0"/>
                <a:cs typeface="Arial" panose="020B0604020202020204" pitchFamily="34" charset="0"/>
              </a:rPr>
              <a:t>Applied Data Science Capstone | Fernandes Macedo Ribeiro</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092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lvl="0"/>
            <a:r>
              <a:rPr lang="en-US" dirty="0">
                <a:latin typeface="Arial" panose="020B0604020202020204" pitchFamily="34" charset="0"/>
                <a:cs typeface="Arial" panose="020B0604020202020204" pitchFamily="34" charset="0"/>
              </a:rPr>
              <a:t>Evaluation</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lstStyle/>
          <a:p>
            <a:r>
              <a:rPr lang="en-US" dirty="0"/>
              <a:t>I have answered all posed business questions in the introduction of this project. Now it is up to the stakeholders to decide whether the new restaurant will open, only with the analysis of this data set, otherwise more data will be needed so that even a machine learning model is implemented.</a:t>
            </a:r>
            <a:endParaRPr lang="pt-BR" dirty="0"/>
          </a:p>
          <a:p>
            <a:endParaRPr lang="pt-BR" dirty="0">
              <a:latin typeface="Arial" panose="020B0604020202020204" pitchFamily="34" charset="0"/>
              <a:cs typeface="Arial" panose="020B0604020202020204" pitchFamily="34" charset="0"/>
            </a:endParaRPr>
          </a:p>
        </p:txBody>
      </p:sp>
      <p:sp>
        <p:nvSpPr>
          <p:cNvPr id="4" name="Título 3"/>
          <p:cNvSpPr txBox="1">
            <a:spLocks/>
          </p:cNvSpPr>
          <p:nvPr/>
        </p:nvSpPr>
        <p:spPr>
          <a:xfrm>
            <a:off x="937054" y="6263147"/>
            <a:ext cx="10515600" cy="730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1800" dirty="0" smtClean="0">
                <a:latin typeface="Arial" panose="020B0604020202020204" pitchFamily="34" charset="0"/>
                <a:cs typeface="Arial" panose="020B0604020202020204" pitchFamily="34" charset="0"/>
              </a:rPr>
              <a:t>Applied Data Science Capstone | Fernandes Macedo Ribeiro</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99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lvl="0"/>
            <a:r>
              <a:rPr lang="en-US" dirty="0">
                <a:latin typeface="Arial" panose="020B0604020202020204" pitchFamily="34" charset="0"/>
                <a:cs typeface="Arial" panose="020B0604020202020204" pitchFamily="34" charset="0"/>
              </a:rPr>
              <a:t>Deployment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lstStyle/>
          <a:p>
            <a:r>
              <a:rPr lang="en-US" dirty="0"/>
              <a:t>In this project, we are going to implement this feature in the future using simple linear regression algorithm with scikit-learn for simplicity, we will use Flask as it is a very light web framework.</a:t>
            </a:r>
            <a:endParaRPr lang="pt-BR" dirty="0"/>
          </a:p>
          <a:p>
            <a:endParaRPr lang="pt-BR" dirty="0">
              <a:latin typeface="Arial" panose="020B0604020202020204" pitchFamily="34" charset="0"/>
              <a:cs typeface="Arial" panose="020B0604020202020204" pitchFamily="34" charset="0"/>
            </a:endParaRPr>
          </a:p>
        </p:txBody>
      </p:sp>
      <p:sp>
        <p:nvSpPr>
          <p:cNvPr id="4" name="Título 3"/>
          <p:cNvSpPr txBox="1">
            <a:spLocks/>
          </p:cNvSpPr>
          <p:nvPr/>
        </p:nvSpPr>
        <p:spPr>
          <a:xfrm>
            <a:off x="937054" y="6263147"/>
            <a:ext cx="10515600" cy="730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1800" dirty="0" smtClean="0">
                <a:latin typeface="Arial" panose="020B0604020202020204" pitchFamily="34" charset="0"/>
                <a:cs typeface="Arial" panose="020B0604020202020204" pitchFamily="34" charset="0"/>
              </a:rPr>
              <a:t>Applied Data Science Capstone | Fernandes Macedo Ribeiro</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5649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lvl="0"/>
            <a:r>
              <a:rPr lang="en-US" dirty="0">
                <a:latin typeface="Arial" panose="020B0604020202020204" pitchFamily="34" charset="0"/>
                <a:cs typeface="Arial" panose="020B0604020202020204" pitchFamily="34" charset="0"/>
              </a:rPr>
              <a:t>Conclusions</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lstStyle/>
          <a:p>
            <a:r>
              <a:rPr lang="en-US" dirty="0" smtClean="0"/>
              <a:t>Greenwich </a:t>
            </a:r>
            <a:r>
              <a:rPr lang="en-US" dirty="0" err="1"/>
              <a:t>Villag</a:t>
            </a:r>
            <a:r>
              <a:rPr lang="en-US" dirty="0"/>
              <a:t> (Manhattan), West Village (Manhattan), Astoria (Queens) are some of the best neighborhoods for Brazilian Cuisine.</a:t>
            </a:r>
            <a:endParaRPr lang="pt-BR" dirty="0"/>
          </a:p>
          <a:p>
            <a:pPr marL="0" indent="0">
              <a:buNone/>
            </a:pPr>
            <a:endParaRPr lang="pt-BR" dirty="0"/>
          </a:p>
          <a:p>
            <a:r>
              <a:rPr lang="en-US" dirty="0" smtClean="0"/>
              <a:t>Manhattan </a:t>
            </a:r>
            <a:r>
              <a:rPr lang="en-US" dirty="0"/>
              <a:t>have potential to Brazilian Restaurant Market.</a:t>
            </a:r>
            <a:endParaRPr lang="pt-BR" dirty="0"/>
          </a:p>
          <a:p>
            <a:pPr marL="0" indent="0">
              <a:buNone/>
            </a:pPr>
            <a:endParaRPr lang="pt-BR" dirty="0"/>
          </a:p>
          <a:p>
            <a:r>
              <a:rPr lang="en-US" dirty="0" smtClean="0"/>
              <a:t>Bedford </a:t>
            </a:r>
            <a:r>
              <a:rPr lang="en-US" dirty="0"/>
              <a:t>Stuyvesant ranks last in average rating of Brazilian Restaurants.</a:t>
            </a:r>
            <a:endParaRPr lang="pt-BR" dirty="0"/>
          </a:p>
          <a:p>
            <a:pPr marL="0" indent="0">
              <a:buNone/>
            </a:pPr>
            <a:endParaRPr lang="pt-BR" dirty="0"/>
          </a:p>
          <a:p>
            <a:r>
              <a:rPr lang="en-US" dirty="0" smtClean="0"/>
              <a:t>Manhattan </a:t>
            </a:r>
            <a:r>
              <a:rPr lang="en-US" dirty="0"/>
              <a:t>is the best place to stay if you prefer Brazilian Cuisine.</a:t>
            </a:r>
            <a:endParaRPr lang="pt-BR" dirty="0"/>
          </a:p>
          <a:p>
            <a:pPr lvl="0"/>
            <a:endParaRPr lang="pt-BR" dirty="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p:txBody>
      </p:sp>
      <p:sp>
        <p:nvSpPr>
          <p:cNvPr id="4" name="Título 3"/>
          <p:cNvSpPr txBox="1">
            <a:spLocks/>
          </p:cNvSpPr>
          <p:nvPr/>
        </p:nvSpPr>
        <p:spPr>
          <a:xfrm>
            <a:off x="937054" y="6263147"/>
            <a:ext cx="10515600" cy="730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1800" dirty="0" smtClean="0">
                <a:latin typeface="Arial" panose="020B0604020202020204" pitchFamily="34" charset="0"/>
                <a:cs typeface="Arial" panose="020B0604020202020204" pitchFamily="34" charset="0"/>
              </a:rPr>
              <a:t>Applied Data Science Capstone | Fernandes Macedo Ribeiro</a:t>
            </a: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924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505</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Calibri</vt:lpstr>
      <vt:lpstr>Calibri Light</vt:lpstr>
      <vt:lpstr>Tema do Office</vt:lpstr>
      <vt:lpstr>The Battle of Neighborhoods: Recommended System Based on the Neighborhoods Similarity</vt:lpstr>
      <vt:lpstr>Table of Contents</vt:lpstr>
      <vt:lpstr>Business Understanding</vt:lpstr>
      <vt:lpstr>Data Understanding</vt:lpstr>
      <vt:lpstr>Data Preparation &amp; Cleaning</vt:lpstr>
      <vt:lpstr>Modeling</vt:lpstr>
      <vt:lpstr>Evaluation</vt:lpstr>
      <vt:lpstr>Deployment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FERNANDES MACEDO RIBEIRO</dc:creator>
  <cp:lastModifiedBy>FERNANDES MACEDO RIBEIRO</cp:lastModifiedBy>
  <cp:revision>10</cp:revision>
  <dcterms:created xsi:type="dcterms:W3CDTF">2020-11-04T12:10:05Z</dcterms:created>
  <dcterms:modified xsi:type="dcterms:W3CDTF">2020-11-09T12:09:01Z</dcterms:modified>
</cp:coreProperties>
</file>