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9" r:id="rId3"/>
    <p:sldId id="257" r:id="rId4"/>
    <p:sldId id="275" r:id="rId5"/>
    <p:sldId id="277" r:id="rId6"/>
    <p:sldId id="273" r:id="rId7"/>
    <p:sldId id="276" r:id="rId8"/>
    <p:sldId id="268" r:id="rId9"/>
    <p:sldId id="270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="" xmlns:a16="http://schemas.microsoft.com/office/drawing/2014/main" id="{D1C61EDE-9699-CEF9-8D05-68382115D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="" xmlns:a16="http://schemas.microsoft.com/office/drawing/2014/main" id="{1EAA5005-30F7-E1AC-0B8A-D0FA0A74B6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="" xmlns:a16="http://schemas.microsoft.com/office/drawing/2014/main" id="{EDB381D1-E042-0C2D-3E9D-DCBF52E27D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130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="" xmlns:a16="http://schemas.microsoft.com/office/drawing/2014/main" id="{692FD10C-886E-EE81-6890-2667886DB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="" xmlns:a16="http://schemas.microsoft.com/office/drawing/2014/main" id="{79ED50BE-1EF5-3910-3BD0-3F4CE780E5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="" xmlns:a16="http://schemas.microsoft.com/office/drawing/2014/main" id="{CD5AF7C4-F58B-13A0-A98C-E21D5FDFB8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0405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="" xmlns:a16="http://schemas.microsoft.com/office/drawing/2014/main" id="{436DBA52-08E8-4503-1AD2-4AA78C588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="" xmlns:a16="http://schemas.microsoft.com/office/drawing/2014/main" id="{1666BF43-EC2D-DF76-3FD8-BE76AB333B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="" xmlns:a16="http://schemas.microsoft.com/office/drawing/2014/main" id="{E48E9EEB-5A3B-5E4C-9938-817C14B9BA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9783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iksha.gov.i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ebfoundation.org/" TargetMode="External"/><Relationship Id="rId4" Type="http://schemas.openxmlformats.org/officeDocument/2006/relationships/hyperlink" Target="https://www.khanacademy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 BASED APPLICANT SELECTOR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0"/>
              </a:spcBef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IN" sz="1800" b="0" dirty="0"/>
              <a:t>CDV_2</a:t>
            </a:r>
            <a:endParaRPr sz="1800" b="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</a:t>
            </a:r>
            <a:r>
              <a:rPr lang="en-IN" dirty="0"/>
              <a:t> </a:t>
            </a:r>
            <a:r>
              <a:rPr lang="en-IN" b="1" dirty="0" err="1" smtClean="0"/>
              <a:t>Ms.Prachi</a:t>
            </a:r>
            <a:r>
              <a:rPr lang="en-IN" b="1" dirty="0" smtClean="0"/>
              <a:t> </a:t>
            </a:r>
            <a:r>
              <a:rPr lang="en-IN" b="1" dirty="0"/>
              <a:t>Amol </a:t>
            </a:r>
            <a:r>
              <a:rPr lang="en-IN" b="1" dirty="0" err="1"/>
              <a:t>Gadhikar</a:t>
            </a:r>
            <a:r>
              <a:rPr lang="en-IN" b="1" dirty="0" smtClean="0"/>
              <a:t>.</a:t>
            </a:r>
          </a:p>
          <a:p>
            <a:pPr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IN" b="1" dirty="0" err="1"/>
              <a:t>Mr.Bikram</a:t>
            </a:r>
            <a:r>
              <a:rPr lang="en-IN" b="1" dirty="0"/>
              <a:t> Sarkar</a:t>
            </a: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538061981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0" u="none" strike="noStrike" cap="none" dirty="0" smtClean="0"/>
                        <a:t>20221CDV0014</a:t>
                      </a:r>
                      <a:endParaRPr sz="1800" b="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err="1" smtClean="0"/>
                        <a:t>Syeda</a:t>
                      </a:r>
                      <a:r>
                        <a:rPr lang="en-US" sz="1800" b="0" u="none" strike="noStrike" cap="none" baseline="0" dirty="0" smtClean="0"/>
                        <a:t> </a:t>
                      </a:r>
                      <a:r>
                        <a:rPr lang="en-US" sz="1800" b="0" u="none" strike="noStrike" cap="none" baseline="0" dirty="0" smtClean="0"/>
                        <a:t>Maseera </a:t>
                      </a:r>
                      <a:r>
                        <a:rPr lang="en-US" sz="1800" b="0" u="none" strike="noStrike" cap="none" baseline="0" dirty="0" err="1" smtClean="0"/>
                        <a:t>Quadri</a:t>
                      </a:r>
                      <a:endParaRPr sz="1800" b="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/>
                        <a:t>20221CDV0041                     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/>
                        <a:t>Neha</a:t>
                      </a:r>
                      <a:r>
                        <a:rPr lang="en-US" sz="1800" u="none" strike="noStrike" cap="none" baseline="0" dirty="0" smtClean="0"/>
                        <a:t> S </a:t>
                      </a:r>
                      <a:r>
                        <a:rPr lang="en-US" sz="1800" u="none" strike="noStrike" cap="none" baseline="0" dirty="0" err="1" smtClean="0"/>
                        <a:t>Prasanna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/>
                        <a:t>20221CDV0016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smtClean="0"/>
                        <a:t>Mohammed</a:t>
                      </a:r>
                      <a:r>
                        <a:rPr lang="en-US" sz="1800" u="none" strike="noStrike" cap="none" baseline="0" dirty="0" smtClean="0"/>
                        <a:t> </a:t>
                      </a:r>
                      <a:r>
                        <a:rPr lang="en-US" sz="1800" u="none" strike="noStrike" cap="none" baseline="0" dirty="0" err="1" smtClean="0"/>
                        <a:t>Maaz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IN" sz="1800" dirty="0"/>
              <a:t>CDV</a:t>
            </a:r>
            <a:endParaRPr lang="en-US" sz="1800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Pravinthraja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H M Manjula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,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Geetha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dirty="0">
                <a:solidFill>
                  <a:srgbClr val="0A0A0A"/>
                </a:solidFill>
                <a:latin typeface="Segoe UI" panose="020B0502040204020203" pitchFamily="34" charset="0"/>
              </a:rPr>
              <a:t>Government of India, DIKSHA Platform – </a:t>
            </a:r>
            <a:r>
              <a:rPr lang="en-US" u="sng" dirty="0">
                <a:solidFill>
                  <a:srgbClr val="1B8755"/>
                </a:solidFill>
                <a:latin typeface="inherit"/>
                <a:hlinkClick r:id="rId3" tooltip="https://diksha.gov.in/"/>
              </a:rPr>
              <a:t>https://diksha.gov.in/</a:t>
            </a:r>
            <a:r>
              <a:rPr lang="en-US" dirty="0">
                <a:solidFill>
                  <a:srgbClr val="0A0A0A"/>
                </a:solidFill>
                <a:latin typeface="Segoe UI" panose="020B0502040204020203" pitchFamily="34" charset="0"/>
              </a:rPr>
              <a:t> 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solidFill>
                <a:srgbClr val="0A0A0A"/>
              </a:solidFill>
              <a:latin typeface="Segoe UI" panose="020B0502040204020203" pitchFamily="34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solidFill>
                  <a:srgbClr val="0A0A0A"/>
                </a:solidFill>
                <a:latin typeface="Segoe UI" panose="020B0502040204020203" pitchFamily="34" charset="0"/>
              </a:rPr>
              <a:t>Salman Khan, Khan Academy – </a:t>
            </a:r>
            <a:r>
              <a:rPr lang="en-US" u="sng" dirty="0">
                <a:solidFill>
                  <a:srgbClr val="1B8755"/>
                </a:solidFill>
                <a:latin typeface="inherit"/>
                <a:hlinkClick r:id="rId4" tooltip="https://www.khanacademy.org/"/>
              </a:rPr>
              <a:t>https://www.khanacademy.org/</a:t>
            </a:r>
            <a:r>
              <a:rPr lang="en-US" dirty="0">
                <a:solidFill>
                  <a:srgbClr val="0A0A0A"/>
                </a:solidFill>
                <a:latin typeface="Segoe UI" panose="020B0502040204020203" pitchFamily="34" charset="0"/>
              </a:rPr>
              <a:t> 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solidFill>
                <a:srgbClr val="0A0A0A"/>
              </a:solidFill>
              <a:latin typeface="Segoe UI" panose="020B0502040204020203" pitchFamily="34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solidFill>
                  <a:srgbClr val="0A0A0A"/>
                </a:solidFill>
                <a:latin typeface="Segoe UI" panose="020B0502040204020203" pitchFamily="34" charset="0"/>
              </a:rPr>
              <a:t>Tim Berners-Lee, World Wide Web Foundation, “The Web as an Educational Tool” – </a:t>
            </a:r>
            <a:r>
              <a:rPr lang="en-US" u="sng" dirty="0">
                <a:solidFill>
                  <a:srgbClr val="1B8755"/>
                </a:solidFill>
                <a:latin typeface="inherit"/>
                <a:hlinkClick r:id="rId5" tooltip="https://webfoundation.org/"/>
              </a:rPr>
              <a:t>https://webfoundation.org/</a:t>
            </a:r>
            <a:r>
              <a:rPr lang="en-US" dirty="0">
                <a:solidFill>
                  <a:srgbClr val="0A0A0A"/>
                </a:solidFill>
                <a:latin typeface="Segoe UI" panose="020B0502040204020203" pitchFamily="34" charset="0"/>
              </a:rPr>
              <a:t> 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solidFill>
                <a:srgbClr val="0A0A0A"/>
              </a:solidFill>
              <a:latin typeface="Segoe UI" panose="020B0502040204020203" pitchFamily="34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solidFill>
                  <a:srgbClr val="0A0A0A"/>
                </a:solidFill>
                <a:latin typeface="Segoe UI" panose="020B0502040204020203" pitchFamily="34" charset="0"/>
              </a:rPr>
              <a:t>ISO/IEC 40500:2012 – Web Content Accessibility Guidelines (WCAG)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: 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E6DA140-D045-C7E2-E63B-94131D78F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D0D0D"/>
                </a:solidFill>
                <a:latin typeface="ui-sans-serif"/>
              </a:rPr>
              <a:t>Organization:</a:t>
            </a:r>
            <a:r>
              <a:rPr lang="en-US" dirty="0" smtClean="0">
                <a:solidFill>
                  <a:srgbClr val="0D0D0D"/>
                </a:solidFill>
                <a:latin typeface="ui-sans-serif"/>
              </a:rPr>
              <a:t> </a:t>
            </a:r>
            <a:r>
              <a:rPr lang="en-US" dirty="0" err="1" smtClean="0">
                <a:solidFill>
                  <a:srgbClr val="0D0D0D"/>
                </a:solidFill>
                <a:latin typeface="ui-sans-serif"/>
              </a:rPr>
              <a:t>EduConnect</a:t>
            </a:r>
            <a:r>
              <a:rPr lang="en-US" dirty="0" smtClean="0">
                <a:solidFill>
                  <a:srgbClr val="0D0D0D"/>
                </a:solidFill>
                <a:latin typeface="ui-sans-serif"/>
              </a:rPr>
              <a:t> – Smart Digital Learning &amp; Mentoring Platform for Rural </a:t>
            </a:r>
          </a:p>
          <a:p>
            <a:pPr>
              <a:buNone/>
            </a:pPr>
            <a:r>
              <a:rPr lang="en-US" dirty="0" smtClean="0">
                <a:solidFill>
                  <a:srgbClr val="0D0D0D"/>
                </a:solidFill>
                <a:latin typeface="ui-sans-serif"/>
              </a:rPr>
              <a:t>Schools.</a:t>
            </a:r>
          </a:p>
          <a:p>
            <a:pPr>
              <a:buNone/>
            </a:pPr>
            <a:r>
              <a:rPr lang="en-US" b="1" dirty="0" smtClean="0">
                <a:solidFill>
                  <a:srgbClr val="0D0D0D"/>
                </a:solidFill>
                <a:latin typeface="ui-sans-serif"/>
              </a:rPr>
              <a:t>Category:</a:t>
            </a:r>
            <a:r>
              <a:rPr lang="en-US" dirty="0" smtClean="0">
                <a:solidFill>
                  <a:srgbClr val="0D0D0D"/>
                </a:solidFill>
                <a:latin typeface="ui-sans-serif"/>
              </a:rPr>
              <a:t> Software – Web-based learning platform.</a:t>
            </a:r>
          </a:p>
          <a:p>
            <a:pPr>
              <a:buNone/>
            </a:pPr>
            <a:r>
              <a:rPr lang="en-US" b="1" dirty="0" smtClean="0">
                <a:solidFill>
                  <a:srgbClr val="0D0D0D"/>
                </a:solidFill>
                <a:latin typeface="ui-sans-serif"/>
              </a:rPr>
              <a:t>Problem Description: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ui-sans-serif"/>
              </a:rPr>
              <a:t>Digital Infrastructure</a:t>
            </a:r>
            <a:r>
              <a:rPr lang="en-US" dirty="0" smtClean="0">
                <a:solidFill>
                  <a:srgbClr val="0D0D0D"/>
                </a:solidFill>
                <a:latin typeface="ui-sans-serif"/>
              </a:rPr>
              <a:t> – Provide internet, smart boards, and tablets.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ui-sans-serif"/>
              </a:rPr>
              <a:t>Teacher Training</a:t>
            </a:r>
            <a:r>
              <a:rPr lang="en-US" dirty="0" smtClean="0">
                <a:solidFill>
                  <a:srgbClr val="0D0D0D"/>
                </a:solidFill>
                <a:latin typeface="ui-sans-serif"/>
              </a:rPr>
              <a:t> – Conduct workshops to improve teaching methods.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ui-sans-serif"/>
              </a:rPr>
              <a:t>E-Learning Content</a:t>
            </a:r>
            <a:r>
              <a:rPr lang="en-US" dirty="0" smtClean="0">
                <a:solidFill>
                  <a:srgbClr val="0D0D0D"/>
                </a:solidFill>
                <a:latin typeface="ui-sans-serif"/>
              </a:rPr>
              <a:t> – Develop local language, curriculum-aligned resources.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ui-sans-serif"/>
              </a:rPr>
              <a:t>Community Support</a:t>
            </a:r>
            <a:r>
              <a:rPr lang="en-US" dirty="0" smtClean="0">
                <a:solidFill>
                  <a:srgbClr val="0D0D0D"/>
                </a:solidFill>
                <a:latin typeface="ui-sans-serif"/>
              </a:rPr>
              <a:t> – Involve parents and local volunteers in school activities.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ui-sans-serif"/>
              </a:rPr>
              <a:t>Student Engagement</a:t>
            </a:r>
            <a:r>
              <a:rPr lang="en-US" dirty="0" smtClean="0">
                <a:solidFill>
                  <a:srgbClr val="0D0D0D"/>
                </a:solidFill>
                <a:latin typeface="ui-sans-serif"/>
              </a:rPr>
              <a:t> – Use quizzes, group work, and interactive sessions.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ui-sans-serif"/>
              </a:rPr>
              <a:t>Monitoring</a:t>
            </a:r>
            <a:r>
              <a:rPr lang="en-US" dirty="0" smtClean="0">
                <a:solidFill>
                  <a:srgbClr val="0D0D0D"/>
                </a:solidFill>
                <a:latin typeface="ui-sans-serif"/>
              </a:rPr>
              <a:t> – Regularly track and evaluate student performance.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ui-sans-serif"/>
              </a:rPr>
              <a:t>Partnerships</a:t>
            </a:r>
            <a:r>
              <a:rPr lang="en-US" dirty="0" smtClean="0">
                <a:solidFill>
                  <a:srgbClr val="0D0D0D"/>
                </a:solidFill>
                <a:latin typeface="ui-sans-serif"/>
              </a:rPr>
              <a:t> – Collaborate with NGOs, government, and private sectors.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E7D7810-2655-2AAE-4F28-E8B357C6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STATEMENT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5767" y="1039750"/>
            <a:ext cx="1174791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consuming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-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face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volumes of resumes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manual review time-consuming.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Biased -  Biasness in hiring decisions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arise from visible details like name, gender, or photo.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Selection is often based on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keywords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rather than actual skills and suitability.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Conventional assessment methods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monotonous, reducing candidate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dirty="0">
                <a:latin typeface="+mj-lt"/>
              </a:rPr>
              <a:t>Storage issues</a:t>
            </a:r>
            <a:r>
              <a:rPr lang="en-US" dirty="0">
                <a:latin typeface="+mj-lt"/>
              </a:rPr>
              <a:t> – </a:t>
            </a:r>
            <a:r>
              <a:rPr lang="en-US" dirty="0" smtClean="0">
                <a:latin typeface="+mj-lt"/>
              </a:rPr>
              <a:t>Resumes are often scattered</a:t>
            </a:r>
            <a:r>
              <a:rPr lang="en-US" dirty="0">
                <a:latin typeface="+mj-lt"/>
              </a:rPr>
              <a:t>, </a:t>
            </a:r>
            <a:r>
              <a:rPr lang="en-US" dirty="0" smtClean="0">
                <a:latin typeface="+mj-lt"/>
              </a:rPr>
              <a:t>not secured properly, </a:t>
            </a:r>
            <a:r>
              <a:rPr lang="en-US" dirty="0">
                <a:latin typeface="+mj-lt"/>
              </a:rPr>
              <a:t>or lost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="" xmlns:a16="http://schemas.microsoft.com/office/drawing/2014/main" id="{C66FDDC0-E8CE-8618-268D-ED7AA19AD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>
            <a:extLst>
              <a:ext uri="{FF2B5EF4-FFF2-40B4-BE49-F238E27FC236}">
                <a16:creationId xmlns="" xmlns:a16="http://schemas.microsoft.com/office/drawing/2014/main" id="{9D0FA3D1-FA8C-B501-B6E9-360DA61962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7418" y="1789471"/>
            <a:ext cx="10586363" cy="424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>
                <a:latin typeface="+mj-lt"/>
              </a:rPr>
              <a:t>Automatically </a:t>
            </a:r>
            <a:r>
              <a:rPr lang="en-US" dirty="0" smtClean="0">
                <a:latin typeface="+mj-lt"/>
              </a:rPr>
              <a:t>reads and </a:t>
            </a:r>
            <a:r>
              <a:rPr lang="en-US" dirty="0">
                <a:latin typeface="+mj-lt"/>
              </a:rPr>
              <a:t>extract important details from resumes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Match candidate skills with job requirements and give a % score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Reduce bias in hiring by hiding personal details</a:t>
            </a:r>
            <a:r>
              <a:rPr lang="en-US" dirty="0" smtClean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Store </a:t>
            </a:r>
            <a:r>
              <a:rPr lang="en-US" dirty="0">
                <a:latin typeface="+mj-lt"/>
              </a:rPr>
              <a:t>all resumes and documents safely on the cloud.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201E993-8BE6-D3AD-835E-722557EC8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97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="" xmlns:a16="http://schemas.microsoft.com/office/drawing/2014/main" id="{B3BE6BA4-5765-4832-F59B-46B8EC415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>
            <a:extLst>
              <a:ext uri="{FF2B5EF4-FFF2-40B4-BE49-F238E27FC236}">
                <a16:creationId xmlns="" xmlns:a16="http://schemas.microsoft.com/office/drawing/2014/main" id="{FED237E5-2ACF-784F-DE8F-A122279E40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2955" y="1209368"/>
            <a:ext cx="11484077" cy="498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>
                <a:latin typeface="+mj-lt"/>
              </a:rPr>
              <a:t>In traditional hiring, resumes are checked manually → </a:t>
            </a:r>
            <a:r>
              <a:rPr lang="en-US" dirty="0" smtClean="0">
                <a:latin typeface="+mj-lt"/>
              </a:rPr>
              <a:t>slow </a:t>
            </a:r>
            <a:r>
              <a:rPr lang="en-US" dirty="0">
                <a:latin typeface="+mj-lt"/>
              </a:rPr>
              <a:t>and error-prone.</a:t>
            </a:r>
          </a:p>
          <a:p>
            <a:r>
              <a:rPr lang="en-US" dirty="0">
                <a:latin typeface="+mj-lt"/>
              </a:rPr>
              <a:t>Current Applicant Tracking Systems (ATS) like Workday, </a:t>
            </a:r>
            <a:r>
              <a:rPr lang="en-US" dirty="0" err="1">
                <a:latin typeface="+mj-lt"/>
              </a:rPr>
              <a:t>Taleo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Zoho</a:t>
            </a:r>
            <a:r>
              <a:rPr lang="en-US" dirty="0">
                <a:latin typeface="+mj-lt"/>
              </a:rPr>
              <a:t> Recruit, and LinkedIn Talent Hub:</a:t>
            </a:r>
          </a:p>
          <a:p>
            <a:pPr lvl="1"/>
            <a:r>
              <a:rPr lang="en-US" sz="2400" dirty="0">
                <a:latin typeface="+mj-lt"/>
              </a:rPr>
              <a:t>Do resume parsing, but accuracy is often limited</a:t>
            </a:r>
            <a:r>
              <a:rPr lang="en-US" sz="2400" dirty="0" smtClean="0">
                <a:latin typeface="+mj-lt"/>
              </a:rPr>
              <a:t>.</a:t>
            </a:r>
            <a:endParaRPr lang="en-US" sz="2400" dirty="0">
              <a:latin typeface="+mj-lt"/>
            </a:endParaRPr>
          </a:p>
          <a:p>
            <a:pPr lvl="1"/>
            <a:r>
              <a:rPr lang="en-US" sz="2400" dirty="0">
                <a:latin typeface="+mj-lt"/>
              </a:rPr>
              <a:t>Still face bias issues (due to visible names, gender, photos).</a:t>
            </a:r>
          </a:p>
          <a:p>
            <a:pPr lvl="1"/>
            <a:r>
              <a:rPr lang="en-US" sz="2400" dirty="0">
                <a:latin typeface="+mj-lt"/>
              </a:rPr>
              <a:t>Charge high fees for cloud storage.</a:t>
            </a:r>
          </a:p>
          <a:p>
            <a:r>
              <a:rPr lang="en-US" dirty="0">
                <a:latin typeface="+mj-lt"/>
              </a:rPr>
              <a:t>👉 </a:t>
            </a:r>
            <a:r>
              <a:rPr lang="en-US" b="1" dirty="0">
                <a:latin typeface="+mj-lt"/>
              </a:rPr>
              <a:t>Gap Identified:</a:t>
            </a:r>
            <a:r>
              <a:rPr lang="en-US" dirty="0">
                <a:latin typeface="+mj-lt"/>
              </a:rPr>
              <a:t> A need for one </a:t>
            </a:r>
            <a:r>
              <a:rPr lang="en-US" i="1" dirty="0">
                <a:latin typeface="+mj-lt"/>
              </a:rPr>
              <a:t>integrated platform</a:t>
            </a:r>
            <a:r>
              <a:rPr lang="en-US" dirty="0">
                <a:latin typeface="+mj-lt"/>
              </a:rPr>
              <a:t> that offers:</a:t>
            </a:r>
          </a:p>
          <a:p>
            <a:r>
              <a:rPr lang="en-US" dirty="0">
                <a:latin typeface="+mj-lt"/>
              </a:rPr>
              <a:t>Accurate AI resume parsing</a:t>
            </a:r>
          </a:p>
          <a:p>
            <a:r>
              <a:rPr lang="en-US" dirty="0">
                <a:latin typeface="+mj-lt"/>
              </a:rPr>
              <a:t>Fair and bias-free hiring</a:t>
            </a:r>
          </a:p>
          <a:p>
            <a:r>
              <a:rPr lang="en-US" dirty="0">
                <a:latin typeface="+mj-lt"/>
              </a:rPr>
              <a:t>Fun and </a:t>
            </a:r>
            <a:r>
              <a:rPr lang="en-US" dirty="0" smtClean="0">
                <a:latin typeface="+mj-lt"/>
              </a:rPr>
              <a:t>interactive applicant evaluation</a:t>
            </a:r>
            <a:endParaRPr lang="en-US" dirty="0">
              <a:latin typeface="+mj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BBA6AEC-820C-112A-5C27-B9F46CA5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06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799" y="1142999"/>
            <a:ext cx="11453091" cy="507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IN" sz="2000" b="1" dirty="0"/>
              <a:t>Frontend:</a:t>
            </a:r>
            <a:r>
              <a:rPr lang="en-IN" sz="2000" dirty="0"/>
              <a:t> </a:t>
            </a:r>
            <a:r>
              <a:rPr lang="en-IN" sz="2000" dirty="0" smtClean="0"/>
              <a:t>Python, JavaScript</a:t>
            </a:r>
            <a:r>
              <a:rPr lang="en-IN" sz="2000" dirty="0"/>
              <a:t>, </a:t>
            </a:r>
            <a:r>
              <a:rPr lang="en-IN" sz="2000" dirty="0" smtClean="0"/>
              <a:t>,React</a:t>
            </a:r>
            <a:endParaRPr lang="en-IN" sz="2000" dirty="0"/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IN" sz="2000" b="1" dirty="0"/>
              <a:t>Backend:</a:t>
            </a:r>
            <a:r>
              <a:rPr lang="en-IN" sz="2000" dirty="0"/>
              <a:t> Python (Flask/Django), Node.js (</a:t>
            </a:r>
            <a:r>
              <a:rPr lang="en-IN" sz="2000" dirty="0" smtClean="0"/>
              <a:t>for tests)</a:t>
            </a:r>
            <a:endParaRPr lang="en-IN" sz="2000" dirty="0"/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IN" sz="2000" b="1" dirty="0"/>
              <a:t>Database:</a:t>
            </a:r>
            <a:r>
              <a:rPr lang="en-IN" sz="2000" dirty="0"/>
              <a:t> PostgreSQL / MySQL / SQLite, </a:t>
            </a:r>
            <a:r>
              <a:rPr lang="en-IN" sz="2000" dirty="0" smtClean="0"/>
              <a:t>Mongo DB</a:t>
            </a:r>
            <a:endParaRPr lang="en-IN" sz="2000" dirty="0"/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IN" sz="2000" b="1" dirty="0" smtClean="0"/>
              <a:t>Hosting:</a:t>
            </a:r>
            <a:r>
              <a:rPr lang="en-IN" sz="2000" dirty="0"/>
              <a:t> </a:t>
            </a:r>
            <a:r>
              <a:rPr lang="en-IN" sz="2000" dirty="0" smtClean="0"/>
              <a:t>GitHub(version </a:t>
            </a:r>
            <a:r>
              <a:rPr lang="en-IN" sz="2000" dirty="0" smtClean="0"/>
              <a:t>control),PythonAnywhere </a:t>
            </a:r>
            <a:r>
              <a:rPr lang="en-IN" sz="2000" dirty="0"/>
              <a:t>(backend), Netlify / </a:t>
            </a:r>
            <a:r>
              <a:rPr lang="en-IN" sz="2000" dirty="0" err="1"/>
              <a:t>Vercel</a:t>
            </a:r>
            <a:r>
              <a:rPr lang="en-IN" sz="2000" dirty="0"/>
              <a:t> (frontend), </a:t>
            </a:r>
            <a:r>
              <a:rPr lang="en-IN" sz="2000" dirty="0" smtClean="0"/>
              <a:t>GitHub 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IN" sz="2000" b="1" dirty="0" smtClean="0"/>
              <a:t>Other </a:t>
            </a:r>
            <a:r>
              <a:rPr lang="en-IN" sz="2000" b="1" dirty="0"/>
              <a:t>Tools:</a:t>
            </a:r>
            <a:r>
              <a:rPr lang="en-IN" sz="2000" dirty="0"/>
              <a:t> </a:t>
            </a:r>
            <a:r>
              <a:rPr lang="en-IN" sz="2000" dirty="0" smtClean="0"/>
              <a:t>Power BI/</a:t>
            </a:r>
            <a:r>
              <a:rPr lang="en-IN" sz="2000" dirty="0" err="1" smtClean="0"/>
              <a:t>Grafana</a:t>
            </a:r>
            <a:r>
              <a:rPr lang="en-IN" sz="2000" dirty="0" smtClean="0"/>
              <a:t> for dashboard</a:t>
            </a: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="" xmlns:a16="http://schemas.microsoft.com/office/drawing/2014/main" id="{BCB56474-4688-DE0D-BFD0-5DB82F61B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>
            <a:extLst>
              <a:ext uri="{FF2B5EF4-FFF2-40B4-BE49-F238E27FC236}">
                <a16:creationId xmlns="" xmlns:a16="http://schemas.microsoft.com/office/drawing/2014/main" id="{FF69FB1A-A448-02D2-69E6-645EF331C1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5782" y="1403927"/>
            <a:ext cx="10668000" cy="4823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>
                <a:latin typeface="+mj-lt"/>
                <a:ea typeface="Microsoft JhengHei UI Light" panose="020B0304030504040204" pitchFamily="34" charset="-120"/>
              </a:rPr>
              <a:t>Combines </a:t>
            </a:r>
            <a:r>
              <a:rPr lang="en-US" b="1" dirty="0">
                <a:latin typeface="+mj-lt"/>
                <a:ea typeface="Microsoft JhengHei UI Light" panose="020B0304030504040204" pitchFamily="34" charset="-120"/>
              </a:rPr>
              <a:t>AI </a:t>
            </a:r>
            <a:r>
              <a:rPr lang="en-US" b="1" dirty="0" smtClean="0">
                <a:latin typeface="+mj-lt"/>
                <a:ea typeface="Microsoft JhengHei UI Light" panose="020B0304030504040204" pitchFamily="34" charset="-120"/>
              </a:rPr>
              <a:t>parsing + </a:t>
            </a:r>
            <a:r>
              <a:rPr lang="en-US" b="1" dirty="0">
                <a:latin typeface="+mj-lt"/>
                <a:ea typeface="Microsoft JhengHei UI Light" panose="020B0304030504040204" pitchFamily="34" charset="-120"/>
              </a:rPr>
              <a:t>bias-free screening</a:t>
            </a:r>
            <a:r>
              <a:rPr lang="en-US" dirty="0">
                <a:latin typeface="+mj-lt"/>
                <a:ea typeface="Microsoft JhengHei UI Light" panose="020B0304030504040204" pitchFamily="34" charset="-120"/>
              </a:rPr>
              <a:t> in one platform</a:t>
            </a:r>
            <a:r>
              <a:rPr lang="en-US" dirty="0" smtClean="0">
                <a:latin typeface="+mj-lt"/>
                <a:ea typeface="Microsoft JhengHei UI Light" panose="020B0304030504040204" pitchFamily="34" charset="-120"/>
              </a:rPr>
              <a:t>.</a:t>
            </a:r>
          </a:p>
          <a:p>
            <a:pPr marL="76200" indent="0">
              <a:buNone/>
            </a:pPr>
            <a:endParaRPr lang="en-US" dirty="0">
              <a:latin typeface="+mj-lt"/>
              <a:ea typeface="Microsoft JhengHei UI Light" panose="020B0304030504040204" pitchFamily="34" charset="-120"/>
            </a:endParaRPr>
          </a:p>
          <a:p>
            <a:r>
              <a:rPr lang="en-US" dirty="0">
                <a:latin typeface="+mj-lt"/>
                <a:ea typeface="Microsoft JhengHei UI Light" panose="020B0304030504040204" pitchFamily="34" charset="-120"/>
              </a:rPr>
              <a:t>Ensures fair hiring with an </a:t>
            </a:r>
            <a:r>
              <a:rPr lang="en-US" b="1" dirty="0">
                <a:latin typeface="+mj-lt"/>
                <a:ea typeface="Microsoft JhengHei UI Light" panose="020B0304030504040204" pitchFamily="34" charset="-120"/>
              </a:rPr>
              <a:t>anonymous/blind screening mode</a:t>
            </a:r>
            <a:r>
              <a:rPr lang="en-US" dirty="0" smtClean="0">
                <a:latin typeface="+mj-lt"/>
                <a:ea typeface="Microsoft JhengHei UI Light" panose="020B0304030504040204" pitchFamily="34" charset="-120"/>
              </a:rPr>
              <a:t>.</a:t>
            </a:r>
          </a:p>
          <a:p>
            <a:endParaRPr lang="en-US" dirty="0">
              <a:latin typeface="+mj-lt"/>
              <a:ea typeface="Microsoft JhengHei UI Light" panose="020B0304030504040204" pitchFamily="34" charset="-120"/>
            </a:endParaRPr>
          </a:p>
          <a:p>
            <a:r>
              <a:rPr lang="en-US" dirty="0">
                <a:latin typeface="+mj-lt"/>
                <a:ea typeface="Microsoft JhengHei UI Light" panose="020B0304030504040204" pitchFamily="34" charset="-120"/>
              </a:rPr>
              <a:t>Makes recruitment engaging with </a:t>
            </a:r>
            <a:r>
              <a:rPr lang="en-US" b="1" dirty="0">
                <a:latin typeface="+mj-lt"/>
                <a:ea typeface="Microsoft JhengHei UI Light" panose="020B0304030504040204" pitchFamily="34" charset="-120"/>
              </a:rPr>
              <a:t>game-like tests</a:t>
            </a:r>
            <a:r>
              <a:rPr lang="en-US" dirty="0" smtClean="0">
                <a:latin typeface="+mj-lt"/>
                <a:ea typeface="Microsoft JhengHei UI Light" panose="020B0304030504040204" pitchFamily="34" charset="-120"/>
              </a:rPr>
              <a:t>.</a:t>
            </a:r>
          </a:p>
          <a:p>
            <a:endParaRPr lang="en-US" dirty="0">
              <a:latin typeface="+mj-lt"/>
              <a:ea typeface="Microsoft JhengHei UI Light" panose="020B0304030504040204" pitchFamily="34" charset="-120"/>
            </a:endParaRPr>
          </a:p>
          <a:p>
            <a:r>
              <a:rPr lang="en-US" dirty="0">
                <a:latin typeface="+mj-lt"/>
                <a:ea typeface="Microsoft JhengHei UI Light" panose="020B0304030504040204" pitchFamily="34" charset="-120"/>
              </a:rPr>
              <a:t>Cloud-native design → </a:t>
            </a:r>
            <a:r>
              <a:rPr lang="en-US" b="1" dirty="0">
                <a:latin typeface="+mj-lt"/>
                <a:ea typeface="Microsoft JhengHei UI Light" panose="020B0304030504040204" pitchFamily="34" charset="-120"/>
              </a:rPr>
              <a:t>scalable, secure, and reliable</a:t>
            </a:r>
            <a:r>
              <a:rPr lang="en-US" dirty="0" smtClean="0">
                <a:latin typeface="+mj-lt"/>
                <a:ea typeface="Microsoft JhengHei UI Light" panose="020B0304030504040204" pitchFamily="34" charset="-120"/>
              </a:rPr>
              <a:t>.</a:t>
            </a:r>
          </a:p>
          <a:p>
            <a:endParaRPr lang="en-US" dirty="0">
              <a:latin typeface="+mj-lt"/>
              <a:ea typeface="Microsoft JhengHei UI Light" panose="020B0304030504040204" pitchFamily="34" charset="-120"/>
            </a:endParaRPr>
          </a:p>
          <a:p>
            <a:r>
              <a:rPr lang="en-US" dirty="0">
                <a:latin typeface="+mj-lt"/>
                <a:ea typeface="Microsoft JhengHei UI Light" panose="020B0304030504040204" pitchFamily="34" charset="-120"/>
              </a:rPr>
              <a:t>Can add </a:t>
            </a:r>
            <a:r>
              <a:rPr lang="en-US" b="1" dirty="0">
                <a:latin typeface="+mj-lt"/>
                <a:ea typeface="Microsoft JhengHei UI Light" panose="020B0304030504040204" pitchFamily="34" charset="-120"/>
              </a:rPr>
              <a:t>analytics dashboards</a:t>
            </a:r>
            <a:r>
              <a:rPr lang="en-US" dirty="0">
                <a:latin typeface="+mj-lt"/>
                <a:ea typeface="Microsoft JhengHei UI Light" panose="020B0304030504040204" pitchFamily="34" charset="-120"/>
              </a:rPr>
              <a:t> to help recruiters make better decisions</a:t>
            </a:r>
            <a:r>
              <a:rPr lang="en-US" dirty="0"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75A7F14B-5D7E-21F8-30D6-C7E59B92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  <a:r>
              <a:rPr lang="en-US" dirty="0"/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3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965200" y="2152396"/>
            <a:ext cx="10668000" cy="348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https://github.com/architareddy1107-beep/capstone-project-reveiw-1-ppt</a:t>
            </a: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https://github.com/20221cdv0012/capstone-project-review-1-pdf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432619" y="762138"/>
            <a:ext cx="10792542" cy="420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endParaRPr lang="en-US" sz="3200" dirty="0" smtClean="0">
              <a:solidFill>
                <a:srgbClr val="0D0D0D"/>
              </a:solidFill>
              <a:latin typeface="ui-sans-serif"/>
            </a:endParaRPr>
          </a:p>
          <a:p>
            <a:pPr>
              <a:buFont typeface="+mj-lt"/>
              <a:buAutoNum type="arabicPeriod"/>
            </a:pPr>
            <a:endParaRPr lang="en-US" sz="3200" dirty="0">
              <a:solidFill>
                <a:srgbClr val="0D0D0D"/>
              </a:solidFill>
              <a:latin typeface="ui-sans-serif"/>
            </a:endParaRPr>
          </a:p>
          <a:p>
            <a:pPr>
              <a:buFont typeface="+mj-lt"/>
              <a:buAutoNum type="arabicPeriod"/>
            </a:pPr>
            <a:r>
              <a:rPr lang="en-US" sz="3200" b="1" dirty="0" smtClean="0">
                <a:solidFill>
                  <a:srgbClr val="0D0D0D"/>
                </a:solidFill>
                <a:latin typeface="ui-sans-serif"/>
              </a:rPr>
              <a:t>Week 1–2:</a:t>
            </a:r>
            <a:r>
              <a:rPr lang="en-US" sz="3200" dirty="0" smtClean="0">
                <a:solidFill>
                  <a:srgbClr val="0D0D0D"/>
                </a:solidFill>
                <a:latin typeface="ui-sans-serif"/>
              </a:rPr>
              <a:t> Project planning &amp; requirement analysis</a:t>
            </a:r>
          </a:p>
          <a:p>
            <a:pPr>
              <a:buFont typeface="+mj-lt"/>
              <a:buAutoNum type="arabicPeriod"/>
            </a:pPr>
            <a:r>
              <a:rPr lang="en-US" sz="3200" b="1" dirty="0" smtClean="0">
                <a:solidFill>
                  <a:srgbClr val="0D0D0D"/>
                </a:solidFill>
                <a:latin typeface="ui-sans-serif"/>
              </a:rPr>
              <a:t>Week </a:t>
            </a:r>
            <a:r>
              <a:rPr lang="en-US" sz="3200" b="1" dirty="0">
                <a:solidFill>
                  <a:srgbClr val="0D0D0D"/>
                </a:solidFill>
                <a:latin typeface="ui-sans-serif"/>
              </a:rPr>
              <a:t>3–6:</a:t>
            </a:r>
            <a:r>
              <a:rPr lang="en-US" sz="3200" dirty="0">
                <a:solidFill>
                  <a:srgbClr val="0D0D0D"/>
                </a:solidFill>
                <a:latin typeface="ui-sans-serif"/>
              </a:rPr>
              <a:t> Design &amp; Dataset </a:t>
            </a:r>
            <a:r>
              <a:rPr lang="en-US" sz="3200" dirty="0" smtClean="0">
                <a:solidFill>
                  <a:srgbClr val="0D0D0D"/>
                </a:solidFill>
                <a:latin typeface="ui-sans-serif"/>
              </a:rPr>
              <a:t>development</a:t>
            </a:r>
            <a:endParaRPr lang="en-US" sz="3200" dirty="0" smtClean="0">
              <a:solidFill>
                <a:srgbClr val="0D0D0D"/>
              </a:solidFill>
              <a:latin typeface="ui-sans-serif"/>
            </a:endParaRPr>
          </a:p>
          <a:p>
            <a:pPr>
              <a:buFont typeface="+mj-lt"/>
              <a:buAutoNum type="arabicPeriod"/>
            </a:pPr>
            <a:r>
              <a:rPr lang="en-US" sz="3200" b="1" dirty="0" smtClean="0">
                <a:solidFill>
                  <a:srgbClr val="0D0D0D"/>
                </a:solidFill>
                <a:latin typeface="ui-sans-serif"/>
              </a:rPr>
              <a:t>Week 7–9:</a:t>
            </a:r>
            <a:r>
              <a:rPr lang="en-US" sz="3200" dirty="0" smtClean="0">
                <a:solidFill>
                  <a:srgbClr val="0D0D0D"/>
                </a:solidFill>
                <a:latin typeface="ui-sans-serif"/>
              </a:rPr>
              <a:t> Initial Skill matching score module</a:t>
            </a:r>
          </a:p>
          <a:p>
            <a:pPr>
              <a:buFont typeface="+mj-lt"/>
              <a:buAutoNum type="arabicPeriod"/>
            </a:pPr>
            <a:r>
              <a:rPr lang="en-US" sz="3200" b="1" dirty="0" smtClean="0">
                <a:solidFill>
                  <a:srgbClr val="0D0D0D"/>
                </a:solidFill>
                <a:latin typeface="ui-sans-serif"/>
              </a:rPr>
              <a:t>Week 10–12:</a:t>
            </a:r>
            <a:r>
              <a:rPr lang="en-US" sz="3200" dirty="0" smtClean="0">
                <a:solidFill>
                  <a:srgbClr val="0D0D0D"/>
                </a:solidFill>
                <a:latin typeface="ui-sans-serif"/>
              </a:rPr>
              <a:t> Backend integration for auto-scoring</a:t>
            </a:r>
          </a:p>
          <a:p>
            <a:pPr>
              <a:buFont typeface="+mj-lt"/>
              <a:buAutoNum type="arabicPeriod"/>
            </a:pPr>
            <a:r>
              <a:rPr lang="en-US" sz="3200" b="1" dirty="0" smtClean="0">
                <a:solidFill>
                  <a:srgbClr val="0D0D0D"/>
                </a:solidFill>
                <a:latin typeface="ui-sans-serif"/>
              </a:rPr>
              <a:t>Week 13–15:</a:t>
            </a:r>
            <a:r>
              <a:rPr lang="en-US" sz="3200" dirty="0" smtClean="0">
                <a:solidFill>
                  <a:srgbClr val="0D0D0D"/>
                </a:solidFill>
                <a:latin typeface="ui-sans-serif"/>
              </a:rPr>
              <a:t> </a:t>
            </a:r>
            <a:r>
              <a:rPr lang="en-US" sz="2800" dirty="0" smtClean="0">
                <a:solidFill>
                  <a:srgbClr val="0D0D0D"/>
                </a:solidFill>
                <a:latin typeface="+mj-lt"/>
              </a:rPr>
              <a:t>Final deployment &amp; project closure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516</Words>
  <Application>Microsoft Office PowerPoint</Application>
  <PresentationFormat>Widescreen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Microsoft JhengHei UI Light</vt:lpstr>
      <vt:lpstr>Arial</vt:lpstr>
      <vt:lpstr>Bookman Old Style</vt:lpstr>
      <vt:lpstr>Cambria</vt:lpstr>
      <vt:lpstr>inherit</vt:lpstr>
      <vt:lpstr>Segoe UI</vt:lpstr>
      <vt:lpstr>ui-sans-serif</vt:lpstr>
      <vt:lpstr>Verdana</vt:lpstr>
      <vt:lpstr>Wingdings</vt:lpstr>
      <vt:lpstr>Bioinformatics</vt:lpstr>
      <vt:lpstr>WEB BASED APPLICANT SELECTOR</vt:lpstr>
      <vt:lpstr>Problem Statement Number:  </vt:lpstr>
      <vt:lpstr>PROBLEM STATEMENT:</vt:lpstr>
      <vt:lpstr>OBJECTIVES:</vt:lpstr>
      <vt:lpstr>Background and Related work for title Selection:</vt:lpstr>
      <vt:lpstr>Analysis of Problem Statement</vt:lpstr>
      <vt:lpstr>Innovation or Novel Contributions:</vt:lpstr>
      <vt:lpstr>Github Link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Maseera</cp:lastModifiedBy>
  <cp:revision>51</cp:revision>
  <dcterms:modified xsi:type="dcterms:W3CDTF">2025-08-19T15:22:29Z</dcterms:modified>
</cp:coreProperties>
</file>