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ontacts.radioid.net/generator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7ekb/cps-import-builder" TargetMode="External"/><Relationship Id="rId2" Type="http://schemas.openxmlformats.org/officeDocument/2006/relationships/hyperlink" Target="https://www.k7abd.net/anytone-config-builde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senf/dzcb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B6B5-F7E2-4B45-9C20-CF424FD581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TYT Handhelds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42394-DAA3-4FE0-82E2-C854299CC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MD-380/390 and MD-UV380/390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54918-FBBC-4352-A6CD-F7EC349F6DC5}"/>
              </a:ext>
            </a:extLst>
          </p:cNvPr>
          <p:cNvSpPr txBox="1"/>
          <p:nvPr/>
        </p:nvSpPr>
        <p:spPr>
          <a:xfrm>
            <a:off x="9465563" y="6245352"/>
            <a:ext cx="2404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Updated 2021/01/01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98E70A-E327-4852-BADB-6195A9C04457}"/>
              </a:ext>
            </a:extLst>
          </p:cNvPr>
          <p:cNvSpPr txBox="1"/>
          <p:nvPr/>
        </p:nvSpPr>
        <p:spPr>
          <a:xfrm>
            <a:off x="2337816" y="5912596"/>
            <a:ext cx="3758184" cy="9454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 KF7HVM - Masen</a:t>
            </a:r>
          </a:p>
          <a:p>
            <a:r>
              <a:rPr lang="en-US" dirty="0"/>
              <a:t>https://www.kf7hvm.com/info/tyt/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03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D24CE1-405F-4220-9DFB-632C3F7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Digital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7FF40-7A7C-4518-93EA-C7DE4322D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Hotspot or P2P simplex</a:t>
            </a:r>
          </a:p>
          <a:p>
            <a:r>
              <a:rPr lang="en-US" sz="2000" dirty="0"/>
              <a:t>Favor TS 1, TG 99</a:t>
            </a:r>
          </a:p>
          <a:p>
            <a:r>
              <a:rPr lang="en-US" sz="2000" dirty="0"/>
              <a:t>Admit Criteria: Always</a:t>
            </a:r>
          </a:p>
          <a:p>
            <a:r>
              <a:rPr lang="en-US" sz="2000" dirty="0"/>
              <a:t>Tx Offset: 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F4F21F-E92E-46B1-80FA-63AA4167DE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759" y="1816101"/>
            <a:ext cx="7209178" cy="396504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3922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459E9E-2815-4A92-A659-6B12E5646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Group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48C67-9E08-40F7-8DAC-9A14F033DA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Allows a single channel to monitor multiple </a:t>
            </a:r>
            <a:r>
              <a:rPr lang="en-US" sz="2000" dirty="0" err="1"/>
              <a:t>talkgroups</a:t>
            </a:r>
            <a:endParaRPr lang="en-US" sz="2000" dirty="0"/>
          </a:p>
          <a:p>
            <a:r>
              <a:rPr lang="en-US" sz="2000" dirty="0"/>
              <a:t>Helps avoid “stealing” the timeslot away from an ongoing QSO</a:t>
            </a:r>
          </a:p>
          <a:p>
            <a:r>
              <a:rPr lang="en-US" sz="2000" dirty="0"/>
              <a:t>Place all TS 1 </a:t>
            </a:r>
            <a:r>
              <a:rPr lang="en-US" sz="2000" dirty="0" err="1"/>
              <a:t>talkgroups</a:t>
            </a:r>
            <a:r>
              <a:rPr lang="en-US" sz="2000" dirty="0"/>
              <a:t> into a list and all TS 2 </a:t>
            </a:r>
            <a:r>
              <a:rPr lang="en-US" sz="2000" dirty="0" err="1"/>
              <a:t>talkgroups</a:t>
            </a:r>
            <a:r>
              <a:rPr lang="en-US" sz="2000" dirty="0"/>
              <a:t> into another list.</a:t>
            </a:r>
          </a:p>
          <a:p>
            <a:pPr lvl="1"/>
            <a:r>
              <a:rPr lang="en-US" sz="1600" dirty="0"/>
              <a:t>Each channel with a TX Contact on a given timeslot should include the corresponding group list.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5EA1B8-1732-41C3-9AEE-BC7446117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6971"/>
            <a:ext cx="5456279" cy="291910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51260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66D8FC2-CACA-4115-826A-FCC532ED4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Digital Repeater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FAB-9D4F-4D85-919E-1E2200677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1 Channel per TX </a:t>
            </a:r>
            <a:r>
              <a:rPr lang="en-US" sz="2000" dirty="0" err="1"/>
              <a:t>Talkgroup</a:t>
            </a:r>
            <a:r>
              <a:rPr lang="en-US" sz="2000" dirty="0"/>
              <a:t>!</a:t>
            </a:r>
          </a:p>
          <a:p>
            <a:r>
              <a:rPr lang="en-US" sz="2000" dirty="0"/>
              <a:t>Admit Criteria: Color Code</a:t>
            </a:r>
          </a:p>
          <a:p>
            <a:r>
              <a:rPr lang="en-US" sz="2000" dirty="0"/>
              <a:t>Contact Name: Washington 1</a:t>
            </a:r>
          </a:p>
          <a:p>
            <a:r>
              <a:rPr lang="en-US" sz="2000" dirty="0"/>
              <a:t>RX Group List: </a:t>
            </a:r>
            <a:r>
              <a:rPr lang="en-US" sz="2000" dirty="0" err="1"/>
              <a:t>PNWDigital</a:t>
            </a:r>
            <a:r>
              <a:rPr lang="en-US" sz="2000" dirty="0"/>
              <a:t> TS 1</a:t>
            </a:r>
          </a:p>
          <a:p>
            <a:r>
              <a:rPr lang="en-US" sz="2000" dirty="0"/>
              <a:t>Color Code: 1 </a:t>
            </a:r>
          </a:p>
          <a:p>
            <a:r>
              <a:rPr lang="en-US" sz="2000" dirty="0"/>
              <a:t>Repeater Slot: 1</a:t>
            </a:r>
          </a:p>
          <a:p>
            <a:r>
              <a:rPr lang="en-US" sz="2000" dirty="0"/>
              <a:t>In Call Criteria:</a:t>
            </a:r>
          </a:p>
          <a:p>
            <a:pPr lvl="1"/>
            <a:r>
              <a:rPr lang="en-US" sz="1600" dirty="0"/>
              <a:t>Follow Admit Criteria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33CAE2-011F-48AB-9D2A-DDA952730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6279" y="1816101"/>
            <a:ext cx="6748438" cy="37116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75978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238546-000A-47D2-B17A-0CD7D4B4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Analog Simplex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2B945-6656-49FC-96CC-96627EEF6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Simple</a:t>
            </a:r>
          </a:p>
          <a:p>
            <a:r>
              <a:rPr lang="en-US" sz="2000" dirty="0"/>
              <a:t>Bandwidth: 25</a:t>
            </a:r>
          </a:p>
          <a:p>
            <a:r>
              <a:rPr lang="en-US" sz="2000" dirty="0"/>
              <a:t>Admit Criteria: Always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7B768C-BED1-44BD-9466-0DE26ABE6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1376" y="1816102"/>
            <a:ext cx="6855911" cy="3753611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29723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773643-0785-4784-801E-5E4CDAD5F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Analog Repeater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892C4-C7E8-41F6-98CA-42259A15D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Tx Offset: +5</a:t>
            </a:r>
          </a:p>
          <a:p>
            <a:r>
              <a:rPr lang="en-US" sz="2000" dirty="0"/>
              <a:t>Admit Criteria: CTCSS/DCS</a:t>
            </a:r>
          </a:p>
          <a:p>
            <a:r>
              <a:rPr lang="en-US" sz="2000" dirty="0"/>
              <a:t>CTCSS/DCS Decode, Encode</a:t>
            </a:r>
          </a:p>
          <a:p>
            <a:r>
              <a:rPr lang="en-US" sz="2000" dirty="0"/>
              <a:t>Leave signaling options OFF!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B11EC-3A8C-456B-A0AD-90E948ADAD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822081" y="1865313"/>
            <a:ext cx="6737274" cy="37116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350708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59CA6A-B712-450E-B615-FE18FD40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Zones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ABD4-3940-4751-837E-84E260822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Channels MUST be in a zone to be accessible on the radio</a:t>
            </a:r>
          </a:p>
          <a:p>
            <a:r>
              <a:rPr lang="en-US" sz="2000" dirty="0"/>
              <a:t>MD-380 Zones are 16 channels</a:t>
            </a:r>
          </a:p>
          <a:p>
            <a:r>
              <a:rPr lang="en-US" sz="2000" dirty="0"/>
              <a:t>MD-UV380 Zones are 2x 64 channels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45F17-A95F-4B24-B739-1C0A2D8B5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950150"/>
            <a:ext cx="5456279" cy="29327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474778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DEE72-CB7E-45B2-99DC-B97DBC6B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ScanList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7A477-DDE1-4687-A395-B10156223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8963"/>
            <a:ext cx="4845051" cy="4355570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Channels to scan as a group</a:t>
            </a:r>
          </a:p>
          <a:p>
            <a:r>
              <a:rPr lang="en-US" sz="2000" dirty="0"/>
              <a:t>Required for scan functionality. Zones cannot be scanned as-is.</a:t>
            </a:r>
          </a:p>
          <a:p>
            <a:r>
              <a:rPr lang="en-US" sz="2000" dirty="0"/>
              <a:t>Priority Channel: These channels will be checked 50% of the time</a:t>
            </a:r>
          </a:p>
          <a:p>
            <a:r>
              <a:rPr lang="en-US" sz="2000" dirty="0"/>
              <a:t>Tx Designated: Which channel transmits during a scan</a:t>
            </a:r>
          </a:p>
          <a:p>
            <a:r>
              <a:rPr lang="en-US" sz="2000" dirty="0"/>
              <a:t>Priority Sample Time: How often to check the priority channels while receiving another signal.</a:t>
            </a:r>
          </a:p>
          <a:p>
            <a:r>
              <a:rPr lang="en-US" sz="2000" dirty="0"/>
              <a:t>Hold Times are global: see General Settings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F35036-2D2E-4F88-AC0A-112F66DDD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2774"/>
            <a:ext cx="5456279" cy="358750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961153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C98D-66CD-40DD-83AA-2F9C6229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Starting from Existing </a:t>
            </a:r>
            <a:r>
              <a:rPr lang="en-US" dirty="0" err="1"/>
              <a:t>Codeplug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6A9D-B0C1-4240-9DC2-AFF880AAA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8452" y="618517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 err="1"/>
              <a:t>EditCp</a:t>
            </a:r>
            <a:r>
              <a:rPr lang="en-US" dirty="0"/>
              <a:t> allows multiple </a:t>
            </a:r>
            <a:r>
              <a:rPr lang="en-US" dirty="0" err="1"/>
              <a:t>codeplugs</a:t>
            </a:r>
            <a:r>
              <a:rPr lang="en-US" dirty="0"/>
              <a:t> to be open at the same time</a:t>
            </a:r>
          </a:p>
          <a:p>
            <a:r>
              <a:rPr lang="en-US" dirty="0"/>
              <a:t>Drag / Drop or Copy / Paste between open </a:t>
            </a:r>
            <a:r>
              <a:rPr lang="en-US" dirty="0" err="1"/>
              <a:t>codeplugs</a:t>
            </a:r>
            <a:endParaRPr lang="en-US" dirty="0"/>
          </a:p>
          <a:p>
            <a:pPr lvl="1"/>
            <a:r>
              <a:rPr lang="en-US" dirty="0"/>
              <a:t>Automatically copies dependent objects</a:t>
            </a:r>
          </a:p>
          <a:p>
            <a:r>
              <a:rPr lang="en-US" dirty="0"/>
              <a:t>N0GSG Contact Manager allows direct import of contacts and channels from existing </a:t>
            </a:r>
            <a:r>
              <a:rPr lang="en-US" dirty="0" err="1"/>
              <a:t>codeplugs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64A0BE-5CD8-4683-8075-55D7A066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749" y="4294909"/>
            <a:ext cx="7014263" cy="2034136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1089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D840B-4996-4D42-8134-9CDBDA01B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BBEE8-49B1-4518-8556-2772728F6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MD-380: only really supported with 380toolz custom firmware</a:t>
            </a:r>
          </a:p>
          <a:p>
            <a:r>
              <a:rPr lang="en-US" dirty="0"/>
              <a:t>MD-UV380: Firmware versions beginning with “V” support “</a:t>
            </a:r>
            <a:r>
              <a:rPr lang="en-US" dirty="0" err="1"/>
              <a:t>ContactsCSV</a:t>
            </a:r>
            <a:r>
              <a:rPr lang="en-US" dirty="0"/>
              <a:t>” (up to 120K entries)</a:t>
            </a:r>
          </a:p>
          <a:p>
            <a:r>
              <a:rPr lang="en-US" dirty="0"/>
              <a:t>With 160K+ IDs and growing, trimming the list is necessary</a:t>
            </a:r>
          </a:p>
          <a:p>
            <a:pPr lvl="1"/>
            <a:r>
              <a:rPr lang="en-US" dirty="0"/>
              <a:t>RadioID.net has a custom </a:t>
            </a:r>
            <a:r>
              <a:rPr lang="en-US" dirty="0" err="1"/>
              <a:t>db</a:t>
            </a:r>
            <a:r>
              <a:rPr lang="en-US" dirty="0"/>
              <a:t> generator (9.99/</a:t>
            </a:r>
            <a:r>
              <a:rPr lang="en-US" dirty="0" err="1"/>
              <a:t>yr</a:t>
            </a:r>
            <a:r>
              <a:rPr lang="en-US" dirty="0"/>
              <a:t>): </a:t>
            </a:r>
            <a:r>
              <a:rPr lang="en-US" dirty="0">
                <a:hlinkClick r:id="rId2"/>
              </a:rPr>
              <a:t>https://contacts.radioid.net/generator</a:t>
            </a:r>
            <a:endParaRPr lang="en-US" dirty="0"/>
          </a:p>
          <a:p>
            <a:pPr lvl="1"/>
            <a:r>
              <a:rPr lang="en-US" dirty="0"/>
              <a:t>N0GSG Contact Manager can download and filter the list for free!</a:t>
            </a:r>
          </a:p>
        </p:txBody>
      </p:sp>
    </p:spTree>
    <p:extLst>
      <p:ext uri="{BB962C8B-B14F-4D97-AF65-F5344CB8AC3E}">
        <p14:creationId xmlns:p14="http://schemas.microsoft.com/office/powerpoint/2010/main" val="39005419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8C6BAB9-B215-4E1B-A7CD-52BDBE2AD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N0GsG Contact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01A2B-7507-45DD-B3D6-BE8C00DA7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1960564"/>
          </a:xfrm>
        </p:spPr>
        <p:txBody>
          <a:bodyPr>
            <a:normAutofit/>
          </a:bodyPr>
          <a:lstStyle/>
          <a:p>
            <a:r>
              <a:rPr lang="en-US" sz="2000" dirty="0"/>
              <a:t>Search by country, name, call, </a:t>
            </a:r>
            <a:r>
              <a:rPr lang="en-US" sz="2000" dirty="0" err="1"/>
              <a:t>etc</a:t>
            </a:r>
            <a:endParaRPr lang="en-US" sz="2000" dirty="0"/>
          </a:p>
          <a:p>
            <a:r>
              <a:rPr lang="en-US" sz="2000" dirty="0"/>
              <a:t>Format the records as desired</a:t>
            </a:r>
          </a:p>
          <a:p>
            <a:r>
              <a:rPr lang="en-US" sz="2000" dirty="0"/>
              <a:t>Use </a:t>
            </a:r>
            <a:r>
              <a:rPr lang="en-US" sz="2000" dirty="0" err="1"/>
              <a:t>EditCp</a:t>
            </a:r>
            <a:r>
              <a:rPr lang="en-US" sz="2000" dirty="0"/>
              <a:t> to upload the database to MD380 or MD-UV380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777653-F301-4459-97D0-E1999F42E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06828"/>
            <a:ext cx="5456279" cy="381939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19A0D5F5-0015-4015-9FC4-6B3C5C397B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9379" y="4362450"/>
            <a:ext cx="4243354" cy="151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681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10A17-DC7D-446B-9F96-1FB8D77A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and Limits</a:t>
            </a:r>
          </a:p>
        </p:txBody>
      </p:sp>
      <p:pic>
        <p:nvPicPr>
          <p:cNvPr id="15" name="Content Placeholder 14" descr="MD-380&#10;">
            <a:extLst>
              <a:ext uri="{FF2B5EF4-FFF2-40B4-BE49-F238E27FC236}">
                <a16:creationId xmlns:a16="http://schemas.microsoft.com/office/drawing/2014/main" id="{65F7851E-EA5D-4895-8265-7E9FA124E4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095" b="95690" l="8844" r="91837">
                        <a14:foregroundMark x1="32653" y1="7759" x2="32653" y2="7759"/>
                        <a14:foregroundMark x1="33333" y1="4095" x2="33333" y2="4095"/>
                        <a14:foregroundMark x1="79592" y1="42457" x2="79592" y2="42457"/>
                        <a14:foregroundMark x1="59864" y1="49138" x2="59864" y2="49138"/>
                        <a14:foregroundMark x1="42857" y1="48922" x2="42857" y2="48922"/>
                        <a14:foregroundMark x1="53061" y1="48922" x2="53061" y2="48922"/>
                        <a14:foregroundMark x1="91837" y1="54310" x2="91837" y2="54310"/>
                        <a14:foregroundMark x1="49660" y1="91810" x2="49660" y2="91810"/>
                        <a14:foregroundMark x1="57143" y1="92457" x2="57143" y2="92457"/>
                        <a14:foregroundMark x1="53061" y1="95905" x2="53061" y2="95905"/>
                        <a14:foregroundMark x1="8844" y1="68750" x2="8844" y2="68750"/>
                        <a14:backgroundMark x1="41497" y1="98707" x2="41497" y2="98707"/>
                        <a14:backgroundMark x1="29932" y1="98922" x2="29932" y2="98922"/>
                        <a14:backgroundMark x1="61905" y1="98922" x2="61905" y2="98922"/>
                        <a14:backgroundMark x1="68707" y1="98922" x2="68707" y2="98922"/>
                        <a14:backgroundMark x1="71429" y1="98922" x2="71429" y2="9892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1411" y="1714495"/>
            <a:ext cx="1409765" cy="4449871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C63476-F61F-4A07-BD8F-F25B9AE8F394}"/>
              </a:ext>
            </a:extLst>
          </p:cNvPr>
          <p:cNvSpPr txBox="1"/>
          <p:nvPr/>
        </p:nvSpPr>
        <p:spPr>
          <a:xfrm>
            <a:off x="2429986" y="1714494"/>
            <a:ext cx="3785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MD-380 / 390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Monoband, either UHF or VHF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1000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10,000 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Scan lists (of 32 channels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Zones (of 16 channels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custom firmware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C5FF0-47FC-4D5C-AE8B-424C2FB70505}"/>
              </a:ext>
            </a:extLst>
          </p:cNvPr>
          <p:cNvSpPr txBox="1"/>
          <p:nvPr/>
        </p:nvSpPr>
        <p:spPr>
          <a:xfrm>
            <a:off x="7261795" y="1714494"/>
            <a:ext cx="37856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MD-UV380 / 390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Dual band + commercial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3000 Channels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10,000 / 120K Contacts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Scan lists (of 64 channels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250 Zones (of 64 channels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251EEB1-24CE-4E07-989C-15A96BAD51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971" b="97822" l="4008" r="89695">
                        <a14:foregroundMark x1="29198" y1="64004" x2="29198" y2="64004"/>
                        <a14:foregroundMark x1="28817" y1="62863" x2="28817" y2="62863"/>
                        <a14:foregroundMark x1="33779" y1="63174" x2="20802" y2="65145"/>
                        <a14:foregroundMark x1="9924" y1="2801" x2="9924" y2="2801"/>
                        <a14:foregroundMark x1="11450" y1="1971" x2="11450" y2="1971"/>
                        <a14:foregroundMark x1="11450" y1="2905" x2="9351" y2="4772"/>
                        <a14:foregroundMark x1="4198" y1="70228" x2="4198" y2="70228"/>
                        <a14:foregroundMark x1="19847" y1="94710" x2="19847" y2="94710"/>
                        <a14:foregroundMark x1="23092" y1="97822" x2="23092" y2="97822"/>
                        <a14:backgroundMark x1="45038" y1="12033" x2="45038" y2="12033"/>
                        <a14:backgroundMark x1="42176" y1="37863" x2="42176" y2="37863"/>
                        <a14:backgroundMark x1="43130" y1="42635" x2="43130" y2="42635"/>
                        <a14:backgroundMark x1="72901" y1="21058" x2="72901" y2="21058"/>
                        <a14:backgroundMark x1="68130" y1="18880" x2="68130" y2="18880"/>
                        <a14:backgroundMark x1="65649" y1="26660" x2="65649" y2="26660"/>
                        <a14:backgroundMark x1="62214" y1="26245" x2="62214" y2="262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94411" y="224023"/>
            <a:ext cx="3228984" cy="5940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B321AB4-4241-4E39-AFD7-368224095AE4}"/>
              </a:ext>
            </a:extLst>
          </p:cNvPr>
          <p:cNvSpPr txBox="1"/>
          <p:nvPr/>
        </p:nvSpPr>
        <p:spPr>
          <a:xfrm>
            <a:off x="8567928" y="5869542"/>
            <a:ext cx="261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390 variants include GPS*</a:t>
            </a:r>
          </a:p>
        </p:txBody>
      </p:sp>
    </p:spTree>
    <p:extLst>
      <p:ext uri="{BB962C8B-B14F-4D97-AF65-F5344CB8AC3E}">
        <p14:creationId xmlns:p14="http://schemas.microsoft.com/office/powerpoint/2010/main" val="2589042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5209E-1693-4304-BC41-37E45BDD9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Codeplug</a:t>
            </a:r>
            <a:r>
              <a:rPr lang="en-US" dirty="0"/>
              <a:t>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0D5C-DE9B-4F08-A587-FD2B969F0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K7ABD - </a:t>
            </a:r>
            <a:r>
              <a:rPr lang="en-US" dirty="0">
                <a:hlinkClick r:id="rId2"/>
              </a:rPr>
              <a:t>https://www.k7abd.net/anytone-config-builder/</a:t>
            </a:r>
            <a:endParaRPr lang="en-US" dirty="0"/>
          </a:p>
          <a:p>
            <a:r>
              <a:rPr lang="en-US" dirty="0"/>
              <a:t>cps-import-builder - </a:t>
            </a:r>
            <a:r>
              <a:rPr lang="en-US" dirty="0">
                <a:hlinkClick r:id="rId3"/>
              </a:rPr>
              <a:t>https://github.com/n7ekb/cps-import-builder</a:t>
            </a:r>
            <a:endParaRPr lang="en-US" dirty="0"/>
          </a:p>
          <a:p>
            <a:r>
              <a:rPr lang="en-US" dirty="0" err="1"/>
              <a:t>dzcb</a:t>
            </a:r>
            <a:r>
              <a:rPr lang="en-US" dirty="0"/>
              <a:t> - </a:t>
            </a:r>
            <a:r>
              <a:rPr lang="en-US" dirty="0">
                <a:hlinkClick r:id="rId4"/>
              </a:rPr>
              <a:t>https://github.com/masenf/dzcb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8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BD2F2B-7177-41B2-89EB-43F00EF8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Stock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64F9-E872-4FBE-BB00-A6A509373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 dirty="0"/>
              <a:t>Similar to other Chinese manufacturers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Very limited functionality for managing large, complex code plugs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Cannot reorder zones</a:t>
            </a:r>
          </a:p>
          <a:p>
            <a:pPr lvl="1">
              <a:lnSpc>
                <a:spcPct val="110000"/>
              </a:lnSpc>
            </a:pPr>
            <a:r>
              <a:rPr lang="en-US" sz="1600" dirty="0"/>
              <a:t>Cannot import/export zones, </a:t>
            </a:r>
            <a:r>
              <a:rPr lang="en-US" sz="1600" dirty="0" err="1"/>
              <a:t>scanlists</a:t>
            </a:r>
            <a:r>
              <a:rPr lang="en-US" sz="1600" dirty="0"/>
              <a:t>, </a:t>
            </a:r>
            <a:r>
              <a:rPr lang="en-US" sz="1600" dirty="0" err="1"/>
              <a:t>grouplists</a:t>
            </a:r>
            <a:endParaRPr lang="en-US" sz="1600" dirty="0"/>
          </a:p>
          <a:p>
            <a:pPr lvl="1">
              <a:lnSpc>
                <a:spcPct val="110000"/>
              </a:lnSpc>
            </a:pPr>
            <a:r>
              <a:rPr lang="en-US" sz="1600" dirty="0"/>
              <a:t>Requires licensed Microsoft Excel for full import/export function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Windows-only; Different version per model</a:t>
            </a:r>
          </a:p>
          <a:p>
            <a:pPr>
              <a:lnSpc>
                <a:spcPct val="110000"/>
              </a:lnSpc>
            </a:pPr>
            <a:r>
              <a:rPr lang="en-US" sz="1600" dirty="0"/>
              <a:t>Annoyances and bugs – tab index, no indication of invalid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BA031D-9784-4D75-A83F-4C3BC9435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00103"/>
            <a:ext cx="5456279" cy="323284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863821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54E74F-F10A-4018-BC1D-E1E5DAD3B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Third Party Software: EditCP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C93ED-BFE3-4325-B5CC-866B7F2A2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Drag / Drop; Copy between </a:t>
            </a:r>
            <a:r>
              <a:rPr lang="en-US" sz="2000" dirty="0" err="1"/>
              <a:t>codeplugs</a:t>
            </a:r>
            <a:endParaRPr lang="en-US" sz="2000" dirty="0"/>
          </a:p>
          <a:p>
            <a:r>
              <a:rPr lang="en-US" sz="2000" dirty="0"/>
              <a:t>Support multiple radio models</a:t>
            </a:r>
          </a:p>
          <a:p>
            <a:r>
              <a:rPr lang="en-US" sz="2000" dirty="0"/>
              <a:t>JSON import/export</a:t>
            </a:r>
          </a:p>
          <a:p>
            <a:r>
              <a:rPr lang="en-US" sz="2000" dirty="0"/>
              <a:t>Data validation</a:t>
            </a:r>
          </a:p>
          <a:p>
            <a:r>
              <a:rPr lang="en-US" sz="2000" dirty="0"/>
              <a:t>Upload </a:t>
            </a:r>
            <a:r>
              <a:rPr lang="en-US" sz="2000" dirty="0" err="1"/>
              <a:t>Codeplug</a:t>
            </a:r>
            <a:r>
              <a:rPr lang="en-US" sz="2000" dirty="0"/>
              <a:t>, </a:t>
            </a:r>
            <a:r>
              <a:rPr lang="en-US" sz="2000" dirty="0" err="1"/>
              <a:t>Firmwares</a:t>
            </a:r>
            <a:r>
              <a:rPr lang="en-US" sz="2000" dirty="0"/>
              <a:t> and contact list</a:t>
            </a:r>
          </a:p>
          <a:p>
            <a:r>
              <a:rPr lang="en-US" sz="2000" dirty="0"/>
              <a:t>Windows or Linux</a:t>
            </a:r>
          </a:p>
          <a:p>
            <a:r>
              <a:rPr lang="en-US" sz="2000" dirty="0"/>
              <a:t>Identical field names and placement, easy for those familiar with stock CPS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B85E97-2471-4689-BA53-94859F801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93283"/>
            <a:ext cx="5456279" cy="3246485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7141BF3-DF2F-472A-AB3E-B8CAF6DB5B19}"/>
              </a:ext>
            </a:extLst>
          </p:cNvPr>
          <p:cNvSpPr txBox="1"/>
          <p:nvPr/>
        </p:nvSpPr>
        <p:spPr>
          <a:xfrm>
            <a:off x="6304186" y="5443022"/>
            <a:ext cx="503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https://www.farnsworth.org/dale/codeplug/editcp/</a:t>
            </a:r>
          </a:p>
        </p:txBody>
      </p:sp>
    </p:spTree>
    <p:extLst>
      <p:ext uri="{BB962C8B-B14F-4D97-AF65-F5344CB8AC3E}">
        <p14:creationId xmlns:p14="http://schemas.microsoft.com/office/powerpoint/2010/main" val="4044801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11353DD-C64D-4118-8DEC-BF9334024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 dirty="0"/>
              <a:t>Third Party Software: N0GSG Contact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2E0D2-85DE-4C64-A8EA-59A7A6A0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Supports multiple radio types, including </a:t>
            </a:r>
            <a:r>
              <a:rPr lang="en-US" sz="2000" dirty="0" err="1"/>
              <a:t>Anytone</a:t>
            </a:r>
            <a:endParaRPr lang="en-US" sz="2000" dirty="0"/>
          </a:p>
          <a:p>
            <a:r>
              <a:rPr lang="en-US" sz="2000" dirty="0"/>
              <a:t>Structural import/export allows for sharing across radio types</a:t>
            </a:r>
          </a:p>
          <a:p>
            <a:r>
              <a:rPr lang="en-US" sz="2000" dirty="0"/>
              <a:t>Channel Mass Change</a:t>
            </a:r>
          </a:p>
          <a:p>
            <a:r>
              <a:rPr lang="en-US" sz="2000" dirty="0"/>
              <a:t>Zone Wizard</a:t>
            </a:r>
          </a:p>
          <a:p>
            <a:r>
              <a:rPr lang="en-US" sz="2000" dirty="0"/>
              <a:t>Download, filter, and export DMR ID Database</a:t>
            </a:r>
          </a:p>
          <a:p>
            <a:r>
              <a:rPr lang="en-US" sz="2000" dirty="0"/>
              <a:t>Windows only, but runs in Wine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01BE6-326A-4523-B611-D0EB0852E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72822"/>
            <a:ext cx="5456279" cy="3287407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3838698-6CF9-4539-A8D3-3CB726486778}"/>
              </a:ext>
            </a:extLst>
          </p:cNvPr>
          <p:cNvSpPr txBox="1"/>
          <p:nvPr/>
        </p:nvSpPr>
        <p:spPr>
          <a:xfrm>
            <a:off x="7019676" y="5518562"/>
            <a:ext cx="3556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http://n0gsg.com/contact-manager/</a:t>
            </a:r>
          </a:p>
        </p:txBody>
      </p:sp>
    </p:spTree>
    <p:extLst>
      <p:ext uri="{BB962C8B-B14F-4D97-AF65-F5344CB8AC3E}">
        <p14:creationId xmlns:p14="http://schemas.microsoft.com/office/powerpoint/2010/main" val="1921868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E81F4-BFB1-40DD-B79E-B31615791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General Settings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69B9C9-FA78-4F42-9E10-43FD2A2CB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Radio Name: callsign</a:t>
            </a:r>
          </a:p>
          <a:p>
            <a:r>
              <a:rPr lang="en-US" sz="2000" dirty="0"/>
              <a:t>Radio ID: DMR ID</a:t>
            </a:r>
          </a:p>
          <a:p>
            <a:r>
              <a:rPr lang="en-US" sz="2000" dirty="0"/>
              <a:t>Scan Digital / Analog Hang Time</a:t>
            </a:r>
          </a:p>
          <a:p>
            <a:r>
              <a:rPr lang="en-US" sz="2000" dirty="0"/>
              <a:t>Talk Permit Tone</a:t>
            </a:r>
          </a:p>
          <a:p>
            <a:r>
              <a:rPr lang="en-US" sz="2000" dirty="0"/>
              <a:t>Enable Contacts CSV: UV380/390 with </a:t>
            </a:r>
            <a:r>
              <a:rPr lang="en-US" sz="2000" dirty="0" err="1"/>
              <a:t>ContactCSV</a:t>
            </a:r>
            <a:r>
              <a:rPr lang="en-US" sz="2000" dirty="0"/>
              <a:t> firmware only!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29E0DC-22A2-4EF8-ABA4-24118A5F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2456"/>
            <a:ext cx="5456279" cy="27281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8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247126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888B50-D179-43A2-BA90-4DDE93C49F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en-US" sz="5400"/>
              <a:t>Manual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869DD9-3962-4E36-AE4C-1A7C7487B4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“Give a man a codeplug and he operates for a day;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chemeClr val="tx1"/>
                </a:solidFill>
              </a:rPr>
              <a:t>     Teach a man to Codeplug and He Operates for a Lifetime”</a:t>
            </a:r>
          </a:p>
        </p:txBody>
      </p:sp>
      <p:grpSp>
        <p:nvGrpSpPr>
          <p:cNvPr id="74" name="Group 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4795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09A1-8F56-4272-9372-C23993072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8B372-150D-4CDC-9B13-045B55EA5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95055"/>
            <a:ext cx="9905999" cy="415636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“Contact”, “Digital Contact”, “</a:t>
            </a:r>
            <a:r>
              <a:rPr lang="en-US" dirty="0" err="1"/>
              <a:t>Talkgroup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Correlate a DMR ID to a name</a:t>
            </a:r>
          </a:p>
          <a:p>
            <a:r>
              <a:rPr lang="en-US" dirty="0"/>
              <a:t>“Group List”, “RX List”, “TG List”</a:t>
            </a:r>
          </a:p>
          <a:p>
            <a:pPr lvl="1"/>
            <a:r>
              <a:rPr lang="en-US" dirty="0"/>
              <a:t>A list of contacts that will be heard on a channel</a:t>
            </a:r>
          </a:p>
          <a:p>
            <a:r>
              <a:rPr lang="en-US" dirty="0"/>
              <a:t>“Channel”</a:t>
            </a:r>
          </a:p>
          <a:p>
            <a:pPr lvl="1"/>
            <a:r>
              <a:rPr lang="en-US" dirty="0"/>
              <a:t>Frequency, offset, color code, </a:t>
            </a:r>
            <a:r>
              <a:rPr lang="en-US" b="1" dirty="0"/>
              <a:t>TX Contact</a:t>
            </a:r>
            <a:r>
              <a:rPr lang="en-US" dirty="0"/>
              <a:t>, RX List</a:t>
            </a:r>
          </a:p>
          <a:p>
            <a:r>
              <a:rPr lang="en-US" dirty="0"/>
              <a:t>“Scan List”</a:t>
            </a:r>
          </a:p>
          <a:p>
            <a:pPr lvl="1"/>
            <a:r>
              <a:rPr lang="en-US" dirty="0"/>
              <a:t>A list of up to 32 (64 for UV) channels to scan as a group</a:t>
            </a:r>
          </a:p>
          <a:p>
            <a:r>
              <a:rPr lang="en-US" dirty="0"/>
              <a:t>“Zone”</a:t>
            </a:r>
          </a:p>
          <a:p>
            <a:pPr lvl="1"/>
            <a:r>
              <a:rPr lang="en-US" dirty="0"/>
              <a:t>A list of up to 16 channels (MD-380)</a:t>
            </a:r>
          </a:p>
          <a:p>
            <a:pPr lvl="1"/>
            <a:r>
              <a:rPr lang="en-US" dirty="0"/>
              <a:t>2 lists of up to 64 channels (MD-UV380)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260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77C864-C30E-4233-902D-D4F379C9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US" sz="3200"/>
              <a:t>Contacts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E1C817-D88F-45E3-82B9-53780A7BF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/>
          </a:bodyPr>
          <a:lstStyle/>
          <a:p>
            <a:r>
              <a:rPr lang="en-US" sz="2000" dirty="0"/>
              <a:t>Private calls are not typically used in Amateur deployments, except to map Callsigns to DMR ID*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BE17B2-C040-41C8-AFCF-5B05705E6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00294"/>
            <a:ext cx="5456279" cy="2032463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64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8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9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1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17001682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862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Programming TYT Handhelds</vt:lpstr>
      <vt:lpstr>Models and Limits</vt:lpstr>
      <vt:lpstr>Stock Software</vt:lpstr>
      <vt:lpstr>Third Party Software: EditCP</vt:lpstr>
      <vt:lpstr>Third Party Software: N0GSG Contact Manager</vt:lpstr>
      <vt:lpstr>General Settings</vt:lpstr>
      <vt:lpstr>Manual Programming</vt:lpstr>
      <vt:lpstr>DMR Objects</vt:lpstr>
      <vt:lpstr>Contacts</vt:lpstr>
      <vt:lpstr>Digital Simplex</vt:lpstr>
      <vt:lpstr>Group List</vt:lpstr>
      <vt:lpstr>Digital Repeater</vt:lpstr>
      <vt:lpstr>Analog Simplex</vt:lpstr>
      <vt:lpstr>Analog Repeater</vt:lpstr>
      <vt:lpstr>Zones</vt:lpstr>
      <vt:lpstr>ScanList</vt:lpstr>
      <vt:lpstr>Starting from Existing Codeplug</vt:lpstr>
      <vt:lpstr>Contacts Database</vt:lpstr>
      <vt:lpstr>N0GsG Contact Manager</vt:lpstr>
      <vt:lpstr>Codeplug Generators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TYT Handhelds</dc:title>
  <dc:creator>Furer, Masen</dc:creator>
  <cp:lastModifiedBy>Furer, Masen</cp:lastModifiedBy>
  <cp:revision>2</cp:revision>
  <dcterms:created xsi:type="dcterms:W3CDTF">2021-01-02T02:03:26Z</dcterms:created>
  <dcterms:modified xsi:type="dcterms:W3CDTF">2021-01-02T02:37:02Z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7cb76b2-10b8-4fe1-93d4-2202842406cd_Enabled">
    <vt:lpwstr>True</vt:lpwstr>
  </property>
  <property fmtid="{D5CDD505-2E9C-101B-9397-08002B2CF9AE}" pid="3" name="MSIP_Label_17cb76b2-10b8-4fe1-93d4-2202842406cd_SiteId">
    <vt:lpwstr>945c199a-83a2-4e80-9f8c-5a91be5752dd</vt:lpwstr>
  </property>
  <property fmtid="{D5CDD505-2E9C-101B-9397-08002B2CF9AE}" pid="4" name="MSIP_Label_17cb76b2-10b8-4fe1-93d4-2202842406cd_Owner">
    <vt:lpwstr>Masen.Furer@emc.com</vt:lpwstr>
  </property>
  <property fmtid="{D5CDD505-2E9C-101B-9397-08002B2CF9AE}" pid="5" name="MSIP_Label_17cb76b2-10b8-4fe1-93d4-2202842406cd_SetDate">
    <vt:lpwstr>2021-01-02T02:37:02.4557634Z</vt:lpwstr>
  </property>
  <property fmtid="{D5CDD505-2E9C-101B-9397-08002B2CF9AE}" pid="6" name="MSIP_Label_17cb76b2-10b8-4fe1-93d4-2202842406cd_Name">
    <vt:lpwstr>External Public</vt:lpwstr>
  </property>
  <property fmtid="{D5CDD505-2E9C-101B-9397-08002B2CF9AE}" pid="7" name="MSIP_Label_17cb76b2-10b8-4fe1-93d4-2202842406cd_Application">
    <vt:lpwstr>Microsoft Azure Information Protection</vt:lpwstr>
  </property>
  <property fmtid="{D5CDD505-2E9C-101B-9397-08002B2CF9AE}" pid="8" name="MSIP_Label_17cb76b2-10b8-4fe1-93d4-2202842406cd_ActionId">
    <vt:lpwstr>332bc24c-70e3-45d4-84b8-56e0a4e93b48</vt:lpwstr>
  </property>
  <property fmtid="{D5CDD505-2E9C-101B-9397-08002B2CF9AE}" pid="9" name="MSIP_Label_17cb76b2-10b8-4fe1-93d4-2202842406cd_Extended_MSFT_Method">
    <vt:lpwstr>Manual</vt:lpwstr>
  </property>
  <property fmtid="{D5CDD505-2E9C-101B-9397-08002B2CF9AE}" pid="10" name="aiplabel">
    <vt:lpwstr>External Public</vt:lpwstr>
  </property>
</Properties>
</file>