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6858000" cy="9144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00"/>
    <a:srgbClr val="2E2E8A"/>
    <a:srgbClr val="0000FF"/>
    <a:srgbClr val="EAEAEA"/>
    <a:srgbClr val="B2B2B2"/>
    <a:srgbClr val="C0C0C0"/>
    <a:srgbClr val="F08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482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59B74-2F52-4E54-8843-4FB640016A6C}" type="datetimeFigureOut">
              <a:rPr lang="es-ES" smtClean="0"/>
              <a:t>21/01/2016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87F0-EB0D-4D83-97B2-C634157BC4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902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6F5E-10FA-40CF-955A-D3BF50BC9D43}" type="datetimeFigureOut">
              <a:rPr lang="es-ES" smtClean="0"/>
              <a:t>21/01/2016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8E26F-2539-476C-9184-092BEFC3BE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833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8E26F-2539-476C-9184-092BEFC3BEB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0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0374E-116A-40A0-ADEC-8135181454B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D04C9-34DD-438D-8C5F-A42AAE857DD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A537-40C3-4172-AD63-C85EFF0C4E6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67F4B-119D-4B31-9BC2-3CDC76C0B5F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F214-BE92-45F9-B91E-5BD781DA2B0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369F-FAA4-4970-90A9-646AD659636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8D62B-4613-40C4-98CE-1B5DFCEBFE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B90BB-2819-4673-90B7-FF19A84BA6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49190-A467-4D9D-B539-FBA36DE3ABD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C5DC-D0B7-4488-8713-DCE65313E5C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C9F05-46B3-4FCA-BBBB-5A1FE7C06FB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C893D5-CE42-43A0-A6AC-1AFA17AC080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" r="9106"/>
          <a:stretch/>
        </p:blipFill>
        <p:spPr>
          <a:xfrm>
            <a:off x="0" y="-298201"/>
            <a:ext cx="6858000" cy="9144000"/>
          </a:xfrm>
          <a:prstGeom prst="rect">
            <a:avLst/>
          </a:prstGeo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242888" y="6372225"/>
            <a:ext cx="7316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</a:p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endParaRPr lang="es-E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1340768" y="755576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C00000"/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INSTITUT DE NEUROCIÈNCIES</a:t>
            </a:r>
            <a:endParaRPr lang="es-ES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rgbClr val="C00000"/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SEMINARIS </a:t>
            </a:r>
            <a:r>
              <a:rPr lang="es-ES" b="1" dirty="0" smtClean="0">
                <a:solidFill>
                  <a:srgbClr val="C00000"/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2016</a:t>
            </a:r>
          </a:p>
          <a:p>
            <a:pPr algn="ctr"/>
            <a:endParaRPr lang="es-ES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ES" b="1" dirty="0">
                <a:latin typeface="Calibri" panose="020F0502020204030204" pitchFamily="34" charset="0"/>
              </a:rPr>
              <a:t>12 h, Aula Laia </a:t>
            </a:r>
            <a:r>
              <a:rPr lang="es-ES" b="1" dirty="0" err="1">
                <a:latin typeface="Calibri" panose="020F0502020204030204" pitchFamily="34" charset="0"/>
              </a:rPr>
              <a:t>Acarín</a:t>
            </a:r>
            <a:r>
              <a:rPr lang="es-ES" b="1" dirty="0">
                <a:latin typeface="Calibri" panose="020F0502020204030204" pitchFamily="34" charset="0"/>
              </a:rPr>
              <a:t> (M1/129)</a:t>
            </a:r>
            <a:endParaRPr lang="es-ES" dirty="0">
              <a:latin typeface="Calibri" panose="020F0502020204030204" pitchFamily="34" charset="0"/>
            </a:endParaRPr>
          </a:p>
          <a:p>
            <a:pPr algn="ctr"/>
            <a:r>
              <a:rPr lang="es-ES" b="1" dirty="0" err="1">
                <a:latin typeface="Calibri" panose="020F0502020204030204" pitchFamily="34" charset="0"/>
              </a:rPr>
              <a:t>Facultat</a:t>
            </a:r>
            <a:r>
              <a:rPr lang="es-ES" b="1" dirty="0">
                <a:latin typeface="Calibri" panose="020F0502020204030204" pitchFamily="34" charset="0"/>
              </a:rPr>
              <a:t> de Medicina, UAB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5" name="QuadreDeText 4"/>
          <p:cNvSpPr txBox="1"/>
          <p:nvPr/>
        </p:nvSpPr>
        <p:spPr>
          <a:xfrm>
            <a:off x="561653" y="2483768"/>
            <a:ext cx="57606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, 15 de </a:t>
            </a:r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gener</a:t>
            </a:r>
            <a:endParaRPr lang="es-ES" sz="11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S" sz="1100" b="1" dirty="0"/>
              <a:t>A COMPUTATIONAL MODEL OF SPATIAL LEARNING IN RODENT HIPPOCAMPUS</a:t>
            </a:r>
            <a:r>
              <a:rPr lang="es-ES" b="1" dirty="0"/>
              <a:t/>
            </a:r>
            <a:br>
              <a:rPr lang="es-ES" b="1" dirty="0"/>
            </a:br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ALEX ROXIN,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Computational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Neuroscience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Group</a:t>
            </a:r>
            <a:r>
              <a:rPr lang="es-ES" sz="1100" b="1" dirty="0">
                <a:latin typeface="Calibri" panose="020F0502020204030204" pitchFamily="34" charset="0"/>
              </a:rPr>
              <a:t>, Centre de Recerca </a:t>
            </a:r>
            <a:r>
              <a:rPr lang="es-ES" sz="1100" b="1" dirty="0" err="1">
                <a:latin typeface="Calibri" panose="020F0502020204030204" pitchFamily="34" charset="0"/>
              </a:rPr>
              <a:t>Matemàtica</a:t>
            </a:r>
            <a:r>
              <a:rPr lang="es-ES" sz="1100" b="1" dirty="0">
                <a:latin typeface="Calibri" panose="020F0502020204030204" pitchFamily="34" charset="0"/>
              </a:rPr>
              <a:t>, </a:t>
            </a:r>
            <a:endParaRPr lang="es-ES" sz="1100" b="1" dirty="0" smtClean="0">
              <a:latin typeface="Calibri" panose="020F0502020204030204" pitchFamily="34" charset="0"/>
            </a:endParaRPr>
          </a:p>
          <a:p>
            <a:r>
              <a:rPr lang="es-ES" sz="1100" b="1" dirty="0" err="1" smtClean="0">
                <a:latin typeface="Calibri" panose="020F0502020204030204" pitchFamily="34" charset="0"/>
              </a:rPr>
              <a:t>Cerdanyola</a:t>
            </a:r>
            <a:r>
              <a:rPr lang="es-ES" sz="1100" b="1" dirty="0" smtClean="0">
                <a:latin typeface="Calibri" panose="020F0502020204030204" pitchFamily="34" charset="0"/>
              </a:rPr>
              <a:t> </a:t>
            </a:r>
            <a:r>
              <a:rPr lang="es-ES" sz="1100" b="1" dirty="0">
                <a:latin typeface="Calibri" panose="020F0502020204030204" pitchFamily="34" charset="0"/>
              </a:rPr>
              <a:t>del </a:t>
            </a:r>
            <a:r>
              <a:rPr lang="es-ES" sz="1100" b="1" dirty="0" err="1">
                <a:latin typeface="Calibri" panose="020F0502020204030204" pitchFamily="34" charset="0"/>
              </a:rPr>
              <a:t>Vallès</a:t>
            </a:r>
            <a:r>
              <a:rPr lang="es-ES" sz="1100" b="1" dirty="0">
                <a:latin typeface="Calibri" panose="020F0502020204030204" pitchFamily="34" charset="0"/>
              </a:rPr>
              <a:t>.</a:t>
            </a:r>
            <a:endParaRPr lang="es-ES" sz="1100" dirty="0">
              <a:latin typeface="Calibri" panose="020F0502020204030204" pitchFamily="34" charset="0"/>
            </a:endParaRPr>
          </a:p>
        </p:txBody>
      </p:sp>
      <p:sp>
        <p:nvSpPr>
          <p:cNvPr id="7" name="QuadreDeText 6"/>
          <p:cNvSpPr txBox="1"/>
          <p:nvPr/>
        </p:nvSpPr>
        <p:spPr>
          <a:xfrm>
            <a:off x="561653" y="4067944"/>
            <a:ext cx="56166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, </a:t>
            </a:r>
            <a:r>
              <a:rPr lang="es-ES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26 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de </a:t>
            </a:r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febrer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S" sz="1100" b="1" dirty="0"/>
              <a:t>MOLECULAR AND CELLULAR CHARACTERIZATION OF NEUROPATHOLOGY IN MITOCHONDRIAL DISEASES </a:t>
            </a:r>
            <a:br>
              <a:rPr lang="es-ES" sz="1100" b="1" dirty="0"/>
            </a:br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ALBERT QUINTANA, </a:t>
            </a:r>
            <a:r>
              <a:rPr lang="es-ES" sz="1100" b="1" dirty="0">
                <a:latin typeface="Calibri" panose="020F0502020204030204" pitchFamily="34" charset="0"/>
              </a:rPr>
              <a:t>Institut de Neurociències i </a:t>
            </a:r>
            <a:r>
              <a:rPr lang="es-ES" sz="1100" b="1" dirty="0" err="1">
                <a:latin typeface="Calibri" panose="020F0502020204030204" pitchFamily="34" charset="0"/>
              </a:rPr>
              <a:t>Departament</a:t>
            </a:r>
            <a:r>
              <a:rPr lang="es-ES" sz="1100" b="1" dirty="0">
                <a:latin typeface="Calibri" panose="020F0502020204030204" pitchFamily="34" charset="0"/>
              </a:rPr>
              <a:t> de </a:t>
            </a:r>
            <a:r>
              <a:rPr lang="es-ES" sz="1100" b="1" dirty="0" err="1">
                <a:latin typeface="Calibri" panose="020F0502020204030204" pitchFamily="34" charset="0"/>
              </a:rPr>
              <a:t>Biologia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Cel·lular</a:t>
            </a:r>
            <a:r>
              <a:rPr lang="es-ES" sz="1100" b="1" dirty="0">
                <a:latin typeface="Calibri" panose="020F0502020204030204" pitchFamily="34" charset="0"/>
              </a:rPr>
              <a:t>, </a:t>
            </a:r>
            <a:r>
              <a:rPr lang="es-ES" sz="1100" b="1" dirty="0" err="1">
                <a:latin typeface="Calibri" panose="020F0502020204030204" pitchFamily="34" charset="0"/>
              </a:rPr>
              <a:t>Fisiologia</a:t>
            </a:r>
            <a:r>
              <a:rPr lang="es-ES" sz="1100" b="1" dirty="0">
                <a:latin typeface="Calibri" panose="020F0502020204030204" pitchFamily="34" charset="0"/>
              </a:rPr>
              <a:t> i </a:t>
            </a:r>
            <a:r>
              <a:rPr lang="es-ES" sz="1100" b="1" dirty="0" err="1">
                <a:latin typeface="Calibri" panose="020F0502020204030204" pitchFamily="34" charset="0"/>
              </a:rPr>
              <a:t>Immunologia</a:t>
            </a:r>
            <a:r>
              <a:rPr lang="es-ES" sz="1100" b="1" dirty="0">
                <a:latin typeface="Calibri" panose="020F0502020204030204" pitchFamily="34" charset="0"/>
              </a:rPr>
              <a:t>, UAB</a:t>
            </a:r>
          </a:p>
          <a:p>
            <a:endParaRPr lang="es-ES" dirty="0"/>
          </a:p>
        </p:txBody>
      </p:sp>
      <p:sp>
        <p:nvSpPr>
          <p:cNvPr id="3" name="Conteni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0374E-116A-40A0-ADEC-8135181454B5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10" name="QuadreDeText 9"/>
          <p:cNvSpPr txBox="1"/>
          <p:nvPr/>
        </p:nvSpPr>
        <p:spPr>
          <a:xfrm>
            <a:off x="562050" y="6012160"/>
            <a:ext cx="550646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4 de </a:t>
            </a:r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març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S" sz="1100" b="1" dirty="0"/>
              <a:t>DESDE EL DOLOR A LA DEPRESIÓN. MECANISMOS NEUROBIOLÓGICOS, CLÍNICOS Y SOCIALES DE IDA I </a:t>
            </a:r>
            <a:r>
              <a:rPr lang="es-ES" sz="1100" b="1" dirty="0" smtClean="0"/>
              <a:t>VUELTA </a:t>
            </a:r>
            <a:r>
              <a:rPr lang="es-ES" b="1" dirty="0"/>
              <a:t/>
            </a:r>
            <a:br>
              <a:rPr lang="es-ES" b="1" dirty="0"/>
            </a:br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JUAN ANTONIO MICÓ, </a:t>
            </a:r>
            <a:r>
              <a:rPr lang="es-ES" sz="1100" b="1" dirty="0">
                <a:latin typeface="Calibri" panose="020F0502020204030204" pitchFamily="34" charset="0"/>
              </a:rPr>
              <a:t>Departamento de Neurociencias, Farmacología y Psiquiatría, Universidad de Cádiz, CIBER de Salud Mental, Instituto de Salud Carlos III</a:t>
            </a:r>
            <a:br>
              <a:rPr lang="es-ES" sz="1100" b="1" dirty="0">
                <a:latin typeface="Calibri" panose="020F0502020204030204" pitchFamily="34" charset="0"/>
              </a:rPr>
            </a:br>
            <a:endParaRPr lang="es-ES" sz="1100" b="1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11" name="QuadreDeText 10"/>
          <p:cNvSpPr txBox="1"/>
          <p:nvPr/>
        </p:nvSpPr>
        <p:spPr>
          <a:xfrm>
            <a:off x="523899" y="7740352"/>
            <a:ext cx="554461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Dimarts</a:t>
            </a:r>
            <a:r>
              <a:rPr lang="es-ES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8 de </a:t>
            </a:r>
            <a:r>
              <a:rPr lang="es-ES" sz="11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març</a:t>
            </a:r>
            <a:r>
              <a:rPr lang="es-ES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- </a:t>
            </a:r>
            <a:r>
              <a:rPr lang="es-ES" sz="11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Dia</a:t>
            </a:r>
            <a:r>
              <a:rPr lang="es-ES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internacional de les dones</a:t>
            </a:r>
          </a:p>
          <a:p>
            <a:r>
              <a:rPr lang="es-ES" sz="1100" b="1" dirty="0" smtClean="0"/>
              <a:t>WOMEN IN NEUROSCIENCE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sz="1400" b="1" cap="all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LYDIA GIMENEZ LLORT, </a:t>
            </a:r>
            <a:r>
              <a:rPr lang="es-ES" sz="1100" b="1" dirty="0" smtClean="0">
                <a:latin typeface="Calibri" panose="020F0502020204030204" pitchFamily="34" charset="0"/>
              </a:rPr>
              <a:t>Institut de Neurociències i </a:t>
            </a:r>
            <a:r>
              <a:rPr lang="es-ES" sz="1100" b="1" dirty="0" err="1" smtClean="0">
                <a:latin typeface="Calibri" panose="020F0502020204030204" pitchFamily="34" charset="0"/>
              </a:rPr>
              <a:t>Departament</a:t>
            </a:r>
            <a:r>
              <a:rPr lang="es-ES" sz="1100" b="1" dirty="0" smtClean="0">
                <a:latin typeface="Calibri" panose="020F0502020204030204" pitchFamily="34" charset="0"/>
              </a:rPr>
              <a:t> de </a:t>
            </a:r>
            <a:r>
              <a:rPr lang="es-ES" sz="1100" b="1" dirty="0" err="1" smtClean="0">
                <a:latin typeface="Calibri" panose="020F0502020204030204" pitchFamily="34" charset="0"/>
              </a:rPr>
              <a:t>Psiquiatria</a:t>
            </a:r>
            <a:r>
              <a:rPr lang="es-ES" sz="1100" b="1" dirty="0" smtClean="0">
                <a:latin typeface="Calibri" panose="020F0502020204030204" pitchFamily="34" charset="0"/>
              </a:rPr>
              <a:t> i Medicina Legal, UAB</a:t>
            </a:r>
            <a:endParaRPr lang="es-ES" sz="11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" r="9106"/>
          <a:stretch/>
        </p:blipFill>
        <p:spPr>
          <a:xfrm>
            <a:off x="-38100" y="-392559"/>
            <a:ext cx="6858000" cy="9144000"/>
          </a:xfrm>
          <a:prstGeom prst="rect">
            <a:avLst/>
          </a:prstGeo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242888" y="6372225"/>
            <a:ext cx="7316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</a:p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endParaRPr lang="es-E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538360" y="107504"/>
            <a:ext cx="55446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11 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març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THE </a:t>
            </a:r>
            <a:r>
              <a:rPr lang="en-GB" sz="1100" b="1" dirty="0" err="1"/>
              <a:t>RiboTag</a:t>
            </a:r>
            <a:r>
              <a:rPr lang="en-GB" sz="1100" b="1" dirty="0"/>
              <a:t> APPROACH: A NEW TOOL FOR THE IDENTIFICATION OF CELL TYPE-SPECIFIC GENE EXPRESION IN COMPLEX TISSUES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ELISENDA SANZ</a:t>
            </a:r>
            <a:r>
              <a:rPr lang="ca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s-ES" sz="1100" b="1" dirty="0">
                <a:latin typeface="Calibri" panose="020F0502020204030204" pitchFamily="34" charset="0"/>
              </a:rPr>
              <a:t>Institut de Neurociències i </a:t>
            </a:r>
            <a:r>
              <a:rPr lang="es-ES" sz="1100" b="1" dirty="0" err="1">
                <a:latin typeface="Calibri" panose="020F0502020204030204" pitchFamily="34" charset="0"/>
              </a:rPr>
              <a:t>Departament</a:t>
            </a:r>
            <a:r>
              <a:rPr lang="es-ES" sz="1100" b="1" dirty="0">
                <a:latin typeface="Calibri" panose="020F0502020204030204" pitchFamily="34" charset="0"/>
              </a:rPr>
              <a:t> de </a:t>
            </a:r>
            <a:r>
              <a:rPr lang="es-ES" sz="1100" b="1" dirty="0" err="1">
                <a:latin typeface="Calibri" panose="020F0502020204030204" pitchFamily="34" charset="0"/>
              </a:rPr>
              <a:t>Biologia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Cel·lular</a:t>
            </a:r>
            <a:r>
              <a:rPr lang="es-ES" sz="1100" b="1" dirty="0">
                <a:latin typeface="Calibri" panose="020F0502020204030204" pitchFamily="34" charset="0"/>
              </a:rPr>
              <a:t>, </a:t>
            </a:r>
            <a:r>
              <a:rPr lang="es-ES" sz="1100" b="1" dirty="0" err="1">
                <a:latin typeface="Calibri" panose="020F0502020204030204" pitchFamily="34" charset="0"/>
              </a:rPr>
              <a:t>Fisiologia</a:t>
            </a:r>
            <a:r>
              <a:rPr lang="es-ES" sz="1100" b="1" dirty="0">
                <a:latin typeface="Calibri" panose="020F0502020204030204" pitchFamily="34" charset="0"/>
              </a:rPr>
              <a:t> i </a:t>
            </a:r>
            <a:r>
              <a:rPr lang="es-ES" sz="1100" b="1" dirty="0" err="1">
                <a:latin typeface="Calibri" panose="020F0502020204030204" pitchFamily="34" charset="0"/>
              </a:rPr>
              <a:t>Immunologia</a:t>
            </a:r>
            <a:r>
              <a:rPr lang="es-ES" sz="1100" b="1" dirty="0">
                <a:latin typeface="Calibri" panose="020F0502020204030204" pitchFamily="34" charset="0"/>
              </a:rPr>
              <a:t>, UAB</a:t>
            </a:r>
          </a:p>
          <a:p>
            <a:endParaRPr lang="es-ES" sz="1100" b="1" dirty="0">
              <a:latin typeface="Calibri" panose="020F0502020204030204" pitchFamily="34" charset="0"/>
            </a:endParaRPr>
          </a:p>
        </p:txBody>
      </p:sp>
      <p:sp>
        <p:nvSpPr>
          <p:cNvPr id="5" name="QuadreDeText 4"/>
          <p:cNvSpPr txBox="1"/>
          <p:nvPr/>
        </p:nvSpPr>
        <p:spPr>
          <a:xfrm>
            <a:off x="563884" y="1907704"/>
            <a:ext cx="55446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15 </a:t>
            </a:r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d’abril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SOLVING THE AMYGDALAR PUZZLE: AN EVOLUTIONARY DEVELOPMENTAL BIOLOGY APPROACH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LORETA </a:t>
            </a:r>
            <a:r>
              <a:rPr lang="es-ES" sz="1400" b="1" cap="all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MEDINA</a:t>
            </a:r>
            <a:r>
              <a:rPr lang="ca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s-ES" sz="1100" b="1" dirty="0" err="1">
                <a:latin typeface="Calibri" panose="020F0502020204030204" pitchFamily="34" charset="0"/>
              </a:rPr>
              <a:t>Universitat</a:t>
            </a:r>
            <a:r>
              <a:rPr lang="es-ES" sz="1100" b="1" dirty="0">
                <a:latin typeface="Calibri" panose="020F0502020204030204" pitchFamily="34" charset="0"/>
              </a:rPr>
              <a:t> de Lleida, Institut de Recerca </a:t>
            </a:r>
            <a:r>
              <a:rPr lang="es-ES" sz="1100" b="1" dirty="0" err="1">
                <a:latin typeface="Calibri" panose="020F0502020204030204" pitchFamily="34" charset="0"/>
              </a:rPr>
              <a:t>Biomèdica</a:t>
            </a:r>
            <a:r>
              <a:rPr lang="es-ES" sz="1100" b="1" dirty="0">
                <a:latin typeface="Calibri" panose="020F0502020204030204" pitchFamily="34" charset="0"/>
              </a:rPr>
              <a:t> de Lleida (IRB Lleida)</a:t>
            </a:r>
          </a:p>
          <a:p>
            <a:endParaRPr lang="es-ES" dirty="0"/>
          </a:p>
        </p:txBody>
      </p:sp>
      <p:sp>
        <p:nvSpPr>
          <p:cNvPr id="6" name="QuadreDeText 5"/>
          <p:cNvSpPr txBox="1"/>
          <p:nvPr/>
        </p:nvSpPr>
        <p:spPr>
          <a:xfrm>
            <a:off x="538360" y="3771637"/>
            <a:ext cx="547260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29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d’abril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DEFINING THE OLIGOMER FORM/S RESPONSIBLE FOR AMYLOID-</a:t>
            </a:r>
            <a:r>
              <a:rPr lang="es-ES" sz="1100" b="1" dirty="0"/>
              <a:t>β</a:t>
            </a:r>
            <a:r>
              <a:rPr lang="en-GB" sz="1100" b="1" dirty="0"/>
              <a:t> NEUROTOXICITY IN ALZHEIMER’S DISEASE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NATÀLIA CARULLA, </a:t>
            </a:r>
            <a:r>
              <a:rPr lang="es-ES" sz="1100" b="1" dirty="0">
                <a:latin typeface="Calibri" panose="020F0502020204030204" pitchFamily="34" charset="0"/>
              </a:rPr>
              <a:t>Institut de Recerca </a:t>
            </a:r>
            <a:r>
              <a:rPr lang="es-ES" sz="1100" b="1" dirty="0" err="1">
                <a:latin typeface="Calibri" panose="020F0502020204030204" pitchFamily="34" charset="0"/>
              </a:rPr>
              <a:t>Biomèdica</a:t>
            </a:r>
            <a:r>
              <a:rPr lang="es-ES" sz="1100" b="1" dirty="0">
                <a:latin typeface="Calibri" panose="020F0502020204030204" pitchFamily="34" charset="0"/>
              </a:rPr>
              <a:t> de Barcelona (IRB Barcelona)</a:t>
            </a:r>
          </a:p>
        </p:txBody>
      </p:sp>
      <p:sp>
        <p:nvSpPr>
          <p:cNvPr id="7" name="QuadreDeText 6"/>
          <p:cNvSpPr txBox="1"/>
          <p:nvPr/>
        </p:nvSpPr>
        <p:spPr>
          <a:xfrm>
            <a:off x="538359" y="5525839"/>
            <a:ext cx="5472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GB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6 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maig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EPIGENETIC MECHANISMS UNDERLYING MENTAL RETARDATION AND AUTISM: FUNCTIONAL CHARACTERIZATION OF HISTONE DEMETHYLASE PHF8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MARIAN MARTÍNEZ, </a:t>
            </a:r>
            <a:r>
              <a:rPr lang="es-ES" sz="1100" b="1" dirty="0">
                <a:latin typeface="Calibri" panose="020F0502020204030204" pitchFamily="34" charset="0"/>
              </a:rPr>
              <a:t>Institut de </a:t>
            </a:r>
            <a:r>
              <a:rPr lang="es-ES" sz="1100" b="1" dirty="0" err="1">
                <a:latin typeface="Calibri" panose="020F0502020204030204" pitchFamily="34" charset="0"/>
              </a:rPr>
              <a:t>Biologia</a:t>
            </a:r>
            <a:r>
              <a:rPr lang="es-ES" sz="1100" b="1" dirty="0">
                <a:latin typeface="Calibri" panose="020F0502020204030204" pitchFamily="34" charset="0"/>
              </a:rPr>
              <a:t> Molecular de Barcelona (IBMB-CSIC), </a:t>
            </a:r>
            <a:r>
              <a:rPr lang="es-ES" sz="1100" b="1" dirty="0" err="1">
                <a:latin typeface="Calibri" panose="020F0502020204030204" pitchFamily="34" charset="0"/>
              </a:rPr>
              <a:t>Parc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Científic</a:t>
            </a:r>
            <a:r>
              <a:rPr lang="es-ES" sz="1100" b="1" dirty="0">
                <a:latin typeface="Calibri" panose="020F0502020204030204" pitchFamily="34" charset="0"/>
              </a:rPr>
              <a:t> de Barcelona (PCB)</a:t>
            </a:r>
          </a:p>
          <a:p>
            <a:endParaRPr lang="es-ES" sz="1100" b="1" dirty="0">
              <a:latin typeface="Calibri" panose="020F0502020204030204" pitchFamily="34" charset="0"/>
            </a:endParaRPr>
          </a:p>
        </p:txBody>
      </p:sp>
      <p:sp>
        <p:nvSpPr>
          <p:cNvPr id="3" name="Conteni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0374E-116A-40A0-ADEC-8135181454B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10" name="QuadreDeText 9"/>
          <p:cNvSpPr txBox="1"/>
          <p:nvPr/>
        </p:nvSpPr>
        <p:spPr>
          <a:xfrm>
            <a:off x="563883" y="7502773"/>
            <a:ext cx="54726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27 de </a:t>
            </a:r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maig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S" sz="1100" b="1" dirty="0"/>
              <a:t>¿ES LA PSICOPATÍA UN TRASTORNO DEL CEREBRO MORAL?</a:t>
            </a:r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NARCÍS CARDONER, </a:t>
            </a:r>
            <a:r>
              <a:rPr lang="es-ES" sz="1100" b="1" dirty="0" err="1">
                <a:latin typeface="Calibri" panose="020F0502020204030204" pitchFamily="34" charset="0"/>
              </a:rPr>
              <a:t>Salut</a:t>
            </a:r>
            <a:r>
              <a:rPr lang="es-ES" sz="1100" b="1" dirty="0">
                <a:latin typeface="Calibri" panose="020F0502020204030204" pitchFamily="34" charset="0"/>
              </a:rPr>
              <a:t> Mental. </a:t>
            </a:r>
            <a:r>
              <a:rPr lang="es-ES" sz="1100" b="1" dirty="0" err="1">
                <a:latin typeface="Calibri" panose="020F0502020204030204" pitchFamily="34" charset="0"/>
              </a:rPr>
              <a:t>Parc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Taulí</a:t>
            </a:r>
            <a:r>
              <a:rPr lang="es-ES" sz="1100" b="1" dirty="0">
                <a:latin typeface="Calibri" panose="020F0502020204030204" pitchFamily="34" charset="0"/>
              </a:rPr>
              <a:t> Sabadell. Hospital </a:t>
            </a:r>
            <a:r>
              <a:rPr lang="es-ES" sz="1100" b="1" dirty="0" err="1">
                <a:latin typeface="Calibri" panose="020F0502020204030204" pitchFamily="34" charset="0"/>
              </a:rPr>
              <a:t>Universitari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Universitat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Autònoma</a:t>
            </a:r>
            <a:r>
              <a:rPr lang="es-ES" sz="1100" b="1" dirty="0">
                <a:latin typeface="Calibri" panose="020F0502020204030204" pitchFamily="34" charset="0"/>
              </a:rPr>
              <a:t> de Barcelona </a:t>
            </a:r>
            <a:br>
              <a:rPr lang="es-ES" sz="1100" b="1" dirty="0">
                <a:latin typeface="Calibri" panose="020F0502020204030204" pitchFamily="34" charset="0"/>
              </a:rPr>
            </a:br>
            <a:endParaRPr lang="es-ES" sz="1100" b="1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8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" r="9106"/>
          <a:stretch/>
        </p:blipFill>
        <p:spPr>
          <a:xfrm>
            <a:off x="-21532" y="-332631"/>
            <a:ext cx="6858000" cy="9144000"/>
          </a:xfrm>
          <a:prstGeom prst="rect">
            <a:avLst/>
          </a:prstGeo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242888" y="6372225"/>
            <a:ext cx="7316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</a:p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endParaRPr lang="es-E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QuadreDeText 2"/>
          <p:cNvSpPr txBox="1"/>
          <p:nvPr/>
        </p:nvSpPr>
        <p:spPr>
          <a:xfrm>
            <a:off x="546745" y="4860032"/>
            <a:ext cx="53285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1 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juliol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FUNCTIONAL CONNECTIVITY BETWEEN THE BRAIN AND THE SPINAL CORD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GUILLERMO GARCÍA-ALIAS, </a:t>
            </a:r>
            <a:r>
              <a:rPr lang="es-ES" sz="1100" b="1" dirty="0">
                <a:latin typeface="Calibri" panose="020F0502020204030204" pitchFamily="34" charset="0"/>
              </a:rPr>
              <a:t>Institut de Neurociències, i </a:t>
            </a:r>
            <a:r>
              <a:rPr lang="es-ES" sz="1100" b="1" dirty="0" err="1">
                <a:latin typeface="Calibri" panose="020F0502020204030204" pitchFamily="34" charset="0"/>
              </a:rPr>
              <a:t>Departament</a:t>
            </a:r>
            <a:r>
              <a:rPr lang="es-ES" sz="1100" b="1" dirty="0">
                <a:latin typeface="Calibri" panose="020F0502020204030204" pitchFamily="34" charset="0"/>
              </a:rPr>
              <a:t> de </a:t>
            </a:r>
            <a:r>
              <a:rPr lang="es-ES" sz="1100" b="1" dirty="0" err="1">
                <a:latin typeface="Calibri" panose="020F0502020204030204" pitchFamily="34" charset="0"/>
              </a:rPr>
              <a:t>Biologia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Cel.lular</a:t>
            </a:r>
            <a:r>
              <a:rPr lang="es-ES" sz="1100" b="1" dirty="0">
                <a:latin typeface="Calibri" panose="020F0502020204030204" pitchFamily="34" charset="0"/>
              </a:rPr>
              <a:t>, </a:t>
            </a:r>
            <a:r>
              <a:rPr lang="es-ES" sz="1100" b="1" dirty="0" err="1">
                <a:latin typeface="Calibri" panose="020F0502020204030204" pitchFamily="34" charset="0"/>
              </a:rPr>
              <a:t>Fisiologia</a:t>
            </a:r>
            <a:r>
              <a:rPr lang="es-ES" sz="1100" b="1" dirty="0">
                <a:latin typeface="Calibri" panose="020F0502020204030204" pitchFamily="34" charset="0"/>
              </a:rPr>
              <a:t> i </a:t>
            </a:r>
            <a:r>
              <a:rPr lang="es-ES" sz="1100" b="1" dirty="0" err="1">
                <a:latin typeface="Calibri" panose="020F0502020204030204" pitchFamily="34" charset="0"/>
              </a:rPr>
              <a:t>Immunologia</a:t>
            </a:r>
            <a:r>
              <a:rPr lang="es-ES" sz="1100" b="1" dirty="0">
                <a:latin typeface="Calibri" panose="020F0502020204030204" pitchFamily="34" charset="0"/>
              </a:rPr>
              <a:t>, UAB</a:t>
            </a:r>
          </a:p>
          <a:p>
            <a:r>
              <a:rPr lang="es-ES" sz="1100" b="1" dirty="0">
                <a:latin typeface="Calibri" panose="020F0502020204030204" pitchFamily="34" charset="0"/>
              </a:rPr>
              <a:t> </a:t>
            </a:r>
          </a:p>
          <a:p>
            <a:endParaRPr lang="es-ES" dirty="0"/>
          </a:p>
        </p:txBody>
      </p:sp>
      <p:sp>
        <p:nvSpPr>
          <p:cNvPr id="4" name="QuadreDeText 3"/>
          <p:cNvSpPr txBox="1"/>
          <p:nvPr/>
        </p:nvSpPr>
        <p:spPr>
          <a:xfrm>
            <a:off x="546745" y="7020272"/>
            <a:ext cx="53285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8 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juliol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TRANSLATIONAL MECHANISMS OF FEAR MEMORY</a:t>
            </a:r>
            <a:endParaRPr lang="es-ES" sz="1100" b="1" dirty="0"/>
          </a:p>
          <a:p>
            <a:r>
              <a:rPr lang="en-GB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RAÜL ANDERO, </a:t>
            </a:r>
            <a:r>
              <a:rPr lang="en-GB" sz="1100" b="1" dirty="0">
                <a:latin typeface="Calibri" panose="020F0502020204030204" pitchFamily="34" charset="0"/>
              </a:rPr>
              <a:t>Department of Psychiatry; Harvard Medical School; McLean Hospital, USA</a:t>
            </a:r>
            <a:endParaRPr lang="es-ES" sz="1100" b="1" dirty="0">
              <a:latin typeface="Calibri" panose="020F0502020204030204" pitchFamily="34" charset="0"/>
            </a:endParaRPr>
          </a:p>
          <a:p>
            <a:endParaRPr lang="es-ES" sz="1100" b="1" dirty="0">
              <a:latin typeface="Calibri" panose="020F0502020204030204" pitchFamily="34" charset="0"/>
            </a:endParaRPr>
          </a:p>
        </p:txBody>
      </p:sp>
      <p:sp>
        <p:nvSpPr>
          <p:cNvPr id="9" name="QuadreDeText 8"/>
          <p:cNvSpPr txBox="1"/>
          <p:nvPr/>
        </p:nvSpPr>
        <p:spPr>
          <a:xfrm>
            <a:off x="546745" y="3275856"/>
            <a:ext cx="40287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17 de </a:t>
            </a:r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juny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S" sz="1100" b="1" dirty="0"/>
              <a:t>LINAJE Y HETEROGENEIDAD NEURAL</a:t>
            </a:r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LAURA LÓPEZ MASCARAQUE, </a:t>
            </a:r>
            <a:r>
              <a:rPr lang="es-ES" sz="1100" b="1" dirty="0">
                <a:latin typeface="Calibri" panose="020F0502020204030204" pitchFamily="34" charset="0"/>
              </a:rPr>
              <a:t>Instituto Cajal-CSIC, Madrid</a:t>
            </a:r>
          </a:p>
          <a:p>
            <a:endParaRPr lang="es-ES" dirty="0"/>
          </a:p>
        </p:txBody>
      </p:sp>
      <p:sp>
        <p:nvSpPr>
          <p:cNvPr id="13" name="QuadreDeText 12"/>
          <p:cNvSpPr txBox="1"/>
          <p:nvPr/>
        </p:nvSpPr>
        <p:spPr>
          <a:xfrm>
            <a:off x="546745" y="1331640"/>
            <a:ext cx="54726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10 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juny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ENCODING OF BEHAVIORALLY RELEVANT QUANTITIES IN ORBITOFRONTAL CORTEX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RUBÉN MORENO, </a:t>
            </a:r>
            <a:r>
              <a:rPr lang="es-ES" sz="1100" b="1" dirty="0" err="1">
                <a:latin typeface="Calibri" panose="020F0502020204030204" pitchFamily="34" charset="0"/>
              </a:rPr>
              <a:t>Departament</a:t>
            </a:r>
            <a:r>
              <a:rPr lang="es-ES" sz="1100" b="1" dirty="0">
                <a:latin typeface="Calibri" panose="020F0502020204030204" pitchFamily="34" charset="0"/>
              </a:rPr>
              <a:t> de la </a:t>
            </a:r>
            <a:r>
              <a:rPr lang="es-ES" sz="1100" b="1" dirty="0" err="1">
                <a:latin typeface="Calibri" panose="020F0502020204030204" pitchFamily="34" charset="0"/>
              </a:rPr>
              <a:t>Informació</a:t>
            </a:r>
            <a:r>
              <a:rPr lang="es-ES" sz="1100" b="1" dirty="0">
                <a:latin typeface="Calibri" panose="020F0502020204030204" pitchFamily="34" charset="0"/>
              </a:rPr>
              <a:t> i </a:t>
            </a:r>
            <a:r>
              <a:rPr lang="es-ES" sz="1100" b="1" dirty="0" err="1">
                <a:latin typeface="Calibri" panose="020F0502020204030204" pitchFamily="34" charset="0"/>
              </a:rPr>
              <a:t>Tecnologies</a:t>
            </a:r>
            <a:r>
              <a:rPr lang="es-ES" sz="1100" b="1" dirty="0">
                <a:latin typeface="Calibri" panose="020F0502020204030204" pitchFamily="34" charset="0"/>
              </a:rPr>
              <a:t> de la Comunicació, </a:t>
            </a:r>
            <a:r>
              <a:rPr lang="es-ES" sz="1100" b="1" dirty="0" err="1">
                <a:latin typeface="Calibri" panose="020F0502020204030204" pitchFamily="34" charset="0"/>
              </a:rPr>
              <a:t>Universitat</a:t>
            </a:r>
            <a:r>
              <a:rPr lang="es-ES" sz="1100" b="1" dirty="0">
                <a:latin typeface="Calibri" panose="020F0502020204030204" pitchFamily="34" charset="0"/>
              </a:rPr>
              <a:t> Pompeu Fabra, Barcelona</a:t>
            </a:r>
          </a:p>
          <a:p>
            <a:endParaRPr lang="es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0374E-116A-40A0-ADEC-8135181454B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1" name="QuadreDeText 10"/>
          <p:cNvSpPr txBox="1"/>
          <p:nvPr/>
        </p:nvSpPr>
        <p:spPr>
          <a:xfrm>
            <a:off x="546745" y="107504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Dimecres</a:t>
            </a:r>
            <a:r>
              <a:rPr lang="es-ES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 1 de </a:t>
            </a:r>
            <a:r>
              <a:rPr lang="es-ES" sz="11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juny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s-ES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SEMINARI EXTRAORDINARI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ca-ES" sz="1100" b="1" dirty="0" smtClean="0"/>
              <a:t>OPIOID ADDICTION AND PAIN: A VICIOUS STYLE</a:t>
            </a:r>
            <a:endParaRPr lang="es-ES" sz="1100" b="1" dirty="0"/>
          </a:p>
          <a:p>
            <a:r>
              <a:rPr lang="es-ES" sz="1400" b="1" cap="all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Jose morón-concepción</a:t>
            </a:r>
            <a:r>
              <a:rPr lang="ca-ES" sz="1400" b="1" cap="all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s-ES" sz="1100" b="1" dirty="0" err="1">
                <a:latin typeface="Calibri" panose="020F0502020204030204" pitchFamily="34" charset="0"/>
              </a:rPr>
              <a:t>Universitat</a:t>
            </a:r>
            <a:r>
              <a:rPr lang="es-ES" sz="1100" b="1" dirty="0">
                <a:latin typeface="Calibri" panose="020F0502020204030204" pitchFamily="34" charset="0"/>
              </a:rPr>
              <a:t> de </a:t>
            </a:r>
            <a:r>
              <a:rPr lang="es-ES" sz="1100" b="1" dirty="0" smtClean="0">
                <a:latin typeface="Calibri" panose="020F0502020204030204" pitchFamily="34" charset="0"/>
              </a:rPr>
              <a:t>Washington </a:t>
            </a:r>
            <a:r>
              <a:rPr lang="es-ES" sz="1100" b="1" dirty="0" smtClean="0">
                <a:latin typeface="Calibri" panose="020F0502020204030204" pitchFamily="34" charset="0"/>
              </a:rPr>
              <a:t>, EUA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" r="9106"/>
          <a:stretch/>
        </p:blipFill>
        <p:spPr>
          <a:xfrm>
            <a:off x="0" y="-324544"/>
            <a:ext cx="6858000" cy="9144000"/>
          </a:xfrm>
          <a:prstGeom prst="rect">
            <a:avLst/>
          </a:prstGeo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242888" y="6372225"/>
            <a:ext cx="7316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</a:p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endParaRPr lang="es-E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530373" y="6710779"/>
            <a:ext cx="52939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, 16 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desembre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TARGETING THE ENDOCANNABINOID SYSTEM IN INTELLECTUAL DISABILITY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ANDRÉS OZAITA, </a:t>
            </a:r>
            <a:r>
              <a:rPr lang="es-ES" sz="1100" b="1" dirty="0" err="1">
                <a:latin typeface="Calibri" panose="020F0502020204030204" pitchFamily="34" charset="0"/>
              </a:rPr>
              <a:t>Departament</a:t>
            </a:r>
            <a:r>
              <a:rPr lang="es-ES" sz="1100" b="1" dirty="0">
                <a:latin typeface="Calibri" panose="020F0502020204030204" pitchFamily="34" charset="0"/>
              </a:rPr>
              <a:t> de </a:t>
            </a:r>
            <a:r>
              <a:rPr lang="es-ES" sz="1100" b="1" dirty="0" err="1">
                <a:latin typeface="Calibri" panose="020F0502020204030204" pitchFamily="34" charset="0"/>
              </a:rPr>
              <a:t>Ciències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Experimentals</a:t>
            </a:r>
            <a:r>
              <a:rPr lang="es-ES" sz="1100" b="1" dirty="0">
                <a:latin typeface="Calibri" panose="020F0502020204030204" pitchFamily="34" charset="0"/>
              </a:rPr>
              <a:t> i de la </a:t>
            </a:r>
            <a:r>
              <a:rPr lang="es-ES" sz="1100" b="1" dirty="0" err="1">
                <a:latin typeface="Calibri" panose="020F0502020204030204" pitchFamily="34" charset="0"/>
              </a:rPr>
              <a:t>Salut</a:t>
            </a:r>
            <a:r>
              <a:rPr lang="es-ES" sz="1100" b="1" dirty="0">
                <a:latin typeface="Calibri" panose="020F0502020204030204" pitchFamily="34" charset="0"/>
              </a:rPr>
              <a:t>, </a:t>
            </a:r>
            <a:r>
              <a:rPr lang="es-ES" sz="1100" b="1" dirty="0" err="1">
                <a:latin typeface="Calibri" panose="020F0502020204030204" pitchFamily="34" charset="0"/>
              </a:rPr>
              <a:t>Universitat</a:t>
            </a:r>
            <a:r>
              <a:rPr lang="es-ES" sz="1100" b="1" dirty="0">
                <a:latin typeface="Calibri" panose="020F0502020204030204" pitchFamily="34" charset="0"/>
              </a:rPr>
              <a:t> Pompeu Fabra, Barcelona</a:t>
            </a:r>
          </a:p>
          <a:p>
            <a:endParaRPr lang="es-ES" dirty="0"/>
          </a:p>
        </p:txBody>
      </p:sp>
      <p:sp>
        <p:nvSpPr>
          <p:cNvPr id="5" name="QuadreDeText 4"/>
          <p:cNvSpPr txBox="1"/>
          <p:nvPr/>
        </p:nvSpPr>
        <p:spPr>
          <a:xfrm>
            <a:off x="550167" y="5148064"/>
            <a:ext cx="42505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, 25 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novembre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DECISION-MAKING IN GROUPS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GONZALO DE POLAVIEJA, </a:t>
            </a:r>
            <a:r>
              <a:rPr lang="es-ES" sz="1100" b="1" dirty="0" err="1">
                <a:latin typeface="Calibri" panose="020F0502020204030204" pitchFamily="34" charset="0"/>
              </a:rPr>
              <a:t>Champalimaud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Foundation</a:t>
            </a:r>
            <a:r>
              <a:rPr lang="es-ES" sz="1100" b="1" dirty="0">
                <a:latin typeface="Calibri" panose="020F0502020204030204" pitchFamily="34" charset="0"/>
              </a:rPr>
              <a:t>, Portugal</a:t>
            </a:r>
          </a:p>
          <a:p>
            <a:endParaRPr lang="es-ES" dirty="0"/>
          </a:p>
        </p:txBody>
      </p:sp>
      <p:sp>
        <p:nvSpPr>
          <p:cNvPr id="6" name="QuadreDeText 5"/>
          <p:cNvSpPr txBox="1"/>
          <p:nvPr/>
        </p:nvSpPr>
        <p:spPr>
          <a:xfrm>
            <a:off x="525360" y="1835696"/>
            <a:ext cx="54935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14 </a:t>
            </a:r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d’octubre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S" sz="1100" b="1" i="1" dirty="0" err="1"/>
              <a:t>Conferència</a:t>
            </a:r>
            <a:r>
              <a:rPr lang="es-ES" sz="1100" b="1" i="1" dirty="0"/>
              <a:t> inaugural </a:t>
            </a:r>
            <a:r>
              <a:rPr lang="es-ES" sz="1100" b="1" i="1" dirty="0" err="1"/>
              <a:t>Màster</a:t>
            </a:r>
            <a:r>
              <a:rPr lang="es-ES" sz="1100" b="1" i="1" dirty="0"/>
              <a:t> de Neurociències 2016-2017</a:t>
            </a:r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JOAN GUINOVART, </a:t>
            </a:r>
            <a:r>
              <a:rPr lang="es-ES" sz="1100" b="1" dirty="0">
                <a:latin typeface="Calibri" panose="020F0502020204030204" pitchFamily="34" charset="0"/>
              </a:rPr>
              <a:t>Director del Institut de Recerca </a:t>
            </a:r>
            <a:r>
              <a:rPr lang="es-ES" sz="1100" b="1" dirty="0" err="1">
                <a:latin typeface="Calibri" panose="020F0502020204030204" pitchFamily="34" charset="0"/>
              </a:rPr>
              <a:t>Biomèdica</a:t>
            </a:r>
            <a:r>
              <a:rPr lang="es-ES" sz="1100" b="1" dirty="0">
                <a:latin typeface="Calibri" panose="020F0502020204030204" pitchFamily="34" charset="0"/>
              </a:rPr>
              <a:t> de Barcelona (IRB </a:t>
            </a:r>
            <a:r>
              <a:rPr lang="es-ES" sz="1100" b="1" dirty="0" err="1">
                <a:latin typeface="Calibri" panose="020F0502020204030204" pitchFamily="34" charset="0"/>
              </a:rPr>
              <a:t>barcelona</a:t>
            </a:r>
            <a:r>
              <a:rPr lang="es-ES" sz="1100" b="1" dirty="0">
                <a:latin typeface="Calibri" panose="020F0502020204030204" pitchFamily="34" charset="0"/>
              </a:rPr>
              <a:t>)</a:t>
            </a:r>
          </a:p>
          <a:p>
            <a:endParaRPr lang="es-ES" sz="1100" b="1" dirty="0">
              <a:latin typeface="Calibri" panose="020F0502020204030204" pitchFamily="34" charset="0"/>
            </a:endParaRPr>
          </a:p>
        </p:txBody>
      </p:sp>
      <p:sp>
        <p:nvSpPr>
          <p:cNvPr id="3" name="Conteni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0374E-116A-40A0-ADEC-8135181454B5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9" name="QuadreDeText 8"/>
          <p:cNvSpPr txBox="1"/>
          <p:nvPr/>
        </p:nvSpPr>
        <p:spPr>
          <a:xfrm>
            <a:off x="578817" y="3491880"/>
            <a:ext cx="550646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s-ES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, </a:t>
            </a:r>
            <a:r>
              <a:rPr lang="es-ES" sz="11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21 </a:t>
            </a:r>
            <a:r>
              <a:rPr lang="es-ES" sz="11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d’octubre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S" sz="1100" b="1" dirty="0"/>
              <a:t>A DETERMINAR</a:t>
            </a:r>
            <a:r>
              <a:rPr lang="es-ES" b="1" dirty="0"/>
              <a:t/>
            </a:r>
            <a:br>
              <a:rPr lang="es-ES" b="1" dirty="0"/>
            </a:br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ROSARIO MORATALLA, </a:t>
            </a:r>
            <a:r>
              <a:rPr lang="es-ES" sz="1100" b="1" dirty="0">
                <a:latin typeface="Calibri" panose="020F0502020204030204" pitchFamily="34" charset="0"/>
              </a:rPr>
              <a:t>Instituto Cajal- CSIC, Madrid</a:t>
            </a:r>
          </a:p>
          <a:p>
            <a:endParaRPr lang="es-ES" dirty="0"/>
          </a:p>
        </p:txBody>
      </p:sp>
      <p:sp>
        <p:nvSpPr>
          <p:cNvPr id="10" name="QuadreDeText 9"/>
          <p:cNvSpPr txBox="1"/>
          <p:nvPr/>
        </p:nvSpPr>
        <p:spPr>
          <a:xfrm>
            <a:off x="578817" y="179512"/>
            <a:ext cx="54947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Divendres</a:t>
            </a:r>
            <a:r>
              <a:rPr lang="en-GB" sz="1100" b="1" dirty="0">
                <a:solidFill>
                  <a:srgbClr val="C00000"/>
                </a:solidFill>
                <a:latin typeface="Calibri" panose="020F0502020204030204" pitchFamily="34" charset="0"/>
              </a:rPr>
              <a:t> 16 de </a:t>
            </a:r>
            <a:r>
              <a:rPr lang="en-GB" sz="11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setembre</a:t>
            </a:r>
            <a:endParaRPr lang="es-ES" sz="11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GB" sz="1100" b="1" dirty="0"/>
              <a:t>NEUROEPIGENOMICS OF AGING AND DISEASE</a:t>
            </a:r>
            <a:endParaRPr lang="es-ES" sz="1100" b="1" dirty="0"/>
          </a:p>
          <a:p>
            <a:r>
              <a:rPr lang="es-ES" sz="1400" b="1" cap="all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RAÚL DELGADO-MORALES, </a:t>
            </a:r>
            <a:r>
              <a:rPr lang="es-ES" sz="1100" b="1" dirty="0">
                <a:latin typeface="Calibri" panose="020F0502020204030204" pitchFamily="34" charset="0"/>
              </a:rPr>
              <a:t>Programa d’ </a:t>
            </a:r>
            <a:r>
              <a:rPr lang="es-ES" sz="1100" b="1" dirty="0" err="1">
                <a:latin typeface="Calibri" panose="020F0502020204030204" pitchFamily="34" charset="0"/>
              </a:rPr>
              <a:t>Epigenètica</a:t>
            </a:r>
            <a:r>
              <a:rPr lang="es-ES" sz="1100" b="1" dirty="0">
                <a:latin typeface="Calibri" panose="020F0502020204030204" pitchFamily="34" charset="0"/>
              </a:rPr>
              <a:t> i </a:t>
            </a:r>
            <a:r>
              <a:rPr lang="es-ES" sz="1100" b="1" dirty="0" err="1">
                <a:latin typeface="Calibri" panose="020F0502020204030204" pitchFamily="34" charset="0"/>
              </a:rPr>
              <a:t>Biologia</a:t>
            </a:r>
            <a:r>
              <a:rPr lang="es-ES" sz="1100" b="1" dirty="0">
                <a:latin typeface="Calibri" panose="020F0502020204030204" pitchFamily="34" charset="0"/>
              </a:rPr>
              <a:t> del </a:t>
            </a:r>
            <a:r>
              <a:rPr lang="es-ES" sz="1100" b="1" dirty="0" err="1">
                <a:latin typeface="Calibri" panose="020F0502020204030204" pitchFamily="34" charset="0"/>
              </a:rPr>
              <a:t>Càncer</a:t>
            </a:r>
            <a:r>
              <a:rPr lang="es-ES" sz="1100" b="1" dirty="0">
                <a:latin typeface="Calibri" panose="020F0502020204030204" pitchFamily="34" charset="0"/>
              </a:rPr>
              <a:t> (PEBC), Institut </a:t>
            </a:r>
            <a:r>
              <a:rPr lang="es-ES" sz="1100" b="1" dirty="0" err="1">
                <a:latin typeface="Calibri" panose="020F0502020204030204" pitchFamily="34" charset="0"/>
              </a:rPr>
              <a:t>d’Investigacions</a:t>
            </a:r>
            <a:r>
              <a:rPr lang="es-ES" sz="1100" b="1" dirty="0">
                <a:latin typeface="Calibri" panose="020F0502020204030204" pitchFamily="34" charset="0"/>
              </a:rPr>
              <a:t> </a:t>
            </a:r>
            <a:r>
              <a:rPr lang="es-ES" sz="1100" b="1" dirty="0" err="1">
                <a:latin typeface="Calibri" panose="020F0502020204030204" pitchFamily="34" charset="0"/>
              </a:rPr>
              <a:t>Biomèdiques</a:t>
            </a:r>
            <a:r>
              <a:rPr lang="es-ES" sz="1100" b="1" dirty="0">
                <a:latin typeface="Calibri" panose="020F0502020204030204" pitchFamily="34" charset="0"/>
              </a:rPr>
              <a:t> de </a:t>
            </a:r>
            <a:r>
              <a:rPr lang="es-ES" sz="1100" b="1" dirty="0" err="1">
                <a:latin typeface="Calibri" panose="020F0502020204030204" pitchFamily="34" charset="0"/>
              </a:rPr>
              <a:t>Bellvitge</a:t>
            </a:r>
            <a:r>
              <a:rPr lang="es-ES" sz="1100" b="1" dirty="0">
                <a:latin typeface="Calibri" panose="020F0502020204030204" pitchFamily="34" charset="0"/>
              </a:rPr>
              <a:t> (IDIBELL), Barcelona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2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469</Words>
  <Application>Microsoft Office PowerPoint</Application>
  <PresentationFormat>Presentació en pantalla (4:3)</PresentationFormat>
  <Paragraphs>72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4</vt:i4>
      </vt:variant>
    </vt:vector>
  </HeadingPairs>
  <TitlesOfParts>
    <vt:vector size="5" baseType="lpstr">
      <vt:lpstr>Diseño predeterminado</vt:lpstr>
      <vt:lpstr>Presentació del PowerPoint</vt:lpstr>
      <vt:lpstr>Presentació del PowerPoint</vt:lpstr>
      <vt:lpstr>Presentació del PowerPoint</vt:lpstr>
      <vt:lpstr>Presentació del PowerPoint</vt:lpstr>
    </vt:vector>
  </TitlesOfParts>
  <Company>UAB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egalea</dc:creator>
  <cp:lastModifiedBy>2063231</cp:lastModifiedBy>
  <cp:revision>90</cp:revision>
  <dcterms:created xsi:type="dcterms:W3CDTF">2008-09-26T12:34:29Z</dcterms:created>
  <dcterms:modified xsi:type="dcterms:W3CDTF">2016-01-21T16:42:29Z</dcterms:modified>
</cp:coreProperties>
</file>