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1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313" r:id="rId38"/>
    <p:sldId id="293" r:id="rId39"/>
    <p:sldId id="294" r:id="rId40"/>
    <p:sldId id="314" r:id="rId41"/>
    <p:sldId id="298" r:id="rId42"/>
    <p:sldId id="316" r:id="rId43"/>
    <p:sldId id="299" r:id="rId44"/>
    <p:sldId id="317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C0E2-597F-4A6B-A84B-5CD2A714E397}" type="datetimeFigureOut">
              <a:rPr lang="en-US" smtClean="0"/>
              <a:pPr/>
              <a:t>4/3/2008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0310-6C0F-41CB-9466-326C4F0C7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C0E2-597F-4A6B-A84B-5CD2A714E397}" type="datetimeFigureOut">
              <a:rPr lang="en-US" smtClean="0"/>
              <a:pPr/>
              <a:t>4/3/2008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0310-6C0F-41CB-9466-326C4F0C7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C0E2-597F-4A6B-A84B-5CD2A714E397}" type="datetimeFigureOut">
              <a:rPr lang="en-US" smtClean="0"/>
              <a:pPr/>
              <a:t>4/3/2008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0310-6C0F-41CB-9466-326C4F0C7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C0E2-597F-4A6B-A84B-5CD2A714E397}" type="datetimeFigureOut">
              <a:rPr lang="en-US" smtClean="0"/>
              <a:pPr/>
              <a:t>4/3/2008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0310-6C0F-41CB-9466-326C4F0C7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C0E2-597F-4A6B-A84B-5CD2A714E397}" type="datetimeFigureOut">
              <a:rPr lang="en-US" smtClean="0"/>
              <a:pPr/>
              <a:t>4/3/2008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0310-6C0F-41CB-9466-326C4F0C7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C0E2-597F-4A6B-A84B-5CD2A714E397}" type="datetimeFigureOut">
              <a:rPr lang="en-US" smtClean="0"/>
              <a:pPr/>
              <a:t>4/3/2008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0310-6C0F-41CB-9466-326C4F0C7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C0E2-597F-4A6B-A84B-5CD2A714E397}" type="datetimeFigureOut">
              <a:rPr lang="en-US" smtClean="0"/>
              <a:pPr/>
              <a:t>4/3/2008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0310-6C0F-41CB-9466-326C4F0C7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C0E2-597F-4A6B-A84B-5CD2A714E397}" type="datetimeFigureOut">
              <a:rPr lang="en-US" smtClean="0"/>
              <a:pPr/>
              <a:t>4/3/2008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0310-6C0F-41CB-9466-326C4F0C7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C0E2-597F-4A6B-A84B-5CD2A714E397}" type="datetimeFigureOut">
              <a:rPr lang="en-US" smtClean="0"/>
              <a:pPr/>
              <a:t>4/3/2008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0310-6C0F-41CB-9466-326C4F0C7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C0E2-597F-4A6B-A84B-5CD2A714E397}" type="datetimeFigureOut">
              <a:rPr lang="en-US" smtClean="0"/>
              <a:pPr/>
              <a:t>4/3/2008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0310-6C0F-41CB-9466-326C4F0C7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C0E2-597F-4A6B-A84B-5CD2A714E397}" type="datetimeFigureOut">
              <a:rPr lang="en-US" smtClean="0"/>
              <a:pPr/>
              <a:t>4/3/2008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0310-6C0F-41CB-9466-326C4F0C7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CC0E2-597F-4A6B-A84B-5CD2A714E397}" type="datetimeFigureOut">
              <a:rPr lang="en-US" smtClean="0"/>
              <a:pPr/>
              <a:t>4/3/2008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C0310-6C0F-41CB-9466-326C4F0C7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66" y="357166"/>
            <a:ext cx="8229600" cy="1143000"/>
          </a:xfrm>
        </p:spPr>
        <p:txBody>
          <a:bodyPr/>
          <a:lstStyle/>
          <a:p>
            <a:r>
              <a:rPr lang="id-ID" b="1" dirty="0" smtClean="0">
                <a:ln w="1905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PENJURUSAN DI ORACLE</a:t>
            </a:r>
            <a:endParaRPr lang="en-US" b="1" dirty="0">
              <a:ln w="19050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43116"/>
            <a:ext cx="8715436" cy="4071966"/>
          </a:xfrm>
        </p:spPr>
        <p:txBody>
          <a:bodyPr>
            <a:noAutofit/>
          </a:bodyPr>
          <a:lstStyle/>
          <a:p>
            <a:r>
              <a:rPr lang="id-ID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ORACLE DEVELOPER</a:t>
            </a:r>
          </a:p>
          <a:p>
            <a:pPr lvl="1"/>
            <a:r>
              <a:rPr lang="id-ID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ORACLE DEVELOPER FORMS BUILDER  10g</a:t>
            </a:r>
          </a:p>
          <a:p>
            <a:pPr lvl="1"/>
            <a:r>
              <a:rPr lang="id-ID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UNTUK MEMBANGUN APLIKASI FRONT END</a:t>
            </a:r>
          </a:p>
          <a:p>
            <a:pPr lvl="1">
              <a:buNone/>
            </a:pPr>
            <a:r>
              <a:rPr lang="id-ID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 </a:t>
            </a:r>
          </a:p>
          <a:p>
            <a:r>
              <a:rPr lang="id-ID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ORACLE DATABASE ADMINISTRATOR</a:t>
            </a:r>
          </a:p>
          <a:p>
            <a:pPr lvl="1"/>
            <a:r>
              <a:rPr lang="id-ID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ORACLE FUNDAMENTAL 10g</a:t>
            </a:r>
          </a:p>
          <a:p>
            <a:pPr lvl="1"/>
            <a:r>
              <a:rPr lang="id-ID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MENJADI DATABASE ADMINISTRATOR</a:t>
            </a:r>
          </a:p>
          <a:p>
            <a:pPr lvl="1"/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pic>
        <p:nvPicPr>
          <p:cNvPr id="5" name="Picture 4" descr="MIKIR PL-SQL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275" y="0"/>
            <a:ext cx="1228725" cy="180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Lingkungan</a:t>
            </a:r>
            <a:r>
              <a:rPr lang="en-US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PL/SQL</a:t>
            </a:r>
            <a:endParaRPr lang="en-GB" dirty="0" smtClean="0">
              <a:ln w="10160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endParaRPr lang="en-GB" dirty="0" smtClean="0"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1571612"/>
            <a:ext cx="785818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28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Keuntungan</a:t>
            </a:r>
            <a:r>
              <a:rPr lang="en-US" b="1" dirty="0" smtClean="0">
                <a:ln w="900" cmpd="sng">
                  <a:solidFill>
                    <a:srgbClr val="FFC000">
                      <a:alpha val="55000"/>
                    </a:srgb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PL/SQL</a:t>
            </a:r>
            <a:endParaRPr lang="en-GB" b="1" dirty="0" smtClean="0">
              <a:ln w="900" cmpd="sng">
                <a:solidFill>
                  <a:srgbClr val="FFC000">
                    <a:alpha val="55000"/>
                  </a:srgb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1654"/>
            <a:ext cx="7772400" cy="4114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Mengintegrasikan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konstuksi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prosedural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dengan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SQL</a:t>
            </a:r>
          </a:p>
          <a:p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Meningkatkan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kinerja</a:t>
            </a: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None/>
            </a:pP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214686"/>
            <a:ext cx="7500990" cy="36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Keuntungan</a:t>
            </a:r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PL/SQL</a:t>
            </a:r>
            <a:endParaRPr lang="en-GB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186766" cy="3114684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Memodularisasikan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pengembangan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program.</a:t>
            </a:r>
          </a:p>
          <a:p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Dapat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dieksekusi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berbagai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platform.</a:t>
            </a:r>
          </a:p>
          <a:p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Ada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penanganan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kesalahan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(Exception handling)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28"/>
            <a:ext cx="7467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Blok </a:t>
            </a:r>
            <a:r>
              <a:rPr lang="en-US" b="1" dirty="0" err="1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Struktur</a:t>
            </a:r>
            <a:r>
              <a:rPr lang="en-US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PL/SQL</a:t>
            </a:r>
            <a:endParaRPr lang="en-GB" b="1" dirty="0" smtClean="0">
              <a:ln w="18000">
                <a:solidFill>
                  <a:srgbClr val="FFC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DECLARE(optional)</a:t>
            </a:r>
          </a:p>
          <a:p>
            <a:pPr>
              <a:buNone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Variables, cursors, user-defined exceptions</a:t>
            </a:r>
          </a:p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BEGIN(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wajib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</a:p>
          <a:p>
            <a:pPr>
              <a:buNone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SQL statements</a:t>
            </a:r>
          </a:p>
          <a:p>
            <a:pPr>
              <a:buNone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PL/SQL statements</a:t>
            </a:r>
          </a:p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EXCEPTION(optional)</a:t>
            </a:r>
          </a:p>
          <a:p>
            <a:pPr>
              <a:buNone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Aksiketikaterjadierror</a:t>
            </a: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END; (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wajib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GB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3071810"/>
            <a:ext cx="350046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err="1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Jenis-Jenis</a:t>
            </a:r>
            <a:r>
              <a:rPr lang="en-US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Blok </a:t>
            </a:r>
            <a:r>
              <a:rPr lang="en-US" b="1" dirty="0" err="1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Struktur</a:t>
            </a:r>
            <a:r>
              <a:rPr lang="en-US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PL/SQL</a:t>
            </a:r>
            <a:endParaRPr lang="en-GB" b="1" dirty="0" smtClean="0">
              <a:ln w="18000">
                <a:solidFill>
                  <a:srgbClr val="FFC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en-GB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14488"/>
            <a:ext cx="885828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Menulis</a:t>
            </a:r>
            <a:r>
              <a:rPr lang="en-US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PL/SQL</a:t>
            </a:r>
            <a:endParaRPr lang="en-GB" b="1" dirty="0" smtClean="0">
              <a:ln w="18000">
                <a:solidFill>
                  <a:srgbClr val="FFC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686800" cy="304800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id-ID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Set serveroutput on</a:t>
            </a:r>
          </a:p>
          <a:p>
            <a:pPr eaLnBrk="1" hangingPunct="1">
              <a:buNone/>
            </a:pPr>
            <a:r>
              <a:rPr lang="id-ID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BEGIN</a:t>
            </a:r>
          </a:p>
          <a:p>
            <a:pPr eaLnBrk="1" hangingPunct="1">
              <a:buNone/>
            </a:pPr>
            <a:r>
              <a:rPr lang="id-ID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id-ID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dbms_output.put_line(‘Baris 1’);</a:t>
            </a:r>
          </a:p>
          <a:p>
            <a:pPr>
              <a:buNone/>
            </a:pPr>
            <a:r>
              <a:rPr lang="id-ID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dbms_output.put_line(‘Baris 1’);</a:t>
            </a:r>
            <a:endParaRPr lang="en-GB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eaLnBrk="1" hangingPunct="1">
              <a:buNone/>
            </a:pPr>
            <a:endParaRPr lang="en-GB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5486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PL/SQL</a:t>
            </a:r>
            <a:r>
              <a:rPr kumimoji="0" lang="id-ID" sz="2400" b="0" i="0" u="none" strike="noStrike" kern="1200" cap="none" spc="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procedure successfuly completed</a:t>
            </a:r>
            <a:endParaRPr kumimoji="0" lang="en-GB" sz="2400" b="0" i="0" u="none" strike="noStrike" kern="1200" cap="none" spc="0" normalizeH="0" baseline="0" noProof="0" dirty="0" smtClean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Menulis</a:t>
            </a:r>
            <a:r>
              <a:rPr lang="en-US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PL/SQL</a:t>
            </a:r>
            <a:endParaRPr lang="en-GB" b="1" dirty="0" smtClean="0">
              <a:ln w="18000">
                <a:solidFill>
                  <a:srgbClr val="FFC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686800" cy="304800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id-ID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BEGIN</a:t>
            </a:r>
          </a:p>
          <a:p>
            <a:pPr eaLnBrk="1" hangingPunct="1">
              <a:buNone/>
            </a:pPr>
            <a:r>
              <a:rPr lang="id-ID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id-ID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dbms_output.put_line(‘Baris 1’);</a:t>
            </a:r>
          </a:p>
          <a:p>
            <a:pPr>
              <a:buNone/>
            </a:pPr>
            <a:r>
              <a:rPr lang="id-ID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dbms_output.put_line(‘Baris 1’);</a:t>
            </a:r>
            <a:endParaRPr lang="en-GB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eaLnBrk="1" hangingPunct="1">
              <a:buNone/>
            </a:pPr>
            <a:endParaRPr lang="en-GB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51816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Baris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d-ID" sz="24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Baris 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PL/SQL</a:t>
            </a:r>
            <a:r>
              <a:rPr kumimoji="0" lang="id-ID" sz="2400" b="0" i="0" u="none" strike="noStrike" kern="1200" cap="none" spc="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procedure successfuly completed</a:t>
            </a:r>
            <a:endParaRPr kumimoji="0" lang="en-GB" sz="2400" b="0" i="0" u="none" strike="noStrike" kern="1200" cap="none" spc="0" normalizeH="0" baseline="0" noProof="0" dirty="0" smtClean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/>
          <a:lstStyle/>
          <a:p>
            <a:pPr eaLnBrk="1" hangingPunct="1"/>
            <a:r>
              <a:rPr lang="en-GB" sz="4000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DEKLARASI VARIABLE PL/SQL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sz="40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Identifiers (</a:t>
            </a:r>
            <a:r>
              <a:rPr lang="en-GB" sz="4000" u="sng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Pengenal</a:t>
            </a:r>
            <a:r>
              <a:rPr lang="en-GB" sz="40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</a:p>
          <a:p>
            <a:pPr marL="0" indent="0" eaLnBrk="1" hangingPunct="1">
              <a:buNone/>
            </a:pP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Identifiers 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digunakan</a:t>
            </a: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untuk</a:t>
            </a: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:</a:t>
            </a:r>
          </a:p>
          <a:p>
            <a:pPr marL="0" indent="0" eaLnBrk="1" hangingPunct="1"/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Penamaan</a:t>
            </a: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variable</a:t>
            </a:r>
          </a:p>
          <a:p>
            <a:pPr marL="0" indent="0" eaLnBrk="1" hangingPunct="1"/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Aturan</a:t>
            </a: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Penamaan</a:t>
            </a: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:</a:t>
            </a:r>
          </a:p>
          <a:p>
            <a:pPr marL="0" indent="0" eaLnBrk="1" hangingPunct="1">
              <a:buNone/>
            </a:pP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- 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Diawali</a:t>
            </a: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dengan</a:t>
            </a: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huruf</a:t>
            </a:r>
            <a:endParaRPr lang="en-GB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eaLnBrk="1" hangingPunct="1">
              <a:buNone/>
            </a:pP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- 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Dapat</a:t>
            </a: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berisi</a:t>
            </a: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huruf</a:t>
            </a: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angka</a:t>
            </a: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$, _, 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atau</a:t>
            </a: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#</a:t>
            </a:r>
          </a:p>
          <a:p>
            <a:pPr marL="0" indent="0" eaLnBrk="1" hangingPunct="1">
              <a:buNone/>
            </a:pP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- 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Maksimal</a:t>
            </a: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30 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karakter</a:t>
            </a:r>
            <a:endParaRPr lang="en-GB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eaLnBrk="1" hangingPunct="1">
              <a:buNone/>
            </a:pPr>
            <a:endParaRPr lang="en-GB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eaLnBrk="1" hangingPunct="1">
              <a:buFontTx/>
              <a:buChar char="-"/>
            </a:pPr>
            <a:endParaRPr lang="en-GB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eaLnBrk="1" hangingPunct="1">
              <a:buNone/>
            </a:pPr>
            <a:endParaRPr lang="en-GB" sz="4000" u="sng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5715016"/>
            <a:ext cx="45434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84" y="428612"/>
            <a:ext cx="8572496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err="1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Penanganan</a:t>
            </a:r>
            <a:r>
              <a:rPr lang="en-US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Variable </a:t>
            </a:r>
            <a:r>
              <a:rPr lang="en-US" b="1" dirty="0" err="1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dalam</a:t>
            </a:r>
            <a:r>
              <a:rPr lang="en-US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PL/SQL</a:t>
            </a:r>
            <a:endParaRPr lang="en-GB" b="1" dirty="0" smtClean="0">
              <a:ln w="18000">
                <a:solidFill>
                  <a:srgbClr val="FFC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1438" y="1951037"/>
            <a:ext cx="8786842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Variable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dideklarasi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dan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diinisialisasi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dalam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bagian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deklarasi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Dapat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digunakan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dalam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parameter sub program PL/SQL.</a:t>
            </a:r>
          </a:p>
          <a:p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Digunakan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untuk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menyimpan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data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sementara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hasil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perhitungan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sebelum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dikirimkan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dari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function/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prosedur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pPr marL="282575" indent="-282575" eaLnBrk="1" hangingPunct="1">
              <a:buFontTx/>
              <a:buNone/>
            </a:pPr>
            <a:endParaRPr lang="en-GB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4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Menulis</a:t>
            </a:r>
            <a:r>
              <a:rPr lang="en-US" dirty="0" smtClean="0"/>
              <a:t> Variable</a:t>
            </a:r>
            <a:endParaRPr lang="en-GB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GB" sz="28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1000108"/>
            <a:ext cx="8929718" cy="564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858962"/>
          </a:xfrm>
        </p:spPr>
        <p:txBody>
          <a:bodyPr>
            <a:noAutofit/>
          </a:bodyPr>
          <a:lstStyle/>
          <a:p>
            <a:r>
              <a:rPr lang="id-ID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PERSYARATAN YANG HARUS DIMILIKI</a:t>
            </a:r>
            <a:endParaRPr lang="en-US" sz="4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0"/>
            <a:ext cx="9144000" cy="3840163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buNone/>
            </a:pPr>
            <a:r>
              <a:rPr lang="id-ID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	</a:t>
            </a:r>
            <a:r>
              <a:rPr lang="id-ID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APAPUN PILIHAN ANDA,  SALAH SATU SYARAT YANG MUTLAK HARUS DIPENUHI YAITU MENGERTI TENTANG SQL DAN PL/SQL</a:t>
            </a:r>
            <a:endParaRPr lang="en-US" sz="4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8501122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908" y="357166"/>
            <a:ext cx="9144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Deklarasi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Inisialisasi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Variable</a:t>
            </a:r>
            <a:endParaRPr lang="en-GB" b="1" dirty="0" smtClean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GB" sz="2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785926"/>
            <a:ext cx="892971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214422"/>
            <a:ext cx="8501122" cy="41148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Hindari</a:t>
            </a:r>
            <a:r>
              <a:rPr lang="en-US" sz="3200" dirty="0" smtClean="0"/>
              <a:t> </a:t>
            </a:r>
            <a:r>
              <a:rPr lang="en-US" sz="3200" dirty="0" err="1" smtClean="0"/>
              <a:t>kesamaan</a:t>
            </a:r>
            <a:r>
              <a:rPr lang="en-US" sz="3200" dirty="0" smtClean="0"/>
              <a:t> </a:t>
            </a:r>
            <a:r>
              <a:rPr lang="en-US" sz="3200" dirty="0" err="1" smtClean="0"/>
              <a:t>nama</a:t>
            </a:r>
            <a:r>
              <a:rPr lang="en-US" sz="3200" dirty="0" smtClean="0"/>
              <a:t> variable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nama</a:t>
            </a:r>
            <a:r>
              <a:rPr lang="en-US" sz="3200" dirty="0" smtClean="0"/>
              <a:t> </a:t>
            </a:r>
            <a:r>
              <a:rPr lang="en-US" sz="3200" dirty="0" err="1" smtClean="0"/>
              <a:t>kolom</a:t>
            </a:r>
            <a:endParaRPr lang="en-US" sz="3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3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32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66950"/>
            <a:ext cx="8501121" cy="394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4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</a:t>
            </a:r>
            <a:endParaRPr lang="en-GB" b="1" dirty="0" smtClean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GB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dirty="0" smtClean="0"/>
              <a:t>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42984"/>
            <a:ext cx="53578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500570"/>
            <a:ext cx="53530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Mendeklarasikan</a:t>
            </a:r>
            <a:r>
              <a:rPr lang="en-US" dirty="0" smtClean="0"/>
              <a:t> </a:t>
            </a:r>
            <a:r>
              <a:rPr lang="en-US" dirty="0" err="1" smtClean="0"/>
              <a:t>Varible</a:t>
            </a:r>
            <a:endParaRPr lang="en-GB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eaLnBrk="1" hangingPunct="1">
              <a:buNone/>
            </a:pPr>
            <a:endParaRPr lang="en-GB" sz="28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28802"/>
            <a:ext cx="850112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429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Aritmatika</a:t>
            </a:r>
            <a:endParaRPr lang="en-GB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001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endParaRPr lang="en-GB" dirty="0" smtClean="0">
              <a:sym typeface="Wingdings" pitchFamily="2" charset="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8858280" cy="55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2852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%TYPE</a:t>
            </a:r>
            <a:endParaRPr lang="en-GB" b="1" dirty="0" smtClean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85926"/>
            <a:ext cx="8501122" cy="464347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mendeklarasikan</a:t>
            </a:r>
            <a:r>
              <a:rPr lang="en-US" sz="2800" dirty="0" smtClean="0"/>
              <a:t> variable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    - </a:t>
            </a:r>
            <a:r>
              <a:rPr lang="en-US" sz="2800" dirty="0" err="1" smtClean="0"/>
              <a:t>Pendefinisian</a:t>
            </a:r>
            <a:r>
              <a:rPr lang="en-US" sz="2800" dirty="0" smtClean="0"/>
              <a:t> </a:t>
            </a:r>
            <a:r>
              <a:rPr lang="en-US" sz="2800" dirty="0" err="1" smtClean="0"/>
              <a:t>kolom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database</a:t>
            </a:r>
          </a:p>
          <a:p>
            <a:pPr>
              <a:buNone/>
            </a:pPr>
            <a:r>
              <a:rPr lang="en-US" sz="2800" dirty="0" smtClean="0"/>
              <a:t>    - </a:t>
            </a:r>
            <a:r>
              <a:rPr lang="en-US" sz="2800" dirty="0" err="1" smtClean="0"/>
              <a:t>Deklarasi</a:t>
            </a:r>
            <a:r>
              <a:rPr lang="en-US" sz="2800" dirty="0" smtClean="0"/>
              <a:t> variable lain</a:t>
            </a:r>
          </a:p>
          <a:p>
            <a:r>
              <a:rPr lang="en-US" sz="2800" dirty="0" err="1" smtClean="0"/>
              <a:t>Penulisannya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diawali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    -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kolom</a:t>
            </a:r>
            <a:r>
              <a:rPr lang="en-US" sz="2800" dirty="0" smtClean="0"/>
              <a:t> database</a:t>
            </a:r>
          </a:p>
          <a:p>
            <a:pPr>
              <a:buNone/>
            </a:pPr>
            <a:r>
              <a:rPr lang="en-US" sz="2800" dirty="0" smtClean="0"/>
              <a:t>    - </a:t>
            </a:r>
            <a:r>
              <a:rPr lang="en-US" sz="2800" dirty="0" err="1" smtClean="0"/>
              <a:t>Nama</a:t>
            </a:r>
            <a:r>
              <a:rPr lang="en-US" sz="2800" dirty="0" smtClean="0"/>
              <a:t> variable yang </a:t>
            </a:r>
            <a:r>
              <a:rPr lang="en-US" sz="2800" dirty="0" err="1" smtClean="0"/>
              <a:t>dideklarasikan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2852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Atribut</a:t>
            </a:r>
            <a:r>
              <a:rPr lang="en-US" dirty="0" smtClean="0"/>
              <a:t> %TYPE</a:t>
            </a:r>
            <a:endParaRPr lang="en-GB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71588"/>
            <a:ext cx="7772400" cy="4114800"/>
          </a:xfrm>
        </p:spPr>
        <p:txBody>
          <a:bodyPr/>
          <a:lstStyle/>
          <a:p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%TYPE</a:t>
            </a:r>
          </a:p>
          <a:p>
            <a:pPr>
              <a:buNone/>
            </a:pPr>
            <a:r>
              <a:rPr lang="en-US" dirty="0" smtClean="0"/>
              <a:t>    - </a:t>
            </a:r>
            <a:r>
              <a:rPr lang="en-US" dirty="0" err="1" smtClean="0"/>
              <a:t>Mencegah</a:t>
            </a:r>
            <a:r>
              <a:rPr lang="en-US" dirty="0" smtClean="0"/>
              <a:t> error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ketidak</a:t>
            </a:r>
            <a:r>
              <a:rPr lang="en-US" dirty="0" smtClean="0"/>
              <a:t> </a:t>
            </a:r>
            <a:r>
              <a:rPr lang="en-US" dirty="0" err="1" smtClean="0"/>
              <a:t>cocokan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data.</a:t>
            </a:r>
          </a:p>
          <a:p>
            <a:pPr>
              <a:buNone/>
            </a:pPr>
            <a:r>
              <a:rPr lang="en-US" dirty="0" smtClean="0"/>
              <a:t>    -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variable.</a:t>
            </a:r>
          </a:p>
          <a:p>
            <a:pPr>
              <a:buNone/>
            </a:pPr>
            <a:r>
              <a:rPr lang="en-US" dirty="0" smtClean="0"/>
              <a:t>    -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variable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28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Declaring Variable With %TYPE </a:t>
            </a:r>
            <a:r>
              <a:rPr lang="en-US" dirty="0" err="1" smtClean="0"/>
              <a:t>Atribute</a:t>
            </a:r>
            <a:r>
              <a:rPr lang="en-US" dirty="0" smtClean="0"/>
              <a:t> </a:t>
            </a:r>
            <a:endParaRPr lang="en-GB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GB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28680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42892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endParaRPr lang="en-GB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57274"/>
            <a:ext cx="7772400" cy="4114800"/>
          </a:xfrm>
        </p:spPr>
        <p:txBody>
          <a:bodyPr/>
          <a:lstStyle/>
          <a:p>
            <a:r>
              <a:rPr lang="en-US" dirty="0" err="1" smtClean="0"/>
              <a:t>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2 </a:t>
            </a:r>
            <a:r>
              <a:rPr lang="en-US" dirty="0" err="1" smtClean="0"/>
              <a:t>tanda</a:t>
            </a:r>
            <a:r>
              <a:rPr lang="en-US" dirty="0" smtClean="0"/>
              <a:t> minus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mengomentari</a:t>
            </a:r>
            <a:r>
              <a:rPr lang="en-US" dirty="0" smtClean="0"/>
              <a:t> 1 </a:t>
            </a:r>
            <a:r>
              <a:rPr lang="en-US" dirty="0" err="1" smtClean="0"/>
              <a:t>baris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awalan</a:t>
            </a:r>
            <a:r>
              <a:rPr lang="en-US" dirty="0" smtClean="0"/>
              <a:t> /*</a:t>
            </a:r>
            <a:r>
              <a:rPr lang="en-US" dirty="0" err="1" smtClean="0"/>
              <a:t>dandiakhiridengan</a:t>
            </a:r>
            <a:r>
              <a:rPr lang="en-US" dirty="0" smtClean="0"/>
              <a:t>*/.</a:t>
            </a:r>
          </a:p>
          <a:p>
            <a:pPr eaLnBrk="1" hangingPunct="1">
              <a:buFontTx/>
              <a:buNone/>
            </a:pPr>
            <a:endParaRPr lang="en-GB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00438"/>
            <a:ext cx="850112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ORACLE 2</a:t>
            </a:r>
            <a:endParaRPr lang="en-US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 / SQL</a:t>
            </a:r>
          </a:p>
          <a:p>
            <a:r>
              <a:rPr 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</a:p>
          <a:p>
            <a:r>
              <a:rPr 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 DEVELOPER</a:t>
            </a:r>
            <a:endParaRPr lang="en-US" sz="3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SQL </a:t>
            </a:r>
            <a:r>
              <a:rPr lang="en-US" dirty="0" err="1" smtClean="0"/>
              <a:t>Dalam</a:t>
            </a:r>
            <a:r>
              <a:rPr lang="en-US" dirty="0" smtClean="0"/>
              <a:t> PL/SQL</a:t>
            </a:r>
            <a:endParaRPr lang="en-GB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Kebanyakan</a:t>
            </a:r>
            <a:r>
              <a:rPr lang="en-US" sz="2800" dirty="0" smtClean="0"/>
              <a:t> function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PL/SQL </a:t>
            </a:r>
            <a:r>
              <a:rPr lang="en-US" sz="2800" dirty="0" err="1" smtClean="0"/>
              <a:t>kecuali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    - DECODE</a:t>
            </a:r>
          </a:p>
          <a:p>
            <a:pPr>
              <a:buNone/>
            </a:pPr>
            <a:r>
              <a:rPr lang="en-US" sz="2800" dirty="0" smtClean="0"/>
              <a:t>    - Group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6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Menulis</a:t>
            </a:r>
            <a:r>
              <a:rPr lang="en-US" dirty="0" smtClean="0"/>
              <a:t> Function</a:t>
            </a:r>
            <a:endParaRPr lang="en-GB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endParaRPr lang="en-GB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928670"/>
            <a:ext cx="9144001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5357826"/>
            <a:ext cx="535785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6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Operator Dari PL/SQL</a:t>
            </a:r>
            <a:endParaRPr lang="en-GB" b="1" dirty="0" smtClean="0">
              <a:ln w="18000">
                <a:solidFill>
                  <a:srgbClr val="FFC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endParaRPr lang="en-GB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828680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6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Operator Dari PL/SQL</a:t>
            </a:r>
            <a:endParaRPr lang="en-GB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endParaRPr lang="en-GB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8"/>
            <a:ext cx="8572560" cy="55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1462"/>
            <a:ext cx="8929718" cy="1143000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Interaksi</a:t>
            </a:r>
            <a:r>
              <a:rPr lang="en-US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Dengan</a:t>
            </a:r>
            <a:r>
              <a:rPr lang="en-US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ORACLE SERVER</a:t>
            </a:r>
            <a:endParaRPr lang="en-GB" b="1" dirty="0" smtClean="0">
              <a:ln w="18000">
                <a:solidFill>
                  <a:srgbClr val="FFC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14376" y="1309670"/>
            <a:ext cx="8201028" cy="501493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GB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Pernyataan</a:t>
            </a: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SQL </a:t>
            </a:r>
            <a:r>
              <a:rPr lang="en-GB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Dalam</a:t>
            </a: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PL/SQL</a:t>
            </a:r>
          </a:p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Mengambil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data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dari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database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dengan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SELECT. </a:t>
            </a:r>
          </a:p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MelakukanDML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Mengatur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Transaksi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(COMMIT, ROLLBACK,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atau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SAVEPOINT).</a:t>
            </a:r>
          </a:p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Mengambil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data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dari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database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dengan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statement SELECT.</a:t>
            </a:r>
          </a:p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Dibutuhkanclause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INTO.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Query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harus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hanya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mereturnkan1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baris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Untuk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banyak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baris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gunakan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Cursor.</a:t>
            </a:r>
          </a:p>
          <a:p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GB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2860"/>
            <a:ext cx="91440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err="1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Interaksi</a:t>
            </a:r>
            <a:r>
              <a:rPr lang="en-US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Dengan</a:t>
            </a:r>
            <a:r>
              <a:rPr lang="en-US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ORACLE SERVER</a:t>
            </a:r>
            <a:endParaRPr lang="en-GB" b="1" dirty="0" smtClean="0">
              <a:ln w="18000">
                <a:solidFill>
                  <a:srgbClr val="FFC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d-ID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SYNTAX :</a:t>
            </a:r>
          </a:p>
          <a:p>
            <a:pPr>
              <a:buNone/>
            </a:pPr>
            <a:r>
              <a:rPr lang="id-ID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endParaRPr lang="id-ID" sz="4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590800"/>
            <a:ext cx="8458200" cy="3429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id-ID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SELECT  </a:t>
            </a:r>
            <a:r>
              <a:rPr lang="id-ID" sz="48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nama_kolom</a:t>
            </a:r>
          </a:p>
          <a:p>
            <a:pPr>
              <a:buNone/>
            </a:pPr>
            <a:r>
              <a:rPr lang="id-ID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INTO </a:t>
            </a:r>
            <a:r>
              <a:rPr lang="id-ID" sz="48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nama _variabel</a:t>
            </a:r>
          </a:p>
          <a:p>
            <a:pPr>
              <a:buNone/>
            </a:pPr>
            <a:r>
              <a:rPr lang="id-ID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FROM  </a:t>
            </a:r>
            <a:r>
              <a:rPr lang="id-ID" sz="48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nama_tabel</a:t>
            </a:r>
          </a:p>
          <a:p>
            <a:pPr>
              <a:buNone/>
            </a:pPr>
            <a:r>
              <a:rPr lang="id-ID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[WHERE  </a:t>
            </a:r>
            <a:r>
              <a:rPr lang="id-ID" sz="48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kondisi</a:t>
            </a:r>
            <a:r>
              <a:rPr lang="id-ID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];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152400"/>
            <a:ext cx="9001156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id-ID" sz="6000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SCRIPT </a:t>
            </a:r>
            <a:r>
              <a:rPr lang="en-US" sz="6000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SQL </a:t>
            </a:r>
            <a:r>
              <a:rPr lang="id-ID" sz="6000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FUNDAMENTAL</a:t>
            </a:r>
            <a:endParaRPr lang="en-GB" sz="6000" b="1" dirty="0" smtClean="0">
              <a:ln w="18000">
                <a:solidFill>
                  <a:srgbClr val="FFC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286000"/>
            <a:ext cx="8915400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GB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SELECT </a:t>
            </a:r>
            <a:r>
              <a:rPr lang="id-ID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GB" sz="4400" dirty="0" err="1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last_name</a:t>
            </a:r>
            <a:endParaRPr lang="en-GB" sz="4400" dirty="0" smtClean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FROM </a:t>
            </a:r>
            <a:r>
              <a:rPr lang="en-GB" sz="44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employees</a:t>
            </a:r>
            <a:r>
              <a:rPr lang="en-GB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id-ID" sz="4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id-ID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n-GB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WHERE </a:t>
            </a:r>
            <a:r>
              <a:rPr lang="en-GB" sz="4400" dirty="0" err="1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employee_id</a:t>
            </a:r>
            <a:r>
              <a:rPr lang="en-GB" sz="44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=100</a:t>
            </a:r>
            <a:r>
              <a:rPr lang="en-GB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GB" sz="4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152400"/>
            <a:ext cx="9001156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id-ID" sz="6000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BLOCK </a:t>
            </a:r>
            <a:r>
              <a:rPr lang="en-US" sz="6000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6000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PL/SQL</a:t>
            </a:r>
            <a:endParaRPr lang="en-GB" sz="6000" b="1" dirty="0" smtClean="0">
              <a:ln w="18000">
                <a:solidFill>
                  <a:srgbClr val="FFC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915400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DECLARE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n-GB" dirty="0" err="1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namapeg</a:t>
            </a: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VARCHAR(50);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BEGIN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SELECT 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GB" dirty="0" err="1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last_name</a:t>
            </a: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INTO 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GB" dirty="0" err="1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namapeg</a:t>
            </a:r>
            <a:endParaRPr lang="en-GB" dirty="0" smtClean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FROM </a:t>
            </a:r>
            <a:r>
              <a:rPr lang="en-GB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employees</a:t>
            </a: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WHERE </a:t>
            </a:r>
            <a:r>
              <a:rPr lang="en-GB" dirty="0" err="1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employee_id</a:t>
            </a:r>
            <a:r>
              <a:rPr lang="en-GB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=100</a:t>
            </a: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DBMS_OUTPUT.PUT_LINE (‘</a:t>
            </a:r>
            <a:r>
              <a:rPr lang="en-GB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Nama</a:t>
            </a: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GB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Pegawai</a:t>
            </a: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: ‘ ||  						     </a:t>
            </a:r>
            <a:r>
              <a:rPr lang="en-GB" dirty="0" err="1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namapeg</a:t>
            </a: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END;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</a:t>
            </a:r>
          </a:p>
          <a:p>
            <a:pPr eaLnBrk="1" hangingPunct="1">
              <a:lnSpc>
                <a:spcPct val="90000"/>
              </a:lnSpc>
              <a:buNone/>
            </a:pPr>
            <a:endParaRPr lang="en-GB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-16"/>
            <a:ext cx="9001156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err="1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Mengambil</a:t>
            </a:r>
            <a:r>
              <a:rPr lang="en-US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data </a:t>
            </a:r>
            <a:r>
              <a:rPr lang="en-US" b="1" dirty="0" err="1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lebih</a:t>
            </a:r>
            <a:r>
              <a:rPr lang="en-US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dari</a:t>
            </a:r>
            <a:r>
              <a:rPr lang="en-US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1 </a:t>
            </a:r>
            <a:r>
              <a:rPr lang="en-US" b="1" dirty="0" err="1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kolom</a:t>
            </a:r>
            <a:r>
              <a:rPr lang="en-US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ke</a:t>
            </a:r>
            <a:r>
              <a:rPr lang="en-US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dalam</a:t>
            </a:r>
            <a:r>
              <a:rPr lang="en-US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INTO</a:t>
            </a:r>
            <a:endParaRPr lang="en-GB" b="1" dirty="0" smtClean="0">
              <a:ln w="18000">
                <a:solidFill>
                  <a:srgbClr val="FFC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214422"/>
            <a:ext cx="8572560" cy="533877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DECLARE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namapeg</a:t>
            </a: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VARCHAR(50);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gajipeg</a:t>
            </a: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NUMBER;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BEGIN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SELECT 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last_name,salary</a:t>
            </a: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INTO 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namapeg</a:t>
            </a: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gajipeg</a:t>
            </a:r>
            <a:endParaRPr lang="en-GB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FROM employees WHERE 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employee_id</a:t>
            </a: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=100;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DBMS_OUTPUT.PUT_LINE (‘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Nama</a:t>
            </a: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Pegawai</a:t>
            </a: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: ‘ ||  						     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namapeg</a:t>
            </a: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DBMS_OUTPUT.PUT_LINE (‘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Gaji</a:t>
            </a: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Pegawai</a:t>
            </a: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: ‘ ||  						     </a:t>
            </a:r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gajipeg</a:t>
            </a: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END;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</a:t>
            </a:r>
          </a:p>
          <a:p>
            <a:pPr eaLnBrk="1" hangingPunct="1">
              <a:lnSpc>
                <a:spcPct val="90000"/>
              </a:lnSpc>
              <a:buNone/>
            </a:pPr>
            <a:endParaRPr lang="en-GB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6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err="1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Mengambil</a:t>
            </a:r>
            <a:r>
              <a:rPr lang="en-US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Data </a:t>
            </a:r>
            <a:r>
              <a:rPr lang="en-US" b="1" dirty="0" err="1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Dalam</a:t>
            </a:r>
            <a:r>
              <a:rPr lang="en-US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PL/SQL</a:t>
            </a:r>
            <a:endParaRPr lang="en-GB" b="1" dirty="0" smtClean="0">
              <a:ln w="18000">
                <a:solidFill>
                  <a:srgbClr val="FFC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385902"/>
            <a:ext cx="8572560" cy="105249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Mengambil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hasil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function aggregate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variable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menggunakan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INTO.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GB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GB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0" y="2632563"/>
            <a:ext cx="857256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GB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DECLARE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n-GB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totgaji</a:t>
            </a:r>
            <a:r>
              <a:rPr lang="en-GB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integer;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BEGIN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SELECT sum (salary) INTO </a:t>
            </a:r>
            <a:r>
              <a:rPr lang="en-GB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totgaji</a:t>
            </a:r>
            <a:endParaRPr lang="en-GB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FROM employees;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DBMS_OUTPUT.PUT_LINE (‘Total </a:t>
            </a:r>
            <a:r>
              <a:rPr lang="en-GB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Gaji</a:t>
            </a:r>
            <a:r>
              <a:rPr lang="en-GB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: ‘ ||  						     </a:t>
            </a:r>
            <a:r>
              <a:rPr lang="en-GB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totgaji</a:t>
            </a:r>
            <a:r>
              <a:rPr lang="en-GB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END;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L / S Q L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PENGENALAN PL/SQL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INTERAKSI PL/SQL DENGAN ORACLE BASISDATA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PENULISAN STRUKTUR SELEKSI DAN PENGULANGAN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CURSOR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DAN FUNCTION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Bind </a:t>
            </a:r>
            <a:r>
              <a:rPr lang="en-US" sz="6000" b="1" dirty="0" err="1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Variabel</a:t>
            </a:r>
            <a:endParaRPr lang="en-US" sz="6000" b="1" dirty="0">
              <a:ln w="18000">
                <a:solidFill>
                  <a:srgbClr val="FFC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Autofit/>
          </a:bodyPr>
          <a:lstStyle/>
          <a:p>
            <a:pPr lvl="0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Variabel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Non PL/SQL : Bind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variabel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Bind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variabel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juga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dikenal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dengan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host variables</a:t>
            </a:r>
          </a:p>
          <a:p>
            <a:pPr lvl="0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Dibuat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dengan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menggunakan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keyword VARIABLE</a:t>
            </a:r>
          </a:p>
          <a:p>
            <a:pPr lvl="0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Digunakan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blok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pernyataan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SQL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maupun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blok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PL/SQL</a:t>
            </a:r>
          </a:p>
          <a:p>
            <a:pPr lvl="0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Ditandai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dengan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penggunaan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tanda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titik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dua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(:)</a:t>
            </a:r>
          </a:p>
          <a:p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14338"/>
            <a:ext cx="7772400" cy="1143000"/>
          </a:xfrm>
        </p:spPr>
        <p:txBody>
          <a:bodyPr/>
          <a:lstStyle/>
          <a:p>
            <a:r>
              <a:rPr lang="en-US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Bind </a:t>
            </a:r>
            <a:r>
              <a:rPr lang="en-US" b="1" dirty="0" err="1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Variabel</a:t>
            </a:r>
            <a:endParaRPr lang="en-US" b="1" dirty="0">
              <a:ln w="18000">
                <a:solidFill>
                  <a:srgbClr val="FFC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410200"/>
          </a:xfrm>
        </p:spPr>
        <p:txBody>
          <a:bodyPr/>
          <a:lstStyle/>
          <a:p>
            <a:pPr>
              <a:buNone/>
            </a:pP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VARIABLE xsalary NUMBER</a:t>
            </a:r>
          </a:p>
          <a:p>
            <a:pPr>
              <a:buNone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BEGIN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None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SELECT salary INTO :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xsalary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None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FROM EMPLOYEES WHERE EMPLOYEE_ID=178;</a:t>
            </a:r>
          </a:p>
          <a:p>
            <a:pPr>
              <a:buNone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END;</a:t>
            </a:r>
          </a:p>
          <a:p>
            <a:pPr>
              <a:buNone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</a:t>
            </a:r>
            <a:endParaRPr lang="id-ID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None/>
            </a:pP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PRINT xsalary</a:t>
            </a:r>
          </a:p>
          <a:p>
            <a:pPr>
              <a:buNone/>
            </a:pP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SELECT  first_name,last_name FROM employees </a:t>
            </a:r>
          </a:p>
          <a:p>
            <a:pPr>
              <a:buNone/>
            </a:pP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WHERE salary  = :xsalary;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Bind </a:t>
            </a:r>
            <a:r>
              <a:rPr lang="en-US" sz="6000" b="1" dirty="0" err="1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Variabel</a:t>
            </a:r>
            <a:endParaRPr lang="en-US" sz="6000" b="1" dirty="0">
              <a:ln w="18000">
                <a:solidFill>
                  <a:srgbClr val="FFC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8392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d-ID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VARIABLE xsalary NUMBER</a:t>
            </a:r>
          </a:p>
          <a:p>
            <a:pPr>
              <a:buNone/>
            </a:pPr>
            <a:r>
              <a:rPr lang="id-ID" sz="36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SET AUTOPRINT ON</a:t>
            </a:r>
          </a:p>
          <a:p>
            <a:pPr>
              <a:buNone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BEGIN</a:t>
            </a:r>
            <a:endParaRPr lang="en-US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SELECT salary INTO :</a:t>
            </a:r>
            <a:r>
              <a:rPr lang="en-US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xsalary</a:t>
            </a:r>
            <a:endParaRPr lang="en-US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FROM EMPLOYEES WHERE EMPLOYEE_ID=178;</a:t>
            </a:r>
          </a:p>
          <a:p>
            <a:pPr>
              <a:buNone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END;</a:t>
            </a:r>
          </a:p>
          <a:p>
            <a:pPr>
              <a:buNone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</a:t>
            </a:r>
            <a:endParaRPr lang="id-ID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Substitution Variables</a:t>
            </a:r>
            <a:endParaRPr lang="en-US" sz="600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37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Digunakan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untuk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mendapatkan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inputan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ketika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running.</a:t>
            </a:r>
          </a:p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Dalam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blok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PL/SQL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ditandai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dengan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penggunaan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ampersand (&amp;).</a:t>
            </a:r>
          </a:p>
          <a:p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14600"/>
            <a:ext cx="8534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Substitution Variables</a:t>
            </a:r>
            <a:endParaRPr lang="en-US" sz="6000" b="1" dirty="0">
              <a:ln w="18000">
                <a:solidFill>
                  <a:srgbClr val="FFC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33490"/>
            <a:ext cx="8534400" cy="511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sz="6000" b="1" dirty="0" err="1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Perintah</a:t>
            </a:r>
            <a:r>
              <a:rPr lang="en-US" sz="6000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DEFINE</a:t>
            </a:r>
            <a:endParaRPr lang="en-US" sz="6000" b="1" dirty="0">
              <a:ln w="18000">
                <a:solidFill>
                  <a:srgbClr val="FFC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7298"/>
            <a:ext cx="8839200" cy="184310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Perintah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define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digunakan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untuk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menspesifikasikan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variabel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nilai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yang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diberikan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terhadap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variabel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tersebut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berupa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CHAR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sekalipun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95600"/>
            <a:ext cx="8839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2" y="-285776"/>
            <a:ext cx="9001156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Nested Blocks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928670"/>
            <a:ext cx="8572560" cy="440055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endParaRPr lang="en-GB" sz="28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04800"/>
            <a:ext cx="8715435" cy="633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083" y="152400"/>
            <a:ext cx="8929717" cy="6378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1414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19213"/>
            <a:ext cx="8858280" cy="553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71480"/>
            <a:ext cx="8215369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 DEVELOPER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KONFIGURASI NET MANAGER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MEMBUAT FORMS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MENJALANKAN LOV, 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ITEM (RADIO BUTTON, LIST ITEM) 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 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DETAIL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MEMBUAT MENU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43182"/>
            <a:ext cx="7772400" cy="1143000"/>
          </a:xfrm>
        </p:spPr>
        <p:txBody>
          <a:bodyPr/>
          <a:lstStyle/>
          <a:p>
            <a:r>
              <a:rPr lang="en-US" dirty="0" smtClean="0"/>
              <a:t>PERCABANGAN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Ada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2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jenis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percabangan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yang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dapat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dilakukan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IF THEN ELSE</a:t>
            </a:r>
          </a:p>
          <a:p>
            <a:pPr>
              <a:buNone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IF THEN</a:t>
            </a:r>
          </a:p>
          <a:p>
            <a:pPr>
              <a:buNone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IF THEN ELSE </a:t>
            </a:r>
          </a:p>
          <a:p>
            <a:pPr>
              <a:buNone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IF THEN ELSEIF THEN ELSE 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CASE</a:t>
            </a:r>
          </a:p>
          <a:p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4318" y="-214338"/>
            <a:ext cx="7772400" cy="1143000"/>
          </a:xfrm>
        </p:spPr>
        <p:txBody>
          <a:bodyPr/>
          <a:lstStyle/>
          <a:p>
            <a:r>
              <a:rPr lang="en-US" dirty="0" err="1" smtClean="0"/>
              <a:t>Percabangan</a:t>
            </a:r>
            <a:r>
              <a:rPr lang="en-US" dirty="0" smtClean="0"/>
              <a:t> IF THEN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857232"/>
            <a:ext cx="6486525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285720" y="271462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Percabangan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IF THEN ELSE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714752"/>
            <a:ext cx="646747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62" y="-16"/>
            <a:ext cx="7772400" cy="1143000"/>
          </a:xfrm>
        </p:spPr>
        <p:txBody>
          <a:bodyPr>
            <a:normAutofit/>
          </a:bodyPr>
          <a:lstStyle/>
          <a:p>
            <a:pPr algn="just"/>
            <a:r>
              <a:rPr lang="en-US" sz="3600" dirty="0" err="1" smtClean="0"/>
              <a:t>Percabangan</a:t>
            </a:r>
            <a:r>
              <a:rPr lang="en-US" sz="3600" dirty="0" smtClean="0"/>
              <a:t> IF THEN ELSEIF THEN ELSE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778674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2852"/>
            <a:ext cx="7772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r>
              <a:rPr lang="en-US" dirty="0" smtClean="0"/>
              <a:t> IF THEN ELSE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95612" y="3910806"/>
            <a:ext cx="31527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357298"/>
            <a:ext cx="6858048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2852"/>
            <a:ext cx="7772400" cy="1143000"/>
          </a:xfrm>
        </p:spPr>
        <p:txBody>
          <a:bodyPr/>
          <a:lstStyle/>
          <a:p>
            <a:r>
              <a:rPr lang="en-US" dirty="0" err="1" smtClean="0"/>
              <a:t>Percabangan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8429683" cy="36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04" y="-71454"/>
            <a:ext cx="8458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CASE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533775" y="3853656"/>
            <a:ext cx="2076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071546"/>
            <a:ext cx="8572559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REFERENSI 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ORACLE DATABASE 10g : PL/SQL FUNDAMENTAL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ORACLE DATABASE 10g : DEVELOPER PL/SQL PROGRAM UNITS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PEMROGRAMAN ORACLE PL/SQL, BERNARIDHO I HUTABARAT, MSC, OCP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PEMROGRAMAN MENGGUNAKAN ORACLE DEVELOPER, X.OERANG TECNOLOLY (JILID 1 DAN 2).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BELAJAR PL/SQL DAN ORACLE DEVELOPER 10g, DIANA EFENDI, ST.MT, IYAN GUSTIANA, S.KOM. M.KOM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86066"/>
            <a:ext cx="91440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id-ID" sz="166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APAKAH </a:t>
            </a:r>
            <a:r>
              <a:rPr lang="en-GB" sz="166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PL/SQL</a:t>
            </a:r>
            <a:r>
              <a:rPr lang="id-ID" sz="166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ITU ?</a:t>
            </a:r>
            <a:endParaRPr lang="en-GB" sz="1660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74638"/>
            <a:ext cx="8786842" cy="1143000"/>
          </a:xfrm>
        </p:spPr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  <a:t>PL/SQL ?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600200"/>
            <a:ext cx="857256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PL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singkatan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dari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Procedural Language</a:t>
            </a:r>
          </a:p>
          <a:p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Bahasa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standar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untuk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mengakses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database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relasional</a:t>
            </a:r>
            <a:endParaRPr lang="en-US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Mengintegrasikan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konstruksi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prosedural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dengan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SQL</a:t>
            </a:r>
          </a:p>
          <a:p>
            <a:pPr>
              <a:buNone/>
            </a:pPr>
            <a:endParaRPr lang="en-US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472007"/>
            <a:ext cx="8215370" cy="210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PL/SQL ?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14488"/>
            <a:ext cx="8358246" cy="4714908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Menyediakan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sebuah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struktur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blok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untuk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kode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yang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dapat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dieksekusi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</a:p>
          <a:p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Menyediakan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konstruksi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prosedural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seperti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</a:p>
          <a:p>
            <a:pPr>
              <a:buNone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- Variables,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konstanta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type data</a:t>
            </a:r>
          </a:p>
          <a:p>
            <a:pPr>
              <a:buNone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-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Struktur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Kontrol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seperti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percabangan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perulangan</a:t>
            </a: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- Unit program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dapat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digunakan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ulang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  written once and executed many times</a:t>
            </a:r>
          </a:p>
          <a:p>
            <a:pPr lvl="0"/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804</Words>
  <Application>Microsoft Office PowerPoint</Application>
  <PresentationFormat>On-screen Show (4:3)</PresentationFormat>
  <Paragraphs>218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PENJURUSAN DI ORACLE</vt:lpstr>
      <vt:lpstr>PERSYARATAN YANG HARUS DIMILIKI</vt:lpstr>
      <vt:lpstr>ORACLE 2</vt:lpstr>
      <vt:lpstr>P L / S Q L</vt:lpstr>
      <vt:lpstr>FORMS DEVELOPER</vt:lpstr>
      <vt:lpstr>REFERENSI </vt:lpstr>
      <vt:lpstr>APAKAH PL/SQL ITU ?</vt:lpstr>
      <vt:lpstr>PL/SQL ? </vt:lpstr>
      <vt:lpstr>PL/SQL ?</vt:lpstr>
      <vt:lpstr>Lingkungan PL/SQL</vt:lpstr>
      <vt:lpstr>Keuntungan PL/SQL</vt:lpstr>
      <vt:lpstr>Keuntungan PL/SQL</vt:lpstr>
      <vt:lpstr>Blok Struktur PL/SQL</vt:lpstr>
      <vt:lpstr>Jenis-Jenis Blok Struktur PL/SQL</vt:lpstr>
      <vt:lpstr>Menulis PL/SQL</vt:lpstr>
      <vt:lpstr>Menulis PL/SQL</vt:lpstr>
      <vt:lpstr>DEKLARASI VARIABLE PL/SQL</vt:lpstr>
      <vt:lpstr>Penanganan Variable dalam PL/SQL</vt:lpstr>
      <vt:lpstr>Menulis Variable</vt:lpstr>
      <vt:lpstr>Slide 20</vt:lpstr>
      <vt:lpstr>Deklarasi &amp; Inisialisasi Variable</vt:lpstr>
      <vt:lpstr>Slide 22</vt:lpstr>
      <vt:lpstr>TIPE DATA</vt:lpstr>
      <vt:lpstr>Mendeklarasikan Varible</vt:lpstr>
      <vt:lpstr>Menulis Aritmatika</vt:lpstr>
      <vt:lpstr>Atribut %TYPE</vt:lpstr>
      <vt:lpstr>Atribut %TYPE</vt:lpstr>
      <vt:lpstr>Declaring Variable With %TYPE Atribute </vt:lpstr>
      <vt:lpstr>Memberi Komentar</vt:lpstr>
      <vt:lpstr>Function SQL Dalam PL/SQL</vt:lpstr>
      <vt:lpstr>Menulis Function</vt:lpstr>
      <vt:lpstr>Operator Dari PL/SQL</vt:lpstr>
      <vt:lpstr>Operator Dari PL/SQL</vt:lpstr>
      <vt:lpstr>Interaksi Dengan ORACLE SERVER</vt:lpstr>
      <vt:lpstr>Interaksi Dengan ORACLE SERVER</vt:lpstr>
      <vt:lpstr> SCRIPT SQL FUNDAMENTAL</vt:lpstr>
      <vt:lpstr>BLOCK  PL/SQL</vt:lpstr>
      <vt:lpstr>Mengambil data lebih dari 1 kolom ke dalam INTO</vt:lpstr>
      <vt:lpstr>Mengambil Data Dalam PL/SQL</vt:lpstr>
      <vt:lpstr>Bind Variabel</vt:lpstr>
      <vt:lpstr>Bind Variabel</vt:lpstr>
      <vt:lpstr>Bind Variabel</vt:lpstr>
      <vt:lpstr>Substitution Variables</vt:lpstr>
      <vt:lpstr>Substitution Variables</vt:lpstr>
      <vt:lpstr>Perintah DEFINE</vt:lpstr>
      <vt:lpstr>Nested Blocks</vt:lpstr>
      <vt:lpstr>Slide 47</vt:lpstr>
      <vt:lpstr>Menentukan Ruang Lingkup Variabel</vt:lpstr>
      <vt:lpstr>Slide 49</vt:lpstr>
      <vt:lpstr>PERCABANGAN</vt:lpstr>
      <vt:lpstr>Jenis Percabangan</vt:lpstr>
      <vt:lpstr>Percabangan IF THEN</vt:lpstr>
      <vt:lpstr>Percabangan IF THEN ELSEIF THEN ELSE</vt:lpstr>
      <vt:lpstr>Contoh Percabangan IF THEN ELSE</vt:lpstr>
      <vt:lpstr>Percabangan Dengan Case</vt:lpstr>
      <vt:lpstr>Contoh Percabangan Dengan CASE</vt:lpstr>
    </vt:vector>
  </TitlesOfParts>
  <Company>OCHIKAWA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2</dc:title>
  <dc:creator>HOKAGE</dc:creator>
  <cp:lastModifiedBy>HOKAGE</cp:lastModifiedBy>
  <cp:revision>2</cp:revision>
  <dcterms:created xsi:type="dcterms:W3CDTF">2011-12-28T10:11:53Z</dcterms:created>
  <dcterms:modified xsi:type="dcterms:W3CDTF">2008-04-02T20:55:57Z</dcterms:modified>
</cp:coreProperties>
</file>