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330" r:id="rId5"/>
    <p:sldId id="331" r:id="rId6"/>
    <p:sldId id="332" r:id="rId7"/>
    <p:sldId id="333" r:id="rId8"/>
    <p:sldId id="334" r:id="rId9"/>
    <p:sldId id="336" r:id="rId10"/>
    <p:sldId id="337" r:id="rId11"/>
    <p:sldId id="338" r:id="rId12"/>
    <p:sldId id="339" r:id="rId13"/>
    <p:sldId id="340" r:id="rId14"/>
    <p:sldId id="342" r:id="rId15"/>
    <p:sldId id="343" r:id="rId16"/>
    <p:sldId id="341" r:id="rId17"/>
    <p:sldId id="344" r:id="rId18"/>
    <p:sldId id="345" r:id="rId19"/>
    <p:sldId id="346" r:id="rId20"/>
    <p:sldId id="347" r:id="rId21"/>
    <p:sldId id="353" r:id="rId22"/>
    <p:sldId id="354" r:id="rId23"/>
    <p:sldId id="355" r:id="rId24"/>
    <p:sldId id="357" r:id="rId25"/>
    <p:sldId id="351" r:id="rId26"/>
    <p:sldId id="352" r:id="rId27"/>
    <p:sldId id="356" r:id="rId28"/>
    <p:sldId id="259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/>
      <a:tcStyle>
        <a:tcBdr/>
        <a:fill>
          <a:solidFill>
            <a:srgbClr val="E8EB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/>
      <a:tcStyle>
        <a:tcBdr/>
        <a:fill>
          <a:solidFill>
            <a:srgbClr val="E8F2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/>
      <a:tcStyle>
        <a:tcBdr/>
        <a:fill>
          <a:solidFill>
            <a:srgbClr val="ECEA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6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240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624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389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608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030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959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946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798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291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846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292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301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275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112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813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1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957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363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90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45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11986162"/>
            <a:ext cx="21945599" cy="6057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18439" indent="-372339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464539" indent="-372339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106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5567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7567579"/>
            <a:ext cx="21945600" cy="225059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1"/>
            <a:ext cx="7365408" cy="8280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68"/>
            <a:ext cx="21945600" cy="6604004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76085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1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4" y="4585101"/>
            <a:ext cx="9757340" cy="254000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Image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2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Image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22" hasCustomPrompt="1"/>
          </p:nvPr>
        </p:nvSpPr>
        <p:spPr>
          <a:xfrm>
            <a:off x="1219198" y="4023221"/>
            <a:ext cx="9757573" cy="838468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3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462239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Fact information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19200" y="4214482"/>
            <a:ext cx="21945600" cy="4269711"/>
          </a:xfrm>
          <a:prstGeom prst="rect">
            <a:avLst/>
          </a:prstGeom>
        </p:spPr>
        <p:txBody>
          <a:bodyPr anchor="b"/>
          <a:lstStyle/>
          <a:p>
            <a:pPr marL="0" lvl="4" indent="1166774" algn="ctr" defTabSz="565708">
              <a:lnSpc>
                <a:spcPct val="80000"/>
              </a:lnSpc>
              <a:spcBef>
                <a:spcPts val="0"/>
              </a:spcBef>
              <a:buSzTx/>
              <a:buNone/>
              <a:defRPr sz="5162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11100051"/>
            <a:ext cx="21945602" cy="832615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marL="0" lvl="4" indent="2615183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1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9" r:id="rId8"/>
    <p:sldLayoutId id="2147483660" r:id="rId9"/>
    <p:sldLayoutId id="2147483661" r:id="rId10"/>
    <p:sldLayoutId id="2147483662" r:id="rId11"/>
    <p:sldLayoutId id="2147483664" r:id="rId12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ект 1">
            <a:extLst>
              <a:ext uri="{FF2B5EF4-FFF2-40B4-BE49-F238E27FC236}">
                <a16:creationId xmlns:a16="http://schemas.microsoft.com/office/drawing/2014/main" id="{D9EF008F-CE2D-2E95-7F85-854976016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242939"/>
              </p:ext>
            </p:extLst>
          </p:nvPr>
        </p:nvGraphicFramePr>
        <p:xfrm>
          <a:off x="4858578" y="277951"/>
          <a:ext cx="14666844" cy="12293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162920" imgH="6004440" progId="Paint.Picture">
                  <p:embed/>
                </p:oleObj>
              </mc:Choice>
              <mc:Fallback>
                <p:oleObj name="Bitmap Image" r:id="rId2" imgW="7162920" imgH="6004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58578" y="277951"/>
                        <a:ext cx="14666844" cy="12293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91738"/>
            <a:ext cx="21945600" cy="1193248"/>
          </a:xfrm>
        </p:spPr>
        <p:txBody>
          <a:bodyPr>
            <a:normAutofit/>
          </a:bodyPr>
          <a:lstStyle/>
          <a:p>
            <a:r>
              <a:rPr lang="bg-BG" dirty="0"/>
              <a:t>Събития</a:t>
            </a:r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0" y="1584987"/>
            <a:ext cx="17545050" cy="116821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на </a:t>
            </a:r>
            <a:r>
              <a:rPr lang="ru-RU" dirty="0" err="1"/>
              <a:t>графичния</a:t>
            </a:r>
            <a:r>
              <a:rPr lang="ru-RU" dirty="0"/>
              <a:t> интерфейс </a:t>
            </a:r>
            <a:r>
              <a:rPr lang="ru-RU" dirty="0" err="1"/>
              <a:t>са</a:t>
            </a:r>
            <a:r>
              <a:rPr lang="ru-RU" dirty="0"/>
              <a:t> инстанции на </a:t>
            </a:r>
            <a:r>
              <a:rPr lang="ru-RU" dirty="0" err="1"/>
              <a:t>съответни</a:t>
            </a:r>
            <a:r>
              <a:rPr lang="ru-RU" dirty="0"/>
              <a:t> </a:t>
            </a:r>
            <a:r>
              <a:rPr lang="ru-RU" dirty="0" err="1"/>
              <a:t>класове</a:t>
            </a:r>
            <a:r>
              <a:rPr lang="ru-RU" dirty="0"/>
              <a:t> от </a:t>
            </a:r>
            <a:r>
              <a:rPr lang="ru-RU" dirty="0" err="1"/>
              <a:t>обекти</a:t>
            </a:r>
            <a:r>
              <a:rPr lang="ru-RU" dirty="0"/>
              <a:t> и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такива</a:t>
            </a:r>
            <a:r>
              <a:rPr lang="ru-RU" dirty="0"/>
              <a:t>, </a:t>
            </a:r>
            <a:r>
              <a:rPr lang="ru-RU" dirty="0" err="1"/>
              <a:t>притежават</a:t>
            </a:r>
            <a:r>
              <a:rPr lang="ru-RU" dirty="0"/>
              <a:t> </a:t>
            </a:r>
            <a:r>
              <a:rPr lang="ru-RU" dirty="0" err="1"/>
              <a:t>различни</a:t>
            </a:r>
            <a:r>
              <a:rPr lang="ru-RU" dirty="0"/>
              <a:t> свойства, с </a:t>
            </a:r>
            <a:r>
              <a:rPr lang="ru-RU" dirty="0" err="1"/>
              <a:t>настройването</a:t>
            </a:r>
            <a:r>
              <a:rPr lang="ru-RU" dirty="0"/>
              <a:t> на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програмистът</a:t>
            </a:r>
            <a:r>
              <a:rPr lang="ru-RU" dirty="0"/>
              <a:t> </a:t>
            </a:r>
            <a:r>
              <a:rPr lang="ru-RU" dirty="0" err="1"/>
              <a:t>изгражда</a:t>
            </a:r>
            <a:r>
              <a:rPr lang="ru-RU" dirty="0"/>
              <a:t> интерфейса на </a:t>
            </a:r>
            <a:r>
              <a:rPr lang="ru-RU" dirty="0" err="1"/>
              <a:t>приложението</a:t>
            </a:r>
            <a:r>
              <a:rPr lang="ru-RU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Особеност</a:t>
            </a:r>
            <a:r>
              <a:rPr lang="ru-RU" dirty="0"/>
              <a:t> на </a:t>
            </a:r>
            <a:r>
              <a:rPr lang="ru-RU" dirty="0" err="1"/>
              <a:t>класа</a:t>
            </a:r>
            <a:r>
              <a:rPr lang="ru-RU" dirty="0"/>
              <a:t>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ru-RU" dirty="0"/>
              <a:t> и </a:t>
            </a:r>
            <a:r>
              <a:rPr lang="ru-RU" dirty="0" err="1"/>
              <a:t>класовете</a:t>
            </a:r>
            <a:r>
              <a:rPr lang="ru-RU" dirty="0"/>
              <a:t> на </a:t>
            </a:r>
            <a:r>
              <a:rPr lang="ru-RU" dirty="0" err="1"/>
              <a:t>контролите</a:t>
            </a:r>
            <a:r>
              <a:rPr lang="ru-RU" dirty="0"/>
              <a:t> е, че </a:t>
            </a:r>
            <a:r>
              <a:rPr lang="ru-RU" dirty="0" err="1"/>
              <a:t>освен</a:t>
            </a:r>
            <a:r>
              <a:rPr lang="ru-RU" dirty="0"/>
              <a:t> свойства, с </a:t>
            </a:r>
            <a:r>
              <a:rPr lang="ru-RU" dirty="0" err="1"/>
              <a:t>обектите</a:t>
            </a:r>
            <a:r>
              <a:rPr lang="ru-RU" dirty="0"/>
              <a:t> от </a:t>
            </a:r>
            <a:r>
              <a:rPr lang="ru-RU" dirty="0" err="1"/>
              <a:t>тези</a:t>
            </a:r>
            <a:r>
              <a:rPr lang="ru-RU" dirty="0"/>
              <a:t> </a:t>
            </a:r>
            <a:r>
              <a:rPr lang="ru-RU" dirty="0" err="1"/>
              <a:t>класове</a:t>
            </a:r>
            <a:r>
              <a:rPr lang="ru-RU" dirty="0"/>
              <a:t> се </a:t>
            </a:r>
            <a:r>
              <a:rPr lang="ru-RU" dirty="0" err="1"/>
              <a:t>свързват</a:t>
            </a:r>
            <a:r>
              <a:rPr lang="ru-RU" dirty="0"/>
              <a:t> и </a:t>
            </a:r>
            <a:r>
              <a:rPr lang="ru-RU" i="1" dirty="0" err="1">
                <a:solidFill>
                  <a:srgbClr val="C00000"/>
                </a:solidFill>
              </a:rPr>
              <a:t>събития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се случат по </a:t>
            </a:r>
            <a:r>
              <a:rPr lang="ru-RU" dirty="0" err="1"/>
              <a:t>време</a:t>
            </a:r>
            <a:r>
              <a:rPr lang="ru-RU" dirty="0"/>
              <a:t> на </a:t>
            </a:r>
            <a:r>
              <a:rPr lang="ru-RU" dirty="0" err="1"/>
              <a:t>работата</a:t>
            </a:r>
            <a:r>
              <a:rPr lang="ru-RU" dirty="0"/>
              <a:t> на </a:t>
            </a:r>
            <a:r>
              <a:rPr lang="ru-RU" dirty="0" err="1"/>
              <a:t>програмата</a:t>
            </a:r>
            <a:r>
              <a:rPr lang="ru-RU" dirty="0"/>
              <a:t>. </a:t>
            </a: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i="1" dirty="0" err="1">
                <a:solidFill>
                  <a:srgbClr val="C00000"/>
                </a:solidFill>
              </a:rPr>
              <a:t>специфични</a:t>
            </a:r>
            <a:r>
              <a:rPr lang="ru-RU" i="1" dirty="0">
                <a:solidFill>
                  <a:srgbClr val="C00000"/>
                </a:solidFill>
              </a:rPr>
              <a:t> </a:t>
            </a:r>
            <a:r>
              <a:rPr lang="ru-RU" i="1" dirty="0" err="1">
                <a:solidFill>
                  <a:srgbClr val="C00000"/>
                </a:solidFill>
              </a:rPr>
              <a:t>събития</a:t>
            </a:r>
            <a:r>
              <a:rPr lang="ru-RU" dirty="0"/>
              <a:t>, но </a:t>
            </a:r>
            <a:r>
              <a:rPr lang="ru-RU" dirty="0" err="1"/>
              <a:t>има</a:t>
            </a:r>
            <a:r>
              <a:rPr lang="ru-RU" dirty="0"/>
              <a:t> и много </a:t>
            </a:r>
            <a:r>
              <a:rPr lang="ru-RU" dirty="0" err="1"/>
              <a:t>събития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се </a:t>
            </a:r>
            <a:r>
              <a:rPr lang="ru-RU" dirty="0" err="1"/>
              <a:t>срещат</a:t>
            </a:r>
            <a:r>
              <a:rPr lang="ru-RU" dirty="0"/>
              <a:t> в </a:t>
            </a:r>
            <a:r>
              <a:rPr lang="ru-RU" dirty="0" err="1"/>
              <a:t>повечето</a:t>
            </a:r>
            <a:r>
              <a:rPr lang="ru-RU" dirty="0"/>
              <a:t> </a:t>
            </a:r>
            <a:r>
              <a:rPr lang="ru-RU" dirty="0" err="1"/>
              <a:t>класове</a:t>
            </a:r>
            <a:r>
              <a:rPr lang="ru-RU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Много </a:t>
            </a:r>
            <a:r>
              <a:rPr lang="ru-RU" dirty="0" err="1"/>
              <a:t>характерни</a:t>
            </a:r>
            <a:r>
              <a:rPr lang="ru-RU" dirty="0"/>
              <a:t>, </a:t>
            </a:r>
            <a:r>
              <a:rPr lang="ru-RU" dirty="0" err="1"/>
              <a:t>събития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щракването</a:t>
            </a:r>
            <a:r>
              <a:rPr lang="ru-RU" dirty="0"/>
              <a:t> с </a:t>
            </a:r>
            <a:r>
              <a:rPr lang="ru-RU" dirty="0" err="1"/>
              <a:t>ляв</a:t>
            </a:r>
            <a:r>
              <a:rPr lang="ru-RU" dirty="0"/>
              <a:t> бутон на </a:t>
            </a:r>
            <a:r>
              <a:rPr lang="ru-RU" dirty="0" err="1"/>
              <a:t>мишката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някоиконтроли</a:t>
            </a:r>
            <a:r>
              <a:rPr lang="ru-RU" dirty="0"/>
              <a:t> (</a:t>
            </a:r>
            <a:r>
              <a:rPr lang="ru-RU" dirty="0">
                <a:solidFill>
                  <a:srgbClr val="C00000"/>
                </a:solidFill>
              </a:rPr>
              <a:t>Click</a:t>
            </a:r>
            <a:r>
              <a:rPr lang="ru-RU" dirty="0"/>
              <a:t>), </a:t>
            </a:r>
            <a:r>
              <a:rPr lang="ru-RU" dirty="0" err="1"/>
              <a:t>смяната</a:t>
            </a:r>
            <a:r>
              <a:rPr lang="ru-RU" dirty="0"/>
              <a:t> на </a:t>
            </a:r>
            <a:r>
              <a:rPr lang="ru-RU" dirty="0" err="1"/>
              <a:t>съдържането</a:t>
            </a:r>
            <a:r>
              <a:rPr lang="ru-RU" dirty="0"/>
              <a:t> при контроли, в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се </a:t>
            </a:r>
            <a:r>
              <a:rPr lang="ru-RU" dirty="0" err="1"/>
              <a:t>пише</a:t>
            </a:r>
            <a:r>
              <a:rPr lang="ru-RU" dirty="0"/>
              <a:t> (</a:t>
            </a:r>
            <a:r>
              <a:rPr lang="ru-RU" dirty="0" err="1">
                <a:solidFill>
                  <a:srgbClr val="C00000"/>
                </a:solidFill>
              </a:rPr>
              <a:t>TextChanged</a:t>
            </a:r>
            <a:r>
              <a:rPr lang="ru-RU" dirty="0"/>
              <a:t>) и т.н.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Щраквайки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компонента, </a:t>
            </a:r>
            <a:r>
              <a:rPr lang="ru-RU" dirty="0" err="1"/>
              <a:t>поставена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формата, можем да видим </a:t>
            </a:r>
            <a:r>
              <a:rPr lang="ru-RU" dirty="0" err="1"/>
              <a:t>всичките</a:t>
            </a:r>
            <a:r>
              <a:rPr lang="ru-RU" dirty="0"/>
              <a:t> ѝ </a:t>
            </a:r>
            <a:r>
              <a:rPr lang="ru-RU" dirty="0" err="1"/>
              <a:t>събития</a:t>
            </a:r>
            <a:r>
              <a:rPr lang="ru-RU" dirty="0"/>
              <a:t> в </a:t>
            </a:r>
            <a:r>
              <a:rPr lang="ru-RU" dirty="0" err="1"/>
              <a:t>прозореца</a:t>
            </a:r>
            <a:r>
              <a:rPr lang="ru-RU" dirty="0"/>
              <a:t>, с </a:t>
            </a:r>
            <a:r>
              <a:rPr lang="bg-BG" dirty="0"/>
              <a:t>бутона (         ), в два изгледа, сменящи се с бутоните            . Връщането към свойствата става с бутона        . При избрано събитие, долу в прозореца се изписва кога се случва това събитие.</a:t>
            </a:r>
            <a:endParaRPr lang="en-GB" dirty="0"/>
          </a:p>
        </p:txBody>
      </p:sp>
      <p:graphicFrame>
        <p:nvGraphicFramePr>
          <p:cNvPr id="7" name="Обект 6">
            <a:extLst>
              <a:ext uri="{FF2B5EF4-FFF2-40B4-BE49-F238E27FC236}">
                <a16:creationId xmlns:a16="http://schemas.microsoft.com/office/drawing/2014/main" id="{ECC4D0C0-4F13-4E6F-E602-95DFB0A481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489207"/>
              </p:ext>
            </p:extLst>
          </p:nvPr>
        </p:nvGraphicFramePr>
        <p:xfrm>
          <a:off x="18219456" y="1781567"/>
          <a:ext cx="5695317" cy="1055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453760" imgH="4549320" progId="Paint.Picture">
                  <p:embed/>
                </p:oleObj>
              </mc:Choice>
              <mc:Fallback>
                <p:oleObj name="Bitmap Image" r:id="rId3" imgW="2453760" imgH="454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19456" y="1781567"/>
                        <a:ext cx="5695317" cy="1055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ект 9">
            <a:extLst>
              <a:ext uri="{FF2B5EF4-FFF2-40B4-BE49-F238E27FC236}">
                <a16:creationId xmlns:a16="http://schemas.microsoft.com/office/drawing/2014/main" id="{58B9BEEF-DE85-DA58-0053-0220F0061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329939"/>
              </p:ext>
            </p:extLst>
          </p:nvPr>
        </p:nvGraphicFramePr>
        <p:xfrm>
          <a:off x="6924675" y="10998029"/>
          <a:ext cx="1285875" cy="71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80240" imgH="266760" progId="Paint.Picture">
                  <p:embed/>
                </p:oleObj>
              </mc:Choice>
              <mc:Fallback>
                <p:oleObj name="Bitmap Image" r:id="rId5" imgW="480240" imgH="266760" progId="Paint.Picture">
                  <p:embed/>
                  <p:pic>
                    <p:nvPicPr>
                      <p:cNvPr id="9" name="Обект 8">
                        <a:extLst>
                          <a:ext uri="{FF2B5EF4-FFF2-40B4-BE49-F238E27FC236}">
                            <a16:creationId xmlns:a16="http://schemas.microsoft.com/office/drawing/2014/main" id="{FAF049B3-924D-CAA8-A110-7BC18052C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24675" y="10998029"/>
                        <a:ext cx="1285875" cy="71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ект 10">
            <a:extLst>
              <a:ext uri="{FF2B5EF4-FFF2-40B4-BE49-F238E27FC236}">
                <a16:creationId xmlns:a16="http://schemas.microsoft.com/office/drawing/2014/main" id="{38261739-3815-CF74-2BB8-BFAF9D663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954754"/>
              </p:ext>
            </p:extLst>
          </p:nvPr>
        </p:nvGraphicFramePr>
        <p:xfrm>
          <a:off x="13263571" y="10417093"/>
          <a:ext cx="780107" cy="66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259200" imgH="221040" progId="Paint.Picture">
                  <p:embed/>
                </p:oleObj>
              </mc:Choice>
              <mc:Fallback>
                <p:oleObj name="Bitmap Image" r:id="rId7" imgW="259200" imgH="221040" progId="Paint.Picture">
                  <p:embed/>
                  <p:pic>
                    <p:nvPicPr>
                      <p:cNvPr id="5" name="Обект 4">
                        <a:extLst>
                          <a:ext uri="{FF2B5EF4-FFF2-40B4-BE49-F238E27FC236}">
                            <a16:creationId xmlns:a16="http://schemas.microsoft.com/office/drawing/2014/main" id="{55EA3D15-DDAA-CE61-AA37-7C66F19D9F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263571" y="10417093"/>
                        <a:ext cx="780107" cy="665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ект 11">
            <a:extLst>
              <a:ext uri="{FF2B5EF4-FFF2-40B4-BE49-F238E27FC236}">
                <a16:creationId xmlns:a16="http://schemas.microsoft.com/office/drawing/2014/main" id="{3E6F95F6-132F-D74D-58DA-FBC90D48D1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828421"/>
              </p:ext>
            </p:extLst>
          </p:nvPr>
        </p:nvGraphicFramePr>
        <p:xfrm>
          <a:off x="3036931" y="11710989"/>
          <a:ext cx="720682" cy="61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9" imgW="213480" imgH="182880" progId="Paint.Picture">
                  <p:embed/>
                </p:oleObj>
              </mc:Choice>
              <mc:Fallback>
                <p:oleObj name="Bitmap Image" r:id="rId9" imgW="213480" imgH="182880" progId="Paint.Picture">
                  <p:embed/>
                  <p:pic>
                    <p:nvPicPr>
                      <p:cNvPr id="7" name="Обект 6">
                        <a:extLst>
                          <a:ext uri="{FF2B5EF4-FFF2-40B4-BE49-F238E27FC236}">
                            <a16:creationId xmlns:a16="http://schemas.microsoft.com/office/drawing/2014/main" id="{EF4C7477-323F-EF38-A503-16D05A88B3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36931" y="11710989"/>
                        <a:ext cx="720682" cy="618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4580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91738"/>
            <a:ext cx="21945600" cy="1193248"/>
          </a:xfrm>
        </p:spPr>
        <p:txBody>
          <a:bodyPr>
            <a:normAutofit/>
          </a:bodyPr>
          <a:lstStyle/>
          <a:p>
            <a:r>
              <a:rPr lang="bg-BG" dirty="0"/>
              <a:t>Често срещани свойства  </a:t>
            </a:r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0" y="1584987"/>
            <a:ext cx="22917150" cy="116821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няколко</a:t>
            </a:r>
            <a:r>
              <a:rPr lang="ru-RU" dirty="0"/>
              <a:t> свойства,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присъщи</a:t>
            </a:r>
            <a:r>
              <a:rPr lang="ru-RU" dirty="0"/>
              <a:t> на </a:t>
            </a:r>
            <a:r>
              <a:rPr lang="ru-RU" dirty="0" err="1"/>
              <a:t>всички</a:t>
            </a:r>
            <a:r>
              <a:rPr lang="ru-RU" dirty="0"/>
              <a:t> контроли, независимо от вида им.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dirty="0"/>
              <a:t> – всяка </a:t>
            </a:r>
            <a:r>
              <a:rPr lang="ru-RU" dirty="0" err="1"/>
              <a:t>контрола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i="1" dirty="0" err="1">
                <a:solidFill>
                  <a:srgbClr val="C00000"/>
                </a:solidFill>
              </a:rPr>
              <a:t>уникално</a:t>
            </a:r>
            <a:r>
              <a:rPr lang="ru-RU" i="1" dirty="0">
                <a:solidFill>
                  <a:srgbClr val="C00000"/>
                </a:solidFill>
              </a:rPr>
              <a:t> </a:t>
            </a:r>
            <a:r>
              <a:rPr lang="ru-RU" i="1" dirty="0" err="1">
                <a:solidFill>
                  <a:srgbClr val="C00000"/>
                </a:solidFill>
              </a:rPr>
              <a:t>име</a:t>
            </a:r>
            <a:r>
              <a:rPr lang="ru-RU" i="1" dirty="0">
                <a:solidFill>
                  <a:srgbClr val="C00000"/>
                </a:solidFill>
              </a:rPr>
              <a:t>, </a:t>
            </a:r>
            <a:r>
              <a:rPr lang="ru-RU" dirty="0" err="1"/>
              <a:t>което</a:t>
            </a:r>
            <a:r>
              <a:rPr lang="ru-RU" dirty="0"/>
              <a:t> се </a:t>
            </a:r>
            <a:r>
              <a:rPr lang="ru-RU" dirty="0" err="1"/>
              <a:t>показва</a:t>
            </a:r>
            <a:r>
              <a:rPr lang="ru-RU" dirty="0"/>
              <a:t> най-горе в </a:t>
            </a:r>
            <a:r>
              <a:rPr lang="ru-RU" dirty="0" err="1"/>
              <a:t>свойствата</a:t>
            </a:r>
            <a:r>
              <a:rPr lang="ru-RU" dirty="0"/>
              <a:t> (в </a:t>
            </a:r>
            <a:r>
              <a:rPr lang="ru-RU" dirty="0" err="1"/>
              <a:t>лекси-кографския</a:t>
            </a:r>
            <a:r>
              <a:rPr lang="ru-RU" dirty="0"/>
              <a:t> ,</a:t>
            </a:r>
            <a:r>
              <a:rPr lang="ru-RU" dirty="0" err="1"/>
              <a:t>изглед</a:t>
            </a:r>
            <a:r>
              <a:rPr lang="bg-BG" dirty="0"/>
              <a:t>)</a:t>
            </a:r>
            <a:r>
              <a:rPr lang="ru-RU" dirty="0"/>
              <a:t>. За всяка </a:t>
            </a:r>
            <a:r>
              <a:rPr lang="ru-RU" dirty="0" err="1"/>
              <a:t>контрола</a:t>
            </a:r>
            <a:r>
              <a:rPr lang="ru-RU" dirty="0"/>
              <a:t>, </a:t>
            </a:r>
            <a:r>
              <a:rPr lang="ru-RU" dirty="0" err="1"/>
              <a:t>средата</a:t>
            </a:r>
            <a:r>
              <a:rPr lang="ru-RU" dirty="0"/>
              <a:t> </a:t>
            </a:r>
            <a:r>
              <a:rPr lang="ru-RU" dirty="0" err="1"/>
              <a:t>създава</a:t>
            </a:r>
            <a:r>
              <a:rPr lang="ru-RU" dirty="0"/>
              <a:t> </a:t>
            </a:r>
            <a:r>
              <a:rPr lang="ru-RU" i="1" dirty="0" err="1">
                <a:solidFill>
                  <a:srgbClr val="C00000"/>
                </a:solidFill>
              </a:rPr>
              <a:t>служебно</a:t>
            </a:r>
            <a:r>
              <a:rPr lang="ru-RU" i="1" dirty="0">
                <a:solidFill>
                  <a:srgbClr val="C00000"/>
                </a:solidFill>
              </a:rPr>
              <a:t> </a:t>
            </a:r>
            <a:r>
              <a:rPr lang="ru-RU" i="1" dirty="0" err="1">
                <a:solidFill>
                  <a:srgbClr val="C00000"/>
                </a:solidFill>
              </a:rPr>
              <a:t>име</a:t>
            </a:r>
            <a:r>
              <a:rPr lang="ru-RU" dirty="0"/>
              <a:t> от </a:t>
            </a:r>
            <a:r>
              <a:rPr lang="ru-RU" dirty="0" err="1"/>
              <a:t>името</a:t>
            </a:r>
            <a:r>
              <a:rPr lang="ru-RU" dirty="0"/>
              <a:t> на </a:t>
            </a:r>
            <a:r>
              <a:rPr lang="ru-RU" dirty="0" err="1"/>
              <a:t>класа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променя</a:t>
            </a:r>
            <a:r>
              <a:rPr lang="ru-RU" dirty="0"/>
              <a:t> </a:t>
            </a:r>
            <a:r>
              <a:rPr lang="ru-RU" dirty="0" err="1"/>
              <a:t>първата</a:t>
            </a:r>
            <a:r>
              <a:rPr lang="ru-RU" dirty="0"/>
              <a:t> буква от </a:t>
            </a:r>
            <a:r>
              <a:rPr lang="ru-RU" dirty="0" err="1"/>
              <a:t>главна</a:t>
            </a:r>
            <a:r>
              <a:rPr lang="ru-RU" dirty="0"/>
              <a:t> в малка и </a:t>
            </a:r>
            <a:r>
              <a:rPr lang="ru-RU" dirty="0" err="1"/>
              <a:t>добавя</a:t>
            </a:r>
            <a:r>
              <a:rPr lang="ru-RU" dirty="0"/>
              <a:t> уникален </a:t>
            </a:r>
            <a:r>
              <a:rPr lang="ru-RU" dirty="0" err="1"/>
              <a:t>пореден</a:t>
            </a:r>
            <a:r>
              <a:rPr lang="ru-RU" dirty="0"/>
              <a:t> номер. Например,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button1</a:t>
            </a:r>
            <a:r>
              <a:rPr lang="ru-RU" dirty="0"/>
              <a:t>,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button2</a:t>
            </a:r>
            <a:r>
              <a:rPr lang="ru-RU" dirty="0"/>
              <a:t> и т.н. за инстанции на </a:t>
            </a:r>
            <a:r>
              <a:rPr lang="ru-RU" dirty="0" err="1"/>
              <a:t>класа</a:t>
            </a:r>
            <a:r>
              <a:rPr lang="ru-RU" dirty="0"/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ru-RU" dirty="0"/>
              <a:t>. </a:t>
            </a:r>
            <a:r>
              <a:rPr lang="ru-RU" dirty="0" err="1"/>
              <a:t>Програмистът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, и е добре, да го замени с такова,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подсказва</a:t>
            </a:r>
            <a:r>
              <a:rPr lang="ru-RU" dirty="0"/>
              <a:t> </a:t>
            </a:r>
            <a:r>
              <a:rPr lang="ru-RU" dirty="0" err="1"/>
              <a:t>предназначението</a:t>
            </a:r>
            <a:r>
              <a:rPr lang="ru-RU" dirty="0"/>
              <a:t> на </a:t>
            </a:r>
            <a:r>
              <a:rPr lang="ru-RU" dirty="0" err="1"/>
              <a:t>контролата</a:t>
            </a:r>
            <a:r>
              <a:rPr lang="ru-RU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  <a:r>
              <a:rPr lang="ru-RU" dirty="0"/>
              <a:t> –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стойността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е 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rue</a:t>
            </a:r>
            <a:r>
              <a:rPr lang="ru-RU" dirty="0"/>
              <a:t>, </a:t>
            </a:r>
            <a:r>
              <a:rPr lang="ru-RU" dirty="0" err="1"/>
              <a:t>контролата</a:t>
            </a:r>
            <a:r>
              <a:rPr lang="ru-RU" dirty="0"/>
              <a:t> е </a:t>
            </a:r>
            <a:r>
              <a:rPr lang="ru-RU" dirty="0">
                <a:solidFill>
                  <a:srgbClr val="C00000"/>
                </a:solidFill>
              </a:rPr>
              <a:t>видима</a:t>
            </a:r>
            <a:r>
              <a:rPr lang="ru-RU" dirty="0"/>
              <a:t>, т.е. </a:t>
            </a:r>
            <a:r>
              <a:rPr lang="ru-RU" dirty="0" err="1"/>
              <a:t>изобразява</a:t>
            </a:r>
            <a:r>
              <a:rPr lang="ru-RU" dirty="0"/>
              <a:t> се в </a:t>
            </a:r>
            <a:r>
              <a:rPr lang="ru-RU" dirty="0" err="1"/>
              <a:t>прозореца</a:t>
            </a:r>
            <a:r>
              <a:rPr lang="ru-RU" dirty="0"/>
              <a:t>, а </a:t>
            </a:r>
            <a:r>
              <a:rPr lang="ru-RU" dirty="0" err="1"/>
              <a:t>ако</a:t>
            </a:r>
            <a:r>
              <a:rPr lang="ru-RU" dirty="0"/>
              <a:t> е 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alse</a:t>
            </a:r>
            <a:r>
              <a:rPr lang="ru-RU" dirty="0"/>
              <a:t> – не се </a:t>
            </a:r>
            <a:r>
              <a:rPr lang="ru-RU" dirty="0" err="1"/>
              <a:t>изобразява</a:t>
            </a:r>
            <a:r>
              <a:rPr lang="ru-RU" dirty="0"/>
              <a:t>. </a:t>
            </a:r>
            <a:r>
              <a:rPr lang="ru-RU" dirty="0" err="1"/>
              <a:t>Така</a:t>
            </a:r>
            <a:r>
              <a:rPr lang="ru-RU" dirty="0"/>
              <a:t> </a:t>
            </a:r>
            <a:r>
              <a:rPr lang="ru-RU" dirty="0" err="1"/>
              <a:t>програмистът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променя</a:t>
            </a:r>
            <a:r>
              <a:rPr lang="ru-RU" dirty="0"/>
              <a:t> динамично </a:t>
            </a:r>
            <a:r>
              <a:rPr lang="ru-RU" dirty="0" err="1"/>
              <a:t>съдържанието</a:t>
            </a:r>
            <a:r>
              <a:rPr lang="ru-RU" dirty="0"/>
              <a:t> на </a:t>
            </a:r>
            <a:r>
              <a:rPr lang="ru-RU" dirty="0" err="1"/>
              <a:t>основната</a:t>
            </a:r>
            <a:r>
              <a:rPr lang="ru-RU" dirty="0"/>
              <a:t> форма,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скрива</a:t>
            </a:r>
            <a:r>
              <a:rPr lang="ru-RU" dirty="0"/>
              <a:t> </a:t>
            </a:r>
            <a:r>
              <a:rPr lang="ru-RU" dirty="0" err="1"/>
              <a:t>едни</a:t>
            </a:r>
            <a:r>
              <a:rPr lang="ru-RU" dirty="0"/>
              <a:t>, а </a:t>
            </a:r>
            <a:r>
              <a:rPr lang="ru-RU" dirty="0" err="1"/>
              <a:t>показва</a:t>
            </a:r>
            <a:r>
              <a:rPr lang="ru-RU" dirty="0"/>
              <a:t> </a:t>
            </a:r>
            <a:r>
              <a:rPr lang="ru-RU" dirty="0" err="1"/>
              <a:t>други</a:t>
            </a:r>
            <a:r>
              <a:rPr lang="ru-RU" dirty="0"/>
              <a:t> контроли.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Enabled</a:t>
            </a:r>
            <a:r>
              <a:rPr lang="ru-RU" dirty="0"/>
              <a:t> – </a:t>
            </a:r>
            <a:r>
              <a:rPr lang="ru-RU" dirty="0" err="1"/>
              <a:t>промяната</a:t>
            </a:r>
            <a:r>
              <a:rPr lang="ru-RU" dirty="0"/>
              <a:t> на </a:t>
            </a:r>
            <a:r>
              <a:rPr lang="ru-RU" dirty="0" err="1"/>
              <a:t>това</a:t>
            </a:r>
            <a:r>
              <a:rPr lang="ru-RU" dirty="0"/>
              <a:t> свойство от 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rue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alse</a:t>
            </a:r>
            <a:r>
              <a:rPr lang="ru-RU" dirty="0"/>
              <a:t> </a:t>
            </a:r>
            <a:r>
              <a:rPr lang="ru-RU" dirty="0" err="1"/>
              <a:t>оставя</a:t>
            </a:r>
            <a:r>
              <a:rPr lang="ru-RU" dirty="0"/>
              <a:t> ко</a:t>
            </a:r>
            <a:r>
              <a:rPr lang="bg-BG" dirty="0" err="1"/>
              <a:t>нтрола</a:t>
            </a:r>
            <a:r>
              <a:rPr lang="ru-RU" dirty="0"/>
              <a:t>та видима, но я </a:t>
            </a:r>
            <a:r>
              <a:rPr lang="ru-RU" dirty="0" err="1"/>
              <a:t>прави</a:t>
            </a:r>
            <a:r>
              <a:rPr lang="ru-RU" dirty="0"/>
              <a:t> </a:t>
            </a:r>
            <a:r>
              <a:rPr lang="ru-RU" dirty="0" err="1">
                <a:solidFill>
                  <a:srgbClr val="C00000"/>
                </a:solidFill>
              </a:rPr>
              <a:t>недостъпна</a:t>
            </a:r>
            <a:r>
              <a:rPr lang="ru-RU" dirty="0"/>
              <a:t>, т.е. </a:t>
            </a:r>
            <a:r>
              <a:rPr lang="ru-RU" dirty="0" err="1"/>
              <a:t>функцията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тя</a:t>
            </a:r>
            <a:r>
              <a:rPr lang="ru-RU" dirty="0"/>
              <a:t> </a:t>
            </a:r>
            <a:r>
              <a:rPr lang="ru-RU" dirty="0" err="1"/>
              <a:t>изпълнява</a:t>
            </a:r>
            <a:r>
              <a:rPr lang="ru-RU" dirty="0"/>
              <a:t>, е </a:t>
            </a:r>
            <a:r>
              <a:rPr lang="ru-RU" dirty="0" err="1"/>
              <a:t>блокирана</a:t>
            </a:r>
            <a:r>
              <a:rPr lang="ru-RU" dirty="0"/>
              <a:t>. </a:t>
            </a:r>
            <a:r>
              <a:rPr lang="ru-RU" dirty="0" err="1"/>
              <a:t>Смяната</a:t>
            </a:r>
            <a:r>
              <a:rPr lang="ru-RU" dirty="0"/>
              <a:t> от </a:t>
            </a:r>
            <a:r>
              <a:rPr lang="ru-RU" dirty="0" err="1"/>
              <a:t>достъпна</a:t>
            </a:r>
            <a:r>
              <a:rPr lang="ru-RU" dirty="0"/>
              <a:t> в </a:t>
            </a:r>
            <a:r>
              <a:rPr lang="ru-RU" dirty="0" err="1"/>
              <a:t>недостъпна</a:t>
            </a:r>
            <a:r>
              <a:rPr lang="ru-RU" dirty="0"/>
              <a:t> се </a:t>
            </a:r>
            <a:r>
              <a:rPr lang="ru-RU" dirty="0" err="1"/>
              <a:t>придружава</a:t>
            </a:r>
            <a:r>
              <a:rPr lang="ru-RU" dirty="0"/>
              <a:t> с видимо изменение на </a:t>
            </a:r>
            <a:r>
              <a:rPr lang="ru-RU" dirty="0" err="1"/>
              <a:t>изображението</a:t>
            </a:r>
            <a:r>
              <a:rPr lang="ru-RU" dirty="0"/>
              <a:t> на </a:t>
            </a:r>
            <a:r>
              <a:rPr lang="ru-RU" dirty="0" err="1"/>
              <a:t>контролата</a:t>
            </a:r>
            <a:r>
              <a:rPr lang="ru-RU" dirty="0"/>
              <a:t>, например </a:t>
            </a:r>
            <a:r>
              <a:rPr lang="ru-RU" dirty="0" err="1"/>
              <a:t>изрисуване</a:t>
            </a:r>
            <a:r>
              <a:rPr lang="ru-RU" dirty="0"/>
              <a:t> в сиво.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/>
              <a:t>– размер в пиксели. </a:t>
            </a:r>
            <a:r>
              <a:rPr lang="ru-RU" dirty="0" err="1"/>
              <a:t>Съставено</a:t>
            </a:r>
            <a:r>
              <a:rPr lang="ru-RU" dirty="0"/>
              <a:t> от две </a:t>
            </a:r>
            <a:r>
              <a:rPr lang="ru-RU" dirty="0" err="1"/>
              <a:t>подсвойства</a:t>
            </a:r>
            <a:r>
              <a:rPr lang="ru-RU" dirty="0"/>
              <a:t> – ширина (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ru-RU" dirty="0"/>
              <a:t>) и </a:t>
            </a:r>
            <a:r>
              <a:rPr lang="ru-RU" dirty="0" err="1"/>
              <a:t>височина</a:t>
            </a:r>
            <a:r>
              <a:rPr lang="ru-RU" dirty="0"/>
              <a:t> (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ru-RU" dirty="0"/>
              <a:t>) на </a:t>
            </a:r>
            <a:r>
              <a:rPr lang="ru-RU" dirty="0" err="1"/>
              <a:t>компонентата</a:t>
            </a:r>
            <a:r>
              <a:rPr lang="ru-RU" dirty="0"/>
              <a:t>. </a:t>
            </a:r>
            <a:r>
              <a:rPr lang="ru-RU" dirty="0" err="1"/>
              <a:t>Може</a:t>
            </a:r>
            <a:r>
              <a:rPr lang="ru-RU" dirty="0"/>
              <a:t> да се </a:t>
            </a:r>
            <a:r>
              <a:rPr lang="ru-RU" dirty="0" err="1"/>
              <a:t>редактира</a:t>
            </a:r>
            <a:r>
              <a:rPr lang="ru-RU" dirty="0"/>
              <a:t> и в </a:t>
            </a:r>
            <a:r>
              <a:rPr lang="ru-RU" dirty="0" err="1"/>
              <a:t>редовете</a:t>
            </a:r>
            <a:r>
              <a:rPr lang="ru-RU" dirty="0"/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ru-RU" dirty="0"/>
              <a:t> и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ru-RU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ru-RU" dirty="0"/>
              <a:t> – </a:t>
            </a:r>
            <a:r>
              <a:rPr lang="ru-RU" dirty="0" err="1"/>
              <a:t>свойството</a:t>
            </a:r>
            <a:r>
              <a:rPr lang="ru-RU" dirty="0"/>
              <a:t> </a:t>
            </a:r>
            <a:r>
              <a:rPr lang="ru-RU" dirty="0" err="1"/>
              <a:t>също</a:t>
            </a:r>
            <a:r>
              <a:rPr lang="ru-RU" dirty="0"/>
              <a:t> е </a:t>
            </a:r>
            <a:r>
              <a:rPr lang="ru-RU" dirty="0" err="1"/>
              <a:t>съставно</a:t>
            </a:r>
            <a:r>
              <a:rPr lang="ru-RU" dirty="0"/>
              <a:t> и </a:t>
            </a:r>
            <a:r>
              <a:rPr lang="ru-RU" dirty="0" err="1"/>
              <a:t>съдържа</a:t>
            </a:r>
            <a:r>
              <a:rPr lang="ru-RU" dirty="0"/>
              <a:t> </a:t>
            </a:r>
            <a:r>
              <a:rPr lang="ru-RU" dirty="0" err="1"/>
              <a:t>координатите</a:t>
            </a:r>
            <a:r>
              <a:rPr lang="ru-RU" dirty="0"/>
              <a:t> X (</a:t>
            </a:r>
            <a:r>
              <a:rPr lang="ru-RU" dirty="0" err="1"/>
              <a:t>надолу</a:t>
            </a:r>
            <a:r>
              <a:rPr lang="ru-RU" dirty="0"/>
              <a:t>) и Y (</a:t>
            </a:r>
            <a:r>
              <a:rPr lang="ru-RU" dirty="0" err="1"/>
              <a:t>надясно</a:t>
            </a:r>
            <a:r>
              <a:rPr lang="ru-RU" dirty="0"/>
              <a:t>), в </a:t>
            </a:r>
            <a:r>
              <a:rPr lang="ru-RU" dirty="0" err="1"/>
              <a:t>брой</a:t>
            </a:r>
            <a:r>
              <a:rPr lang="ru-RU" dirty="0"/>
              <a:t> пиксели, от </a:t>
            </a:r>
            <a:r>
              <a:rPr lang="ru-RU" dirty="0" err="1"/>
              <a:t>горния</a:t>
            </a:r>
            <a:r>
              <a:rPr lang="ru-RU" dirty="0"/>
              <a:t> </a:t>
            </a:r>
            <a:r>
              <a:rPr lang="ru-RU" dirty="0" err="1"/>
              <a:t>ляв</a:t>
            </a:r>
            <a:r>
              <a:rPr lang="ru-RU" dirty="0"/>
              <a:t> </a:t>
            </a:r>
            <a:r>
              <a:rPr lang="ru-RU" dirty="0" err="1"/>
              <a:t>ъгъл</a:t>
            </a:r>
            <a:r>
              <a:rPr lang="ru-RU" dirty="0"/>
              <a:t> на формата (или друга </a:t>
            </a:r>
            <a:r>
              <a:rPr lang="ru-RU" dirty="0" err="1"/>
              <a:t>съдържаща</a:t>
            </a:r>
            <a:r>
              <a:rPr lang="ru-RU" dirty="0"/>
              <a:t> </a:t>
            </a:r>
            <a:r>
              <a:rPr lang="ru-RU" dirty="0" err="1"/>
              <a:t>контрола</a:t>
            </a:r>
            <a:r>
              <a:rPr lang="ru-RU" dirty="0"/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9625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91738"/>
            <a:ext cx="21945600" cy="1193248"/>
          </a:xfrm>
        </p:spPr>
        <p:txBody>
          <a:bodyPr>
            <a:normAutofit/>
          </a:bodyPr>
          <a:lstStyle/>
          <a:p>
            <a:r>
              <a:rPr lang="bg-BG" dirty="0"/>
              <a:t>Екранната форма</a:t>
            </a:r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0" y="1584987"/>
            <a:ext cx="17235488" cy="116821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Всяко приложение с </a:t>
            </a:r>
            <a:r>
              <a:rPr lang="ru-RU" dirty="0" err="1"/>
              <a:t>графичен</a:t>
            </a:r>
            <a:r>
              <a:rPr lang="ru-RU" dirty="0"/>
              <a:t> интерфейс в </a:t>
            </a:r>
            <a:r>
              <a:rPr lang="en-GB" dirty="0"/>
              <a:t>OS Windows </a:t>
            </a:r>
            <a:r>
              <a:rPr lang="bg-BG" dirty="0"/>
              <a:t>трябва да има един </a:t>
            </a:r>
            <a:r>
              <a:rPr lang="ru-RU" dirty="0" err="1"/>
              <a:t>основен</a:t>
            </a:r>
            <a:r>
              <a:rPr lang="ru-RU" dirty="0"/>
              <a:t> </a:t>
            </a:r>
            <a:r>
              <a:rPr lang="ru-RU" dirty="0" err="1"/>
              <a:t>прозорец</a:t>
            </a:r>
            <a:r>
              <a:rPr lang="ru-RU" dirty="0"/>
              <a:t>. В </a:t>
            </a:r>
            <a:r>
              <a:rPr lang="en-GB" dirty="0"/>
              <a:t>C# </a:t>
            </a:r>
            <a:r>
              <a:rPr lang="bg-BG" dirty="0"/>
              <a:t>този прозорец трябва да съдържа </a:t>
            </a:r>
            <a:r>
              <a:rPr lang="ru-RU" dirty="0"/>
              <a:t>единствен </a:t>
            </a:r>
            <a:r>
              <a:rPr lang="ru-RU" dirty="0" err="1"/>
              <a:t>обект</a:t>
            </a:r>
            <a:r>
              <a:rPr lang="ru-RU" dirty="0"/>
              <a:t> от </a:t>
            </a:r>
            <a:r>
              <a:rPr lang="ru-RU" dirty="0" err="1"/>
              <a:t>класа</a:t>
            </a:r>
            <a:r>
              <a:rPr lang="ru-RU" dirty="0"/>
              <a:t> 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ru-RU" dirty="0"/>
              <a:t>, </a:t>
            </a:r>
            <a:r>
              <a:rPr lang="ru-RU" dirty="0" err="1"/>
              <a:t>съдържащ</a:t>
            </a:r>
            <a:r>
              <a:rPr lang="ru-RU" dirty="0"/>
              <a:t> </a:t>
            </a:r>
            <a:r>
              <a:rPr lang="ru-RU" dirty="0" err="1"/>
              <a:t>останалите</a:t>
            </a:r>
            <a:r>
              <a:rPr lang="ru-RU" dirty="0"/>
              <a:t> контроли на </a:t>
            </a:r>
            <a:r>
              <a:rPr lang="ru-RU" dirty="0" err="1"/>
              <a:t>програмата</a:t>
            </a:r>
            <a:r>
              <a:rPr lang="ru-RU" dirty="0"/>
              <a:t> – </a:t>
            </a:r>
            <a:r>
              <a:rPr lang="ru-RU" dirty="0" err="1"/>
              <a:t>началната</a:t>
            </a:r>
            <a:r>
              <a:rPr lang="ru-RU" dirty="0"/>
              <a:t> </a:t>
            </a:r>
            <a:r>
              <a:rPr lang="ru-RU" dirty="0" err="1"/>
              <a:t>екранна</a:t>
            </a:r>
            <a:r>
              <a:rPr lang="ru-RU" dirty="0"/>
              <a:t> форма.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Празната</a:t>
            </a:r>
            <a:r>
              <a:rPr lang="ru-RU" dirty="0"/>
              <a:t> </a:t>
            </a:r>
            <a:r>
              <a:rPr lang="ru-RU" dirty="0" err="1"/>
              <a:t>екранна</a:t>
            </a:r>
            <a:r>
              <a:rPr lang="ru-RU" dirty="0"/>
              <a:t> форма се </a:t>
            </a:r>
            <a:r>
              <a:rPr lang="ru-RU" dirty="0" err="1"/>
              <a:t>създава</a:t>
            </a:r>
            <a:r>
              <a:rPr lang="ru-RU" dirty="0"/>
              <a:t> автоматично от </a:t>
            </a:r>
            <a:r>
              <a:rPr lang="ru-RU" dirty="0" err="1"/>
              <a:t>средата</a:t>
            </a:r>
            <a:r>
              <a:rPr lang="bg-BG" dirty="0"/>
              <a:t>. З</a:t>
            </a:r>
            <a:r>
              <a:rPr lang="ru-RU" dirty="0" err="1"/>
              <a:t>атова</a:t>
            </a:r>
            <a:r>
              <a:rPr lang="ru-RU" dirty="0"/>
              <a:t> в </a:t>
            </a:r>
            <a:r>
              <a:rPr lang="ru-RU" dirty="0" err="1"/>
              <a:t>прозореца</a:t>
            </a:r>
            <a:r>
              <a:rPr lang="ru-RU" dirty="0"/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lang="ru-RU" dirty="0"/>
              <a:t> </a:t>
            </a:r>
            <a:r>
              <a:rPr lang="ru-RU" dirty="0" err="1"/>
              <a:t>няма</a:t>
            </a:r>
            <a:r>
              <a:rPr lang="ru-RU" dirty="0"/>
              <a:t> </a:t>
            </a:r>
            <a:r>
              <a:rPr lang="ru-RU" dirty="0" err="1"/>
              <a:t>такава</a:t>
            </a:r>
            <a:r>
              <a:rPr lang="ru-RU" dirty="0"/>
              <a:t> </a:t>
            </a:r>
            <a:r>
              <a:rPr lang="ru-RU" dirty="0" err="1"/>
              <a:t>контрола</a:t>
            </a:r>
            <a:r>
              <a:rPr lang="ru-RU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За </a:t>
            </a:r>
            <a:r>
              <a:rPr lang="ru-RU" dirty="0" err="1"/>
              <a:t>екранната</a:t>
            </a:r>
            <a:r>
              <a:rPr lang="ru-RU" dirty="0"/>
              <a:t> форма </a:t>
            </a:r>
            <a:r>
              <a:rPr lang="ru-RU" dirty="0" err="1"/>
              <a:t>свойството</a:t>
            </a:r>
            <a:r>
              <a:rPr lang="ru-RU" dirty="0"/>
              <a:t> </a:t>
            </a:r>
            <a:r>
              <a:rPr lang="ru-RU" dirty="0" err="1"/>
              <a:t>Location</a:t>
            </a:r>
            <a:r>
              <a:rPr lang="ru-RU" dirty="0"/>
              <a:t> на практика не </a:t>
            </a:r>
            <a:r>
              <a:rPr lang="ru-RU" dirty="0" err="1"/>
              <a:t>същест</a:t>
            </a:r>
            <a:r>
              <a:rPr lang="en-GB" dirty="0"/>
              <a:t>-</a:t>
            </a:r>
            <a:endParaRPr lang="bg-BG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вува</a:t>
            </a:r>
            <a:r>
              <a:rPr lang="ru-RU" dirty="0"/>
              <a:t>, </a:t>
            </a:r>
            <a:r>
              <a:rPr lang="ru-RU" dirty="0" err="1"/>
              <a:t>тъй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няма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да </a:t>
            </a:r>
            <a:r>
              <a:rPr lang="ru-RU" dirty="0" err="1"/>
              <a:t>съдържа</a:t>
            </a:r>
            <a:r>
              <a:rPr lang="ru-RU" dirty="0"/>
              <a:t> </a:t>
            </a:r>
            <a:r>
              <a:rPr lang="ru-RU" dirty="0" err="1"/>
              <a:t>екранната</a:t>
            </a:r>
            <a:r>
              <a:rPr lang="ru-RU" dirty="0"/>
              <a:t> форма</a:t>
            </a:r>
            <a:endParaRPr lang="en-GB" dirty="0"/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 </a:t>
            </a:r>
            <a:r>
              <a:rPr lang="ru-RU" dirty="0" err="1"/>
              <a:t>приложението</a:t>
            </a:r>
            <a:r>
              <a:rPr lang="ru-RU" dirty="0"/>
              <a:t>. </a:t>
            </a:r>
            <a:r>
              <a:rPr lang="ru-RU" dirty="0" err="1"/>
              <a:t>Мястото</a:t>
            </a:r>
            <a:r>
              <a:rPr lang="ru-RU" dirty="0"/>
              <a:t> на </a:t>
            </a:r>
            <a:r>
              <a:rPr lang="ru-RU" dirty="0" err="1"/>
              <a:t>основния</a:t>
            </a:r>
            <a:r>
              <a:rPr lang="ru-RU" dirty="0"/>
              <a:t> </a:t>
            </a:r>
            <a:r>
              <a:rPr lang="ru-RU" dirty="0" err="1"/>
              <a:t>прозорец</a:t>
            </a:r>
            <a:r>
              <a:rPr lang="ru-RU" dirty="0"/>
              <a:t> на </a:t>
            </a:r>
            <a:r>
              <a:rPr lang="ru-RU" dirty="0" err="1"/>
              <a:t>програмата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екрана</a:t>
            </a:r>
            <a:r>
              <a:rPr lang="ru-RU" dirty="0"/>
              <a:t> се </a:t>
            </a:r>
            <a:r>
              <a:rPr lang="ru-RU" dirty="0" err="1"/>
              <a:t>задава</a:t>
            </a:r>
            <a:r>
              <a:rPr lang="ru-RU" dirty="0"/>
              <a:t> в </a:t>
            </a:r>
            <a:r>
              <a:rPr lang="ru-RU" dirty="0" err="1"/>
              <a:t>свойството</a:t>
            </a:r>
            <a:r>
              <a:rPr lang="ru-RU" dirty="0"/>
              <a:t> </a:t>
            </a:r>
            <a:r>
              <a:rPr 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StartPosition</a:t>
            </a:r>
            <a:r>
              <a:rPr lang="ru-RU" dirty="0"/>
              <a:t>. По </a:t>
            </a:r>
            <a:r>
              <a:rPr lang="ru-RU" dirty="0" err="1"/>
              <a:t>премълчаване</a:t>
            </a:r>
            <a:r>
              <a:rPr lang="ru-RU" dirty="0"/>
              <a:t> </a:t>
            </a:r>
            <a:r>
              <a:rPr lang="ru-RU" dirty="0" err="1"/>
              <a:t>стойността</a:t>
            </a:r>
            <a:r>
              <a:rPr lang="ru-RU" dirty="0"/>
              <a:t>  на </a:t>
            </a:r>
            <a:r>
              <a:rPr lang="ru-RU" dirty="0" err="1"/>
              <a:t>това</a:t>
            </a:r>
            <a:r>
              <a:rPr lang="ru-RU" dirty="0"/>
              <a:t> свойство е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WindowsDefaultLocation</a:t>
            </a:r>
            <a:r>
              <a:rPr lang="ru-RU" dirty="0"/>
              <a:t>, т.е. там </a:t>
            </a:r>
            <a:r>
              <a:rPr lang="ru-RU" dirty="0" err="1"/>
              <a:t>където</a:t>
            </a:r>
            <a:r>
              <a:rPr lang="ru-RU" dirty="0"/>
              <a:t> ОС </a:t>
            </a:r>
            <a:r>
              <a:rPr lang="ru-RU" dirty="0" err="1"/>
              <a:t>прецени</a:t>
            </a:r>
            <a:r>
              <a:rPr lang="ru-RU" dirty="0"/>
              <a:t>. Друга </a:t>
            </a:r>
            <a:r>
              <a:rPr lang="ru-RU" dirty="0" err="1"/>
              <a:t>възможност</a:t>
            </a:r>
            <a:r>
              <a:rPr lang="ru-RU" dirty="0"/>
              <a:t> е </a:t>
            </a:r>
            <a:r>
              <a:rPr lang="bg-BG" dirty="0"/>
              <a:t>С</a:t>
            </a:r>
            <a:r>
              <a:rPr lang="en-GB" dirty="0"/>
              <a:t>enter</a:t>
            </a:r>
            <a:r>
              <a:rPr lang="bg-BG" dirty="0"/>
              <a:t> </a:t>
            </a:r>
            <a:r>
              <a:rPr lang="en-GB" dirty="0"/>
              <a:t>Screen </a:t>
            </a:r>
            <a:r>
              <a:rPr lang="bg-BG" dirty="0"/>
              <a:t>(средата на екрана).</a:t>
            </a:r>
            <a:endParaRPr lang="ru-RU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По-важни</a:t>
            </a:r>
            <a:r>
              <a:rPr lang="ru-RU" dirty="0"/>
              <a:t> </a:t>
            </a:r>
            <a:r>
              <a:rPr lang="ru-RU" dirty="0" err="1"/>
              <a:t>други</a:t>
            </a:r>
            <a:r>
              <a:rPr lang="ru-RU" dirty="0"/>
              <a:t> свойства на формата </a:t>
            </a:r>
            <a:r>
              <a:rPr lang="ru-RU" dirty="0" err="1"/>
              <a:t>са</a:t>
            </a:r>
            <a:r>
              <a:rPr lang="ru-RU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dirty="0"/>
              <a:t> e свойство от тип </a:t>
            </a:r>
            <a:r>
              <a:rPr lang="ru-RU" dirty="0" err="1"/>
              <a:t>string</a:t>
            </a:r>
            <a:r>
              <a:rPr lang="ru-RU" dirty="0"/>
              <a:t>. В него се </a:t>
            </a:r>
            <a:r>
              <a:rPr lang="ru-RU" dirty="0" err="1"/>
              <a:t>задава</a:t>
            </a:r>
            <a:r>
              <a:rPr lang="ru-RU" dirty="0"/>
              <a:t> </a:t>
            </a:r>
            <a:r>
              <a:rPr lang="ru-RU" dirty="0" err="1"/>
              <a:t>заглавието</a:t>
            </a:r>
            <a:r>
              <a:rPr lang="ru-RU" dirty="0"/>
              <a:t> на прозоре-</a:t>
            </a:r>
            <a:r>
              <a:rPr lang="ru-RU" dirty="0" err="1"/>
              <a:t>ца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се </a:t>
            </a:r>
            <a:r>
              <a:rPr lang="ru-RU" dirty="0" err="1"/>
              <a:t>изписва</a:t>
            </a:r>
            <a:r>
              <a:rPr lang="ru-RU" dirty="0"/>
              <a:t> в </a:t>
            </a:r>
            <a:r>
              <a:rPr lang="ru-RU" dirty="0" err="1"/>
              <a:t>лентата</a:t>
            </a:r>
            <a:r>
              <a:rPr lang="ru-RU" dirty="0"/>
              <a:t> в </a:t>
            </a:r>
            <a:r>
              <a:rPr lang="ru-RU" dirty="0" err="1"/>
              <a:t>горния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край. </a:t>
            </a:r>
            <a:r>
              <a:rPr lang="ru-RU" dirty="0" err="1"/>
              <a:t>Заглавието</a:t>
            </a:r>
            <a:r>
              <a:rPr lang="ru-RU" dirty="0"/>
              <a:t> най-</a:t>
            </a:r>
            <a:r>
              <a:rPr lang="ru-RU" dirty="0" err="1"/>
              <a:t>често</a:t>
            </a:r>
            <a:r>
              <a:rPr lang="ru-RU" dirty="0"/>
              <a:t> е </a:t>
            </a:r>
            <a:r>
              <a:rPr lang="ru-RU" dirty="0" err="1"/>
              <a:t>името</a:t>
            </a:r>
            <a:r>
              <a:rPr lang="ru-RU" dirty="0"/>
              <a:t> на </a:t>
            </a:r>
            <a:r>
              <a:rPr lang="ru-RU" dirty="0" err="1"/>
              <a:t>програмата</a:t>
            </a:r>
            <a:r>
              <a:rPr lang="ru-RU" dirty="0"/>
              <a:t>. </a:t>
            </a:r>
          </a:p>
        </p:txBody>
      </p:sp>
      <p:graphicFrame>
        <p:nvGraphicFramePr>
          <p:cNvPr id="5" name="Обект 4">
            <a:extLst>
              <a:ext uri="{FF2B5EF4-FFF2-40B4-BE49-F238E27FC236}">
                <a16:creationId xmlns:a16="http://schemas.microsoft.com/office/drawing/2014/main" id="{3EDB456A-B94B-CA78-2D91-E9EF94A05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045994"/>
              </p:ext>
            </p:extLst>
          </p:nvPr>
        </p:nvGraphicFramePr>
        <p:xfrm>
          <a:off x="17826038" y="988361"/>
          <a:ext cx="6119812" cy="1219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446200" imgH="4876920" progId="Paint.Picture">
                  <p:embed/>
                </p:oleObj>
              </mc:Choice>
              <mc:Fallback>
                <p:oleObj name="Bitmap Image" r:id="rId3" imgW="2446200" imgH="4876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26038" y="988361"/>
                        <a:ext cx="6119812" cy="1219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60521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91738"/>
            <a:ext cx="21945600" cy="1193248"/>
          </a:xfrm>
        </p:spPr>
        <p:txBody>
          <a:bodyPr>
            <a:normAutofit/>
          </a:bodyPr>
          <a:lstStyle/>
          <a:p>
            <a:r>
              <a:rPr lang="bg-BG" dirty="0"/>
              <a:t>Екранната форма</a:t>
            </a:r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0" y="1584987"/>
            <a:ext cx="17235488" cy="116821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BackColor</a:t>
            </a:r>
            <a:r>
              <a:rPr lang="ru-RU" dirty="0"/>
              <a:t> е </a:t>
            </a:r>
            <a:r>
              <a:rPr lang="ru-RU" dirty="0" err="1"/>
              <a:t>цветът</a:t>
            </a:r>
            <a:r>
              <a:rPr lang="ru-RU" dirty="0"/>
              <a:t> на фона на формата. </a:t>
            </a:r>
            <a:r>
              <a:rPr lang="ru-RU" dirty="0" err="1"/>
              <a:t>Тъй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цветовете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много, </a:t>
            </a:r>
            <a:r>
              <a:rPr lang="ru-RU" dirty="0" err="1"/>
              <a:t>дясното</a:t>
            </a:r>
            <a:r>
              <a:rPr lang="ru-RU" dirty="0"/>
              <a:t> поле на </a:t>
            </a:r>
            <a:r>
              <a:rPr lang="ru-RU" dirty="0" err="1"/>
              <a:t>свойството</a:t>
            </a:r>
            <a:r>
              <a:rPr lang="ru-RU" dirty="0"/>
              <a:t> е </a:t>
            </a:r>
            <a:r>
              <a:rPr lang="ru-RU" dirty="0" err="1"/>
              <a:t>комбинирана</a:t>
            </a:r>
            <a:r>
              <a:rPr lang="ru-RU" dirty="0"/>
              <a:t> </a:t>
            </a:r>
            <a:r>
              <a:rPr lang="ru-RU" dirty="0" err="1"/>
              <a:t>кутия</a:t>
            </a:r>
            <a:r>
              <a:rPr lang="ru-RU" dirty="0"/>
              <a:t>, в </a:t>
            </a:r>
            <a:r>
              <a:rPr lang="ru-RU" dirty="0" err="1"/>
              <a:t>списъка</a:t>
            </a:r>
            <a:r>
              <a:rPr lang="ru-RU" dirty="0"/>
              <a:t> на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поставени</a:t>
            </a:r>
            <a:r>
              <a:rPr lang="ru-RU" dirty="0"/>
              <a:t> </a:t>
            </a:r>
            <a:r>
              <a:rPr lang="ru-RU" dirty="0" err="1"/>
              <a:t>възможните</a:t>
            </a:r>
            <a:r>
              <a:rPr lang="ru-RU" dirty="0"/>
              <a:t> </a:t>
            </a:r>
            <a:r>
              <a:rPr lang="ru-RU" dirty="0" err="1"/>
              <a:t>цветове</a:t>
            </a:r>
            <a:r>
              <a:rPr lang="ru-RU" dirty="0"/>
              <a:t>. </a:t>
            </a:r>
            <a:r>
              <a:rPr lang="ru-RU" dirty="0" err="1"/>
              <a:t>Такива</a:t>
            </a:r>
            <a:r>
              <a:rPr lang="ru-RU" dirty="0"/>
              <a:t> </a:t>
            </a:r>
            <a:r>
              <a:rPr lang="ru-RU" dirty="0" err="1"/>
              <a:t>комбинирани</a:t>
            </a:r>
            <a:r>
              <a:rPr lang="ru-RU" dirty="0"/>
              <a:t> </a:t>
            </a:r>
            <a:r>
              <a:rPr lang="ru-RU" dirty="0" err="1"/>
              <a:t>кутии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в </a:t>
            </a:r>
            <a:r>
              <a:rPr lang="ru-RU" dirty="0" err="1"/>
              <a:t>десните</a:t>
            </a:r>
            <a:r>
              <a:rPr lang="ru-RU" dirty="0"/>
              <a:t> полета на много свойства, </a:t>
            </a:r>
            <a:r>
              <a:rPr lang="ru-RU" dirty="0" err="1"/>
              <a:t>дори</a:t>
            </a:r>
            <a:r>
              <a:rPr lang="ru-RU" dirty="0"/>
              <a:t> и на </a:t>
            </a:r>
            <a:r>
              <a:rPr lang="ru-RU" dirty="0" err="1"/>
              <a:t>такива</a:t>
            </a:r>
            <a:r>
              <a:rPr lang="ru-RU" dirty="0"/>
              <a:t>,  за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само две </a:t>
            </a:r>
            <a:r>
              <a:rPr lang="ru-RU" dirty="0" err="1"/>
              <a:t>възможности</a:t>
            </a:r>
            <a:r>
              <a:rPr lang="ru-RU" dirty="0"/>
              <a:t>, например, </a:t>
            </a:r>
            <a:r>
              <a:rPr lang="ru-RU" dirty="0" err="1"/>
              <a:t>true</a:t>
            </a:r>
            <a:r>
              <a:rPr lang="ru-RU" dirty="0"/>
              <a:t> и </a:t>
            </a:r>
            <a:r>
              <a:rPr lang="ru-RU" dirty="0" err="1"/>
              <a:t>false</a:t>
            </a:r>
            <a:r>
              <a:rPr lang="ru-RU" dirty="0"/>
              <a:t>. На </a:t>
            </a:r>
            <a:r>
              <a:rPr lang="ru-RU" dirty="0" err="1"/>
              <a:t>фигурата</a:t>
            </a:r>
            <a:r>
              <a:rPr lang="ru-RU" dirty="0"/>
              <a:t> е показана </a:t>
            </a:r>
            <a:r>
              <a:rPr lang="ru-RU" dirty="0" err="1"/>
              <a:t>цветовата</a:t>
            </a:r>
            <a:r>
              <a:rPr lang="ru-RU" dirty="0"/>
              <a:t> палитра </a:t>
            </a:r>
            <a:r>
              <a:rPr lang="en-GB" dirty="0"/>
              <a:t>System</a:t>
            </a:r>
            <a:r>
              <a:rPr lang="bg-BG" dirty="0"/>
              <a:t>, а по-познатата е </a:t>
            </a:r>
            <a:r>
              <a:rPr lang="en-GB" dirty="0"/>
              <a:t>Custom</a:t>
            </a:r>
            <a:r>
              <a:rPr lang="bg-BG" dirty="0"/>
              <a:t>.</a:t>
            </a:r>
            <a:endParaRPr lang="ru-RU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ForeColor</a:t>
            </a:r>
            <a:r>
              <a:rPr lang="ru-RU" dirty="0"/>
              <a:t> е </a:t>
            </a:r>
            <a:r>
              <a:rPr lang="ru-RU" dirty="0" err="1"/>
              <a:t>цветът</a:t>
            </a:r>
            <a:r>
              <a:rPr lang="ru-RU" dirty="0"/>
              <a:t>, с </a:t>
            </a:r>
            <a:r>
              <a:rPr lang="ru-RU" dirty="0" err="1"/>
              <a:t>който</a:t>
            </a:r>
            <a:r>
              <a:rPr lang="ru-RU" dirty="0"/>
              <a:t> по </a:t>
            </a:r>
            <a:r>
              <a:rPr lang="ru-RU" dirty="0" err="1"/>
              <a:t>премълчаване</a:t>
            </a:r>
            <a:r>
              <a:rPr lang="ru-RU" dirty="0"/>
              <a:t> се </a:t>
            </a:r>
            <a:r>
              <a:rPr lang="ru-RU" dirty="0" err="1"/>
              <a:t>изписват</a:t>
            </a:r>
            <a:r>
              <a:rPr lang="ru-RU" dirty="0"/>
              <a:t> </a:t>
            </a:r>
            <a:r>
              <a:rPr lang="ru-RU" dirty="0" err="1"/>
              <a:t>текстовете</a:t>
            </a:r>
            <a:r>
              <a:rPr lang="ru-RU" dirty="0"/>
              <a:t> на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включени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формата контроли. </a:t>
            </a:r>
            <a:r>
              <a:rPr lang="ru-RU" dirty="0" err="1"/>
              <a:t>Ако</a:t>
            </a:r>
            <a:r>
              <a:rPr lang="ru-RU" dirty="0"/>
              <a:t> в </a:t>
            </a:r>
            <a:r>
              <a:rPr lang="ru-RU" dirty="0" err="1"/>
              <a:t>някоя</a:t>
            </a:r>
            <a:r>
              <a:rPr lang="ru-RU" dirty="0"/>
              <a:t> от контроли-те, в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текст, се </a:t>
            </a:r>
            <a:r>
              <a:rPr lang="ru-RU" dirty="0" err="1"/>
              <a:t>постави</a:t>
            </a:r>
            <a:r>
              <a:rPr lang="ru-RU" dirty="0"/>
              <a:t> друг </a:t>
            </a:r>
            <a:r>
              <a:rPr lang="ru-RU" dirty="0" err="1"/>
              <a:t>цвят</a:t>
            </a:r>
            <a:r>
              <a:rPr lang="ru-RU" dirty="0"/>
              <a:t> в </a:t>
            </a:r>
            <a:r>
              <a:rPr lang="ru-RU" dirty="0" err="1"/>
              <a:t>нейното</a:t>
            </a:r>
            <a:r>
              <a:rPr lang="ru-RU" dirty="0"/>
              <a:t> свойство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ForeColor</a:t>
            </a:r>
            <a:r>
              <a:rPr lang="ru-RU" dirty="0"/>
              <a:t>, то </a:t>
            </a:r>
            <a:r>
              <a:rPr lang="ru-RU" dirty="0" err="1"/>
              <a:t>изписването</a:t>
            </a:r>
            <a:r>
              <a:rPr lang="ru-RU" dirty="0"/>
              <a:t> на текста в </a:t>
            </a:r>
            <a:r>
              <a:rPr lang="ru-RU" dirty="0" err="1"/>
              <a:t>тази</a:t>
            </a:r>
            <a:r>
              <a:rPr lang="ru-RU" dirty="0"/>
              <a:t>  </a:t>
            </a:r>
            <a:r>
              <a:rPr lang="ru-RU" dirty="0" err="1"/>
              <a:t>контрола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стане с </a:t>
            </a:r>
            <a:r>
              <a:rPr lang="ru-RU" dirty="0" err="1"/>
              <a:t>този</a:t>
            </a:r>
            <a:r>
              <a:rPr lang="ru-RU" dirty="0"/>
              <a:t> </a:t>
            </a:r>
            <a:r>
              <a:rPr lang="ru-RU" dirty="0" err="1"/>
              <a:t>цвят</a:t>
            </a:r>
            <a:r>
              <a:rPr lang="ru-RU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ControlBox</a:t>
            </a:r>
            <a:r>
              <a:rPr lang="ru-RU" dirty="0"/>
              <a:t> </a:t>
            </a:r>
            <a:r>
              <a:rPr lang="ru-RU" dirty="0" err="1"/>
              <a:t>активира</a:t>
            </a:r>
            <a:r>
              <a:rPr lang="ru-RU" dirty="0"/>
              <a:t>/</a:t>
            </a:r>
            <a:r>
              <a:rPr lang="ru-RU" dirty="0" err="1"/>
              <a:t>деактивира</a:t>
            </a:r>
            <a:r>
              <a:rPr lang="ru-RU" dirty="0"/>
              <a:t> </a:t>
            </a:r>
            <a:r>
              <a:rPr lang="ru-RU" dirty="0" err="1"/>
              <a:t>групата</a:t>
            </a:r>
            <a:r>
              <a:rPr lang="ru-RU" dirty="0"/>
              <a:t> от три бутона,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управляват</a:t>
            </a:r>
            <a:r>
              <a:rPr lang="ru-RU" dirty="0"/>
              <a:t> </a:t>
            </a:r>
            <a:r>
              <a:rPr lang="ru-RU" dirty="0" err="1"/>
              <a:t>показването</a:t>
            </a:r>
            <a:r>
              <a:rPr lang="ru-RU" dirty="0"/>
              <a:t> на </a:t>
            </a:r>
            <a:r>
              <a:rPr lang="ru-RU" dirty="0" err="1"/>
              <a:t>прозореца</a:t>
            </a:r>
            <a:r>
              <a:rPr lang="ru-RU" dirty="0"/>
              <a:t> -                              . </a:t>
            </a:r>
            <a:r>
              <a:rPr lang="ru-RU" dirty="0" err="1"/>
              <a:t>Бутонът</a:t>
            </a:r>
            <a:r>
              <a:rPr lang="ru-RU" dirty="0"/>
              <a:t> </a:t>
            </a:r>
            <a:r>
              <a:rPr lang="ru-RU" dirty="0" err="1"/>
              <a:t>вляво</a:t>
            </a:r>
            <a:r>
              <a:rPr lang="ru-RU" dirty="0"/>
              <a:t> </a:t>
            </a:r>
            <a:r>
              <a:rPr lang="ru-RU" dirty="0" err="1"/>
              <a:t>минимизира</a:t>
            </a:r>
            <a:r>
              <a:rPr lang="ru-RU" dirty="0"/>
              <a:t> </a:t>
            </a:r>
            <a:r>
              <a:rPr lang="ru-RU" dirty="0" err="1"/>
              <a:t>прозореца</a:t>
            </a:r>
            <a:r>
              <a:rPr lang="ru-RU" dirty="0"/>
              <a:t> до икона в </a:t>
            </a:r>
            <a:r>
              <a:rPr lang="ru-RU" dirty="0" err="1"/>
              <a:t>лентата</a:t>
            </a:r>
            <a:r>
              <a:rPr lang="ru-RU" dirty="0"/>
              <a:t> на </a:t>
            </a:r>
            <a:r>
              <a:rPr lang="ru-RU" dirty="0" err="1"/>
              <a:t>задачите</a:t>
            </a:r>
            <a:r>
              <a:rPr lang="ru-RU" dirty="0"/>
              <a:t>. С бутона в </a:t>
            </a:r>
            <a:r>
              <a:rPr lang="ru-RU" dirty="0" err="1"/>
              <a:t>средата</a:t>
            </a:r>
            <a:r>
              <a:rPr lang="ru-RU" dirty="0"/>
              <a:t> </a:t>
            </a:r>
            <a:r>
              <a:rPr lang="ru-RU" dirty="0" err="1"/>
              <a:t>отваряме</a:t>
            </a:r>
            <a:r>
              <a:rPr lang="ru-RU" dirty="0"/>
              <a:t> </a:t>
            </a:r>
            <a:r>
              <a:rPr lang="ru-RU" dirty="0" err="1"/>
              <a:t>прозореца</a:t>
            </a:r>
            <a:r>
              <a:rPr lang="ru-RU" dirty="0"/>
              <a:t> до </a:t>
            </a:r>
            <a:r>
              <a:rPr lang="ru-RU" dirty="0" err="1"/>
              <a:t>цял</a:t>
            </a:r>
            <a:r>
              <a:rPr lang="ru-RU" dirty="0"/>
              <a:t> </a:t>
            </a:r>
            <a:r>
              <a:rPr lang="ru-RU" dirty="0" err="1"/>
              <a:t>екран</a:t>
            </a:r>
            <a:r>
              <a:rPr lang="ru-RU" dirty="0"/>
              <a:t> или го правим редактируем до </a:t>
            </a:r>
            <a:r>
              <a:rPr lang="ru-RU" dirty="0" err="1"/>
              <a:t>желани</a:t>
            </a:r>
            <a:r>
              <a:rPr lang="ru-RU" dirty="0"/>
              <a:t> от потребителя </a:t>
            </a:r>
            <a:r>
              <a:rPr lang="ru-RU" dirty="0" err="1"/>
              <a:t>размери</a:t>
            </a:r>
            <a:r>
              <a:rPr lang="ru-RU" dirty="0"/>
              <a:t>. С бутона </a:t>
            </a:r>
            <a:r>
              <a:rPr lang="ru-RU" dirty="0" err="1"/>
              <a:t>вдясно</a:t>
            </a:r>
            <a:r>
              <a:rPr lang="ru-RU" dirty="0"/>
              <a:t> </a:t>
            </a:r>
            <a:r>
              <a:rPr lang="ru-RU" dirty="0" err="1"/>
              <a:t>затваряме</a:t>
            </a:r>
            <a:r>
              <a:rPr lang="ru-RU" dirty="0"/>
              <a:t> </a:t>
            </a:r>
            <a:r>
              <a:rPr lang="ru-RU" dirty="0" err="1"/>
              <a:t>прозореца</a:t>
            </a:r>
            <a:r>
              <a:rPr lang="ru-RU" dirty="0"/>
              <a:t> (и </a:t>
            </a:r>
            <a:r>
              <a:rPr lang="ru-RU" dirty="0" err="1"/>
              <a:t>спираме</a:t>
            </a:r>
            <a:r>
              <a:rPr lang="ru-RU" dirty="0"/>
              <a:t> </a:t>
            </a:r>
            <a:r>
              <a:rPr lang="ru-RU" dirty="0" err="1"/>
              <a:t>изпълнението</a:t>
            </a:r>
            <a:r>
              <a:rPr lang="ru-RU" dirty="0"/>
              <a:t> на </a:t>
            </a:r>
            <a:r>
              <a:rPr lang="ru-RU" dirty="0" err="1"/>
              <a:t>приложението</a:t>
            </a:r>
            <a:r>
              <a:rPr lang="ru-RU" dirty="0"/>
              <a:t>).  </a:t>
            </a:r>
          </a:p>
        </p:txBody>
      </p:sp>
      <p:graphicFrame>
        <p:nvGraphicFramePr>
          <p:cNvPr id="4" name="Обект 3">
            <a:extLst>
              <a:ext uri="{FF2B5EF4-FFF2-40B4-BE49-F238E27FC236}">
                <a16:creationId xmlns:a16="http://schemas.microsoft.com/office/drawing/2014/main" id="{94ABE472-D662-F117-92FE-6C873CE179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689424"/>
              </p:ext>
            </p:extLst>
          </p:nvPr>
        </p:nvGraphicFramePr>
        <p:xfrm>
          <a:off x="18136393" y="1597961"/>
          <a:ext cx="5790407" cy="11418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491920" imgH="4915080" progId="Paint.Picture">
                  <p:embed/>
                </p:oleObj>
              </mc:Choice>
              <mc:Fallback>
                <p:oleObj name="Bitmap Image" r:id="rId3" imgW="2491920" imgH="4915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36393" y="1597961"/>
                        <a:ext cx="5790407" cy="11418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ект 5">
            <a:extLst>
              <a:ext uri="{FF2B5EF4-FFF2-40B4-BE49-F238E27FC236}">
                <a16:creationId xmlns:a16="http://schemas.microsoft.com/office/drawing/2014/main" id="{CFFD6AC1-D865-53B1-0425-D2839CDE0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993218"/>
              </p:ext>
            </p:extLst>
          </p:nvPr>
        </p:nvGraphicFramePr>
        <p:xfrm>
          <a:off x="10717213" y="9694759"/>
          <a:ext cx="3595135" cy="57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1424880" imgH="228600" progId="Paint.Picture">
                  <p:embed/>
                </p:oleObj>
              </mc:Choice>
              <mc:Fallback>
                <p:oleObj name="Bitmap Image" r:id="rId5" imgW="1424880" imgH="228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7213" y="9694759"/>
                        <a:ext cx="3595135" cy="576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07004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91738"/>
            <a:ext cx="21945600" cy="1193248"/>
          </a:xfrm>
        </p:spPr>
        <p:txBody>
          <a:bodyPr>
            <a:normAutofit/>
          </a:bodyPr>
          <a:lstStyle/>
          <a:p>
            <a:r>
              <a:rPr lang="bg-BG" dirty="0"/>
              <a:t>Контролата </a:t>
            </a:r>
            <a:r>
              <a:rPr lang="en-GB" dirty="0"/>
              <a:t>Label </a:t>
            </a:r>
            <a:r>
              <a:rPr lang="bg-BG" dirty="0"/>
              <a:t>(етикет)</a:t>
            </a:r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0" y="1584987"/>
            <a:ext cx="17033462" cy="1168212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Предназначенито</a:t>
            </a:r>
            <a:r>
              <a:rPr lang="ru-RU" dirty="0"/>
              <a:t> на </a:t>
            </a:r>
            <a:r>
              <a:rPr lang="ru-RU" dirty="0" err="1"/>
              <a:t>контролите</a:t>
            </a:r>
            <a:r>
              <a:rPr lang="ru-RU" dirty="0"/>
              <a:t> от </a:t>
            </a:r>
            <a:r>
              <a:rPr lang="ru-RU" dirty="0" err="1"/>
              <a:t>класа</a:t>
            </a:r>
            <a:r>
              <a:rPr lang="ru-RU" dirty="0"/>
              <a:t> 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ru-RU" dirty="0"/>
              <a:t> (</a:t>
            </a:r>
            <a:r>
              <a:rPr lang="ru-RU" dirty="0" err="1"/>
              <a:t>етикет</a:t>
            </a:r>
            <a:r>
              <a:rPr lang="ru-RU" dirty="0"/>
              <a:t>) е да се поставят надписи в </a:t>
            </a:r>
            <a:r>
              <a:rPr lang="ru-RU" dirty="0" err="1"/>
              <a:t>основния</a:t>
            </a:r>
            <a:r>
              <a:rPr lang="ru-RU" dirty="0"/>
              <a:t> </a:t>
            </a:r>
            <a:r>
              <a:rPr lang="ru-RU" dirty="0" err="1"/>
              <a:t>прозорец</a:t>
            </a:r>
            <a:r>
              <a:rPr lang="ru-RU" dirty="0"/>
              <a:t> на </a:t>
            </a:r>
            <a:r>
              <a:rPr lang="ru-RU" dirty="0" err="1"/>
              <a:t>програмата</a:t>
            </a:r>
            <a:r>
              <a:rPr lang="ru-RU" dirty="0"/>
              <a:t> и </a:t>
            </a:r>
            <a:r>
              <a:rPr lang="ru-RU" dirty="0" err="1"/>
              <a:t>останалите</a:t>
            </a:r>
            <a:r>
              <a:rPr lang="ru-RU" dirty="0"/>
              <a:t> </a:t>
            </a:r>
            <a:r>
              <a:rPr lang="ru-RU" dirty="0" err="1"/>
              <a:t>контейнери</a:t>
            </a:r>
            <a:r>
              <a:rPr lang="ru-RU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В </a:t>
            </a:r>
            <a:r>
              <a:rPr lang="ru-RU" dirty="0" err="1"/>
              <a:t>етикети</a:t>
            </a:r>
            <a:r>
              <a:rPr lang="ru-RU" dirty="0"/>
              <a:t> се поставят заглавия на </a:t>
            </a:r>
            <a:r>
              <a:rPr lang="ru-RU" dirty="0" err="1"/>
              <a:t>прозорците</a:t>
            </a:r>
            <a:r>
              <a:rPr lang="ru-RU" dirty="0"/>
              <a:t>, </a:t>
            </a:r>
            <a:r>
              <a:rPr lang="ru-RU" dirty="0" err="1"/>
              <a:t>поясняващи</a:t>
            </a:r>
            <a:r>
              <a:rPr lang="ru-RU" dirty="0"/>
              <a:t> надписи за </a:t>
            </a:r>
            <a:r>
              <a:rPr lang="ru-RU" dirty="0" err="1"/>
              <a:t>предназначението</a:t>
            </a:r>
            <a:r>
              <a:rPr lang="ru-RU" dirty="0"/>
              <a:t> на </a:t>
            </a:r>
            <a:r>
              <a:rPr lang="ru-RU" dirty="0" err="1"/>
              <a:t>останалите</a:t>
            </a:r>
            <a:r>
              <a:rPr lang="ru-RU" dirty="0"/>
              <a:t> контроли.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В </a:t>
            </a:r>
            <a:r>
              <a:rPr lang="ru-RU" dirty="0" err="1"/>
              <a:t>етикети</a:t>
            </a:r>
            <a:r>
              <a:rPr lang="ru-RU" dirty="0"/>
              <a:t> се </a:t>
            </a:r>
            <a:r>
              <a:rPr lang="ru-RU" dirty="0" err="1"/>
              <a:t>извеждат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само да се </a:t>
            </a:r>
            <a:r>
              <a:rPr lang="ru-RU" dirty="0" err="1"/>
              <a:t>покажат</a:t>
            </a:r>
            <a:r>
              <a:rPr lang="ru-RU" dirty="0"/>
              <a:t> в </a:t>
            </a:r>
            <a:r>
              <a:rPr lang="ru-RU" dirty="0" err="1"/>
              <a:t>прозореца</a:t>
            </a:r>
            <a:r>
              <a:rPr lang="ru-RU" dirty="0"/>
              <a:t>, но не </a:t>
            </a:r>
            <a:r>
              <a:rPr lang="ru-RU" dirty="0" err="1"/>
              <a:t>бива</a:t>
            </a:r>
            <a:r>
              <a:rPr lang="ru-RU" dirty="0"/>
              <a:t> да се изменят от потребителя – например, </a:t>
            </a:r>
            <a:r>
              <a:rPr lang="ru-RU" dirty="0" err="1"/>
              <a:t>резултати</a:t>
            </a:r>
            <a:r>
              <a:rPr lang="ru-RU" dirty="0"/>
              <a:t> от </a:t>
            </a:r>
            <a:r>
              <a:rPr lang="ru-RU" dirty="0" err="1"/>
              <a:t>извършените</a:t>
            </a:r>
            <a:r>
              <a:rPr lang="ru-RU" dirty="0"/>
              <a:t> от </a:t>
            </a:r>
            <a:r>
              <a:rPr lang="ru-RU" dirty="0" err="1"/>
              <a:t>програмата</a:t>
            </a:r>
            <a:r>
              <a:rPr lang="ru-RU" dirty="0"/>
              <a:t> </a:t>
            </a:r>
            <a:r>
              <a:rPr lang="ru-RU" dirty="0" err="1"/>
              <a:t>пресмятания</a:t>
            </a:r>
            <a:r>
              <a:rPr lang="ru-RU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В </a:t>
            </a:r>
            <a:r>
              <a:rPr lang="ru-RU" dirty="0" err="1"/>
              <a:t>прозореца</a:t>
            </a:r>
            <a:r>
              <a:rPr lang="ru-RU" dirty="0"/>
              <a:t> </a:t>
            </a:r>
            <a:r>
              <a:rPr lang="ru-RU" dirty="0" err="1"/>
              <a:t>Toolbox</a:t>
            </a:r>
            <a:r>
              <a:rPr lang="ru-RU" dirty="0"/>
              <a:t> </a:t>
            </a:r>
            <a:r>
              <a:rPr lang="ru-RU" dirty="0" err="1"/>
              <a:t>етикетът</a:t>
            </a:r>
            <a:r>
              <a:rPr lang="ru-RU" dirty="0"/>
              <a:t> е </a:t>
            </a:r>
            <a:r>
              <a:rPr lang="ru-RU" dirty="0" err="1"/>
              <a:t>представен</a:t>
            </a:r>
            <a:r>
              <a:rPr lang="ru-RU" dirty="0"/>
              <a:t> с </a:t>
            </a:r>
            <a:r>
              <a:rPr lang="ru-RU" dirty="0" err="1"/>
              <a:t>реда</a:t>
            </a:r>
            <a:r>
              <a:rPr lang="ru-RU" dirty="0"/>
              <a:t>                        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 </a:t>
            </a:r>
            <a:r>
              <a:rPr lang="ru-RU" dirty="0" err="1"/>
              <a:t>Текстът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се </a:t>
            </a:r>
            <a:r>
              <a:rPr lang="ru-RU" dirty="0" err="1"/>
              <a:t>изпише</a:t>
            </a:r>
            <a:r>
              <a:rPr lang="ru-RU" dirty="0"/>
              <a:t> в </a:t>
            </a:r>
            <a:r>
              <a:rPr lang="ru-RU" dirty="0" err="1"/>
              <a:t>етикета</a:t>
            </a:r>
            <a:r>
              <a:rPr lang="ru-RU" dirty="0"/>
              <a:t>, се </a:t>
            </a:r>
            <a:r>
              <a:rPr lang="ru-RU" dirty="0" err="1"/>
              <a:t>задава</a:t>
            </a:r>
            <a:r>
              <a:rPr lang="ru-RU" dirty="0"/>
              <a:t> в </a:t>
            </a:r>
            <a:r>
              <a:rPr lang="ru-RU" dirty="0" err="1"/>
              <a:t>свойството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dirty="0"/>
              <a:t>. При </a:t>
            </a:r>
            <a:r>
              <a:rPr lang="ru-RU" dirty="0" err="1"/>
              <a:t>поставяне</a:t>
            </a:r>
            <a:r>
              <a:rPr lang="ru-RU" dirty="0"/>
              <a:t> на </a:t>
            </a:r>
            <a:r>
              <a:rPr lang="ru-RU" dirty="0" err="1"/>
              <a:t>етикета</a:t>
            </a:r>
            <a:r>
              <a:rPr lang="ru-RU" dirty="0"/>
              <a:t> в </a:t>
            </a:r>
            <a:r>
              <a:rPr lang="ru-RU" dirty="0" err="1"/>
              <a:t>екранната</a:t>
            </a:r>
            <a:r>
              <a:rPr lang="ru-RU" dirty="0"/>
              <a:t> форма, по </a:t>
            </a:r>
            <a:r>
              <a:rPr lang="ru-RU" dirty="0" err="1"/>
              <a:t>премълчаване</a:t>
            </a:r>
            <a:r>
              <a:rPr lang="ru-RU" dirty="0"/>
              <a:t>, </a:t>
            </a:r>
            <a:r>
              <a:rPr lang="ru-RU" dirty="0" err="1"/>
              <a:t>съдържанието</a:t>
            </a:r>
            <a:r>
              <a:rPr lang="ru-RU" dirty="0"/>
              <a:t> на </a:t>
            </a:r>
            <a:r>
              <a:rPr lang="ru-RU" dirty="0" err="1"/>
              <a:t>свойството</a:t>
            </a:r>
            <a:r>
              <a:rPr lang="ru-RU" dirty="0"/>
              <a:t>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dirty="0"/>
              <a:t> </a:t>
            </a:r>
            <a:r>
              <a:rPr lang="ru-RU" dirty="0" err="1"/>
              <a:t>съвпада</a:t>
            </a:r>
            <a:r>
              <a:rPr lang="ru-RU" dirty="0"/>
              <a:t> с </a:t>
            </a:r>
            <a:r>
              <a:rPr lang="ru-RU" dirty="0" err="1"/>
              <a:t>името</a:t>
            </a:r>
            <a:r>
              <a:rPr lang="ru-RU" dirty="0"/>
              <a:t> на </a:t>
            </a:r>
            <a:r>
              <a:rPr lang="ru-RU" dirty="0" err="1"/>
              <a:t>етикета</a:t>
            </a:r>
            <a:r>
              <a:rPr lang="ru-RU" dirty="0"/>
              <a:t> (горе на </a:t>
            </a:r>
            <a:r>
              <a:rPr lang="ru-RU" dirty="0" err="1"/>
              <a:t>фигурата</a:t>
            </a:r>
            <a:r>
              <a:rPr lang="ru-RU" dirty="0"/>
              <a:t>). </a:t>
            </a:r>
            <a:r>
              <a:rPr lang="ru-RU" dirty="0" err="1"/>
              <a:t>Исканият</a:t>
            </a:r>
            <a:r>
              <a:rPr lang="ru-RU" dirty="0"/>
              <a:t> от нас текст, </a:t>
            </a:r>
            <a:r>
              <a:rPr lang="ru-RU" dirty="0" err="1"/>
              <a:t>изписваме</a:t>
            </a:r>
            <a:r>
              <a:rPr lang="ru-RU" dirty="0"/>
              <a:t> в </a:t>
            </a:r>
            <a:r>
              <a:rPr lang="ru-RU" dirty="0" err="1"/>
              <a:t>полето</a:t>
            </a:r>
            <a:r>
              <a:rPr lang="ru-RU" dirty="0"/>
              <a:t> за </a:t>
            </a:r>
            <a:r>
              <a:rPr lang="ru-RU" dirty="0" err="1"/>
              <a:t>редактиране</a:t>
            </a:r>
            <a:r>
              <a:rPr lang="ru-RU" dirty="0"/>
              <a:t> на </a:t>
            </a:r>
            <a:r>
              <a:rPr lang="ru-RU" dirty="0" err="1"/>
              <a:t>свойството</a:t>
            </a:r>
            <a:r>
              <a:rPr lang="ru-RU" dirty="0"/>
              <a:t> 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В свойство на </a:t>
            </a:r>
            <a:r>
              <a:rPr lang="ru-RU" dirty="0" err="1"/>
              <a:t>етикета</a:t>
            </a:r>
            <a:r>
              <a:rPr lang="ru-RU" dirty="0"/>
              <a:t> е </a:t>
            </a:r>
            <a:r>
              <a:rPr 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ru-RU" dirty="0"/>
              <a:t> – </a:t>
            </a:r>
            <a:r>
              <a:rPr lang="ru-RU" dirty="0" err="1"/>
              <a:t>съставно</a:t>
            </a:r>
            <a:r>
              <a:rPr lang="ru-RU" dirty="0"/>
              <a:t> свойство, се </a:t>
            </a:r>
            <a:r>
              <a:rPr lang="ru-RU" dirty="0" err="1"/>
              <a:t>задават</a:t>
            </a:r>
            <a:r>
              <a:rPr lang="ru-RU" dirty="0"/>
              <a:t> параметрите на </a:t>
            </a:r>
            <a:r>
              <a:rPr lang="ru-RU" dirty="0" err="1"/>
              <a:t>използвания</a:t>
            </a:r>
            <a:r>
              <a:rPr lang="ru-RU" dirty="0"/>
              <a:t> шрифт, с много </a:t>
            </a:r>
            <a:r>
              <a:rPr lang="ru-RU" dirty="0" err="1"/>
              <a:t>подсвойства</a:t>
            </a:r>
            <a:r>
              <a:rPr lang="ru-RU" dirty="0"/>
              <a:t>. Най-</a:t>
            </a:r>
            <a:r>
              <a:rPr lang="ru-RU" dirty="0" err="1"/>
              <a:t>важните</a:t>
            </a:r>
            <a:r>
              <a:rPr lang="ru-RU" dirty="0"/>
              <a:t> от </a:t>
            </a:r>
            <a:r>
              <a:rPr lang="ru-RU" dirty="0" err="1"/>
              <a:t>тях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dirty="0"/>
              <a:t> и </a:t>
            </a:r>
            <a:r>
              <a:rPr 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ru-RU" dirty="0"/>
              <a:t>, </a:t>
            </a:r>
            <a:r>
              <a:rPr lang="ru-RU" dirty="0" err="1"/>
              <a:t>задаващи</a:t>
            </a:r>
            <a:r>
              <a:rPr lang="ru-RU" dirty="0"/>
              <a:t> вида и размера на шрифта, </a:t>
            </a:r>
            <a:r>
              <a:rPr lang="ru-RU" dirty="0" err="1"/>
              <a:t>както</a:t>
            </a:r>
            <a:r>
              <a:rPr lang="ru-RU" dirty="0"/>
              <a:t> и </a:t>
            </a:r>
            <a:r>
              <a:rPr lang="ru-RU" dirty="0" err="1"/>
              <a:t>определящите</a:t>
            </a:r>
            <a:r>
              <a:rPr lang="ru-RU" dirty="0"/>
              <a:t> </a:t>
            </a:r>
            <a:r>
              <a:rPr lang="ru-RU" dirty="0" err="1"/>
              <a:t>стила</a:t>
            </a:r>
            <a:r>
              <a:rPr lang="ru-RU" dirty="0"/>
              <a:t> –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ru-RU" dirty="0"/>
              <a:t>,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Italic</a:t>
            </a:r>
            <a:r>
              <a:rPr lang="ru-RU" dirty="0"/>
              <a:t> и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Underline</a:t>
            </a:r>
            <a:r>
              <a:rPr lang="ru-RU" dirty="0"/>
              <a:t> (</a:t>
            </a:r>
            <a:r>
              <a:rPr lang="bg-BG" dirty="0"/>
              <a:t>долу на фигурата</a:t>
            </a:r>
            <a:r>
              <a:rPr lang="ru-RU" dirty="0"/>
              <a:t>). </a:t>
            </a:r>
          </a:p>
        </p:txBody>
      </p:sp>
      <p:graphicFrame>
        <p:nvGraphicFramePr>
          <p:cNvPr id="5" name="Обект 4">
            <a:extLst>
              <a:ext uri="{FF2B5EF4-FFF2-40B4-BE49-F238E27FC236}">
                <a16:creationId xmlns:a16="http://schemas.microsoft.com/office/drawing/2014/main" id="{C5178847-8963-7A00-B961-F61E45D7E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7815"/>
              </p:ext>
            </p:extLst>
          </p:nvPr>
        </p:nvGraphicFramePr>
        <p:xfrm>
          <a:off x="13369686" y="6482219"/>
          <a:ext cx="28495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96280" imgH="213480" progId="Paint.Picture">
                  <p:embed/>
                </p:oleObj>
              </mc:Choice>
              <mc:Fallback>
                <p:oleObj name="Bitmap Image" r:id="rId3" imgW="1196280" imgH="213480" progId="Paint.Picture">
                  <p:embed/>
                  <p:pic>
                    <p:nvPicPr>
                      <p:cNvPr id="5" name="Обект 4">
                        <a:extLst>
                          <a:ext uri="{FF2B5EF4-FFF2-40B4-BE49-F238E27FC236}">
                            <a16:creationId xmlns:a16="http://schemas.microsoft.com/office/drawing/2014/main" id="{C5178847-8963-7A00-B961-F61E45D7EC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69686" y="6482219"/>
                        <a:ext cx="2849512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ект 8">
            <a:extLst>
              <a:ext uri="{FF2B5EF4-FFF2-40B4-BE49-F238E27FC236}">
                <a16:creationId xmlns:a16="http://schemas.microsoft.com/office/drawing/2014/main" id="{CFBA61AC-0785-A1B2-800F-94175101E7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500399"/>
              </p:ext>
            </p:extLst>
          </p:nvPr>
        </p:nvGraphicFramePr>
        <p:xfrm>
          <a:off x="17624012" y="1851025"/>
          <a:ext cx="6436137" cy="304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3048120" imgH="1440360" progId="Paint.Picture">
                  <p:embed/>
                </p:oleObj>
              </mc:Choice>
              <mc:Fallback>
                <p:oleObj name="Bitmap Image" r:id="rId5" imgW="3048120" imgH="1440360" progId="Paint.Picture">
                  <p:embed/>
                  <p:pic>
                    <p:nvPicPr>
                      <p:cNvPr id="9" name="Обект 8">
                        <a:extLst>
                          <a:ext uri="{FF2B5EF4-FFF2-40B4-BE49-F238E27FC236}">
                            <a16:creationId xmlns:a16="http://schemas.microsoft.com/office/drawing/2014/main" id="{CFBA61AC-0785-A1B2-800F-94175101E7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24012" y="1851025"/>
                        <a:ext cx="6436137" cy="3040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ект 9">
            <a:extLst>
              <a:ext uri="{FF2B5EF4-FFF2-40B4-BE49-F238E27FC236}">
                <a16:creationId xmlns:a16="http://schemas.microsoft.com/office/drawing/2014/main" id="{83F6CEB0-1082-DDC1-435E-9A84FECAE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565270"/>
              </p:ext>
            </p:extLst>
          </p:nvPr>
        </p:nvGraphicFramePr>
        <p:xfrm>
          <a:off x="17624012" y="5468937"/>
          <a:ext cx="6436136" cy="300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3040560" imgH="1417320" progId="Paint.Picture">
                  <p:embed/>
                </p:oleObj>
              </mc:Choice>
              <mc:Fallback>
                <p:oleObj name="Bitmap Image" r:id="rId7" imgW="3040560" imgH="1417320" progId="Paint.Picture">
                  <p:embed/>
                  <p:pic>
                    <p:nvPicPr>
                      <p:cNvPr id="10" name="Обект 9">
                        <a:extLst>
                          <a:ext uri="{FF2B5EF4-FFF2-40B4-BE49-F238E27FC236}">
                            <a16:creationId xmlns:a16="http://schemas.microsoft.com/office/drawing/2014/main" id="{83F6CEB0-1082-DDC1-435E-9A84FECAE4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24012" y="5468937"/>
                        <a:ext cx="6436136" cy="3001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ект 10">
            <a:extLst>
              <a:ext uri="{FF2B5EF4-FFF2-40B4-BE49-F238E27FC236}">
                <a16:creationId xmlns:a16="http://schemas.microsoft.com/office/drawing/2014/main" id="{21FC344C-CDA1-4B39-18E8-FF2CC537E6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336447"/>
              </p:ext>
            </p:extLst>
          </p:nvPr>
        </p:nvGraphicFramePr>
        <p:xfrm>
          <a:off x="17624012" y="9047732"/>
          <a:ext cx="6465212" cy="2515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9" imgW="3025080" imgH="1127880" progId="Paint.Picture">
                  <p:embed/>
                </p:oleObj>
              </mc:Choice>
              <mc:Fallback>
                <p:oleObj name="Bitmap Image" r:id="rId9" imgW="3025080" imgH="1127880" progId="Paint.Picture">
                  <p:embed/>
                  <p:pic>
                    <p:nvPicPr>
                      <p:cNvPr id="11" name="Обект 10">
                        <a:extLst>
                          <a:ext uri="{FF2B5EF4-FFF2-40B4-BE49-F238E27FC236}">
                            <a16:creationId xmlns:a16="http://schemas.microsoft.com/office/drawing/2014/main" id="{21FC344C-CDA1-4B39-18E8-FF2CC537E6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24012" y="9047732"/>
                        <a:ext cx="6465212" cy="2515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06131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91738"/>
            <a:ext cx="21945600" cy="1193248"/>
          </a:xfrm>
        </p:spPr>
        <p:txBody>
          <a:bodyPr>
            <a:normAutofit/>
          </a:bodyPr>
          <a:lstStyle/>
          <a:p>
            <a:r>
              <a:rPr lang="bg-BG" dirty="0"/>
              <a:t>Контролата </a:t>
            </a:r>
            <a:r>
              <a:rPr lang="en-GB" dirty="0" err="1"/>
              <a:t>TextBox</a:t>
            </a:r>
            <a:r>
              <a:rPr lang="en-GB" dirty="0"/>
              <a:t> </a:t>
            </a:r>
            <a:r>
              <a:rPr lang="bg-BG" dirty="0"/>
              <a:t>(текстова кутия)</a:t>
            </a:r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0" y="1584987"/>
            <a:ext cx="17373600" cy="1168212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Контролите</a:t>
            </a:r>
            <a:r>
              <a:rPr lang="ru-RU" dirty="0"/>
              <a:t> от </a:t>
            </a:r>
            <a:r>
              <a:rPr lang="ru-RU" dirty="0" err="1"/>
              <a:t>класа</a:t>
            </a:r>
            <a:r>
              <a:rPr lang="ru-RU" dirty="0"/>
              <a:t> </a:t>
            </a:r>
            <a:r>
              <a:rPr lang="ru-RU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TextBox</a:t>
            </a:r>
            <a:r>
              <a:rPr lang="ru-RU" sz="4000" dirty="0"/>
              <a:t> </a:t>
            </a:r>
            <a:r>
              <a:rPr lang="ru-RU" dirty="0"/>
              <a:t>(</a:t>
            </a:r>
            <a:r>
              <a:rPr lang="ru-RU" dirty="0" err="1"/>
              <a:t>текстова</a:t>
            </a:r>
            <a:r>
              <a:rPr lang="ru-RU" dirty="0"/>
              <a:t> </a:t>
            </a:r>
            <a:r>
              <a:rPr lang="ru-RU" dirty="0" err="1"/>
              <a:t>кутия</a:t>
            </a:r>
            <a:r>
              <a:rPr lang="ru-RU" dirty="0"/>
              <a:t>)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предназначени</a:t>
            </a:r>
            <a:r>
              <a:rPr lang="ru-RU" dirty="0"/>
              <a:t> за </a:t>
            </a:r>
            <a:r>
              <a:rPr lang="ru-RU" dirty="0" err="1"/>
              <a:t>въвеждане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е </a:t>
            </a:r>
            <a:r>
              <a:rPr lang="ru-RU" dirty="0" err="1"/>
              <a:t>разликата</a:t>
            </a:r>
            <a:r>
              <a:rPr lang="ru-RU" dirty="0"/>
              <a:t> между </a:t>
            </a:r>
            <a:r>
              <a:rPr lang="ru-RU" dirty="0" err="1"/>
              <a:t>текстовата</a:t>
            </a:r>
            <a:r>
              <a:rPr lang="ru-RU" dirty="0"/>
              <a:t> </a:t>
            </a:r>
            <a:r>
              <a:rPr lang="ru-RU" dirty="0" err="1"/>
              <a:t>кутия</a:t>
            </a:r>
            <a:r>
              <a:rPr lang="ru-RU" dirty="0"/>
              <a:t> и </a:t>
            </a:r>
            <a:r>
              <a:rPr lang="ru-RU" dirty="0" err="1"/>
              <a:t>етикета</a:t>
            </a:r>
            <a:r>
              <a:rPr lang="ru-RU" dirty="0"/>
              <a:t>.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/>
              <a:t>текстовата</a:t>
            </a:r>
            <a:r>
              <a:rPr lang="ru-RU" dirty="0"/>
              <a:t> </a:t>
            </a:r>
            <a:r>
              <a:rPr lang="ru-RU" dirty="0" err="1"/>
              <a:t>кутия</a:t>
            </a:r>
            <a:r>
              <a:rPr lang="ru-RU" dirty="0"/>
              <a:t> е </a:t>
            </a:r>
            <a:r>
              <a:rPr lang="ru-RU" dirty="0" err="1"/>
              <a:t>представена</a:t>
            </a:r>
            <a:r>
              <a:rPr lang="ru-RU" dirty="0"/>
              <a:t> с </a:t>
            </a:r>
            <a:r>
              <a:rPr lang="ru-RU" dirty="0" err="1"/>
              <a:t>реда</a:t>
            </a:r>
            <a:r>
              <a:rPr lang="en-GB" dirty="0"/>
              <a:t>                            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Ко</a:t>
            </a:r>
            <a:r>
              <a:rPr lang="bg-BG" dirty="0" err="1"/>
              <a:t>нтролата</a:t>
            </a:r>
            <a:r>
              <a:rPr lang="ru-RU" dirty="0"/>
              <a:t> </a:t>
            </a:r>
            <a:r>
              <a:rPr lang="ru-RU" dirty="0" err="1"/>
              <a:t>позволява</a:t>
            </a:r>
            <a:r>
              <a:rPr lang="ru-RU" dirty="0"/>
              <a:t> да се </a:t>
            </a:r>
            <a:r>
              <a:rPr lang="ru-RU" dirty="0" err="1"/>
              <a:t>въвеждат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на много </a:t>
            </a:r>
            <a:r>
              <a:rPr lang="ru-RU" dirty="0" err="1"/>
              <a:t>редове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се </a:t>
            </a:r>
            <a:r>
              <a:rPr lang="ru-RU" dirty="0" err="1"/>
              <a:t>декларира</a:t>
            </a:r>
            <a:r>
              <a:rPr lang="en-GB" dirty="0"/>
              <a:t> </a:t>
            </a:r>
            <a:r>
              <a:rPr lang="bg-BG" dirty="0"/>
              <a:t>със даване стойност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/>
              <a:t>на</a:t>
            </a:r>
            <a:r>
              <a:rPr lang="ru-RU" dirty="0"/>
              <a:t> </a:t>
            </a:r>
            <a:r>
              <a:rPr lang="ru-RU" dirty="0" err="1"/>
              <a:t>свойството</a:t>
            </a:r>
            <a:r>
              <a:rPr lang="ru-RU" dirty="0"/>
              <a:t>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Multiline</a:t>
            </a:r>
            <a:r>
              <a:rPr lang="ru-RU" dirty="0"/>
              <a:t>. 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/>
              <a:t>При създаване на текстовата кутия, свойството ѝ </a:t>
            </a:r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bg-BG" dirty="0"/>
              <a:t> е без зададена стойност (както на фигурата горе). По желание на програмиста на това свойство може да се даде стойност по премълчаване 	(като на фигурата в средата) или някаква подсказка за потребителя (долу).  </a:t>
            </a:r>
            <a:endParaRPr lang="ru-RU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Коонтроли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TextBox</a:t>
            </a:r>
            <a:r>
              <a:rPr lang="bg-BG" dirty="0"/>
              <a:t>, </a:t>
            </a:r>
            <a:r>
              <a:rPr lang="ru-RU" dirty="0"/>
              <a:t>с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потребителят</a:t>
            </a:r>
            <a:r>
              <a:rPr lang="ru-RU" dirty="0"/>
              <a:t> </a:t>
            </a:r>
            <a:r>
              <a:rPr lang="ru-RU" dirty="0" err="1"/>
              <a:t>въвежда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наричаме</a:t>
            </a:r>
            <a:r>
              <a:rPr lang="ru-RU" dirty="0"/>
              <a:t> </a:t>
            </a:r>
            <a:r>
              <a:rPr lang="ru-RU" i="1" dirty="0" err="1">
                <a:solidFill>
                  <a:srgbClr val="C00000"/>
                </a:solidFill>
              </a:rPr>
              <a:t>активни</a:t>
            </a:r>
            <a:r>
              <a:rPr lang="ru-RU" dirty="0"/>
              <a:t>. </a:t>
            </a:r>
            <a:r>
              <a:rPr lang="ru-RU" dirty="0" err="1"/>
              <a:t>Програмата</a:t>
            </a:r>
            <a:r>
              <a:rPr lang="ru-RU" dirty="0"/>
              <a:t> „</a:t>
            </a:r>
            <a:r>
              <a:rPr lang="ru-RU" dirty="0" err="1"/>
              <a:t>научава</a:t>
            </a:r>
            <a:r>
              <a:rPr lang="ru-RU" dirty="0"/>
              <a:t>“, че в </a:t>
            </a:r>
            <a:r>
              <a:rPr lang="ru-RU" dirty="0" err="1"/>
              <a:t>съответната</a:t>
            </a:r>
            <a:r>
              <a:rPr lang="ru-RU" dirty="0"/>
              <a:t> активна </a:t>
            </a:r>
            <a:r>
              <a:rPr lang="ru-RU" dirty="0" err="1"/>
              <a:t>контрола</a:t>
            </a:r>
            <a:r>
              <a:rPr lang="ru-RU" dirty="0"/>
              <a:t> </a:t>
            </a:r>
            <a:r>
              <a:rPr lang="ru-RU" dirty="0" err="1"/>
              <a:t>потребителят</a:t>
            </a:r>
            <a:r>
              <a:rPr lang="ru-RU" dirty="0"/>
              <a:t> е </a:t>
            </a:r>
            <a:r>
              <a:rPr lang="ru-RU" dirty="0" err="1"/>
              <a:t>въвел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чрез </a:t>
            </a:r>
            <a:r>
              <a:rPr lang="ru-RU" dirty="0" err="1"/>
              <a:t>съответно</a:t>
            </a:r>
            <a:r>
              <a:rPr lang="ru-RU" dirty="0"/>
              <a:t> </a:t>
            </a:r>
            <a:r>
              <a:rPr lang="ru-RU" dirty="0" err="1"/>
              <a:t>събитие</a:t>
            </a:r>
            <a:endParaRPr lang="ru-RU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 За </a:t>
            </a:r>
            <a:r>
              <a:rPr lang="ru-RU" dirty="0" err="1"/>
              <a:t>текстовата</a:t>
            </a:r>
            <a:r>
              <a:rPr lang="ru-RU" dirty="0"/>
              <a:t> </a:t>
            </a:r>
            <a:r>
              <a:rPr lang="ru-RU" dirty="0" err="1"/>
              <a:t>кутия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събитие</a:t>
            </a:r>
            <a:r>
              <a:rPr lang="ru-RU" dirty="0"/>
              <a:t> е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TextChanged</a:t>
            </a:r>
            <a:r>
              <a:rPr lang="ru-RU" dirty="0"/>
              <a:t>  (</a:t>
            </a:r>
            <a:r>
              <a:rPr lang="ru-RU" dirty="0" err="1"/>
              <a:t>текстът</a:t>
            </a:r>
            <a:r>
              <a:rPr lang="ru-RU" dirty="0"/>
              <a:t> е </a:t>
            </a:r>
            <a:r>
              <a:rPr lang="ru-RU" dirty="0" err="1"/>
              <a:t>променен</a:t>
            </a:r>
            <a:r>
              <a:rPr lang="ru-RU" dirty="0"/>
              <a:t>).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събитие</a:t>
            </a:r>
            <a:r>
              <a:rPr lang="ru-RU" dirty="0"/>
              <a:t> се случи, </a:t>
            </a:r>
            <a:r>
              <a:rPr lang="ru-RU" dirty="0" err="1"/>
              <a:t>програмата</a:t>
            </a:r>
            <a:r>
              <a:rPr lang="ru-RU" dirty="0"/>
              <a:t> би </a:t>
            </a:r>
            <a:r>
              <a:rPr lang="ru-RU" dirty="0" err="1"/>
              <a:t>трябвало</a:t>
            </a:r>
            <a:r>
              <a:rPr lang="ru-RU" dirty="0"/>
              <a:t> да го </a:t>
            </a:r>
            <a:r>
              <a:rPr lang="ru-RU" dirty="0" err="1"/>
              <a:t>обработи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съхрани</a:t>
            </a:r>
            <a:r>
              <a:rPr lang="ru-RU" dirty="0"/>
              <a:t> </a:t>
            </a:r>
            <a:r>
              <a:rPr lang="ru-RU" dirty="0" err="1"/>
              <a:t>въведеното</a:t>
            </a:r>
            <a:r>
              <a:rPr lang="ru-RU" dirty="0"/>
              <a:t> в </a:t>
            </a:r>
            <a:r>
              <a:rPr lang="ru-RU" dirty="0" err="1"/>
              <a:t>кутията</a:t>
            </a:r>
            <a:r>
              <a:rPr lang="ru-RU" dirty="0"/>
              <a:t> в </a:t>
            </a:r>
            <a:r>
              <a:rPr lang="ru-RU" dirty="0" err="1"/>
              <a:t>съответна</a:t>
            </a:r>
            <a:r>
              <a:rPr lang="ru-RU" dirty="0"/>
              <a:t> </a:t>
            </a:r>
            <a:r>
              <a:rPr lang="ru-RU" dirty="0" err="1"/>
              <a:t>променлива</a:t>
            </a:r>
            <a:r>
              <a:rPr lang="ru-RU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След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потребителят</a:t>
            </a:r>
            <a:r>
              <a:rPr lang="ru-RU" dirty="0"/>
              <a:t> е </a:t>
            </a:r>
            <a:r>
              <a:rPr lang="ru-RU" dirty="0" err="1"/>
              <a:t>въвел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r>
              <a:rPr lang="ru-RU" dirty="0"/>
              <a:t> в </a:t>
            </a:r>
            <a:r>
              <a:rPr lang="ru-RU" dirty="0" err="1"/>
              <a:t>текстовата</a:t>
            </a:r>
            <a:r>
              <a:rPr lang="ru-RU" dirty="0"/>
              <a:t> </a:t>
            </a:r>
            <a:r>
              <a:rPr lang="ru-RU" dirty="0" err="1"/>
              <a:t>кутия</a:t>
            </a:r>
            <a:r>
              <a:rPr lang="ru-RU" dirty="0"/>
              <a:t>, те </a:t>
            </a:r>
            <a:r>
              <a:rPr lang="ru-RU" dirty="0" err="1"/>
              <a:t>стават</a:t>
            </a:r>
            <a:r>
              <a:rPr lang="ru-RU" dirty="0"/>
              <a:t> </a:t>
            </a:r>
            <a:r>
              <a:rPr lang="ru-RU" dirty="0" err="1"/>
              <a:t>достъпни</a:t>
            </a:r>
            <a:r>
              <a:rPr lang="ru-RU" dirty="0"/>
              <a:t> в </a:t>
            </a:r>
            <a:r>
              <a:rPr lang="ru-RU" dirty="0" err="1"/>
              <a:t>програмата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съдържание</a:t>
            </a:r>
            <a:r>
              <a:rPr lang="ru-RU" dirty="0"/>
              <a:t> на </a:t>
            </a:r>
            <a:r>
              <a:rPr lang="ru-RU" dirty="0" err="1"/>
              <a:t>свойството</a:t>
            </a:r>
            <a:r>
              <a:rPr lang="ru-RU" dirty="0"/>
              <a:t>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Text на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инстанцията</a:t>
            </a:r>
            <a:r>
              <a:rPr lang="ru-RU" dirty="0"/>
              <a:t>.</a:t>
            </a:r>
          </a:p>
        </p:txBody>
      </p:sp>
      <p:graphicFrame>
        <p:nvGraphicFramePr>
          <p:cNvPr id="12" name="Обект 11">
            <a:extLst>
              <a:ext uri="{FF2B5EF4-FFF2-40B4-BE49-F238E27FC236}">
                <a16:creationId xmlns:a16="http://schemas.microsoft.com/office/drawing/2014/main" id="{1597926B-F421-6D6E-3E72-5E95DEDBE3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58486" y="3078059"/>
          <a:ext cx="328411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379160" imgH="213480" progId="Paint.Picture">
                  <p:embed/>
                </p:oleObj>
              </mc:Choice>
              <mc:Fallback>
                <p:oleObj name="Bitmap Image" r:id="rId3" imgW="1379160" imgH="213480" progId="Paint.Picture">
                  <p:embed/>
                  <p:pic>
                    <p:nvPicPr>
                      <p:cNvPr id="12" name="Обект 11">
                        <a:extLst>
                          <a:ext uri="{FF2B5EF4-FFF2-40B4-BE49-F238E27FC236}">
                            <a16:creationId xmlns:a16="http://schemas.microsoft.com/office/drawing/2014/main" id="{1597926B-F421-6D6E-3E72-5E95DEDBE3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58486" y="3078059"/>
                        <a:ext cx="3284118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ект 13">
            <a:extLst>
              <a:ext uri="{FF2B5EF4-FFF2-40B4-BE49-F238E27FC236}">
                <a16:creationId xmlns:a16="http://schemas.microsoft.com/office/drawing/2014/main" id="{CF5730A9-D073-64DF-CFE3-9D34334000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96659" y="1925782"/>
          <a:ext cx="5829300" cy="3612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705040" imgH="1676520" progId="Paint.Picture">
                  <p:embed/>
                </p:oleObj>
              </mc:Choice>
              <mc:Fallback>
                <p:oleObj name="Bitmap Image" r:id="rId5" imgW="2705040" imgH="1676520" progId="Paint.Picture">
                  <p:embed/>
                  <p:pic>
                    <p:nvPicPr>
                      <p:cNvPr id="14" name="Обект 13">
                        <a:extLst>
                          <a:ext uri="{FF2B5EF4-FFF2-40B4-BE49-F238E27FC236}">
                            <a16:creationId xmlns:a16="http://schemas.microsoft.com/office/drawing/2014/main" id="{CF5730A9-D073-64DF-CFE3-9D34334000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96659" y="1925782"/>
                        <a:ext cx="5829300" cy="3612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ект 14">
            <a:extLst>
              <a:ext uri="{FF2B5EF4-FFF2-40B4-BE49-F238E27FC236}">
                <a16:creationId xmlns:a16="http://schemas.microsoft.com/office/drawing/2014/main" id="{33ED8F98-B84C-348E-C8AB-F6C59D316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96659" y="5879102"/>
          <a:ext cx="5757673" cy="3612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2697480" imgH="1691640" progId="Paint.Picture">
                  <p:embed/>
                </p:oleObj>
              </mc:Choice>
              <mc:Fallback>
                <p:oleObj name="Bitmap Image" r:id="rId7" imgW="2697480" imgH="1691640" progId="Paint.Picture">
                  <p:embed/>
                  <p:pic>
                    <p:nvPicPr>
                      <p:cNvPr id="15" name="Обект 14">
                        <a:extLst>
                          <a:ext uri="{FF2B5EF4-FFF2-40B4-BE49-F238E27FC236}">
                            <a16:creationId xmlns:a16="http://schemas.microsoft.com/office/drawing/2014/main" id="{33ED8F98-B84C-348E-C8AB-F6C59D3168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96659" y="5879102"/>
                        <a:ext cx="5757673" cy="3612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ект 15">
            <a:extLst>
              <a:ext uri="{FF2B5EF4-FFF2-40B4-BE49-F238E27FC236}">
                <a16:creationId xmlns:a16="http://schemas.microsoft.com/office/drawing/2014/main" id="{12CA79EA-29A8-6771-3922-06474743BC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96659" y="9832422"/>
          <a:ext cx="5757673" cy="36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9" imgW="2659320" imgH="1668960" progId="Paint.Picture">
                  <p:embed/>
                </p:oleObj>
              </mc:Choice>
              <mc:Fallback>
                <p:oleObj name="Bitmap Image" r:id="rId9" imgW="2659320" imgH="1668960" progId="Paint.Picture">
                  <p:embed/>
                  <p:pic>
                    <p:nvPicPr>
                      <p:cNvPr id="16" name="Обект 15">
                        <a:extLst>
                          <a:ext uri="{FF2B5EF4-FFF2-40B4-BE49-F238E27FC236}">
                            <a16:creationId xmlns:a16="http://schemas.microsoft.com/office/drawing/2014/main" id="{12CA79EA-29A8-6771-3922-06474743BC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96659" y="9832422"/>
                        <a:ext cx="5757673" cy="36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50958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91738"/>
            <a:ext cx="21945600" cy="1193248"/>
          </a:xfrm>
        </p:spPr>
        <p:txBody>
          <a:bodyPr>
            <a:normAutofit/>
          </a:bodyPr>
          <a:lstStyle/>
          <a:p>
            <a:r>
              <a:rPr lang="bg-BG" dirty="0"/>
              <a:t>Контролата </a:t>
            </a:r>
            <a:r>
              <a:rPr lang="en-GB" dirty="0"/>
              <a:t>Button </a:t>
            </a:r>
            <a:r>
              <a:rPr lang="bg-BG" dirty="0"/>
              <a:t>(команден бутон)</a:t>
            </a:r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49" y="1584987"/>
            <a:ext cx="23263363" cy="116821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Контролите</a:t>
            </a:r>
            <a:r>
              <a:rPr lang="ru-RU" dirty="0"/>
              <a:t> от </a:t>
            </a:r>
            <a:r>
              <a:rPr lang="ru-RU" dirty="0" err="1"/>
              <a:t>класа</a:t>
            </a:r>
            <a:r>
              <a:rPr lang="ru-RU" dirty="0"/>
              <a:t> </a:t>
            </a:r>
            <a:r>
              <a:rPr lang="ru-RU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ru-RU" dirty="0"/>
              <a:t> (бутон)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активни</a:t>
            </a:r>
            <a:r>
              <a:rPr lang="ru-RU" dirty="0"/>
              <a:t> контроли, </a:t>
            </a:r>
            <a:r>
              <a:rPr lang="ru-RU" dirty="0" err="1"/>
              <a:t>предназначени</a:t>
            </a:r>
            <a:r>
              <a:rPr lang="ru-RU" dirty="0"/>
              <a:t> за </a:t>
            </a:r>
            <a:r>
              <a:rPr lang="ru-RU" dirty="0" err="1"/>
              <a:t>подаване</a:t>
            </a:r>
            <a:r>
              <a:rPr lang="ru-RU" dirty="0"/>
              <a:t> на </a:t>
            </a:r>
            <a:r>
              <a:rPr lang="ru-RU" dirty="0" err="1"/>
              <a:t>команди</a:t>
            </a:r>
            <a:r>
              <a:rPr lang="ru-RU" dirty="0"/>
              <a:t> от страна на потребителя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изпълняваната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, </a:t>
            </a:r>
            <a:r>
              <a:rPr lang="ru-RU" dirty="0" err="1"/>
              <a:t>затова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наричани</a:t>
            </a:r>
            <a:r>
              <a:rPr lang="ru-RU" dirty="0"/>
              <a:t> </a:t>
            </a:r>
            <a:r>
              <a:rPr lang="ru-RU" dirty="0" err="1"/>
              <a:t>още</a:t>
            </a:r>
            <a:r>
              <a:rPr lang="ru-RU" dirty="0"/>
              <a:t> </a:t>
            </a:r>
            <a:r>
              <a:rPr lang="ru-RU" i="1" dirty="0" err="1">
                <a:solidFill>
                  <a:srgbClr val="C00000"/>
                </a:solidFill>
              </a:rPr>
              <a:t>командни</a:t>
            </a:r>
            <a:r>
              <a:rPr lang="ru-RU" i="1" dirty="0">
                <a:solidFill>
                  <a:srgbClr val="C00000"/>
                </a:solidFill>
              </a:rPr>
              <a:t> </a:t>
            </a:r>
            <a:r>
              <a:rPr lang="ru-RU" i="1" dirty="0" err="1">
                <a:solidFill>
                  <a:srgbClr val="C00000"/>
                </a:solidFill>
              </a:rPr>
              <a:t>бутони</a:t>
            </a:r>
            <a:r>
              <a:rPr lang="ru-RU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В </a:t>
            </a:r>
            <a:r>
              <a:rPr lang="ru-RU" dirty="0" err="1"/>
              <a:t>прозореца</a:t>
            </a:r>
            <a:r>
              <a:rPr lang="ru-RU" dirty="0"/>
              <a:t> </a:t>
            </a:r>
            <a:r>
              <a:rPr lang="ru-RU" dirty="0" err="1"/>
              <a:t>Toolbox</a:t>
            </a:r>
            <a:r>
              <a:rPr lang="ru-RU" dirty="0"/>
              <a:t> </a:t>
            </a:r>
            <a:r>
              <a:rPr lang="ru-RU" dirty="0" err="1"/>
              <a:t>бутонът</a:t>
            </a:r>
            <a:r>
              <a:rPr lang="ru-RU" dirty="0"/>
              <a:t> е </a:t>
            </a:r>
            <a:r>
              <a:rPr lang="ru-RU" dirty="0" err="1"/>
              <a:t>представен</a:t>
            </a:r>
            <a:r>
              <a:rPr lang="ru-RU" dirty="0"/>
              <a:t> с </a:t>
            </a:r>
            <a:r>
              <a:rPr lang="ru-RU" dirty="0" err="1"/>
              <a:t>реда</a:t>
            </a:r>
            <a:r>
              <a:rPr lang="ru-RU" dirty="0"/>
              <a:t>                         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Основно</a:t>
            </a:r>
            <a:r>
              <a:rPr lang="ru-RU" dirty="0"/>
              <a:t> свойство на </a:t>
            </a:r>
            <a:r>
              <a:rPr lang="ru-RU" dirty="0" err="1"/>
              <a:t>командния</a:t>
            </a:r>
            <a:r>
              <a:rPr lang="ru-RU" dirty="0"/>
              <a:t> бутон е </a:t>
            </a:r>
            <a:r>
              <a:rPr lang="ru-RU" dirty="0" err="1"/>
              <a:t>надписът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е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свойството</a:t>
            </a:r>
            <a:r>
              <a:rPr lang="ru-RU" dirty="0"/>
              <a:t>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ru-RU" dirty="0"/>
              <a:t>и е добре да </a:t>
            </a:r>
            <a:r>
              <a:rPr lang="ru-RU" dirty="0" err="1"/>
              <a:t>подсказва</a:t>
            </a:r>
            <a:r>
              <a:rPr lang="ru-RU" dirty="0"/>
              <a:t> </a:t>
            </a:r>
            <a:r>
              <a:rPr lang="ru-RU" dirty="0" err="1"/>
              <a:t>командата</a:t>
            </a:r>
            <a:r>
              <a:rPr lang="ru-RU" dirty="0"/>
              <a:t>,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се </a:t>
            </a:r>
            <a:r>
              <a:rPr lang="ru-RU" dirty="0" err="1"/>
              <a:t>стартира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потребителят</a:t>
            </a:r>
            <a:r>
              <a:rPr lang="ru-RU" dirty="0"/>
              <a:t> </a:t>
            </a:r>
            <a:r>
              <a:rPr lang="ru-RU" dirty="0" err="1"/>
              <a:t>щракне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него с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err="1"/>
              <a:t>мишката</a:t>
            </a:r>
            <a:r>
              <a:rPr lang="ru-RU" dirty="0"/>
              <a:t> (</a:t>
            </a:r>
            <a:r>
              <a:rPr lang="ru-RU" dirty="0" err="1"/>
              <a:t>вж</a:t>
            </a:r>
            <a:r>
              <a:rPr lang="ru-RU" dirty="0"/>
              <a:t>. </a:t>
            </a:r>
            <a:r>
              <a:rPr lang="ru-RU" dirty="0" err="1"/>
              <a:t>Фигурата</a:t>
            </a:r>
            <a:r>
              <a:rPr lang="ru-RU" dirty="0"/>
              <a:t> горе).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За </a:t>
            </a:r>
            <a:r>
              <a:rPr lang="ru-RU" dirty="0" err="1"/>
              <a:t>тази</a:t>
            </a:r>
            <a:r>
              <a:rPr lang="ru-RU" dirty="0"/>
              <a:t> компонента характерно е </a:t>
            </a:r>
            <a:r>
              <a:rPr lang="ru-RU" dirty="0" err="1"/>
              <a:t>свойството</a:t>
            </a:r>
            <a:r>
              <a:rPr lang="ru-RU" dirty="0"/>
              <a:t> </a:t>
            </a:r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се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err="1"/>
              <a:t>генерира</a:t>
            </a:r>
            <a:r>
              <a:rPr lang="ru-RU" dirty="0"/>
              <a:t> в </a:t>
            </a:r>
            <a:r>
              <a:rPr lang="ru-RU" dirty="0" err="1"/>
              <a:t>компютъра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потребителят</a:t>
            </a:r>
            <a:r>
              <a:rPr lang="ru-RU" dirty="0"/>
              <a:t> </a:t>
            </a:r>
            <a:r>
              <a:rPr lang="ru-RU" dirty="0" err="1"/>
              <a:t>натисне</a:t>
            </a:r>
            <a:r>
              <a:rPr lang="ru-RU" dirty="0"/>
              <a:t> и след </a:t>
            </a:r>
            <a:r>
              <a:rPr lang="ru-RU" dirty="0" err="1"/>
              <a:t>това</a:t>
            </a:r>
            <a:r>
              <a:rPr lang="ru-RU" dirty="0"/>
              <a:t>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err="1"/>
              <a:t>бързо</a:t>
            </a:r>
            <a:r>
              <a:rPr lang="ru-RU" dirty="0"/>
              <a:t> </a:t>
            </a:r>
            <a:r>
              <a:rPr lang="ru-RU" dirty="0" err="1"/>
              <a:t>отпусне</a:t>
            </a:r>
            <a:r>
              <a:rPr lang="ru-RU" dirty="0"/>
              <a:t> </a:t>
            </a:r>
            <a:r>
              <a:rPr lang="ru-RU" dirty="0" err="1"/>
              <a:t>левия</a:t>
            </a:r>
            <a:r>
              <a:rPr lang="ru-RU" dirty="0"/>
              <a:t> бутон на </a:t>
            </a:r>
            <a:r>
              <a:rPr lang="ru-RU" dirty="0" err="1"/>
              <a:t>мишката</a:t>
            </a:r>
            <a:r>
              <a:rPr lang="ru-RU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err="1"/>
              <a:t>Затова</a:t>
            </a:r>
            <a:r>
              <a:rPr lang="ru-RU" dirty="0"/>
              <a:t> </a:t>
            </a:r>
            <a:r>
              <a:rPr lang="bg-BG" dirty="0"/>
              <a:t>при щракване върху свойството</a:t>
            </a:r>
            <a:r>
              <a:rPr lang="ru-RU" dirty="0" err="1"/>
              <a:t>средата</a:t>
            </a:r>
            <a:r>
              <a:rPr lang="ru-RU" dirty="0"/>
              <a:t> автоматично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err="1"/>
              <a:t>генерира</a:t>
            </a:r>
            <a:r>
              <a:rPr lang="ru-RU" dirty="0"/>
              <a:t> заготовка на метода </a:t>
            </a:r>
            <a:r>
              <a:rPr lang="en-GB" dirty="0"/>
              <a:t>button1_CLick, </a:t>
            </a:r>
            <a:r>
              <a:rPr lang="ru-RU" dirty="0"/>
              <a:t>с</a:t>
            </a:r>
            <a:r>
              <a:rPr lang="en-GB" dirty="0"/>
              <a:t>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събитие</a:t>
            </a:r>
            <a:r>
              <a:rPr lang="ru-RU" dirty="0"/>
              <a:t>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обработено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при </a:t>
            </a:r>
            <a:r>
              <a:rPr lang="ru-RU" dirty="0" err="1"/>
              <a:t>изпълнение</a:t>
            </a:r>
            <a:r>
              <a:rPr lang="ru-RU" dirty="0"/>
              <a:t> на </a:t>
            </a:r>
            <a:r>
              <a:rPr lang="ru-RU" dirty="0" err="1"/>
              <a:t>програмата</a:t>
            </a:r>
            <a:r>
              <a:rPr lang="ru-RU" dirty="0"/>
              <a:t>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err="1"/>
              <a:t>щракнем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en-GB" dirty="0"/>
              <a:t> </a:t>
            </a:r>
            <a:r>
              <a:rPr lang="ru-RU" dirty="0"/>
              <a:t>бутона.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В </a:t>
            </a:r>
            <a:r>
              <a:rPr lang="ru-RU" dirty="0" err="1"/>
              <a:t>тази</a:t>
            </a:r>
            <a:r>
              <a:rPr lang="ru-RU" dirty="0"/>
              <a:t> </a:t>
            </a:r>
            <a:r>
              <a:rPr lang="ru-RU" dirty="0" err="1"/>
              <a:t>тялото</a:t>
            </a:r>
            <a:r>
              <a:rPr lang="ru-RU" dirty="0"/>
              <a:t> на </a:t>
            </a:r>
            <a:r>
              <a:rPr lang="ru-RU" dirty="0" err="1"/>
              <a:t>този</a:t>
            </a:r>
            <a:r>
              <a:rPr lang="ru-RU" dirty="0"/>
              <a:t> метод </a:t>
            </a:r>
            <a:r>
              <a:rPr lang="ru-RU" dirty="0" err="1"/>
              <a:t>програмистът</a:t>
            </a:r>
            <a:r>
              <a:rPr lang="ru-RU" dirty="0"/>
              <a:t> </a:t>
            </a:r>
            <a:r>
              <a:rPr lang="ru-RU" dirty="0" err="1"/>
              <a:t>изписва</a:t>
            </a:r>
            <a:r>
              <a:rPr lang="ru-RU" dirty="0"/>
              <a:t> </a:t>
            </a:r>
            <a:r>
              <a:rPr lang="ru-RU" dirty="0" err="1"/>
              <a:t>програмния</a:t>
            </a:r>
            <a:endParaRPr lang="ru-RU" dirty="0"/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код,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изпълнява</a:t>
            </a:r>
            <a:r>
              <a:rPr lang="ru-RU" dirty="0"/>
              <a:t> </a:t>
            </a:r>
            <a:r>
              <a:rPr lang="ru-RU" dirty="0" err="1"/>
              <a:t>свързаната</a:t>
            </a:r>
            <a:r>
              <a:rPr lang="ru-RU" dirty="0"/>
              <a:t> с бутона команда</a:t>
            </a:r>
            <a:r>
              <a:rPr lang="en-GB" dirty="0"/>
              <a:t>.</a:t>
            </a:r>
            <a:endParaRPr lang="ru-RU" dirty="0"/>
          </a:p>
        </p:txBody>
      </p:sp>
      <p:graphicFrame>
        <p:nvGraphicFramePr>
          <p:cNvPr id="17" name="Обект 16">
            <a:extLst>
              <a:ext uri="{FF2B5EF4-FFF2-40B4-BE49-F238E27FC236}">
                <a16:creationId xmlns:a16="http://schemas.microsoft.com/office/drawing/2014/main" id="{1C28DC40-0F5F-E55C-814F-65809DB206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15627"/>
              </p:ext>
            </p:extLst>
          </p:nvPr>
        </p:nvGraphicFramePr>
        <p:xfrm>
          <a:off x="13211796" y="3658256"/>
          <a:ext cx="2902801" cy="57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417320" imgH="281880" progId="Paint.Picture">
                  <p:embed/>
                </p:oleObj>
              </mc:Choice>
              <mc:Fallback>
                <p:oleObj name="Bitmap Image" r:id="rId3" imgW="1417320" imgH="281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11796" y="3658256"/>
                        <a:ext cx="2902801" cy="578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ект 17">
            <a:extLst>
              <a:ext uri="{FF2B5EF4-FFF2-40B4-BE49-F238E27FC236}">
                <a16:creationId xmlns:a16="http://schemas.microsoft.com/office/drawing/2014/main" id="{2ACD922C-8FEC-4C9A-1094-E67071A06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238851"/>
              </p:ext>
            </p:extLst>
          </p:nvPr>
        </p:nvGraphicFramePr>
        <p:xfrm>
          <a:off x="17350747" y="3113330"/>
          <a:ext cx="6662185" cy="4143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682360" imgH="1668960" progId="Paint.Picture">
                  <p:embed/>
                </p:oleObj>
              </mc:Choice>
              <mc:Fallback>
                <p:oleObj name="Bitmap Image" r:id="rId5" imgW="2682360" imgH="1668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50747" y="3113330"/>
                        <a:ext cx="6662185" cy="4143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ект 19">
            <a:extLst>
              <a:ext uri="{FF2B5EF4-FFF2-40B4-BE49-F238E27FC236}">
                <a16:creationId xmlns:a16="http://schemas.microsoft.com/office/drawing/2014/main" id="{1E68AA8A-41C8-E3A5-5C78-9C2CA59998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4725"/>
              </p:ext>
            </p:extLst>
          </p:nvPr>
        </p:nvGraphicFramePr>
        <p:xfrm>
          <a:off x="17541393" y="7474362"/>
          <a:ext cx="5378242" cy="572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2461320" imgH="2621160" progId="Paint.Picture">
                  <p:embed/>
                </p:oleObj>
              </mc:Choice>
              <mc:Fallback>
                <p:oleObj name="Bitmap Image" r:id="rId7" imgW="2461320" imgH="2621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41393" y="7474362"/>
                        <a:ext cx="5378242" cy="5728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724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91738"/>
            <a:ext cx="21945600" cy="1193248"/>
          </a:xfrm>
        </p:spPr>
        <p:txBody>
          <a:bodyPr>
            <a:normAutofit/>
          </a:bodyPr>
          <a:lstStyle/>
          <a:p>
            <a:r>
              <a:rPr lang="bg-BG" dirty="0"/>
              <a:t>Малка приложна програма</a:t>
            </a:r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49" y="1584987"/>
            <a:ext cx="23263363" cy="18738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/>
              <a:t>Декларираме променлива </a:t>
            </a:r>
            <a:r>
              <a:rPr lang="en-GB" dirty="0"/>
              <a:t>username </a:t>
            </a:r>
            <a:r>
              <a:rPr lang="bg-BG" dirty="0"/>
              <a:t>в класа </a:t>
            </a:r>
            <a:r>
              <a:rPr lang="en-GB" dirty="0"/>
              <a:t>Form1</a:t>
            </a:r>
            <a:r>
              <a:rPr lang="bg-BG" dirty="0"/>
              <a:t>, видима от всички методи и при щракване на </a:t>
            </a:r>
            <a:r>
              <a:rPr lang="en-GB" dirty="0"/>
              <a:t>button1</a:t>
            </a:r>
            <a:r>
              <a:rPr lang="bg-BG" dirty="0"/>
              <a:t> вземаме въведеното в </a:t>
            </a:r>
            <a:r>
              <a:rPr lang="en-GB" dirty="0"/>
              <a:t>textBox1 </a:t>
            </a:r>
            <a:r>
              <a:rPr lang="bg-BG" dirty="0"/>
              <a:t>от свойството му </a:t>
            </a:r>
            <a:r>
              <a:rPr lang="en-GB" dirty="0"/>
              <a:t>Text</a:t>
            </a:r>
            <a:r>
              <a:rPr lang="bg-BG" dirty="0"/>
              <a:t> (може и след </a:t>
            </a:r>
            <a:r>
              <a:rPr lang="en-GB" dirty="0" err="1"/>
              <a:t>TextChanged</a:t>
            </a:r>
            <a:r>
              <a:rPr lang="bg-BG" dirty="0"/>
              <a:t> на текстовата кутия</a:t>
            </a:r>
            <a:r>
              <a:rPr lang="en-GB" dirty="0"/>
              <a:t>)</a:t>
            </a:r>
            <a:r>
              <a:rPr lang="bg-BG" dirty="0"/>
              <a:t>. След това в етикета изписваме поздравяващото съобщение. </a:t>
            </a:r>
            <a:endParaRPr lang="ru-RU" dirty="0"/>
          </a:p>
        </p:txBody>
      </p:sp>
      <p:graphicFrame>
        <p:nvGraphicFramePr>
          <p:cNvPr id="4" name="Обект 3">
            <a:extLst>
              <a:ext uri="{FF2B5EF4-FFF2-40B4-BE49-F238E27FC236}">
                <a16:creationId xmlns:a16="http://schemas.microsoft.com/office/drawing/2014/main" id="{4ADAD45F-B3A4-4000-5AFA-A569AAE9F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075393"/>
              </p:ext>
            </p:extLst>
          </p:nvPr>
        </p:nvGraphicFramePr>
        <p:xfrm>
          <a:off x="3279913" y="3270321"/>
          <a:ext cx="17535110" cy="987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238880" imgH="4076640" progId="Paint.Picture">
                  <p:embed/>
                </p:oleObj>
              </mc:Choice>
              <mc:Fallback>
                <p:oleObj name="Bitmap Image" r:id="rId3" imgW="7238880" imgH="4076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9913" y="3270321"/>
                        <a:ext cx="17535110" cy="9875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693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91738"/>
            <a:ext cx="21945600" cy="1193248"/>
          </a:xfrm>
        </p:spPr>
        <p:txBody>
          <a:bodyPr>
            <a:normAutofit/>
          </a:bodyPr>
          <a:lstStyle/>
          <a:p>
            <a:r>
              <a:rPr lang="bg-BG" dirty="0"/>
              <a:t>Работа с компютър</a:t>
            </a:r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49" y="1584986"/>
            <a:ext cx="23263363" cy="1121661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b="1" dirty="0"/>
              <a:t>Задача 1.</a:t>
            </a:r>
            <a:r>
              <a:rPr lang="bg-BG" dirty="0"/>
              <a:t> Стартирайте </a:t>
            </a:r>
            <a:r>
              <a:rPr lang="en-GB" dirty="0"/>
              <a:t>Visual Studio </a:t>
            </a:r>
            <a:r>
              <a:rPr lang="bg-BG" dirty="0"/>
              <a:t>създайте нов проект за приложение с графичен интерфейс с име </a:t>
            </a:r>
            <a:r>
              <a:rPr lang="en-GB" dirty="0"/>
              <a:t>Hello</a:t>
            </a:r>
            <a:r>
              <a:rPr lang="bg-BG" dirty="0"/>
              <a:t>, след което: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От Properties </a:t>
            </a:r>
            <a:r>
              <a:rPr lang="ru-RU" dirty="0" err="1"/>
              <a:t>променете</a:t>
            </a:r>
            <a:r>
              <a:rPr lang="ru-RU" dirty="0"/>
              <a:t> </a:t>
            </a:r>
            <a:r>
              <a:rPr lang="ru-RU" dirty="0" err="1"/>
              <a:t>свойството</a:t>
            </a:r>
            <a:r>
              <a:rPr lang="ru-RU" dirty="0"/>
              <a:t> Text на формата в </a:t>
            </a:r>
            <a:r>
              <a:rPr lang="ru-RU" dirty="0" err="1"/>
              <a:t>Hello</a:t>
            </a:r>
            <a:r>
              <a:rPr lang="ru-RU" dirty="0"/>
              <a:t>, а размерите ѝ на 360,220. Размерите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промените</a:t>
            </a:r>
            <a:r>
              <a:rPr lang="ru-RU" dirty="0"/>
              <a:t> и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хванете</a:t>
            </a:r>
            <a:r>
              <a:rPr lang="ru-RU" dirty="0"/>
              <a:t> с </a:t>
            </a:r>
            <a:r>
              <a:rPr lang="ru-RU" dirty="0" err="1"/>
              <a:t>мишката</a:t>
            </a:r>
            <a:r>
              <a:rPr lang="ru-RU" dirty="0"/>
              <a:t> </a:t>
            </a:r>
            <a:r>
              <a:rPr lang="ru-RU" dirty="0" err="1"/>
              <a:t>долния</a:t>
            </a:r>
            <a:r>
              <a:rPr lang="ru-RU" dirty="0"/>
              <a:t> </a:t>
            </a:r>
            <a:r>
              <a:rPr lang="ru-RU" dirty="0" err="1"/>
              <a:t>ляв</a:t>
            </a:r>
            <a:r>
              <a:rPr lang="ru-RU" dirty="0"/>
              <a:t> </a:t>
            </a:r>
            <a:r>
              <a:rPr lang="ru-RU" dirty="0" err="1"/>
              <a:t>ъгъл</a:t>
            </a:r>
            <a:r>
              <a:rPr lang="ru-RU" dirty="0"/>
              <a:t> и влачите до </a:t>
            </a:r>
            <a:r>
              <a:rPr lang="ru-RU" dirty="0" err="1"/>
              <a:t>необходимия</a:t>
            </a:r>
            <a:r>
              <a:rPr lang="ru-RU" dirty="0"/>
              <a:t> размер.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Изтеглете</a:t>
            </a:r>
            <a:r>
              <a:rPr lang="ru-RU" dirty="0"/>
              <a:t> от </a:t>
            </a:r>
            <a:r>
              <a:rPr lang="en-GB" dirty="0" err="1"/>
              <a:t>ToolBox</a:t>
            </a:r>
            <a:r>
              <a:rPr lang="en-GB" dirty="0"/>
              <a:t>  </a:t>
            </a:r>
            <a:r>
              <a:rPr lang="bg-BG" dirty="0"/>
              <a:t>етикета  </a:t>
            </a:r>
            <a:r>
              <a:rPr lang="en-GB" dirty="0"/>
              <a:t>label1, </a:t>
            </a:r>
            <a:r>
              <a:rPr lang="bg-BG" dirty="0"/>
              <a:t>текстова кутия </a:t>
            </a:r>
            <a:r>
              <a:rPr lang="en-GB" dirty="0"/>
              <a:t>textBox1 </a:t>
            </a:r>
            <a:r>
              <a:rPr lang="bg-BG" dirty="0"/>
              <a:t>и бутона </a:t>
            </a:r>
            <a:r>
              <a:rPr lang="en-GB" dirty="0"/>
              <a:t>button1. </a:t>
            </a:r>
            <a:r>
              <a:rPr lang="bg-BG" dirty="0"/>
              <a:t>Променете размерите им  и местоположението им така, че формата да добие прегледен вид.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/>
              <a:t>От свойството </a:t>
            </a:r>
            <a:r>
              <a:rPr lang="en-GB" dirty="0"/>
              <a:t>Font </a:t>
            </a:r>
            <a:r>
              <a:rPr lang="bg-BG" dirty="0"/>
              <a:t>на трите контроли сменете параметрите на шрифта на, например, </a:t>
            </a:r>
            <a:r>
              <a:rPr lang="en-GB" dirty="0"/>
              <a:t>Arial,16pt</a:t>
            </a:r>
            <a:r>
              <a:rPr lang="bg-BG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/>
              <a:t>От свойството</a:t>
            </a:r>
            <a:r>
              <a:rPr lang="en-GB" dirty="0"/>
              <a:t> Text </a:t>
            </a:r>
            <a:r>
              <a:rPr lang="bg-BG" dirty="0"/>
              <a:t>на трите контроли заменете надписите с Име, Въведете име и Въведете съответно.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/>
              <a:t>Щракнете върху събитието </a:t>
            </a:r>
            <a:r>
              <a:rPr lang="en-GB" dirty="0"/>
              <a:t>Click</a:t>
            </a:r>
            <a:r>
              <a:rPr lang="bg-BG" dirty="0"/>
              <a:t> на </a:t>
            </a:r>
            <a:r>
              <a:rPr lang="en-GB" dirty="0"/>
              <a:t>button1</a:t>
            </a:r>
            <a:r>
              <a:rPr lang="bg-BG" dirty="0"/>
              <a:t>, за да добави средата метода който ще обработи събитието и направете промените от предния слайд.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/>
              <a:t>Компилирайте (</a:t>
            </a:r>
            <a:r>
              <a:rPr lang="en-GB" dirty="0"/>
              <a:t>Build\Build Solution) </a:t>
            </a:r>
            <a:r>
              <a:rPr lang="bg-BG" dirty="0"/>
              <a:t>и изпълнете (</a:t>
            </a:r>
            <a:r>
              <a:rPr lang="en-GB" dirty="0"/>
              <a:t>Debug\Start without </a:t>
            </a:r>
            <a:r>
              <a:rPr lang="en-GB" dirty="0" err="1"/>
              <a:t>debuging</a:t>
            </a:r>
            <a:r>
              <a:rPr lang="bg-BG" dirty="0"/>
              <a:t>)</a:t>
            </a:r>
            <a:r>
              <a:rPr lang="en-GB" dirty="0"/>
              <a:t> </a:t>
            </a:r>
            <a:r>
              <a:rPr lang="bg-BG" dirty="0"/>
              <a:t>като въвеждате имена в текстовата кутия и натискате бутона.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/>
              <a:t>Щракнете върху събитието </a:t>
            </a:r>
            <a:r>
              <a:rPr lang="en-GB" dirty="0" err="1"/>
              <a:t>TextChanged</a:t>
            </a:r>
            <a:r>
              <a:rPr lang="en-GB" dirty="0"/>
              <a:t> </a:t>
            </a:r>
            <a:r>
              <a:rPr lang="bg-BG" dirty="0"/>
              <a:t>на текстовата кутия за да се добави Съответен метод и преместете там оператора за вземане на текста от кутията в променливата</a:t>
            </a:r>
            <a:r>
              <a:rPr lang="en-GB" dirty="0"/>
              <a:t>. </a:t>
            </a:r>
            <a:r>
              <a:rPr lang="bg-BG" dirty="0"/>
              <a:t>Компилирайте и тествайте новия вариант на програмата.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04244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91738"/>
            <a:ext cx="21945600" cy="1193248"/>
          </a:xfrm>
        </p:spPr>
        <p:txBody>
          <a:bodyPr>
            <a:normAutofit/>
          </a:bodyPr>
          <a:lstStyle/>
          <a:p>
            <a:r>
              <a:rPr lang="bg-BG" dirty="0"/>
              <a:t>Работа с компютър</a:t>
            </a:r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49" y="1584986"/>
            <a:ext cx="23263363" cy="11216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b="1" dirty="0"/>
              <a:t>Задача 2.</a:t>
            </a:r>
            <a:r>
              <a:rPr lang="bg-BG" dirty="0"/>
              <a:t> Направете в програмата </a:t>
            </a:r>
            <a:r>
              <a:rPr lang="en-GB" dirty="0"/>
              <a:t>Hello</a:t>
            </a:r>
            <a:r>
              <a:rPr lang="bg-BG" dirty="0"/>
              <a:t> следните изменения (</a:t>
            </a:r>
            <a:r>
              <a:rPr lang="ru-RU" dirty="0" err="1"/>
              <a:t>преди</a:t>
            </a:r>
            <a:r>
              <a:rPr lang="ru-RU" dirty="0"/>
              <a:t> да </a:t>
            </a:r>
            <a:r>
              <a:rPr lang="ru-RU" dirty="0" err="1"/>
              <a:t>започнетете</a:t>
            </a:r>
            <a:r>
              <a:rPr lang="ru-RU" dirty="0"/>
              <a:t> да правите </a:t>
            </a:r>
            <a:r>
              <a:rPr lang="ru-RU" dirty="0" err="1"/>
              <a:t>тези</a:t>
            </a:r>
            <a:r>
              <a:rPr lang="ru-RU" dirty="0"/>
              <a:t> изменения не </a:t>
            </a:r>
            <a:r>
              <a:rPr lang="ru-RU" dirty="0" err="1"/>
              <a:t>забравяйте</a:t>
            </a:r>
            <a:r>
              <a:rPr lang="ru-RU" dirty="0"/>
              <a:t> да прекратите </a:t>
            </a:r>
            <a:r>
              <a:rPr lang="ru-RU" dirty="0" err="1"/>
              <a:t>работата</a:t>
            </a:r>
            <a:r>
              <a:rPr lang="ru-RU" dirty="0"/>
              <a:t> на </a:t>
            </a:r>
            <a:r>
              <a:rPr lang="ru-RU" dirty="0" err="1"/>
              <a:t>предишната</a:t>
            </a:r>
            <a:r>
              <a:rPr lang="ru-RU" dirty="0"/>
              <a:t> версия, </a:t>
            </a:r>
            <a:r>
              <a:rPr lang="ru-RU" dirty="0" err="1"/>
              <a:t>защото</a:t>
            </a:r>
            <a:r>
              <a:rPr lang="ru-RU" dirty="0"/>
              <a:t> при </a:t>
            </a:r>
            <a:r>
              <a:rPr lang="ru-RU" dirty="0" err="1"/>
              <a:t>работеща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средата</a:t>
            </a:r>
            <a:r>
              <a:rPr lang="ru-RU" dirty="0"/>
              <a:t> </a:t>
            </a:r>
            <a:r>
              <a:rPr lang="ru-RU" dirty="0" err="1"/>
              <a:t>няма</a:t>
            </a:r>
            <a:r>
              <a:rPr lang="ru-RU" dirty="0"/>
              <a:t> да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компилира</a:t>
            </a:r>
            <a:r>
              <a:rPr lang="ru-RU" dirty="0"/>
              <a:t> </a:t>
            </a:r>
            <a:r>
              <a:rPr lang="ru-RU" dirty="0" err="1"/>
              <a:t>направените</a:t>
            </a:r>
            <a:r>
              <a:rPr lang="ru-RU" dirty="0"/>
              <a:t> изменения):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Изтеглете</a:t>
            </a:r>
            <a:r>
              <a:rPr lang="ru-RU" dirty="0"/>
              <a:t> от </a:t>
            </a:r>
            <a:r>
              <a:rPr lang="en-GB" dirty="0" err="1"/>
              <a:t>ToolBox</a:t>
            </a:r>
            <a:r>
              <a:rPr lang="en-GB" dirty="0"/>
              <a:t>  </a:t>
            </a:r>
            <a:r>
              <a:rPr lang="bg-BG" dirty="0"/>
              <a:t>нов бутон </a:t>
            </a:r>
            <a:r>
              <a:rPr lang="en-GB" dirty="0"/>
              <a:t>button</a:t>
            </a:r>
            <a:r>
              <a:rPr lang="bg-BG" dirty="0"/>
              <a:t>2</a:t>
            </a:r>
            <a:r>
              <a:rPr lang="en-GB" dirty="0"/>
              <a:t>. </a:t>
            </a:r>
            <a:r>
              <a:rPr lang="bg-BG" dirty="0"/>
              <a:t>Променете размерите и местоположението му така, че формата да запази добрия си вид. Сменете параметрите на шрифта му както при другите контроли и заменете надписа му с Край.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/>
              <a:t>Добавете метод за обработка на събитието </a:t>
            </a:r>
            <a:r>
              <a:rPr lang="en-GB" dirty="0"/>
              <a:t>Click</a:t>
            </a:r>
            <a:r>
              <a:rPr lang="bg-BG" dirty="0"/>
              <a:t> на </a:t>
            </a:r>
            <a:r>
              <a:rPr lang="en-GB" dirty="0"/>
              <a:t>button</a:t>
            </a:r>
            <a:r>
              <a:rPr lang="bg-BG" dirty="0"/>
              <a:t>2 и в съответния метод добавете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/>
              <a:t>оператора </a:t>
            </a:r>
            <a:r>
              <a:rPr lang="en-GB" dirty="0" err="1"/>
              <a:t>Form.ActiveForm.Close</a:t>
            </a:r>
            <a:r>
              <a:rPr lang="en-GB" dirty="0"/>
              <a:t>();. </a:t>
            </a:r>
            <a:r>
              <a:rPr lang="bg-BG" dirty="0"/>
              <a:t>Компилирайте и изпълнете версията, за да видите действието на бутона Край. Как щяхте да прекратите </a:t>
            </a:r>
            <a:endParaRPr lang="en-GB" dirty="0"/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/>
              <a:t>работата на програмата ако го нямаше бутона Край?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bg-BG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-BG" b="1" dirty="0"/>
              <a:t>Задача 3.</a:t>
            </a:r>
            <a:r>
              <a:rPr lang="bg-BG" dirty="0"/>
              <a:t> Направете в програмата </a:t>
            </a:r>
            <a:r>
              <a:rPr lang="en-GB" dirty="0"/>
              <a:t>Hello</a:t>
            </a:r>
            <a:r>
              <a:rPr lang="bg-BG" dirty="0"/>
              <a:t> изменение така,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/>
              <a:t>че да няма нужда да се използва бутонът Въведи, т.е.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/>
              <a:t>поздравът да се покаже след като потребителят въведе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/>
              <a:t>име и натисне </a:t>
            </a:r>
            <a:r>
              <a:rPr lang="en-GB" dirty="0"/>
              <a:t>Tab</a:t>
            </a:r>
            <a:r>
              <a:rPr lang="bg-BG" dirty="0"/>
              <a:t>.</a:t>
            </a:r>
            <a:r>
              <a:rPr lang="en-GB" dirty="0"/>
              <a:t> </a:t>
            </a:r>
            <a:endParaRPr lang="bg-BG" dirty="0"/>
          </a:p>
        </p:txBody>
      </p:sp>
      <p:graphicFrame>
        <p:nvGraphicFramePr>
          <p:cNvPr id="6" name="Обект 5">
            <a:extLst>
              <a:ext uri="{FF2B5EF4-FFF2-40B4-BE49-F238E27FC236}">
                <a16:creationId xmlns:a16="http://schemas.microsoft.com/office/drawing/2014/main" id="{AC9DF512-827B-F06F-CA70-A55C0575AC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95639"/>
              </p:ext>
            </p:extLst>
          </p:nvPr>
        </p:nvGraphicFramePr>
        <p:xfrm>
          <a:off x="15186991" y="7886857"/>
          <a:ext cx="8666921" cy="543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842200" imgH="1783080" progId="Paint.Picture">
                  <p:embed/>
                </p:oleObj>
              </mc:Choice>
              <mc:Fallback>
                <p:oleObj name="Bitmap Image" r:id="rId3" imgW="2842200" imgH="1783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86991" y="7886857"/>
                        <a:ext cx="8666921" cy="5437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0446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ofia, 2021"/>
          <p:cNvSpPr txBox="1">
            <a:spLocks noGrp="1"/>
          </p:cNvSpPr>
          <p:nvPr>
            <p:ph type="body" sz="quarter" idx="1"/>
          </p:nvPr>
        </p:nvSpPr>
        <p:spPr>
          <a:xfrm>
            <a:off x="1219199" y="11986162"/>
            <a:ext cx="21945601" cy="605793"/>
          </a:xfrm>
          <a:prstGeom prst="rect">
            <a:avLst/>
          </a:prstGeom>
        </p:spPr>
        <p:txBody>
          <a:bodyPr/>
          <a:lstStyle>
            <a:lvl1pPr defTabSz="808990">
              <a:defRPr sz="2900" spc="-1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lang="en-GB"/>
              <a:t>Sofia, 2022</a:t>
            </a:r>
          </a:p>
        </p:txBody>
      </p:sp>
      <p:sp>
        <p:nvSpPr>
          <p:cNvPr id="154" name="IT for Tech Recruiters"/>
          <p:cNvSpPr txBox="1">
            <a:spLocks noGrp="1"/>
          </p:cNvSpPr>
          <p:nvPr>
            <p:ph type="title"/>
          </p:nvPr>
        </p:nvSpPr>
        <p:spPr>
          <a:xfrm>
            <a:off x="1219199" y="3125828"/>
            <a:ext cx="21945602" cy="42672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pc="-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bg-BG" sz="8000" dirty="0"/>
              <a:t>Програми с графичен интерфейс</a:t>
            </a:r>
          </a:p>
        </p:txBody>
      </p:sp>
      <p:sp>
        <p:nvSpPr>
          <p:cNvPr id="155" name="By MNKnowledge"/>
          <p:cNvSpPr txBox="1"/>
          <p:nvPr/>
        </p:nvSpPr>
        <p:spPr>
          <a:xfrm>
            <a:off x="1219200" y="7567579"/>
            <a:ext cx="21945600" cy="225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defTabSz="825500">
              <a:lnSpc>
                <a:spcPct val="100000"/>
              </a:lnSpc>
              <a:defRPr sz="6000" spc="-1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endParaRPr dirty="0"/>
          </a:p>
        </p:txBody>
      </p:sp>
      <p:pic>
        <p:nvPicPr>
          <p:cNvPr id="156" name="300x300.png" descr="300x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33" y="829758"/>
            <a:ext cx="3810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91738"/>
            <a:ext cx="21945600" cy="1193248"/>
          </a:xfrm>
        </p:spPr>
        <p:txBody>
          <a:bodyPr>
            <a:normAutofit/>
          </a:bodyPr>
          <a:lstStyle/>
          <a:p>
            <a:r>
              <a:rPr lang="bg-BG" dirty="0"/>
              <a:t>Работа с компютър</a:t>
            </a:r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49" y="1584986"/>
            <a:ext cx="23263363" cy="11216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b="1" dirty="0"/>
              <a:t>Задача 4.</a:t>
            </a:r>
            <a:r>
              <a:rPr lang="bg-BG" dirty="0"/>
              <a:t> </a:t>
            </a:r>
            <a:r>
              <a:rPr lang="ru-RU" dirty="0" err="1"/>
              <a:t>Отворете</a:t>
            </a:r>
            <a:r>
              <a:rPr lang="ru-RU" dirty="0"/>
              <a:t> нов проект за приложение с </a:t>
            </a:r>
            <a:r>
              <a:rPr lang="ru-RU" dirty="0" err="1"/>
              <a:t>графичен</a:t>
            </a:r>
            <a:r>
              <a:rPr lang="ru-RU" dirty="0"/>
              <a:t> интерфейс с </a:t>
            </a:r>
            <a:r>
              <a:rPr lang="ru-RU" dirty="0" err="1"/>
              <a:t>името</a:t>
            </a:r>
            <a:r>
              <a:rPr lang="ru-RU" dirty="0"/>
              <a:t> </a:t>
            </a:r>
            <a:r>
              <a:rPr lang="ru-RU" dirty="0" err="1"/>
              <a:t>Hide</a:t>
            </a:r>
            <a:r>
              <a:rPr lang="ru-RU" dirty="0"/>
              <a:t>.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err="1"/>
              <a:t>Направете</a:t>
            </a:r>
            <a:r>
              <a:rPr lang="ru-RU" dirty="0"/>
              <a:t> дизайна на формата </a:t>
            </a:r>
            <a:r>
              <a:rPr lang="ru-RU" dirty="0" err="1"/>
              <a:t>така</a:t>
            </a:r>
            <a:r>
              <a:rPr lang="ru-RU" dirty="0"/>
              <a:t>, че да получите </a:t>
            </a:r>
            <a:r>
              <a:rPr lang="ru-RU" dirty="0" err="1"/>
              <a:t>прозореца</a:t>
            </a:r>
            <a:r>
              <a:rPr lang="ru-RU" dirty="0"/>
              <a:t>, показан на </a:t>
            </a:r>
            <a:r>
              <a:rPr lang="ru-RU" dirty="0" err="1"/>
              <a:t>Фигурата</a:t>
            </a:r>
            <a:r>
              <a:rPr lang="ru-RU" dirty="0"/>
              <a:t>.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Формата </a:t>
            </a:r>
            <a:r>
              <a:rPr lang="ru-RU" dirty="0" err="1"/>
              <a:t>съдържа</a:t>
            </a:r>
            <a:r>
              <a:rPr lang="ru-RU" dirty="0"/>
              <a:t> </a:t>
            </a:r>
            <a:r>
              <a:rPr lang="ru-RU" dirty="0" err="1"/>
              <a:t>текстова</a:t>
            </a:r>
            <a:r>
              <a:rPr lang="ru-RU" dirty="0"/>
              <a:t> </a:t>
            </a:r>
            <a:r>
              <a:rPr lang="ru-RU" dirty="0" err="1"/>
              <a:t>кутия</a:t>
            </a:r>
            <a:r>
              <a:rPr lang="ru-RU" dirty="0"/>
              <a:t> и два бутона. </a:t>
            </a:r>
            <a:r>
              <a:rPr lang="ru-RU" dirty="0" err="1"/>
              <a:t>Единият</a:t>
            </a:r>
            <a:r>
              <a:rPr lang="ru-RU" dirty="0"/>
              <a:t> бутон е с </a:t>
            </a:r>
            <a:r>
              <a:rPr lang="ru-RU" dirty="0" err="1"/>
              <a:t>надпис</a:t>
            </a:r>
            <a:r>
              <a:rPr lang="ru-RU" dirty="0"/>
              <a:t> Покажи, а </a:t>
            </a:r>
            <a:r>
              <a:rPr lang="ru-RU" dirty="0" err="1"/>
              <a:t>другият</a:t>
            </a:r>
            <a:r>
              <a:rPr lang="ru-RU" dirty="0"/>
              <a:t> – с </a:t>
            </a:r>
            <a:r>
              <a:rPr lang="ru-RU" dirty="0" err="1"/>
              <a:t>надпис</a:t>
            </a:r>
            <a:r>
              <a:rPr lang="ru-RU" dirty="0"/>
              <a:t> </a:t>
            </a:r>
            <a:r>
              <a:rPr lang="ru-RU" dirty="0" err="1"/>
              <a:t>Скрий</a:t>
            </a:r>
            <a:r>
              <a:rPr lang="ru-RU" dirty="0"/>
              <a:t>. При </a:t>
            </a:r>
            <a:r>
              <a:rPr lang="ru-RU" dirty="0" err="1"/>
              <a:t>натискане</a:t>
            </a:r>
            <a:r>
              <a:rPr lang="ru-RU" dirty="0"/>
              <a:t> на бутона Покажи в </a:t>
            </a:r>
            <a:r>
              <a:rPr lang="ru-RU" dirty="0" err="1"/>
              <a:t>текстовата</a:t>
            </a:r>
            <a:r>
              <a:rPr lang="ru-RU" dirty="0"/>
              <a:t> </a:t>
            </a:r>
            <a:r>
              <a:rPr lang="ru-RU" dirty="0" err="1"/>
              <a:t>кутия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се </a:t>
            </a:r>
            <a:r>
              <a:rPr lang="ru-RU" dirty="0" err="1"/>
              <a:t>изпише</a:t>
            </a:r>
            <a:r>
              <a:rPr lang="ru-RU" dirty="0"/>
              <a:t> </a:t>
            </a:r>
            <a:r>
              <a:rPr lang="bg-BG" dirty="0"/>
              <a:t>поздравът</a:t>
            </a:r>
            <a:r>
              <a:rPr lang="ru-RU" dirty="0"/>
              <a:t> </a:t>
            </a:r>
            <a:r>
              <a:rPr lang="ru-RU" dirty="0" err="1"/>
              <a:t>Hello</a:t>
            </a:r>
            <a:r>
              <a:rPr lang="ru-RU" dirty="0"/>
              <a:t> World!, а при </a:t>
            </a:r>
            <a:r>
              <a:rPr lang="ru-RU" dirty="0" err="1"/>
              <a:t>натискане</a:t>
            </a:r>
            <a:r>
              <a:rPr lang="ru-RU" dirty="0"/>
              <a:t> на бутон </a:t>
            </a:r>
            <a:r>
              <a:rPr lang="ru-RU" dirty="0" err="1"/>
              <a:t>Скрий</a:t>
            </a:r>
            <a:r>
              <a:rPr lang="ru-RU" dirty="0"/>
              <a:t>, </a:t>
            </a:r>
            <a:r>
              <a:rPr lang="ru-RU" dirty="0" err="1"/>
              <a:t>текстовата</a:t>
            </a:r>
            <a:r>
              <a:rPr lang="ru-RU" dirty="0"/>
              <a:t> </a:t>
            </a:r>
            <a:r>
              <a:rPr lang="ru-RU" dirty="0" err="1"/>
              <a:t>кутия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се </a:t>
            </a:r>
            <a:r>
              <a:rPr lang="ru-RU" dirty="0" err="1"/>
              <a:t>скрие</a:t>
            </a:r>
            <a:r>
              <a:rPr lang="ru-RU" dirty="0"/>
              <a:t>. </a:t>
            </a:r>
            <a:r>
              <a:rPr lang="ru-RU" dirty="0" err="1"/>
              <a:t>Упътване</a:t>
            </a:r>
            <a:r>
              <a:rPr lang="ru-RU" dirty="0"/>
              <a:t>.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което</a:t>
            </a:r>
            <a:r>
              <a:rPr lang="ru-RU" dirty="0"/>
              <a:t> е нужно за </a:t>
            </a:r>
            <a:r>
              <a:rPr lang="ru-RU" dirty="0" err="1"/>
              <a:t>тази</a:t>
            </a:r>
            <a:r>
              <a:rPr lang="ru-RU" dirty="0"/>
              <a:t> задача и не </a:t>
            </a:r>
            <a:r>
              <a:rPr lang="ru-RU" dirty="0" err="1"/>
              <a:t>сме</a:t>
            </a:r>
            <a:r>
              <a:rPr lang="ru-RU" dirty="0"/>
              <a:t> </a:t>
            </a:r>
            <a:r>
              <a:rPr lang="ru-RU" dirty="0" err="1"/>
              <a:t>използвали</a:t>
            </a:r>
            <a:r>
              <a:rPr lang="ru-RU" dirty="0"/>
              <a:t> в </a:t>
            </a:r>
            <a:r>
              <a:rPr lang="ru-RU" dirty="0" err="1"/>
              <a:t>предишния</a:t>
            </a:r>
            <a:r>
              <a:rPr lang="ru-RU" dirty="0"/>
              <a:t> пример е </a:t>
            </a:r>
            <a:r>
              <a:rPr lang="ru-RU" dirty="0" err="1"/>
              <a:t>свойството</a:t>
            </a:r>
            <a:r>
              <a:rPr lang="ru-RU" dirty="0"/>
              <a:t> </a:t>
            </a:r>
            <a:r>
              <a:rPr lang="en-GB" dirty="0"/>
              <a:t>Visible</a:t>
            </a:r>
            <a:r>
              <a:rPr lang="bg-BG" dirty="0"/>
              <a:t> </a:t>
            </a:r>
            <a:r>
              <a:rPr lang="bg-BG" dirty="0" err="1"/>
              <a:t>вна</a:t>
            </a:r>
            <a:r>
              <a:rPr lang="bg-BG" dirty="0"/>
              <a:t> текстовата кутия.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b="1" dirty="0"/>
              <a:t>Задача 5</a:t>
            </a:r>
            <a:r>
              <a:rPr lang="ru-RU" b="1" dirty="0"/>
              <a:t>. </a:t>
            </a:r>
            <a:r>
              <a:rPr lang="ru-RU" dirty="0" err="1"/>
              <a:t>Както</a:t>
            </a:r>
            <a:r>
              <a:rPr lang="ru-RU" dirty="0"/>
              <a:t> се </a:t>
            </a:r>
            <a:r>
              <a:rPr lang="ru-RU" dirty="0" err="1"/>
              <a:t>вижда</a:t>
            </a:r>
            <a:r>
              <a:rPr lang="ru-RU" dirty="0"/>
              <a:t>, в </a:t>
            </a:r>
            <a:r>
              <a:rPr lang="ru-RU" dirty="0" err="1"/>
              <a:t>предишната</a:t>
            </a:r>
            <a:r>
              <a:rPr lang="ru-RU" dirty="0"/>
              <a:t> задача </a:t>
            </a:r>
            <a:r>
              <a:rPr lang="ru-RU" dirty="0" err="1"/>
              <a:t>текстовото</a:t>
            </a:r>
            <a:r>
              <a:rPr lang="ru-RU" dirty="0"/>
              <a:t> поле не се </a:t>
            </a:r>
            <a:r>
              <a:rPr lang="ru-RU" dirty="0" err="1"/>
              <a:t>използва</a:t>
            </a:r>
            <a:r>
              <a:rPr lang="ru-RU" dirty="0"/>
              <a:t> по </a:t>
            </a:r>
            <a:r>
              <a:rPr lang="ru-RU" dirty="0" err="1"/>
              <a:t>предназначението</a:t>
            </a:r>
            <a:r>
              <a:rPr lang="ru-RU" dirty="0"/>
              <a:t> си за </a:t>
            </a:r>
            <a:r>
              <a:rPr lang="ru-RU" dirty="0" err="1"/>
              <a:t>въвеждане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. </a:t>
            </a:r>
            <a:r>
              <a:rPr lang="ru-RU" dirty="0" err="1"/>
              <a:t>Затова</a:t>
            </a:r>
            <a:r>
              <a:rPr lang="ru-RU" dirty="0"/>
              <a:t> то </a:t>
            </a:r>
            <a:r>
              <a:rPr lang="ru-RU" dirty="0" err="1"/>
              <a:t>по-скоро</a:t>
            </a:r>
            <a:r>
              <a:rPr lang="ru-RU" dirty="0"/>
              <a:t> </a:t>
            </a:r>
            <a:r>
              <a:rPr lang="ru-RU" dirty="0" err="1"/>
              <a:t>няма</a:t>
            </a:r>
            <a:r>
              <a:rPr lang="ru-RU" dirty="0"/>
              <a:t> </a:t>
            </a:r>
            <a:r>
              <a:rPr lang="ru-RU" dirty="0" err="1"/>
              <a:t>мястото</a:t>
            </a:r>
            <a:r>
              <a:rPr lang="ru-RU" dirty="0"/>
              <a:t> в </a:t>
            </a:r>
            <a:r>
              <a:rPr lang="ru-RU" dirty="0" err="1"/>
              <a:t>тази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. </a:t>
            </a:r>
            <a:r>
              <a:rPr lang="ru-RU" dirty="0" err="1"/>
              <a:t>Направете</a:t>
            </a:r>
            <a:r>
              <a:rPr lang="ru-RU" dirty="0"/>
              <a:t> </a:t>
            </a:r>
            <a:r>
              <a:rPr lang="ru-RU" dirty="0" err="1"/>
              <a:t>нужните</a:t>
            </a:r>
            <a:r>
              <a:rPr lang="ru-RU" dirty="0"/>
              <a:t> изменения в </a:t>
            </a:r>
            <a:r>
              <a:rPr lang="ru-RU" dirty="0" err="1"/>
              <a:t>програ</a:t>
            </a:r>
            <a:r>
              <a:rPr lang="ru-RU" dirty="0"/>
              <a:t>-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мата, </a:t>
            </a:r>
            <a:r>
              <a:rPr lang="ru-RU" dirty="0" err="1"/>
              <a:t>като</a:t>
            </a:r>
            <a:r>
              <a:rPr lang="ru-RU" dirty="0"/>
              <a:t> замените </a:t>
            </a:r>
            <a:r>
              <a:rPr lang="ru-RU" dirty="0" err="1"/>
              <a:t>текстовата</a:t>
            </a:r>
            <a:r>
              <a:rPr lang="ru-RU" dirty="0"/>
              <a:t> </a:t>
            </a:r>
            <a:r>
              <a:rPr lang="ru-RU" dirty="0" err="1"/>
              <a:t>кутия</a:t>
            </a:r>
            <a:r>
              <a:rPr lang="ru-RU" dirty="0"/>
              <a:t> с </a:t>
            </a:r>
            <a:r>
              <a:rPr lang="ru-RU" dirty="0" err="1"/>
              <a:t>по-подходяща</a:t>
            </a:r>
            <a:r>
              <a:rPr lang="ru-RU" dirty="0"/>
              <a:t>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за </a:t>
            </a:r>
            <a:r>
              <a:rPr lang="ru-RU" dirty="0" err="1"/>
              <a:t>функционалността</a:t>
            </a:r>
            <a:r>
              <a:rPr lang="ru-RU" dirty="0"/>
              <a:t> </a:t>
            </a:r>
            <a:r>
              <a:rPr lang="ru-RU" dirty="0" err="1"/>
              <a:t>контрола</a:t>
            </a:r>
            <a:r>
              <a:rPr lang="ru-RU" dirty="0"/>
              <a:t>. </a:t>
            </a:r>
            <a:endParaRPr lang="bg-BG" dirty="0"/>
          </a:p>
        </p:txBody>
      </p:sp>
      <p:graphicFrame>
        <p:nvGraphicFramePr>
          <p:cNvPr id="4" name="Обект 3">
            <a:extLst>
              <a:ext uri="{FF2B5EF4-FFF2-40B4-BE49-F238E27FC236}">
                <a16:creationId xmlns:a16="http://schemas.microsoft.com/office/drawing/2014/main" id="{11470082-510D-13D1-5D2A-696D65ABC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61667"/>
              </p:ext>
            </p:extLst>
          </p:nvPr>
        </p:nvGraphicFramePr>
        <p:xfrm>
          <a:off x="14437003" y="8448262"/>
          <a:ext cx="8727798" cy="4188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207960" imgH="1539360" progId="Paint.Picture">
                  <p:embed/>
                </p:oleObj>
              </mc:Choice>
              <mc:Fallback>
                <p:oleObj name="Bitmap Image" r:id="rId3" imgW="3207960" imgH="1539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37003" y="8448262"/>
                        <a:ext cx="8727798" cy="4188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44995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91738"/>
            <a:ext cx="21945600" cy="1193248"/>
          </a:xfrm>
        </p:spPr>
        <p:txBody>
          <a:bodyPr>
            <a:normAutofit/>
          </a:bodyPr>
          <a:lstStyle/>
          <a:p>
            <a:r>
              <a:rPr lang="bg-BG" dirty="0"/>
              <a:t>Работа с компютър</a:t>
            </a:r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49" y="1584986"/>
            <a:ext cx="23263363" cy="749937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b="1" dirty="0"/>
              <a:t>Задача </a:t>
            </a:r>
            <a:r>
              <a:rPr lang="en-GB" b="1" dirty="0"/>
              <a:t>6.</a:t>
            </a:r>
            <a:r>
              <a:rPr lang="ru-RU" dirty="0"/>
              <a:t> Напишете </a:t>
            </a:r>
            <a:r>
              <a:rPr lang="ru-RU" dirty="0" err="1"/>
              <a:t>програма</a:t>
            </a:r>
            <a:r>
              <a:rPr lang="ru-RU" dirty="0"/>
              <a:t> с </a:t>
            </a:r>
            <a:r>
              <a:rPr lang="ru-RU" dirty="0" err="1"/>
              <a:t>графичен</a:t>
            </a:r>
            <a:r>
              <a:rPr lang="ru-RU" dirty="0"/>
              <a:t> интерфейс, </a:t>
            </a:r>
            <a:r>
              <a:rPr lang="ru-RU" dirty="0" err="1"/>
              <a:t>която</a:t>
            </a:r>
            <a:r>
              <a:rPr lang="ru-RU" dirty="0"/>
              <a:t> да </a:t>
            </a:r>
            <a:r>
              <a:rPr lang="ru-RU" dirty="0" err="1"/>
              <a:t>позволява</a:t>
            </a:r>
            <a:r>
              <a:rPr lang="ru-RU" dirty="0"/>
              <a:t> </a:t>
            </a:r>
            <a:r>
              <a:rPr lang="ru-RU" dirty="0" err="1"/>
              <a:t>въвеждане</a:t>
            </a:r>
            <a:r>
              <a:rPr lang="ru-RU" dirty="0"/>
              <a:t> на цифра и след </a:t>
            </a:r>
            <a:r>
              <a:rPr lang="ru-RU" dirty="0" err="1"/>
              <a:t>натискане</a:t>
            </a:r>
            <a:r>
              <a:rPr lang="ru-RU" dirty="0"/>
              <a:t> на бутон с </a:t>
            </a:r>
            <a:r>
              <a:rPr lang="ru-RU" dirty="0" err="1"/>
              <a:t>надпис</a:t>
            </a:r>
            <a:r>
              <a:rPr lang="ru-RU" dirty="0"/>
              <a:t> С </a:t>
            </a:r>
            <a:r>
              <a:rPr lang="ru-RU" dirty="0" err="1"/>
              <a:t>думи</a:t>
            </a:r>
            <a:r>
              <a:rPr lang="ru-RU" dirty="0"/>
              <a:t> да </a:t>
            </a:r>
            <a:r>
              <a:rPr lang="ru-RU" dirty="0" err="1"/>
              <a:t>изписва</a:t>
            </a:r>
            <a:r>
              <a:rPr lang="ru-RU" dirty="0"/>
              <a:t> </a:t>
            </a:r>
            <a:r>
              <a:rPr lang="ru-RU" dirty="0" err="1"/>
              <a:t>въведената</a:t>
            </a:r>
            <a:r>
              <a:rPr lang="ru-RU" dirty="0"/>
              <a:t> цифра с </a:t>
            </a:r>
            <a:r>
              <a:rPr lang="ru-RU" dirty="0" err="1"/>
              <a:t>думи</a:t>
            </a:r>
            <a:r>
              <a:rPr lang="ru-RU" dirty="0"/>
              <a:t>.</a:t>
            </a:r>
            <a:endParaRPr lang="bg-BG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b="1" dirty="0"/>
              <a:t>Указания</a:t>
            </a:r>
            <a:r>
              <a:rPr lang="ru-RU" b="1" dirty="0"/>
              <a:t>. </a:t>
            </a:r>
            <a:r>
              <a:rPr lang="ru-RU" dirty="0"/>
              <a:t>А. На </a:t>
            </a:r>
            <a:r>
              <a:rPr lang="ru-RU" dirty="0" err="1"/>
              <a:t>фигурата</a:t>
            </a:r>
            <a:r>
              <a:rPr lang="ru-RU" dirty="0"/>
              <a:t> </a:t>
            </a:r>
            <a:r>
              <a:rPr lang="ru-RU" dirty="0" err="1"/>
              <a:t>вдясно</a:t>
            </a:r>
            <a:r>
              <a:rPr lang="ru-RU" dirty="0"/>
              <a:t> е показан един примерен дизайн на </a:t>
            </a:r>
            <a:r>
              <a:rPr lang="ru-RU" dirty="0" err="1"/>
              <a:t>екранната</a:t>
            </a:r>
            <a:r>
              <a:rPr lang="ru-RU" dirty="0"/>
              <a:t> форма. </a:t>
            </a:r>
            <a:r>
              <a:rPr lang="ru-RU" dirty="0" err="1"/>
              <a:t>Тя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съдържа</a:t>
            </a:r>
            <a:r>
              <a:rPr lang="ru-RU" dirty="0"/>
              <a:t> </a:t>
            </a:r>
            <a:r>
              <a:rPr lang="ru-RU" dirty="0" err="1"/>
              <a:t>текстова</a:t>
            </a:r>
            <a:r>
              <a:rPr lang="ru-RU" dirty="0"/>
              <a:t> </a:t>
            </a:r>
            <a:r>
              <a:rPr lang="ru-RU" dirty="0" err="1"/>
              <a:t>кутия</a:t>
            </a:r>
            <a:r>
              <a:rPr lang="ru-RU" dirty="0"/>
              <a:t> за </a:t>
            </a:r>
            <a:r>
              <a:rPr lang="ru-RU" dirty="0" err="1"/>
              <a:t>въвеждане</a:t>
            </a:r>
            <a:r>
              <a:rPr lang="ru-RU" dirty="0"/>
              <a:t> на </a:t>
            </a:r>
            <a:r>
              <a:rPr lang="ru-RU" dirty="0" err="1"/>
              <a:t>цифрата</a:t>
            </a:r>
            <a:r>
              <a:rPr lang="ru-RU" dirty="0"/>
              <a:t>, </a:t>
            </a:r>
            <a:r>
              <a:rPr lang="ru-RU" dirty="0" err="1"/>
              <a:t>етикет</a:t>
            </a:r>
            <a:r>
              <a:rPr lang="ru-RU" dirty="0"/>
              <a:t>, в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програмата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изписва</a:t>
            </a:r>
            <a:r>
              <a:rPr lang="ru-RU" dirty="0"/>
              <a:t> </a:t>
            </a:r>
            <a:r>
              <a:rPr lang="ru-RU" dirty="0" err="1"/>
              <a:t>цифрата</a:t>
            </a:r>
            <a:r>
              <a:rPr lang="ru-RU" dirty="0"/>
              <a:t> с </a:t>
            </a:r>
            <a:r>
              <a:rPr lang="ru-RU" dirty="0" err="1"/>
              <a:t>думи</a:t>
            </a:r>
            <a:r>
              <a:rPr lang="ru-RU" dirty="0"/>
              <a:t> и бутон, с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потребителят</a:t>
            </a:r>
            <a:r>
              <a:rPr lang="ru-RU" dirty="0"/>
              <a:t> да </a:t>
            </a:r>
            <a:r>
              <a:rPr lang="ru-RU" dirty="0" err="1"/>
              <a:t>стартира</a:t>
            </a:r>
            <a:r>
              <a:rPr lang="ru-RU" dirty="0"/>
              <a:t> </a:t>
            </a:r>
            <a:r>
              <a:rPr lang="ru-RU" dirty="0" err="1"/>
              <a:t>изписването</a:t>
            </a:r>
            <a:r>
              <a:rPr lang="ru-RU" dirty="0"/>
              <a:t>. </a:t>
            </a:r>
            <a:r>
              <a:rPr lang="ru-RU" dirty="0" err="1"/>
              <a:t>Оставете</a:t>
            </a:r>
            <a:r>
              <a:rPr lang="ru-RU" dirty="0"/>
              <a:t> </a:t>
            </a:r>
            <a:r>
              <a:rPr lang="ru-RU" dirty="0" err="1"/>
              <a:t>имената</a:t>
            </a:r>
            <a:r>
              <a:rPr lang="ru-RU" dirty="0"/>
              <a:t> textBox1, label1 и button1. С </a:t>
            </a:r>
            <a:r>
              <a:rPr lang="ru-RU" dirty="0" err="1"/>
              <a:t>тези</a:t>
            </a:r>
            <a:r>
              <a:rPr lang="ru-RU" dirty="0"/>
              <a:t> имена </a:t>
            </a:r>
            <a:r>
              <a:rPr lang="ru-RU" dirty="0" err="1"/>
              <a:t>ще</a:t>
            </a:r>
            <a:r>
              <a:rPr lang="ru-RU" dirty="0"/>
              <a:t> си служим в </a:t>
            </a:r>
            <a:r>
              <a:rPr lang="ru-RU" dirty="0" err="1"/>
              <a:t>указанията</a:t>
            </a:r>
            <a:r>
              <a:rPr lang="ru-RU" dirty="0"/>
              <a:t> </a:t>
            </a:r>
            <a:r>
              <a:rPr lang="ru-RU" dirty="0" err="1"/>
              <a:t>по-долу</a:t>
            </a:r>
            <a:r>
              <a:rPr lang="ru-RU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Б. </a:t>
            </a:r>
            <a:r>
              <a:rPr lang="ru-RU" dirty="0" err="1"/>
              <a:t>Дизайнът</a:t>
            </a:r>
            <a:r>
              <a:rPr lang="ru-RU" dirty="0"/>
              <a:t> на формата не е </a:t>
            </a:r>
            <a:r>
              <a:rPr lang="ru-RU" dirty="0" err="1"/>
              <a:t>добър</a:t>
            </a:r>
            <a:r>
              <a:rPr lang="ru-RU" dirty="0"/>
              <a:t> – </a:t>
            </a:r>
            <a:r>
              <a:rPr lang="ru-RU" dirty="0" err="1"/>
              <a:t>липсва</a:t>
            </a:r>
            <a:r>
              <a:rPr lang="ru-RU" dirty="0"/>
              <a:t> заглавие, </a:t>
            </a:r>
            <a:r>
              <a:rPr lang="ru-RU" dirty="0" err="1"/>
              <a:t>контролите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струпани</a:t>
            </a:r>
            <a:r>
              <a:rPr lang="ru-RU" dirty="0"/>
              <a:t> </a:t>
            </a:r>
            <a:r>
              <a:rPr lang="ru-RU" dirty="0" err="1"/>
              <a:t>вляво</a:t>
            </a:r>
            <a:r>
              <a:rPr lang="ru-RU" dirty="0"/>
              <a:t>, </a:t>
            </a:r>
            <a:r>
              <a:rPr lang="ru-RU" dirty="0" err="1"/>
              <a:t>разстоянията</a:t>
            </a:r>
            <a:r>
              <a:rPr lang="ru-RU" dirty="0"/>
              <a:t> между </a:t>
            </a:r>
            <a:r>
              <a:rPr lang="ru-RU" dirty="0" err="1"/>
              <a:t>етикета</a:t>
            </a:r>
            <a:r>
              <a:rPr lang="ru-RU" dirty="0"/>
              <a:t> и </a:t>
            </a:r>
            <a:r>
              <a:rPr lang="ru-RU" dirty="0" err="1"/>
              <a:t>другите</a:t>
            </a:r>
            <a:r>
              <a:rPr lang="ru-RU" dirty="0"/>
              <a:t> две </a:t>
            </a:r>
            <a:r>
              <a:rPr lang="ru-RU" dirty="0" err="1"/>
              <a:t>компоненти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различни</a:t>
            </a:r>
            <a:r>
              <a:rPr lang="ru-RU" dirty="0"/>
              <a:t>, </a:t>
            </a:r>
            <a:r>
              <a:rPr lang="ru-RU" dirty="0" err="1"/>
              <a:t>текстовата</a:t>
            </a:r>
            <a:r>
              <a:rPr lang="ru-RU" dirty="0"/>
              <a:t> </a:t>
            </a:r>
            <a:r>
              <a:rPr lang="ru-RU" dirty="0" err="1"/>
              <a:t>кутия</a:t>
            </a:r>
            <a:r>
              <a:rPr lang="ru-RU" dirty="0"/>
              <a:t> е </a:t>
            </a:r>
            <a:r>
              <a:rPr lang="ru-RU" dirty="0" err="1"/>
              <a:t>твърде</a:t>
            </a:r>
            <a:r>
              <a:rPr lang="ru-RU" dirty="0"/>
              <a:t> широка за </a:t>
            </a:r>
            <a:r>
              <a:rPr lang="ru-RU" dirty="0" err="1"/>
              <a:t>единствената</a:t>
            </a:r>
            <a:r>
              <a:rPr lang="ru-RU" dirty="0"/>
              <a:t> цифра,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се </a:t>
            </a:r>
            <a:r>
              <a:rPr lang="ru-RU" dirty="0" err="1"/>
              <a:t>въвежда</a:t>
            </a:r>
            <a:r>
              <a:rPr lang="ru-RU" dirty="0"/>
              <a:t> в </a:t>
            </a:r>
            <a:r>
              <a:rPr lang="ru-RU" dirty="0" err="1"/>
              <a:t>нея</a:t>
            </a:r>
            <a:r>
              <a:rPr lang="ru-RU" dirty="0"/>
              <a:t>. </a:t>
            </a:r>
            <a:r>
              <a:rPr lang="ru-RU" dirty="0" err="1"/>
              <a:t>Направете</a:t>
            </a:r>
            <a:r>
              <a:rPr lang="ru-RU" dirty="0"/>
              <a:t> дизайна подобен на </a:t>
            </a:r>
            <a:r>
              <a:rPr lang="ru-RU" dirty="0" err="1"/>
              <a:t>този</a:t>
            </a:r>
            <a:r>
              <a:rPr lang="ru-RU" dirty="0"/>
              <a:t> от </a:t>
            </a:r>
            <a:r>
              <a:rPr lang="ru-RU" dirty="0" err="1"/>
              <a:t>фигурата</a:t>
            </a:r>
            <a:r>
              <a:rPr lang="ru-RU" dirty="0"/>
              <a:t> </a:t>
            </a:r>
            <a:r>
              <a:rPr lang="ru-RU" dirty="0" err="1"/>
              <a:t>вдясно</a:t>
            </a:r>
            <a:r>
              <a:rPr lang="ru-RU" dirty="0"/>
              <a:t> (сините линии!!!),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форматирате</a:t>
            </a:r>
            <a:r>
              <a:rPr lang="ru-RU" dirty="0"/>
              <a:t> шрифта на </a:t>
            </a:r>
            <a:r>
              <a:rPr lang="ru-RU" dirty="0" err="1"/>
              <a:t>надписите</a:t>
            </a:r>
            <a:r>
              <a:rPr lang="ru-RU" dirty="0"/>
              <a:t>. </a:t>
            </a:r>
            <a:r>
              <a:rPr lang="ru-RU" dirty="0" err="1"/>
              <a:t>Текстовете</a:t>
            </a:r>
            <a:r>
              <a:rPr lang="ru-RU" dirty="0"/>
              <a:t> в </a:t>
            </a:r>
            <a:r>
              <a:rPr lang="ru-RU" dirty="0" err="1"/>
              <a:t>текстовата</a:t>
            </a:r>
            <a:r>
              <a:rPr lang="ru-RU" dirty="0"/>
              <a:t> </a:t>
            </a:r>
            <a:r>
              <a:rPr lang="ru-RU" dirty="0" err="1"/>
              <a:t>кутия</a:t>
            </a:r>
            <a:r>
              <a:rPr lang="ru-RU" dirty="0"/>
              <a:t> и </a:t>
            </a:r>
            <a:r>
              <a:rPr lang="ru-RU" dirty="0" err="1"/>
              <a:t>етикета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оста </a:t>
            </a:r>
            <a:r>
              <a:rPr lang="ru-RU" dirty="0" err="1"/>
              <a:t>вите</a:t>
            </a:r>
            <a:r>
              <a:rPr lang="ru-RU" dirty="0"/>
              <a:t> </a:t>
            </a:r>
            <a:r>
              <a:rPr lang="ru-RU" dirty="0" err="1"/>
              <a:t>празни</a:t>
            </a:r>
            <a:r>
              <a:rPr lang="ru-RU" dirty="0"/>
              <a:t> или да сложите </a:t>
            </a:r>
            <a:r>
              <a:rPr lang="ru-RU" dirty="0" err="1"/>
              <a:t>стойности</a:t>
            </a:r>
            <a:r>
              <a:rPr lang="ru-RU" dirty="0"/>
              <a:t> по </a:t>
            </a:r>
            <a:r>
              <a:rPr lang="ru-RU" dirty="0" err="1"/>
              <a:t>премълчаване</a:t>
            </a:r>
            <a:r>
              <a:rPr lang="ru-RU" dirty="0"/>
              <a:t> </a:t>
            </a:r>
            <a:r>
              <a:rPr lang="en-GB" dirty="0"/>
              <a:t>0 </a:t>
            </a:r>
            <a:r>
              <a:rPr lang="bg-BG" dirty="0"/>
              <a:t>и нула, за да подскажете какво прави програмата.</a:t>
            </a:r>
          </a:p>
        </p:txBody>
      </p:sp>
      <p:graphicFrame>
        <p:nvGraphicFramePr>
          <p:cNvPr id="5" name="Обект 4">
            <a:extLst>
              <a:ext uri="{FF2B5EF4-FFF2-40B4-BE49-F238E27FC236}">
                <a16:creationId xmlns:a16="http://schemas.microsoft.com/office/drawing/2014/main" id="{7E57DBD8-BB0B-4E2A-E845-8814DEA208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896017"/>
              </p:ext>
            </p:extLst>
          </p:nvPr>
        </p:nvGraphicFramePr>
        <p:xfrm>
          <a:off x="10217426" y="9084365"/>
          <a:ext cx="8050695" cy="379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688200" imgH="1737360" progId="Paint.Picture">
                  <p:embed/>
                </p:oleObj>
              </mc:Choice>
              <mc:Fallback>
                <p:oleObj name="Bitmap Image" r:id="rId3" imgW="3688200" imgH="1737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17426" y="9084365"/>
                        <a:ext cx="8050695" cy="3791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D45D5E32-A307-02EF-53F5-64AA9447F0CC}"/>
              </a:ext>
            </a:extLst>
          </p:cNvPr>
          <p:cNvSpPr txBox="1"/>
          <p:nvPr/>
        </p:nvSpPr>
        <p:spPr>
          <a:xfrm>
            <a:off x="1139688" y="8971925"/>
            <a:ext cx="9077739" cy="37589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bg-BG" sz="4400" dirty="0">
                <a:latin typeface="Canela Text Regular"/>
              </a:rPr>
              <a:t>След като сте завършили дизайна, добре е да компилирате програмата и да я изпълните, за да се убедите, че дизайна е приемлив, я ако не е да го поправите, преди да се заемете с функционалността.</a:t>
            </a:r>
            <a:endParaRPr lang="en-GB" sz="4400" dirty="0">
              <a:latin typeface="Canela Text Regular"/>
            </a:endParaRPr>
          </a:p>
        </p:txBody>
      </p:sp>
      <p:graphicFrame>
        <p:nvGraphicFramePr>
          <p:cNvPr id="8" name="Обект 7">
            <a:extLst>
              <a:ext uri="{FF2B5EF4-FFF2-40B4-BE49-F238E27FC236}">
                <a16:creationId xmlns:a16="http://schemas.microsoft.com/office/drawing/2014/main" id="{CD6F00B6-B11F-6322-189F-0B5B72872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553995"/>
              </p:ext>
            </p:extLst>
          </p:nvPr>
        </p:nvGraphicFramePr>
        <p:xfrm>
          <a:off x="18844590" y="9084365"/>
          <a:ext cx="5267739" cy="380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468880" imgH="1783080" progId="Paint.Picture">
                  <p:embed/>
                </p:oleObj>
              </mc:Choice>
              <mc:Fallback>
                <p:oleObj name="Bitmap Image" r:id="rId5" imgW="2468880" imgH="1783080" progId="Paint.Picture">
                  <p:embed/>
                  <p:pic>
                    <p:nvPicPr>
                      <p:cNvPr id="4" name="Обект 3">
                        <a:extLst>
                          <a:ext uri="{FF2B5EF4-FFF2-40B4-BE49-F238E27FC236}">
                            <a16:creationId xmlns:a16="http://schemas.microsoft.com/office/drawing/2014/main" id="{8929DAF8-B2EA-8F40-4BA3-30D9404DF8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44590" y="9084365"/>
                        <a:ext cx="5267739" cy="3804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95787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91738"/>
            <a:ext cx="21945600" cy="1193248"/>
          </a:xfrm>
        </p:spPr>
        <p:txBody>
          <a:bodyPr>
            <a:normAutofit/>
          </a:bodyPr>
          <a:lstStyle/>
          <a:p>
            <a:r>
              <a:rPr lang="bg-BG" dirty="0"/>
              <a:t>Работа с компютър</a:t>
            </a:r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49" y="1584986"/>
            <a:ext cx="23263363" cy="11739276"/>
          </a:xfrm>
        </p:spPr>
        <p:txBody>
          <a:bodyPr>
            <a:normAutofit/>
          </a:bodyPr>
          <a:lstStyle/>
          <a:p>
            <a:r>
              <a:rPr lang="bg-BG" b="1" dirty="0"/>
              <a:t>В</a:t>
            </a:r>
            <a:r>
              <a:rPr lang="ru-RU" dirty="0"/>
              <a:t>. </a:t>
            </a:r>
            <a:r>
              <a:rPr lang="ru-RU" dirty="0" err="1"/>
              <a:t>Функционалността</a:t>
            </a:r>
            <a:r>
              <a:rPr lang="ru-RU" dirty="0"/>
              <a:t> можем да </a:t>
            </a:r>
            <a:r>
              <a:rPr lang="ru-RU" dirty="0" err="1"/>
              <a:t>съсредоточим</a:t>
            </a:r>
            <a:r>
              <a:rPr lang="ru-RU" dirty="0"/>
              <a:t> само в метода за </a:t>
            </a:r>
            <a:r>
              <a:rPr lang="ru-RU" dirty="0" err="1"/>
              <a:t>събитието</a:t>
            </a:r>
            <a:r>
              <a:rPr lang="ru-RU" dirty="0"/>
              <a:t> </a:t>
            </a:r>
            <a:r>
              <a:rPr lang="en-GB" dirty="0"/>
              <a:t>Click </a:t>
            </a:r>
            <a:r>
              <a:rPr lang="bg-BG" dirty="0"/>
              <a:t>на бутона. С двойно щракване на бутона ще се отвори прозореца с програмната час и в него ще се появи метода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button1_Click(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GB" sz="4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/>
              <a:t>{ }</a:t>
            </a:r>
            <a:endParaRPr lang="ru-RU" dirty="0"/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/>
              <a:t>В метода трябва да проверим коя е въведената цифра и в зависимост от това да променим текста на етикета с името на съответната цифра. Добре е, ако потребителят е въвел нещо различно от цифра, да поставим в текста на етикета подходящо съобщение</a:t>
            </a:r>
            <a:r>
              <a:rPr lang="en-GB" dirty="0"/>
              <a:t>:</a:t>
            </a:r>
            <a:endParaRPr lang="bg-BG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(textBox1.Text ==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"0"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) label1.Text =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Нула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(textBox1.Text ==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"1"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) label1.Text =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Едно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(textBox1.Text ==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"2"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) label1.Text =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Две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(textBox1.Text ==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"3"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) label1.Text =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Три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(textBox1.Text ==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"4"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) label1.Text =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Четири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(textBox1.Text ==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"5"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) label1.Text =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Пет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(textBox1.Text ==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"6"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) label1.Text =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Шест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(textBox1.Text ==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"7"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) label1.Text =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Седем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(textBox1.Text ==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"8"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) label1.Text =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Осем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(textBox1.Text ==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"9"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) label1.Text =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Девет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4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label1.Text = </a:t>
            </a:r>
            <a:r>
              <a:rPr lang="ru-RU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"Не </a:t>
            </a:r>
            <a:r>
              <a:rPr lang="ru-RU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знам</a:t>
            </a:r>
            <a:r>
              <a:rPr lang="ru-RU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303739939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91738"/>
            <a:ext cx="21945600" cy="1193248"/>
          </a:xfrm>
        </p:spPr>
        <p:txBody>
          <a:bodyPr>
            <a:normAutofit/>
          </a:bodyPr>
          <a:lstStyle/>
          <a:p>
            <a:r>
              <a:rPr lang="bg-BG" dirty="0"/>
              <a:t>Работа с компютър</a:t>
            </a:r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49" y="1584986"/>
            <a:ext cx="23263363" cy="117392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/>
              <a:t>За да </a:t>
            </a:r>
            <a:r>
              <a:rPr lang="ru-RU" dirty="0" err="1"/>
              <a:t>обърне</a:t>
            </a:r>
            <a:r>
              <a:rPr lang="ru-RU" dirty="0"/>
              <a:t> </a:t>
            </a:r>
            <a:r>
              <a:rPr lang="ru-RU" dirty="0" err="1"/>
              <a:t>потребителят</a:t>
            </a:r>
            <a:r>
              <a:rPr lang="ru-RU" dirty="0"/>
              <a:t> </a:t>
            </a:r>
            <a:r>
              <a:rPr lang="ru-RU" dirty="0" err="1"/>
              <a:t>повече</a:t>
            </a:r>
            <a:r>
              <a:rPr lang="ru-RU" dirty="0"/>
              <a:t> внимание на текста Не </a:t>
            </a:r>
            <a:r>
              <a:rPr lang="ru-RU" dirty="0" err="1"/>
              <a:t>знам</a:t>
            </a:r>
            <a:r>
              <a:rPr lang="ru-RU" dirty="0"/>
              <a:t>!, </a:t>
            </a:r>
            <a:r>
              <a:rPr lang="ru-RU" dirty="0" err="1"/>
              <a:t>може</a:t>
            </a:r>
            <a:r>
              <a:rPr lang="ru-RU" dirty="0"/>
              <a:t> би си </a:t>
            </a:r>
            <a:r>
              <a:rPr lang="ru-RU" dirty="0" err="1"/>
              <a:t>струва</a:t>
            </a:r>
            <a:r>
              <a:rPr lang="ru-RU" dirty="0"/>
              <a:t> да го </a:t>
            </a:r>
            <a:r>
              <a:rPr lang="ru-RU" dirty="0" err="1"/>
              <a:t>изпишем</a:t>
            </a:r>
            <a:r>
              <a:rPr lang="ru-RU" dirty="0"/>
              <a:t> с </a:t>
            </a:r>
            <a:r>
              <a:rPr lang="ru-RU" dirty="0" err="1"/>
              <a:t>удебелени</a:t>
            </a:r>
            <a:r>
              <a:rPr lang="ru-RU" dirty="0"/>
              <a:t> </a:t>
            </a:r>
            <a:r>
              <a:rPr lang="ru-RU" dirty="0" err="1"/>
              <a:t>букви</a:t>
            </a:r>
            <a:r>
              <a:rPr lang="ru-RU" dirty="0"/>
              <a:t> или в различен </a:t>
            </a:r>
            <a:r>
              <a:rPr lang="ru-RU" dirty="0" err="1"/>
              <a:t>цвят</a:t>
            </a:r>
            <a:r>
              <a:rPr lang="ru-RU" dirty="0"/>
              <a:t>. </a:t>
            </a:r>
            <a:r>
              <a:rPr lang="ru-RU" dirty="0" err="1"/>
              <a:t>Смяната</a:t>
            </a:r>
            <a:r>
              <a:rPr lang="ru-RU" dirty="0"/>
              <a:t> на шрифта става,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променим</a:t>
            </a:r>
            <a:r>
              <a:rPr lang="ru-RU" dirty="0"/>
              <a:t> </a:t>
            </a:r>
            <a:r>
              <a:rPr lang="ru-RU" dirty="0" err="1"/>
              <a:t>съдържанието</a:t>
            </a:r>
            <a:r>
              <a:rPr lang="ru-RU" dirty="0"/>
              <a:t> на </a:t>
            </a:r>
            <a:r>
              <a:rPr lang="ru-RU" dirty="0" err="1"/>
              <a:t>свойството</a:t>
            </a:r>
            <a:r>
              <a:rPr lang="ru-RU" dirty="0"/>
              <a:t>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ru-RU" dirty="0"/>
              <a:t> на </a:t>
            </a:r>
            <a:r>
              <a:rPr lang="ru-RU" dirty="0" err="1"/>
              <a:t>компонентата</a:t>
            </a:r>
            <a:r>
              <a:rPr lang="ru-RU" dirty="0"/>
              <a:t>.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 err="1"/>
              <a:t>Тъй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свойството</a:t>
            </a:r>
            <a:r>
              <a:rPr lang="ru-RU" dirty="0"/>
              <a:t> </a:t>
            </a:r>
            <a:r>
              <a:rPr lang="ru-RU" dirty="0" err="1"/>
              <a:t>Font</a:t>
            </a:r>
            <a:r>
              <a:rPr lang="ru-RU" dirty="0"/>
              <a:t> е </a:t>
            </a:r>
            <a:r>
              <a:rPr lang="ru-RU" dirty="0" err="1"/>
              <a:t>съставно</a:t>
            </a:r>
            <a:r>
              <a:rPr lang="ru-RU" dirty="0"/>
              <a:t>, не можем да </a:t>
            </a:r>
            <a:r>
              <a:rPr lang="ru-RU" dirty="0" err="1"/>
              <a:t>променим</a:t>
            </a:r>
            <a:r>
              <a:rPr lang="ru-RU" dirty="0"/>
              <a:t> шрифта с просто </a:t>
            </a:r>
            <a:r>
              <a:rPr lang="ru-RU" dirty="0" err="1"/>
              <a:t>присвояване</a:t>
            </a:r>
            <a:r>
              <a:rPr lang="ru-RU" dirty="0"/>
              <a:t>. За </a:t>
            </a:r>
            <a:r>
              <a:rPr lang="ru-RU" dirty="0" err="1"/>
              <a:t>целта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се </a:t>
            </a:r>
            <a:r>
              <a:rPr lang="ru-RU" dirty="0" err="1"/>
              <a:t>създаде</a:t>
            </a:r>
            <a:r>
              <a:rPr lang="ru-RU" dirty="0"/>
              <a:t> нов </a:t>
            </a:r>
            <a:r>
              <a:rPr lang="ru-RU" dirty="0" err="1"/>
              <a:t>обект</a:t>
            </a:r>
            <a:r>
              <a:rPr lang="ru-RU" dirty="0"/>
              <a:t> от </a:t>
            </a:r>
            <a:r>
              <a:rPr lang="ru-RU" dirty="0" err="1"/>
              <a:t>класа</a:t>
            </a:r>
            <a:r>
              <a:rPr lang="ru-RU" dirty="0"/>
              <a:t>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ru-RU" dirty="0"/>
              <a:t>: </a:t>
            </a:r>
            <a:endParaRPr lang="en-GB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/>
              <a:t>	</a:t>
            </a:r>
            <a:r>
              <a:rPr lang="ru-RU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latin typeface="Cascadia Mono" panose="020B0609020000020004" pitchFamily="49" charset="0"/>
              </a:rPr>
              <a:t>{</a:t>
            </a:r>
            <a:r>
              <a:rPr lang="en-GB" dirty="0"/>
              <a:t>   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label1.Font = </a:t>
            </a:r>
            <a:r>
              <a:rPr lang="fr-FR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Font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(label1.Font,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FontStyle</a:t>
            </a:r>
            <a:r>
              <a:rPr lang="fr-F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.Bold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Cascadia Mono" panose="020B0609020000020004" pitchFamily="49" charset="0"/>
              </a:rPr>
              <a:t>	        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label1.Text = </a:t>
            </a:r>
            <a:r>
              <a:rPr lang="ru-RU" dirty="0">
                <a:solidFill>
                  <a:srgbClr val="A31515"/>
                </a:solidFill>
                <a:latin typeface="Cascadia Mono" panose="020B0609020000020004" pitchFamily="49" charset="0"/>
              </a:rPr>
              <a:t>"Не </a:t>
            </a:r>
            <a:r>
              <a:rPr lang="ru-RU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знам</a:t>
            </a:r>
            <a:r>
              <a:rPr lang="ru-RU" dirty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fr-FR" dirty="0">
                <a:latin typeface="Cascadia Mono" panose="020B06090200000200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Cascadia Mono" panose="020B0609020000020004" pitchFamily="49" charset="0"/>
              </a:rPr>
              <a:t>	      }</a:t>
            </a: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 err="1"/>
              <a:t>Новият</a:t>
            </a:r>
            <a:r>
              <a:rPr lang="ru-RU" dirty="0"/>
              <a:t> </a:t>
            </a:r>
            <a:r>
              <a:rPr lang="ru-RU" dirty="0" err="1"/>
              <a:t>обект</a:t>
            </a:r>
            <a:r>
              <a:rPr lang="ru-RU" dirty="0"/>
              <a:t> от </a:t>
            </a:r>
            <a:r>
              <a:rPr lang="ru-RU" dirty="0" err="1"/>
              <a:t>класа</a:t>
            </a:r>
            <a:r>
              <a:rPr lang="ru-RU" dirty="0"/>
              <a:t> </a:t>
            </a:r>
            <a:r>
              <a:rPr lang="ru-RU" dirty="0" err="1"/>
              <a:t>Font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създаден</a:t>
            </a:r>
            <a:r>
              <a:rPr lang="ru-RU" dirty="0"/>
              <a:t> от шрифта, </a:t>
            </a:r>
            <a:r>
              <a:rPr lang="ru-RU" dirty="0" err="1"/>
              <a:t>който</a:t>
            </a:r>
            <a:r>
              <a:rPr lang="ru-RU" dirty="0"/>
              <a:t> е бил </a:t>
            </a:r>
            <a:r>
              <a:rPr lang="ru-RU" dirty="0" err="1"/>
              <a:t>зададен</a:t>
            </a:r>
            <a:r>
              <a:rPr lang="ru-RU" dirty="0"/>
              <a:t> до момента в свойство </a:t>
            </a:r>
            <a:r>
              <a:rPr lang="ru-RU" dirty="0" err="1"/>
              <a:t>Font</a:t>
            </a:r>
            <a:r>
              <a:rPr lang="ru-RU" dirty="0"/>
              <a:t> на </a:t>
            </a:r>
            <a:r>
              <a:rPr lang="ru-RU" dirty="0" err="1"/>
              <a:t>етикета</a:t>
            </a:r>
            <a:r>
              <a:rPr lang="ru-RU" dirty="0"/>
              <a:t> label1,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стилът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се </a:t>
            </a:r>
            <a:r>
              <a:rPr lang="ru-RU" dirty="0" err="1"/>
              <a:t>промени</a:t>
            </a:r>
            <a:r>
              <a:rPr lang="ru-RU" dirty="0"/>
              <a:t> на </a:t>
            </a:r>
            <a:r>
              <a:rPr lang="ru-RU" dirty="0" err="1"/>
              <a:t>удебелен</a:t>
            </a:r>
            <a:r>
              <a:rPr lang="ru-RU" dirty="0"/>
              <a:t> (</a:t>
            </a:r>
            <a:r>
              <a:rPr lang="ru-RU" dirty="0" err="1"/>
              <a:t>FontStyle.Bold</a:t>
            </a:r>
            <a:r>
              <a:rPr lang="ru-RU" dirty="0"/>
              <a:t>).</a:t>
            </a: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 err="1"/>
              <a:t>Стартирайте</a:t>
            </a:r>
            <a:r>
              <a:rPr lang="ru-RU" dirty="0"/>
              <a:t> </a:t>
            </a:r>
            <a:r>
              <a:rPr lang="ru-RU" dirty="0" err="1"/>
              <a:t>програмата</a:t>
            </a:r>
            <a:r>
              <a:rPr lang="ru-RU" dirty="0"/>
              <a:t> и </a:t>
            </a:r>
            <a:r>
              <a:rPr lang="ru-RU" dirty="0" err="1"/>
              <a:t>въведете</a:t>
            </a:r>
            <a:r>
              <a:rPr lang="ru-RU" dirty="0"/>
              <a:t> в textBox1 цифра.</a:t>
            </a:r>
            <a:r>
              <a:rPr lang="en-GB" dirty="0"/>
              <a:t> </a:t>
            </a:r>
            <a:r>
              <a:rPr lang="bg-BG" dirty="0"/>
              <a:t>Надписът </a:t>
            </a:r>
            <a:r>
              <a:rPr lang="ru-RU" b="1" dirty="0"/>
              <a:t>Не </a:t>
            </a:r>
            <a:r>
              <a:rPr lang="ru-RU" b="1" dirty="0" err="1"/>
              <a:t>знам</a:t>
            </a:r>
            <a:r>
              <a:rPr lang="ru-RU" b="1" dirty="0"/>
              <a:t>!</a:t>
            </a:r>
            <a:r>
              <a:rPr lang="ru-RU" dirty="0"/>
              <a:t>, вече е с </a:t>
            </a:r>
            <a:r>
              <a:rPr lang="ru-RU" dirty="0" err="1"/>
              <a:t>удебелен</a:t>
            </a:r>
            <a:r>
              <a:rPr lang="ru-RU" dirty="0"/>
              <a:t> шрифт, но при </a:t>
            </a:r>
            <a:r>
              <a:rPr lang="ru-RU" dirty="0" err="1"/>
              <a:t>въвеждане</a:t>
            </a:r>
            <a:r>
              <a:rPr lang="ru-RU" dirty="0"/>
              <a:t> </a:t>
            </a:r>
            <a:r>
              <a:rPr lang="ru-RU" dirty="0" err="1"/>
              <a:t>нацифра</a:t>
            </a:r>
            <a:r>
              <a:rPr lang="ru-RU" dirty="0"/>
              <a:t>, </a:t>
            </a:r>
            <a:r>
              <a:rPr lang="ru-RU" dirty="0" err="1"/>
              <a:t>името</a:t>
            </a:r>
            <a:r>
              <a:rPr lang="ru-RU" dirty="0"/>
              <a:t> ѝ </a:t>
            </a:r>
            <a:r>
              <a:rPr lang="ru-RU" dirty="0" err="1"/>
              <a:t>също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е  </a:t>
            </a:r>
            <a:r>
              <a:rPr lang="ru-RU" dirty="0" err="1"/>
              <a:t>удебелено</a:t>
            </a:r>
            <a:r>
              <a:rPr lang="ru-RU" dirty="0"/>
              <a:t>. </a:t>
            </a:r>
            <a:r>
              <a:rPr lang="ru-RU" dirty="0" err="1"/>
              <a:t>Следователно</a:t>
            </a:r>
            <a:r>
              <a:rPr lang="ru-RU" dirty="0"/>
              <a:t>, </a:t>
            </a:r>
            <a:r>
              <a:rPr lang="ru-RU" dirty="0" err="1"/>
              <a:t>преди</a:t>
            </a:r>
            <a:r>
              <a:rPr lang="ru-RU" dirty="0"/>
              <a:t> да </a:t>
            </a:r>
            <a:r>
              <a:rPr lang="ru-RU" dirty="0" err="1"/>
              <a:t>проверява</a:t>
            </a:r>
            <a:r>
              <a:rPr lang="ru-RU" dirty="0"/>
              <a:t> коя е </a:t>
            </a:r>
            <a:r>
              <a:rPr lang="ru-RU" dirty="0" err="1"/>
              <a:t>цифрата</a:t>
            </a:r>
            <a:r>
              <a:rPr lang="ru-RU" dirty="0"/>
              <a:t> в textBox1, </a:t>
            </a:r>
            <a:r>
              <a:rPr lang="ru-RU" dirty="0" err="1"/>
              <a:t>програмата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възстанови</a:t>
            </a:r>
            <a:r>
              <a:rPr lang="ru-RU" dirty="0"/>
              <a:t> шрифта в нормален (</a:t>
            </a:r>
            <a:r>
              <a:rPr lang="ru-RU" dirty="0" err="1"/>
              <a:t>Regular</a:t>
            </a:r>
            <a:r>
              <a:rPr lang="ru-RU" dirty="0"/>
              <a:t>): </a:t>
            </a:r>
            <a:endParaRPr lang="en-GB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label1.Font = </a:t>
            </a:r>
            <a:r>
              <a:rPr lang="fr-FR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Font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(label1.Font,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FontStyle</a:t>
            </a:r>
            <a:r>
              <a:rPr lang="fr-F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.Regular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351230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91738"/>
            <a:ext cx="21945600" cy="1193248"/>
          </a:xfrm>
        </p:spPr>
        <p:txBody>
          <a:bodyPr>
            <a:normAutofit/>
          </a:bodyPr>
          <a:lstStyle/>
          <a:p>
            <a:r>
              <a:rPr lang="bg-BG" dirty="0"/>
              <a:t>Работа с компютър</a:t>
            </a:r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49" y="1584986"/>
            <a:ext cx="23263363" cy="117392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 err="1"/>
              <a:t>Изписването</a:t>
            </a:r>
            <a:r>
              <a:rPr lang="ru-RU" dirty="0"/>
              <a:t> на </a:t>
            </a:r>
            <a:r>
              <a:rPr lang="ru-RU" dirty="0" err="1"/>
              <a:t>проверката</a:t>
            </a:r>
            <a:r>
              <a:rPr lang="ru-RU" dirty="0"/>
              <a:t> за </a:t>
            </a:r>
            <a:r>
              <a:rPr lang="ru-RU" dirty="0" err="1"/>
              <a:t>една</a:t>
            </a:r>
            <a:r>
              <a:rPr lang="ru-RU" dirty="0"/>
              <a:t> от </a:t>
            </a:r>
            <a:r>
              <a:rPr lang="ru-RU" dirty="0" err="1"/>
              <a:t>няколко</a:t>
            </a:r>
            <a:r>
              <a:rPr lang="ru-RU" dirty="0"/>
              <a:t> </a:t>
            </a:r>
            <a:r>
              <a:rPr lang="ru-RU" dirty="0" err="1"/>
              <a:t>възможности</a:t>
            </a:r>
            <a:r>
              <a:rPr lang="ru-RU" dirty="0"/>
              <a:t> с </a:t>
            </a:r>
            <a:r>
              <a:rPr lang="ru-RU" dirty="0" err="1"/>
              <a:t>вложени</a:t>
            </a:r>
            <a:r>
              <a:rPr lang="ru-RU" dirty="0"/>
              <a:t> </a:t>
            </a:r>
            <a:r>
              <a:rPr lang="ru-RU" dirty="0" err="1"/>
              <a:t>оператори</a:t>
            </a:r>
            <a:r>
              <a:rPr lang="ru-RU" dirty="0"/>
              <a:t> </a:t>
            </a:r>
            <a:r>
              <a:rPr lang="ru-RU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ru-RU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dirty="0"/>
              <a:t>...</a:t>
            </a:r>
            <a:r>
              <a:rPr lang="ru-RU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ru-RU" dirty="0"/>
              <a:t> е досадно. </a:t>
            </a:r>
            <a:r>
              <a:rPr lang="ru-RU" dirty="0" err="1"/>
              <a:t>Прпомнете</a:t>
            </a:r>
            <a:r>
              <a:rPr lang="ru-RU" dirty="0"/>
              <a:t> си </a:t>
            </a:r>
            <a:r>
              <a:rPr lang="ru-RU" dirty="0" err="1"/>
              <a:t>възможностите</a:t>
            </a:r>
            <a:r>
              <a:rPr lang="ru-RU" dirty="0"/>
              <a:t> на оператора </a:t>
            </a:r>
            <a:r>
              <a:rPr lang="ru-RU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ru-RU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dirty="0"/>
              <a:t>... </a:t>
            </a:r>
            <a:r>
              <a:rPr lang="ru-RU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прави</a:t>
            </a:r>
            <a:r>
              <a:rPr lang="ru-RU" dirty="0"/>
              <a:t> </a:t>
            </a:r>
            <a:r>
              <a:rPr lang="ru-RU" dirty="0" err="1"/>
              <a:t>същото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вложените</a:t>
            </a:r>
            <a:r>
              <a:rPr lang="ru-RU" dirty="0"/>
              <a:t> </a:t>
            </a:r>
            <a:r>
              <a:rPr lang="ru-RU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ru-RU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dirty="0"/>
              <a:t>...</a:t>
            </a:r>
            <a:r>
              <a:rPr lang="ru-RU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ru-RU" dirty="0"/>
              <a:t> :</a:t>
            </a:r>
            <a:endParaRPr lang="en-GB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	label1.Font = </a:t>
            </a:r>
            <a:r>
              <a:rPr lang="fr-FR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 Font(label1.Font, </a:t>
            </a:r>
            <a:r>
              <a:rPr lang="fr-F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FontStyle.Regular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(textBox1.Text)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"0"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 label1.Text =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Нула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"1"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 label1.Text =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Eдно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"2"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 label1.Text =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Две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"3"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 label1.Text =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Три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"4"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 label1.Text =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Четири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"5"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 label1.Text =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Пет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"6"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 label1.Text =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Шест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"7"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 label1.Text =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Седем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"8"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 label1.Text =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Осем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"9"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 label1.Text =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Девет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fr-FR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: label1.Font = </a:t>
            </a:r>
            <a:r>
              <a:rPr lang="fr-FR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 Font(label1.Font, </a:t>
            </a:r>
            <a:r>
              <a:rPr lang="fr-F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FontStyle.Bold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label1.Text =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bg-BG" dirty="0">
                <a:solidFill>
                  <a:srgbClr val="A31515"/>
                </a:solidFill>
                <a:latin typeface="Cascadia Mono" panose="020B0609020000020004" pitchFamily="49" charset="0"/>
              </a:rPr>
              <a:t>Не знам!"</a:t>
            </a: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151807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D5E39CF-EA51-A150-FBC3-A0181212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 и задачи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66438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8062E95-8622-0731-57E0-A86961B8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 и задачи</a:t>
            </a:r>
            <a:endParaRPr lang="en-GB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FDDF658-2A22-3CEC-4B5E-D4A98E8B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067339"/>
            <a:ext cx="21948577" cy="1042946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1. </a:t>
            </a:r>
            <a:r>
              <a:rPr lang="ru-RU" dirty="0" err="1"/>
              <a:t>Сравнете</a:t>
            </a:r>
            <a:r>
              <a:rPr lang="ru-RU" dirty="0"/>
              <a:t> размерите в </a:t>
            </a:r>
            <a:r>
              <a:rPr lang="ru-RU" dirty="0" err="1"/>
              <a:t>сантиметри</a:t>
            </a:r>
            <a:r>
              <a:rPr lang="ru-RU" dirty="0"/>
              <a:t> на формата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ru-RU" dirty="0"/>
              <a:t>, </a:t>
            </a:r>
            <a:r>
              <a:rPr lang="ru-RU" dirty="0" err="1"/>
              <a:t>такива</a:t>
            </a:r>
            <a:r>
              <a:rPr lang="ru-RU" dirty="0"/>
              <a:t> </a:t>
            </a:r>
            <a:r>
              <a:rPr lang="ru-RU" dirty="0" err="1"/>
              <a:t>каквито</a:t>
            </a:r>
            <a:r>
              <a:rPr lang="ru-RU" dirty="0"/>
              <a:t> се </a:t>
            </a:r>
            <a:r>
              <a:rPr lang="ru-RU" dirty="0" err="1"/>
              <a:t>изобразяват</a:t>
            </a:r>
            <a:r>
              <a:rPr lang="ru-RU" dirty="0"/>
              <a:t> на </a:t>
            </a:r>
            <a:r>
              <a:rPr lang="ru-RU" dirty="0" err="1"/>
              <a:t>екрана</a:t>
            </a:r>
            <a:r>
              <a:rPr lang="ru-RU" dirty="0"/>
              <a:t> при </a:t>
            </a:r>
            <a:r>
              <a:rPr lang="ru-RU" dirty="0" err="1"/>
              <a:t>стартиране</a:t>
            </a:r>
            <a:r>
              <a:rPr lang="ru-RU" dirty="0"/>
              <a:t> на </a:t>
            </a:r>
            <a:r>
              <a:rPr lang="ru-RU" dirty="0" err="1"/>
              <a:t>програмата</a:t>
            </a:r>
            <a:r>
              <a:rPr lang="ru-RU" dirty="0"/>
              <a:t>, с размерите </a:t>
            </a:r>
            <a:r>
              <a:rPr lang="ru-RU" dirty="0" err="1"/>
              <a:t>зададени</a:t>
            </a:r>
            <a:r>
              <a:rPr lang="ru-RU" dirty="0"/>
              <a:t> в </a:t>
            </a:r>
            <a:r>
              <a:rPr lang="ru-RU" dirty="0" err="1"/>
              <a:t>свойството</a:t>
            </a:r>
            <a:r>
              <a:rPr lang="ru-RU" dirty="0"/>
              <a:t>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ru-RU" dirty="0"/>
              <a:t> и </a:t>
            </a:r>
            <a:r>
              <a:rPr lang="ru-RU" dirty="0" err="1"/>
              <a:t>определете</a:t>
            </a:r>
            <a:r>
              <a:rPr lang="ru-RU" dirty="0"/>
              <a:t> колко </a:t>
            </a:r>
            <a:r>
              <a:rPr lang="ru-RU" dirty="0" err="1"/>
              <a:t>екранни</a:t>
            </a:r>
            <a:r>
              <a:rPr lang="ru-RU" dirty="0"/>
              <a:t> пиксела </a:t>
            </a:r>
            <a:r>
              <a:rPr lang="ru-RU" dirty="0" err="1"/>
              <a:t>съответстват</a:t>
            </a:r>
            <a:r>
              <a:rPr lang="ru-RU" dirty="0"/>
              <a:t> на 1 </a:t>
            </a:r>
            <a:r>
              <a:rPr lang="ru-RU" dirty="0" err="1"/>
              <a:t>сантиметър</a:t>
            </a:r>
            <a:r>
              <a:rPr lang="ru-RU" dirty="0"/>
              <a:t> от </a:t>
            </a:r>
            <a:r>
              <a:rPr lang="ru-RU" dirty="0" err="1"/>
              <a:t>екрана</a:t>
            </a:r>
            <a:r>
              <a:rPr lang="ru-RU" dirty="0"/>
              <a:t> на </a:t>
            </a:r>
            <a:r>
              <a:rPr lang="ru-RU" dirty="0" err="1"/>
              <a:t>вашия</a:t>
            </a:r>
            <a:r>
              <a:rPr lang="ru-RU" dirty="0"/>
              <a:t> </a:t>
            </a:r>
            <a:r>
              <a:rPr lang="ru-RU" dirty="0" err="1"/>
              <a:t>компютър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2. </a:t>
            </a:r>
            <a:r>
              <a:rPr lang="ru-RU" dirty="0" err="1"/>
              <a:t>Навярно</a:t>
            </a:r>
            <a:r>
              <a:rPr lang="ru-RU" dirty="0"/>
              <a:t> </a:t>
            </a:r>
            <a:r>
              <a:rPr lang="ru-RU" dirty="0" err="1"/>
              <a:t>сте</a:t>
            </a:r>
            <a:r>
              <a:rPr lang="ru-RU" dirty="0"/>
              <a:t> </a:t>
            </a:r>
            <a:r>
              <a:rPr lang="ru-RU" dirty="0" err="1"/>
              <a:t>забелязали</a:t>
            </a:r>
            <a:r>
              <a:rPr lang="ru-RU" dirty="0"/>
              <a:t>, че и в </a:t>
            </a:r>
            <a:r>
              <a:rPr lang="ru-RU" dirty="0" err="1"/>
              <a:t>прозореца</a:t>
            </a:r>
            <a:r>
              <a:rPr lang="ru-RU" dirty="0"/>
              <a:t>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групиране</a:t>
            </a:r>
            <a:r>
              <a:rPr lang="ru-RU" dirty="0"/>
              <a:t> на </a:t>
            </a:r>
            <a:r>
              <a:rPr lang="ru-RU" dirty="0" err="1"/>
              <a:t>контролите</a:t>
            </a:r>
            <a:r>
              <a:rPr lang="ru-RU" dirty="0"/>
              <a:t> – Common </a:t>
            </a:r>
            <a:r>
              <a:rPr lang="en-GB" dirty="0"/>
              <a:t>Windows Forms</a:t>
            </a:r>
            <a:r>
              <a:rPr lang="ru-RU" dirty="0"/>
              <a:t> (к</a:t>
            </a:r>
            <a:r>
              <a:rPr lang="bg-BG" dirty="0" err="1"/>
              <a:t>онтроли</a:t>
            </a:r>
            <a:r>
              <a:rPr lang="ru-RU" dirty="0"/>
              <a:t> с общо предназначение), </a:t>
            </a:r>
            <a:r>
              <a:rPr lang="ru-RU" dirty="0" err="1"/>
              <a:t>Containers</a:t>
            </a:r>
            <a:r>
              <a:rPr lang="ru-RU" dirty="0"/>
              <a:t> (</a:t>
            </a:r>
            <a:r>
              <a:rPr lang="ru-RU" dirty="0" err="1"/>
              <a:t>контейнери</a:t>
            </a:r>
            <a:r>
              <a:rPr lang="ru-RU" dirty="0"/>
              <a:t>; контроли,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съдържат</a:t>
            </a:r>
            <a:r>
              <a:rPr lang="ru-RU" dirty="0"/>
              <a:t>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контролии</a:t>
            </a:r>
            <a:r>
              <a:rPr lang="ru-RU" dirty="0"/>
              <a:t>), </a:t>
            </a:r>
            <a:r>
              <a:rPr lang="ru-RU" dirty="0" err="1"/>
              <a:t>Menus&amp;Toolbars</a:t>
            </a:r>
            <a:r>
              <a:rPr lang="ru-RU" dirty="0"/>
              <a:t> и т.н. </a:t>
            </a:r>
            <a:r>
              <a:rPr lang="ru-RU" dirty="0" err="1"/>
              <a:t>Групите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оформени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папки, </a:t>
            </a:r>
            <a:r>
              <a:rPr lang="ru-RU" dirty="0" err="1"/>
              <a:t>които</a:t>
            </a:r>
            <a:r>
              <a:rPr lang="ru-RU" dirty="0"/>
              <a:t> се отварят и </a:t>
            </a:r>
            <a:r>
              <a:rPr lang="ru-RU" dirty="0" err="1"/>
              <a:t>затварят</a:t>
            </a:r>
            <a:r>
              <a:rPr lang="ru-RU" dirty="0"/>
              <a:t>, </a:t>
            </a:r>
            <a:r>
              <a:rPr lang="ru-RU" dirty="0" err="1"/>
              <a:t>както</a:t>
            </a:r>
            <a:r>
              <a:rPr lang="ru-RU" dirty="0"/>
              <a:t> </a:t>
            </a:r>
            <a:r>
              <a:rPr lang="ru-RU" dirty="0" err="1"/>
              <a:t>папките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файловата</a:t>
            </a:r>
            <a:r>
              <a:rPr lang="ru-RU" dirty="0"/>
              <a:t> система – с </a:t>
            </a:r>
            <a:r>
              <a:rPr lang="ru-RU" dirty="0" err="1"/>
              <a:t>щракване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триъгълния</a:t>
            </a:r>
            <a:r>
              <a:rPr lang="ru-RU" dirty="0"/>
              <a:t> знак </a:t>
            </a:r>
            <a:r>
              <a:rPr lang="ru-RU" dirty="0" err="1"/>
              <a:t>вляво</a:t>
            </a:r>
            <a:r>
              <a:rPr lang="ru-RU" dirty="0"/>
              <a:t>. </a:t>
            </a:r>
            <a:r>
              <a:rPr lang="ru-RU" dirty="0" err="1"/>
              <a:t>Отворете</a:t>
            </a:r>
            <a:r>
              <a:rPr lang="ru-RU" dirty="0"/>
              <a:t> всяка от трите </a:t>
            </a:r>
            <a:r>
              <a:rPr lang="ru-RU" dirty="0" err="1"/>
              <a:t>групи</a:t>
            </a:r>
            <a:r>
              <a:rPr lang="ru-RU" dirty="0"/>
              <a:t>, </a:t>
            </a:r>
            <a:r>
              <a:rPr lang="ru-RU" dirty="0" err="1"/>
              <a:t>споменати</a:t>
            </a:r>
            <a:r>
              <a:rPr lang="ru-RU" dirty="0"/>
              <a:t> </a:t>
            </a:r>
            <a:r>
              <a:rPr lang="ru-RU" dirty="0" err="1"/>
              <a:t>по-горе</a:t>
            </a:r>
            <a:r>
              <a:rPr lang="ru-RU" dirty="0"/>
              <a:t>, и </a:t>
            </a:r>
            <a:r>
              <a:rPr lang="ru-RU" dirty="0" err="1"/>
              <a:t>потърсете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познати</a:t>
            </a:r>
            <a:r>
              <a:rPr lang="ru-RU" dirty="0"/>
              <a:t> от </a:t>
            </a:r>
            <a:r>
              <a:rPr lang="ru-RU" dirty="0" err="1"/>
              <a:t>уроците</a:t>
            </a:r>
            <a:r>
              <a:rPr lang="ru-RU" dirty="0"/>
              <a:t> по ИТ. </a:t>
            </a:r>
            <a:r>
              <a:rPr lang="ru-RU" b="1" dirty="0" err="1"/>
              <a:t>Упътване</a:t>
            </a:r>
            <a:r>
              <a:rPr lang="ru-RU" dirty="0"/>
              <a:t>. </a:t>
            </a:r>
            <a:r>
              <a:rPr lang="ru-RU" dirty="0" err="1"/>
              <a:t>Ако</a:t>
            </a:r>
            <a:r>
              <a:rPr lang="ru-RU" dirty="0"/>
              <a:t> не </a:t>
            </a:r>
            <a:r>
              <a:rPr lang="ru-RU" dirty="0" err="1"/>
              <a:t>разпознавате</a:t>
            </a:r>
            <a:r>
              <a:rPr lang="ru-RU" dirty="0"/>
              <a:t> </a:t>
            </a:r>
            <a:r>
              <a:rPr lang="ru-RU" dirty="0" err="1"/>
              <a:t>някоя</a:t>
            </a:r>
            <a:r>
              <a:rPr lang="ru-RU" dirty="0"/>
              <a:t> компонента по </a:t>
            </a:r>
            <a:r>
              <a:rPr lang="ru-RU" dirty="0" err="1"/>
              <a:t>иконата</a:t>
            </a:r>
            <a:r>
              <a:rPr lang="ru-RU" dirty="0"/>
              <a:t> или </a:t>
            </a:r>
            <a:r>
              <a:rPr lang="ru-RU" dirty="0" err="1"/>
              <a:t>името</a:t>
            </a:r>
            <a:r>
              <a:rPr lang="ru-RU" dirty="0"/>
              <a:t> ѝ, </a:t>
            </a:r>
            <a:r>
              <a:rPr lang="ru-RU" dirty="0" err="1"/>
              <a:t>включете</a:t>
            </a:r>
            <a:r>
              <a:rPr lang="ru-RU" dirty="0"/>
              <a:t> я в </a:t>
            </a:r>
            <a:r>
              <a:rPr lang="ru-RU" dirty="0" err="1"/>
              <a:t>екранна</a:t>
            </a:r>
            <a:r>
              <a:rPr lang="ru-RU" dirty="0"/>
              <a:t> форма, за да видите как </a:t>
            </a:r>
            <a:r>
              <a:rPr lang="ru-RU" dirty="0" err="1"/>
              <a:t>изглежда</a:t>
            </a:r>
            <a:r>
              <a:rPr lang="ru-RU" dirty="0"/>
              <a:t> и по </a:t>
            </a:r>
            <a:r>
              <a:rPr lang="ru-RU" dirty="0" err="1"/>
              <a:t>тава</a:t>
            </a:r>
            <a:r>
              <a:rPr lang="ru-RU" dirty="0"/>
              <a:t> се </a:t>
            </a:r>
            <a:r>
              <a:rPr lang="ru-RU" dirty="0" err="1"/>
              <a:t>опитайте</a:t>
            </a:r>
            <a:r>
              <a:rPr lang="ru-RU" dirty="0"/>
              <a:t> да разберете </a:t>
            </a:r>
            <a:r>
              <a:rPr lang="ru-RU" dirty="0" err="1"/>
              <a:t>нейното</a:t>
            </a:r>
            <a:r>
              <a:rPr lang="ru-RU" dirty="0"/>
              <a:t> предназначение.</a:t>
            </a:r>
          </a:p>
          <a:p>
            <a:pPr marL="0" indent="0">
              <a:buNone/>
            </a:pPr>
            <a:r>
              <a:rPr lang="ru-RU" dirty="0"/>
              <a:t>3. Не е </a:t>
            </a:r>
            <a:r>
              <a:rPr lang="ru-RU" dirty="0" err="1"/>
              <a:t>фатално</a:t>
            </a:r>
            <a:r>
              <a:rPr lang="ru-RU" dirty="0"/>
              <a:t>,  </a:t>
            </a:r>
            <a:r>
              <a:rPr lang="ru-RU" dirty="0" err="1"/>
              <a:t>ако</a:t>
            </a:r>
            <a:r>
              <a:rPr lang="ru-RU" dirty="0"/>
              <a:t> не </a:t>
            </a:r>
            <a:r>
              <a:rPr lang="ru-RU" dirty="0" err="1"/>
              <a:t>може</a:t>
            </a:r>
            <a:r>
              <a:rPr lang="ru-RU" dirty="0"/>
              <a:t> да разберете </a:t>
            </a:r>
            <a:r>
              <a:rPr lang="ru-RU" dirty="0" err="1"/>
              <a:t>предназначението</a:t>
            </a:r>
            <a:r>
              <a:rPr lang="ru-RU" dirty="0"/>
              <a:t> на </a:t>
            </a:r>
            <a:r>
              <a:rPr lang="ru-RU" dirty="0" err="1"/>
              <a:t>някоя</a:t>
            </a:r>
            <a:r>
              <a:rPr lang="ru-RU" dirty="0"/>
              <a:t> </a:t>
            </a:r>
            <a:r>
              <a:rPr lang="ru-RU" dirty="0" err="1"/>
              <a:t>контрола</a:t>
            </a:r>
            <a:r>
              <a:rPr lang="ru-RU" dirty="0"/>
              <a:t> по </a:t>
            </a:r>
            <a:r>
              <a:rPr lang="ru-RU" dirty="0" err="1"/>
              <a:t>този</a:t>
            </a:r>
            <a:r>
              <a:rPr lang="ru-RU" dirty="0"/>
              <a:t> начин.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контролата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е направила впечатление – </a:t>
            </a:r>
            <a:r>
              <a:rPr lang="ru-RU" dirty="0" err="1"/>
              <a:t>потърсете</a:t>
            </a:r>
            <a:r>
              <a:rPr lang="ru-RU" dirty="0"/>
              <a:t> описание на </a:t>
            </a:r>
            <a:r>
              <a:rPr lang="ru-RU" dirty="0" err="1"/>
              <a:t>нейното</a:t>
            </a:r>
            <a:r>
              <a:rPr lang="ru-RU" dirty="0"/>
              <a:t> предназначение в Интернет.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31305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8062E95-8622-0731-57E0-A86961B8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 и задачи</a:t>
            </a:r>
            <a:endParaRPr lang="en-GB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FDDF658-2A22-3CEC-4B5E-D4A98E8B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067339"/>
            <a:ext cx="21948577" cy="1042946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4</a:t>
            </a:r>
            <a:r>
              <a:rPr lang="ru-RU" dirty="0"/>
              <a:t>. Напишете </a:t>
            </a:r>
            <a:r>
              <a:rPr lang="ru-RU" dirty="0" err="1"/>
              <a:t>програма</a:t>
            </a:r>
            <a:r>
              <a:rPr lang="ru-RU" dirty="0"/>
              <a:t> с </a:t>
            </a:r>
            <a:r>
              <a:rPr lang="ru-RU" dirty="0" err="1"/>
              <a:t>графичен</a:t>
            </a:r>
            <a:r>
              <a:rPr lang="ru-RU" dirty="0"/>
              <a:t> интерфейс, подобна на </a:t>
            </a:r>
            <a:r>
              <a:rPr lang="ru-RU" dirty="0" err="1"/>
              <a:t>тази</a:t>
            </a:r>
            <a:r>
              <a:rPr lang="ru-RU" dirty="0"/>
              <a:t> от </a:t>
            </a:r>
            <a:r>
              <a:rPr lang="ru-RU" dirty="0" err="1"/>
              <a:t>лекцията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въвежда</a:t>
            </a:r>
            <a:r>
              <a:rPr lang="ru-RU" dirty="0"/>
              <a:t> в </a:t>
            </a:r>
            <a:r>
              <a:rPr lang="ru-RU" dirty="0" err="1"/>
              <a:t>текстовата</a:t>
            </a:r>
            <a:r>
              <a:rPr lang="ru-RU" dirty="0"/>
              <a:t> </a:t>
            </a:r>
            <a:r>
              <a:rPr lang="ru-RU" dirty="0" err="1"/>
              <a:t>кутия</a:t>
            </a:r>
            <a:r>
              <a:rPr lang="ru-RU" dirty="0"/>
              <a:t> </a:t>
            </a:r>
            <a:r>
              <a:rPr lang="ru-RU" dirty="0" err="1"/>
              <a:t>двуцифрено</a:t>
            </a:r>
            <a:r>
              <a:rPr lang="ru-RU" dirty="0"/>
              <a:t> число и </a:t>
            </a:r>
            <a:r>
              <a:rPr lang="ru-RU" dirty="0" err="1"/>
              <a:t>извежда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 число </a:t>
            </a:r>
            <a:r>
              <a:rPr lang="ru-RU" dirty="0" err="1"/>
              <a:t>изписано</a:t>
            </a:r>
            <a:r>
              <a:rPr lang="ru-RU" dirty="0"/>
              <a:t> с </a:t>
            </a:r>
            <a:r>
              <a:rPr lang="ru-RU" dirty="0" err="1"/>
              <a:t>думи</a:t>
            </a:r>
            <a:r>
              <a:rPr lang="ru-RU" dirty="0"/>
              <a:t> в </a:t>
            </a:r>
            <a:r>
              <a:rPr lang="ru-RU" dirty="0" err="1"/>
              <a:t>етикета</a:t>
            </a:r>
            <a:r>
              <a:rPr lang="ru-RU" dirty="0"/>
              <a:t>.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5</a:t>
            </a:r>
            <a:r>
              <a:rPr lang="ru-RU" dirty="0"/>
              <a:t>. </a:t>
            </a:r>
            <a:r>
              <a:rPr lang="ru-RU" dirty="0" err="1"/>
              <a:t>Обединете</a:t>
            </a:r>
            <a:r>
              <a:rPr lang="ru-RU" dirty="0"/>
              <a:t> </a:t>
            </a:r>
            <a:r>
              <a:rPr lang="ru-RU" dirty="0" err="1"/>
              <a:t>програмата</a:t>
            </a:r>
            <a:r>
              <a:rPr lang="ru-RU" dirty="0"/>
              <a:t> от </a:t>
            </a:r>
            <a:r>
              <a:rPr lang="bg-BG" dirty="0"/>
              <a:t>лекцията</a:t>
            </a:r>
            <a:r>
              <a:rPr lang="ru-RU" dirty="0"/>
              <a:t> с </a:t>
            </a:r>
            <a:r>
              <a:rPr lang="ru-RU" dirty="0" err="1"/>
              <a:t>тази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е решение на </a:t>
            </a:r>
            <a:r>
              <a:rPr lang="ru-RU" dirty="0" err="1"/>
              <a:t>предната</a:t>
            </a:r>
            <a:r>
              <a:rPr lang="ru-RU" dirty="0"/>
              <a:t> задача, </a:t>
            </a:r>
            <a:r>
              <a:rPr lang="ru-RU" dirty="0" err="1"/>
              <a:t>така</a:t>
            </a:r>
            <a:r>
              <a:rPr lang="ru-RU" dirty="0"/>
              <a:t> че </a:t>
            </a:r>
            <a:r>
              <a:rPr lang="ru-RU" dirty="0" err="1"/>
              <a:t>потребителят</a:t>
            </a:r>
            <a:r>
              <a:rPr lang="ru-RU" dirty="0"/>
              <a:t> да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въвежда</a:t>
            </a:r>
            <a:r>
              <a:rPr lang="ru-RU" dirty="0"/>
              <a:t> </a:t>
            </a:r>
            <a:r>
              <a:rPr lang="ru-RU" dirty="0" err="1"/>
              <a:t>както</a:t>
            </a:r>
            <a:r>
              <a:rPr lang="ru-RU" dirty="0"/>
              <a:t> </a:t>
            </a:r>
            <a:r>
              <a:rPr lang="ru-RU" dirty="0" err="1"/>
              <a:t>едноцифрено</a:t>
            </a:r>
            <a:r>
              <a:rPr lang="ru-RU" dirty="0"/>
              <a:t>, </a:t>
            </a:r>
            <a:r>
              <a:rPr lang="ru-RU" dirty="0" err="1"/>
              <a:t>така</a:t>
            </a:r>
            <a:r>
              <a:rPr lang="ru-RU" dirty="0"/>
              <a:t> и </a:t>
            </a:r>
            <a:r>
              <a:rPr lang="ru-RU" dirty="0" err="1"/>
              <a:t>двуцифрено</a:t>
            </a:r>
            <a:r>
              <a:rPr lang="ru-RU" dirty="0"/>
              <a:t> число. </a:t>
            </a:r>
            <a:r>
              <a:rPr lang="ru-RU" b="1" dirty="0" err="1"/>
              <a:t>Упътване</a:t>
            </a:r>
            <a:r>
              <a:rPr lang="ru-RU" b="1" dirty="0"/>
              <a:t>.</a:t>
            </a:r>
            <a:r>
              <a:rPr lang="ru-RU" dirty="0"/>
              <a:t> </a:t>
            </a:r>
            <a:r>
              <a:rPr lang="ru-RU" dirty="0" err="1"/>
              <a:t>Двете</a:t>
            </a:r>
            <a:r>
              <a:rPr lang="ru-RU" dirty="0"/>
              <a:t> </a:t>
            </a:r>
            <a:r>
              <a:rPr lang="ru-RU" dirty="0" err="1"/>
              <a:t>цифри</a:t>
            </a:r>
            <a:r>
              <a:rPr lang="ru-RU" dirty="0"/>
              <a:t> на </a:t>
            </a:r>
            <a:r>
              <a:rPr lang="ru-RU" dirty="0" err="1"/>
              <a:t>двуцифрено</a:t>
            </a:r>
            <a:r>
              <a:rPr lang="ru-RU" dirty="0"/>
              <a:t> число </a:t>
            </a:r>
            <a:r>
              <a:rPr lang="ru-RU" dirty="0" err="1"/>
              <a:t>получаваме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частно и </a:t>
            </a:r>
            <a:r>
              <a:rPr lang="ru-RU" dirty="0" err="1"/>
              <a:t>остатък</a:t>
            </a:r>
            <a:r>
              <a:rPr lang="ru-RU" dirty="0"/>
              <a:t> при </a:t>
            </a:r>
            <a:r>
              <a:rPr lang="ru-RU" dirty="0" err="1"/>
              <a:t>целочисленото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деление на 10.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числото</a:t>
            </a:r>
            <a:r>
              <a:rPr lang="ru-RU" dirty="0"/>
              <a:t> е </a:t>
            </a:r>
            <a:r>
              <a:rPr lang="ru-RU" dirty="0" err="1"/>
              <a:t>едноцифрено</a:t>
            </a:r>
            <a:r>
              <a:rPr lang="ru-RU" dirty="0"/>
              <a:t>, </a:t>
            </a:r>
            <a:r>
              <a:rPr lang="ru-RU" dirty="0" err="1"/>
              <a:t>тогава</a:t>
            </a:r>
            <a:r>
              <a:rPr lang="ru-RU" dirty="0"/>
              <a:t> </a:t>
            </a:r>
            <a:r>
              <a:rPr lang="ru-RU" dirty="0" err="1"/>
              <a:t>същата</a:t>
            </a:r>
            <a:r>
              <a:rPr lang="ru-RU" dirty="0"/>
              <a:t> </a:t>
            </a:r>
            <a:r>
              <a:rPr lang="ru-RU" dirty="0" err="1"/>
              <a:t>прозедура</a:t>
            </a:r>
            <a:r>
              <a:rPr lang="ru-RU" dirty="0"/>
              <a:t> </a:t>
            </a:r>
            <a:r>
              <a:rPr lang="ru-RU" dirty="0" err="1"/>
              <a:t>дава</a:t>
            </a:r>
            <a:r>
              <a:rPr lang="ru-RU" dirty="0"/>
              <a:t> частно 0 и </a:t>
            </a:r>
            <a:r>
              <a:rPr lang="ru-RU" dirty="0" err="1"/>
              <a:t>остатък</a:t>
            </a:r>
            <a:r>
              <a:rPr lang="ru-RU" dirty="0"/>
              <a:t> </a:t>
            </a:r>
            <a:r>
              <a:rPr lang="ru-RU" dirty="0" err="1"/>
              <a:t>самото</a:t>
            </a:r>
            <a:r>
              <a:rPr lang="ru-RU" dirty="0"/>
              <a:t> число.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92239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bg-BG" dirty="0"/>
              <a:t>Изгревът е близо</a:t>
            </a:r>
            <a:endParaRPr dirty="0"/>
          </a:p>
        </p:txBody>
      </p:sp>
      <p:pic>
        <p:nvPicPr>
          <p:cNvPr id="163" name="Image" descr="Image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4472" r="461" b="4884"/>
          <a:stretch>
            <a:fillRect/>
          </a:stretch>
        </p:blipFill>
        <p:spPr>
          <a:xfrm>
            <a:off x="12192644" y="1270000"/>
            <a:ext cx="10922001" cy="11176000"/>
          </a:xfrm>
          <a:prstGeom prst="rect">
            <a:avLst/>
          </a:prstGeom>
        </p:spPr>
      </p:pic>
      <p:sp>
        <p:nvSpPr>
          <p:cNvPr id="164" name="Slide Subtitle"/>
          <p:cNvSpPr txBox="1">
            <a:spLocks noGrp="1"/>
          </p:cNvSpPr>
          <p:nvPr>
            <p:ph type="body" sz="quarter" idx="1"/>
          </p:nvPr>
        </p:nvSpPr>
        <p:spPr>
          <a:xfrm>
            <a:off x="1219198" y="2387600"/>
            <a:ext cx="9757573" cy="832612"/>
          </a:xfrm>
          <a:prstGeom prst="rect">
            <a:avLst/>
          </a:prstGeom>
        </p:spPr>
        <p:txBody>
          <a:bodyPr/>
          <a:lstStyle/>
          <a:p>
            <a:pPr defTabSz="792479">
              <a:defRPr sz="4200" spc="-42"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</p:txBody>
      </p:sp>
      <p:sp>
        <p:nvSpPr>
          <p:cNvPr id="165" name="Slide bullet text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dirty="0"/>
              <a:t>Благодаря за вниманието!</a:t>
            </a:r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dirty="0"/>
              <a:t>                              </a:t>
            </a:r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lang="bg-BG" dirty="0"/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lang="bg-BG" dirty="0"/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dirty="0"/>
              <a:t>Готов</a:t>
            </a:r>
            <a:r>
              <a:rPr lang="en-GB" dirty="0"/>
              <a:t> </a:t>
            </a:r>
            <a:r>
              <a:rPr lang="bg-BG" dirty="0"/>
              <a:t>съм да отговарям на вашите въпроси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bg-BG" dirty="0"/>
              <a:t>В тази тема ще стане дума за:</a:t>
            </a:r>
            <a:endParaRPr dirty="0"/>
          </a:p>
        </p:txBody>
      </p:sp>
      <p:sp>
        <p:nvSpPr>
          <p:cNvPr id="159" name="Slide bullet text"/>
          <p:cNvSpPr txBox="1">
            <a:spLocks noGrp="1"/>
          </p:cNvSpPr>
          <p:nvPr>
            <p:ph type="body" idx="1"/>
          </p:nvPr>
        </p:nvSpPr>
        <p:spPr>
          <a:xfrm>
            <a:off x="1219198" y="2501900"/>
            <a:ext cx="21948580" cy="9994900"/>
          </a:xfrm>
          <a:prstGeom prst="rect">
            <a:avLst/>
          </a:prstGeom>
        </p:spPr>
        <p:txBody>
          <a:bodyPr numCol="1">
            <a:normAutofit/>
          </a:bodyPr>
          <a:lstStyle/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sz="5400" dirty="0"/>
              <a:t>Мястото на конзолните приложения и програмите с графичен интерфейс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sz="5400" dirty="0"/>
              <a:t>Основните компоненти на графичния интерфейс. 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sz="5400" dirty="0"/>
              <a:t>Изграждане на стартовата екранна форма.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sz="5400" dirty="0"/>
              <a:t>Редактиране на параметрите на графичните компоненти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sz="5400" dirty="0"/>
              <a:t>Основни събития, свързвани с графичните компоненти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sz="5400" dirty="0"/>
              <a:t>Обработване на събития</a:t>
            </a:r>
            <a:endParaRPr lang="en-GB" sz="5400" dirty="0"/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38554"/>
            <a:ext cx="21945600" cy="1193248"/>
          </a:xfrm>
        </p:spPr>
        <p:txBody>
          <a:bodyPr>
            <a:normAutofit fontScale="90000"/>
          </a:bodyPr>
          <a:lstStyle/>
          <a:p>
            <a:r>
              <a:rPr lang="bg-BG" dirty="0"/>
              <a:t>Конзолни приложения и </a:t>
            </a:r>
            <a:br>
              <a:rPr lang="bg-BG" dirty="0"/>
            </a:br>
            <a:r>
              <a:rPr lang="bg-BG" dirty="0"/>
              <a:t>приложения с графичен интерфейс</a:t>
            </a:r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882348"/>
            <a:ext cx="22511287" cy="1009509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Вече се </a:t>
            </a:r>
            <a:r>
              <a:rPr lang="ru-RU" dirty="0" err="1"/>
              <a:t>запознахме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създаването</a:t>
            </a:r>
            <a:r>
              <a:rPr lang="ru-RU" dirty="0"/>
              <a:t> на </a:t>
            </a:r>
            <a:r>
              <a:rPr lang="ru-RU" dirty="0" err="1">
                <a:solidFill>
                  <a:srgbClr val="C00000"/>
                </a:solidFill>
              </a:rPr>
              <a:t>конзолни</a:t>
            </a:r>
            <a:r>
              <a:rPr lang="ru-RU" dirty="0">
                <a:solidFill>
                  <a:srgbClr val="C00000"/>
                </a:solidFill>
              </a:rPr>
              <a:t> приложения</a:t>
            </a:r>
            <a:r>
              <a:rPr lang="ru-RU" dirty="0"/>
              <a:t>. </a:t>
            </a:r>
            <a:r>
              <a:rPr lang="ru-RU" dirty="0" err="1"/>
              <a:t>Тези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не </a:t>
            </a:r>
            <a:r>
              <a:rPr lang="ru-RU" dirty="0" err="1"/>
              <a:t>са</a:t>
            </a:r>
            <a:r>
              <a:rPr lang="ru-RU" dirty="0"/>
              <a:t> загубили </a:t>
            </a:r>
            <a:r>
              <a:rPr lang="ru-RU" dirty="0" err="1"/>
              <a:t>своето</a:t>
            </a:r>
            <a:r>
              <a:rPr lang="ru-RU" dirty="0"/>
              <a:t> значение. Например за </a:t>
            </a:r>
            <a:r>
              <a:rPr lang="ru-RU" dirty="0" err="1"/>
              <a:t>решаване</a:t>
            </a:r>
            <a:r>
              <a:rPr lang="ru-RU" dirty="0"/>
              <a:t> на </a:t>
            </a:r>
            <a:r>
              <a:rPr lang="ru-RU" dirty="0" err="1">
                <a:solidFill>
                  <a:srgbClr val="C00000"/>
                </a:solidFill>
              </a:rPr>
              <a:t>тежки</a:t>
            </a:r>
            <a:r>
              <a:rPr lang="ru-RU" dirty="0">
                <a:solidFill>
                  <a:srgbClr val="C00000"/>
                </a:solidFill>
              </a:rPr>
              <a:t> задачи </a:t>
            </a:r>
            <a:r>
              <a:rPr lang="ru-RU" dirty="0"/>
              <a:t>с </a:t>
            </a:r>
            <a:r>
              <a:rPr lang="ru-RU" dirty="0" err="1"/>
              <a:t>алгоритмичен</a:t>
            </a:r>
            <a:r>
              <a:rPr lang="ru-RU" dirty="0"/>
              <a:t> характер.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За </a:t>
            </a:r>
            <a:r>
              <a:rPr lang="ru-RU" dirty="0" err="1"/>
              <a:t>широката</a:t>
            </a:r>
            <a:r>
              <a:rPr lang="ru-RU" dirty="0"/>
              <a:t> публика </a:t>
            </a:r>
            <a:r>
              <a:rPr lang="ru-RU" dirty="0" err="1"/>
              <a:t>по-интересни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i="1" dirty="0">
                <a:solidFill>
                  <a:srgbClr val="C00000"/>
                </a:solidFill>
              </a:rPr>
              <a:t>приложения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i="1" dirty="0">
                <a:solidFill>
                  <a:srgbClr val="C00000"/>
                </a:solidFill>
              </a:rPr>
              <a:t> с </a:t>
            </a:r>
            <a:r>
              <a:rPr lang="ru-RU" i="1" dirty="0" err="1">
                <a:solidFill>
                  <a:srgbClr val="C00000"/>
                </a:solidFill>
              </a:rPr>
              <a:t>графичен</a:t>
            </a:r>
            <a:r>
              <a:rPr lang="ru-RU" i="1" dirty="0">
                <a:solidFill>
                  <a:srgbClr val="C00000"/>
                </a:solidFill>
              </a:rPr>
              <a:t> </a:t>
            </a:r>
            <a:r>
              <a:rPr lang="ru-RU" i="1" dirty="0" err="1">
                <a:solidFill>
                  <a:srgbClr val="C00000"/>
                </a:solidFill>
              </a:rPr>
              <a:t>потребителски</a:t>
            </a:r>
            <a:r>
              <a:rPr lang="ru-RU" i="1" dirty="0">
                <a:solidFill>
                  <a:srgbClr val="C00000"/>
                </a:solidFill>
              </a:rPr>
              <a:t> интерфейс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err="1"/>
              <a:t>днес</a:t>
            </a:r>
            <a:r>
              <a:rPr lang="ru-RU" dirty="0"/>
              <a:t> се </a:t>
            </a:r>
            <a:r>
              <a:rPr lang="ru-RU" dirty="0" err="1"/>
              <a:t>счита</a:t>
            </a:r>
            <a:r>
              <a:rPr lang="ru-RU" dirty="0"/>
              <a:t> стандартен за </a:t>
            </a:r>
            <a:r>
              <a:rPr lang="ru-RU" dirty="0" err="1"/>
              <a:t>приложните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Стартираме</a:t>
            </a:r>
            <a:r>
              <a:rPr lang="ru-RU" dirty="0"/>
              <a:t> </a:t>
            </a:r>
            <a:r>
              <a:rPr lang="ru-RU" dirty="0" err="1"/>
              <a:t>средата</a:t>
            </a:r>
            <a:r>
              <a:rPr lang="ru-RU" dirty="0"/>
              <a:t> и </a:t>
            </a:r>
            <a:r>
              <a:rPr lang="ru-RU" dirty="0" err="1"/>
              <a:t>избираме</a:t>
            </a:r>
            <a:r>
              <a:rPr lang="en-GB" dirty="0"/>
              <a:t> </a:t>
            </a:r>
            <a:r>
              <a:rPr lang="bg-BG" dirty="0"/>
              <a:t>отново</a:t>
            </a:r>
            <a:r>
              <a:rPr lang="ru-RU" dirty="0"/>
              <a:t> 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Create a n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ew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roject</a:t>
            </a:r>
            <a:r>
              <a:rPr lang="ru-RU" dirty="0"/>
              <a:t>. В </a:t>
            </a:r>
            <a:r>
              <a:rPr lang="ru-RU" dirty="0" err="1"/>
              <a:t>менюто</a:t>
            </a:r>
            <a:r>
              <a:rPr lang="ru-RU" dirty="0"/>
              <a:t> за вида на </a:t>
            </a:r>
            <a:r>
              <a:rPr lang="ru-RU" dirty="0" err="1"/>
              <a:t>приложението</a:t>
            </a:r>
            <a:r>
              <a:rPr lang="ru-RU" dirty="0"/>
              <a:t>, обаче,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err="1"/>
              <a:t>посочваме</a:t>
            </a:r>
            <a:r>
              <a:rPr lang="ru-RU" dirty="0"/>
              <a:t> 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ru-RU" dirty="0"/>
              <a:t>.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/>
              <a:t>В текстовата кутия 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en-GB" dirty="0"/>
              <a:t> </a:t>
            </a:r>
            <a:r>
              <a:rPr lang="bg-BG" dirty="0"/>
              <a:t>избираме папката, в коя-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/>
              <a:t>то ще съхраняваме проекта, а в текстовата кутия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Project name 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dirty="0"/>
              <a:t> </a:t>
            </a:r>
            <a:r>
              <a:rPr lang="bg-BG" dirty="0"/>
              <a:t>името, което сме  избрали за проекта.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/>
              <a:t>С бутона 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GB" b="1" dirty="0"/>
              <a:t> </a:t>
            </a:r>
            <a:r>
              <a:rPr lang="bg-BG" dirty="0"/>
              <a:t>преминаваме към потвърждаване </a:t>
            </a:r>
            <a:r>
              <a:rPr lang="bg-BG" dirty="0" err="1"/>
              <a:t>вер</a:t>
            </a:r>
            <a:r>
              <a:rPr lang="bg-BG" dirty="0"/>
              <a:t>-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 err="1"/>
              <a:t>сията</a:t>
            </a:r>
            <a:r>
              <a:rPr lang="bg-BG" dirty="0"/>
              <a:t> на платформата </a:t>
            </a:r>
            <a:r>
              <a:rPr lang="en-GB" dirty="0"/>
              <a:t>.NET</a:t>
            </a:r>
            <a:r>
              <a:rPr lang="bg-BG" dirty="0"/>
              <a:t>, върху която работи </a:t>
            </a:r>
            <a:r>
              <a:rPr lang="bg-BG" dirty="0" err="1"/>
              <a:t>сре</a:t>
            </a:r>
            <a:r>
              <a:rPr lang="bg-BG" dirty="0"/>
              <a:t>-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/>
              <a:t>дата и отваряме работния ѝ прозорец  с бутона 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bg-BG" dirty="0"/>
              <a:t>. </a:t>
            </a:r>
            <a:endParaRPr lang="en-GB" dirty="0"/>
          </a:p>
        </p:txBody>
      </p:sp>
      <p:graphicFrame>
        <p:nvGraphicFramePr>
          <p:cNvPr id="5" name="Обект 4">
            <a:extLst>
              <a:ext uri="{FF2B5EF4-FFF2-40B4-BE49-F238E27FC236}">
                <a16:creationId xmlns:a16="http://schemas.microsoft.com/office/drawing/2014/main" id="{AED4F4D8-6A9E-D838-9C6A-B47421ED4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148152"/>
              </p:ext>
            </p:extLst>
          </p:nvPr>
        </p:nvGraphicFramePr>
        <p:xfrm>
          <a:off x="14416271" y="4528018"/>
          <a:ext cx="9536913" cy="8112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368160" imgH="2865240" progId="Paint.Picture">
                  <p:embed/>
                </p:oleObj>
              </mc:Choice>
              <mc:Fallback>
                <p:oleObj name="Bitmap Image" r:id="rId2" imgW="3368160" imgH="2865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16271" y="4528018"/>
                        <a:ext cx="9536913" cy="8112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63479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38554"/>
            <a:ext cx="21945600" cy="1193248"/>
          </a:xfrm>
        </p:spPr>
        <p:txBody>
          <a:bodyPr>
            <a:normAutofit fontScale="90000"/>
          </a:bodyPr>
          <a:lstStyle/>
          <a:p>
            <a:r>
              <a:rPr lang="bg-BG" dirty="0"/>
              <a:t>Конзолни приложения и </a:t>
            </a:r>
            <a:br>
              <a:rPr lang="bg-BG" dirty="0"/>
            </a:br>
            <a:r>
              <a:rPr lang="bg-BG" dirty="0"/>
              <a:t>приложения с графичен интерфейс</a:t>
            </a:r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882348"/>
            <a:ext cx="22511287" cy="105602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/>
              <a:t>С</a:t>
            </a:r>
            <a:r>
              <a:rPr lang="ru-RU" dirty="0" err="1"/>
              <a:t>редата</a:t>
            </a:r>
            <a:r>
              <a:rPr lang="ru-RU" dirty="0"/>
              <a:t> </a:t>
            </a:r>
            <a:r>
              <a:rPr lang="ru-RU" dirty="0" err="1"/>
              <a:t>изглежда</a:t>
            </a:r>
            <a:r>
              <a:rPr lang="ru-RU" dirty="0"/>
              <a:t> по друг начин.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познатия</a:t>
            </a:r>
            <a:r>
              <a:rPr lang="ru-RU" dirty="0"/>
              <a:t> ни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Solution Explorer</a:t>
            </a:r>
            <a:r>
              <a:rPr lang="ru-RU" dirty="0"/>
              <a:t> е </a:t>
            </a:r>
            <a:r>
              <a:rPr lang="ru-RU" dirty="0" err="1"/>
              <a:t>добавен</a:t>
            </a:r>
            <a:r>
              <a:rPr lang="ru-RU" dirty="0"/>
              <a:t> </a:t>
            </a:r>
            <a:r>
              <a:rPr lang="ru-RU" dirty="0" err="1"/>
              <a:t>прозорец</a:t>
            </a:r>
            <a:r>
              <a:rPr lang="ru-RU" dirty="0"/>
              <a:t> с  </a:t>
            </a:r>
            <a:r>
              <a:rPr lang="ru-RU" dirty="0" err="1"/>
              <a:t>име</a:t>
            </a:r>
            <a:r>
              <a:rPr lang="ru-RU" dirty="0"/>
              <a:t>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Form1.cs [Design]</a:t>
            </a:r>
            <a:r>
              <a:rPr lang="ru-RU" dirty="0"/>
              <a:t>, в </a:t>
            </a:r>
            <a:r>
              <a:rPr lang="ru-RU" dirty="0" err="1"/>
              <a:t>който</a:t>
            </a:r>
            <a:r>
              <a:rPr lang="ru-RU" dirty="0"/>
              <a:t> е показана за </a:t>
            </a:r>
            <a:r>
              <a:rPr lang="ru-RU" dirty="0" err="1"/>
              <a:t>визуално</a:t>
            </a:r>
            <a:r>
              <a:rPr lang="ru-RU" dirty="0"/>
              <a:t> </a:t>
            </a:r>
            <a:r>
              <a:rPr lang="ru-RU" dirty="0" err="1"/>
              <a:t>редактиране</a:t>
            </a:r>
            <a:r>
              <a:rPr lang="ru-RU" dirty="0"/>
              <a:t> </a:t>
            </a:r>
            <a:r>
              <a:rPr lang="ru-RU" dirty="0" err="1"/>
              <a:t>задължителната</a:t>
            </a:r>
            <a:r>
              <a:rPr lang="ru-RU" dirty="0"/>
              <a:t> компонента на </a:t>
            </a:r>
            <a:r>
              <a:rPr lang="ru-RU" dirty="0" err="1"/>
              <a:t>приложенията</a:t>
            </a:r>
            <a:r>
              <a:rPr lang="ru-RU" dirty="0"/>
              <a:t> с </a:t>
            </a:r>
            <a:r>
              <a:rPr lang="ru-RU" dirty="0" err="1"/>
              <a:t>графичен</a:t>
            </a:r>
            <a:r>
              <a:rPr lang="ru-RU" dirty="0"/>
              <a:t> интерфейс – </a:t>
            </a:r>
            <a:r>
              <a:rPr lang="ru-RU" i="1" dirty="0" err="1">
                <a:solidFill>
                  <a:srgbClr val="C00000"/>
                </a:solidFill>
              </a:rPr>
              <a:t>началната</a:t>
            </a:r>
            <a:r>
              <a:rPr lang="ru-RU" i="1" dirty="0">
                <a:solidFill>
                  <a:srgbClr val="C00000"/>
                </a:solidFill>
              </a:rPr>
              <a:t> </a:t>
            </a:r>
            <a:r>
              <a:rPr lang="ru-RU" i="1" dirty="0" err="1">
                <a:solidFill>
                  <a:srgbClr val="C00000"/>
                </a:solidFill>
              </a:rPr>
              <a:t>екранна</a:t>
            </a:r>
            <a:r>
              <a:rPr lang="ru-RU" i="1" dirty="0">
                <a:solidFill>
                  <a:srgbClr val="C00000"/>
                </a:solidFill>
              </a:rPr>
              <a:t> форма</a:t>
            </a:r>
            <a:r>
              <a:rPr lang="ru-RU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Под </a:t>
            </a:r>
            <a:r>
              <a:rPr lang="ru-RU" dirty="0" err="1"/>
              <a:t>прозореца</a:t>
            </a:r>
            <a:r>
              <a:rPr lang="ru-RU" dirty="0"/>
              <a:t>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Solution Explorer </a:t>
            </a:r>
            <a:r>
              <a:rPr lang="ru-RU" dirty="0"/>
              <a:t>е </a:t>
            </a:r>
            <a:r>
              <a:rPr lang="ru-RU" dirty="0" err="1"/>
              <a:t>добавен</a:t>
            </a:r>
            <a:r>
              <a:rPr lang="ru-RU" dirty="0"/>
              <a:t> нов вид </a:t>
            </a:r>
            <a:r>
              <a:rPr lang="ru-RU" dirty="0" err="1"/>
              <a:t>прозорец</a:t>
            </a:r>
            <a:r>
              <a:rPr lang="ru-RU" dirty="0"/>
              <a:t> – 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bg-BG" dirty="0"/>
              <a:t>, в който по-късно ще се научим да редактираме </a:t>
            </a:r>
            <a:r>
              <a:rPr lang="bg-BG" dirty="0" err="1"/>
              <a:t>парамет</a:t>
            </a:r>
            <a:r>
              <a:rPr lang="bg-BG" dirty="0"/>
              <a:t>-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 err="1"/>
              <a:t>рите</a:t>
            </a:r>
            <a:r>
              <a:rPr lang="bg-BG" dirty="0"/>
              <a:t> на </a:t>
            </a:r>
            <a:r>
              <a:rPr lang="bg-BG" i="1" dirty="0">
                <a:solidFill>
                  <a:srgbClr val="C00000"/>
                </a:solidFill>
              </a:rPr>
              <a:t>графичните компоненти </a:t>
            </a:r>
            <a:r>
              <a:rPr lang="bg-BG" dirty="0"/>
              <a:t>(или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i="1" dirty="0">
                <a:solidFill>
                  <a:srgbClr val="C00000"/>
                </a:solidFill>
              </a:rPr>
              <a:t>контроли</a:t>
            </a:r>
            <a:r>
              <a:rPr lang="bg-BG" dirty="0"/>
              <a:t>).</a:t>
            </a:r>
            <a:endParaRPr lang="ru-RU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З</a:t>
            </a:r>
            <a:r>
              <a:rPr lang="bg-BG" dirty="0"/>
              <a:t>а създаването на приложение с графи-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 err="1"/>
              <a:t>чен</a:t>
            </a:r>
            <a:r>
              <a:rPr lang="bg-BG" dirty="0"/>
              <a:t> интерфейс ще ни е необходим още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/>
              <a:t>един прозорец, в който да редактираме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/>
              <a:t>файла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Form1.cs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/>
              <a:t>с програмните </a:t>
            </a:r>
            <a:r>
              <a:rPr lang="bg-BG" dirty="0" err="1"/>
              <a:t>фрагмен</a:t>
            </a:r>
            <a:r>
              <a:rPr lang="bg-BG" dirty="0"/>
              <a:t>-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/>
              <a:t>ти на приложението.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-BG" dirty="0"/>
              <a:t>Този прозорец се отваря с бутона </a:t>
            </a:r>
            <a:r>
              <a:rPr lang="en-GB" dirty="0"/>
              <a:t>F7 </a:t>
            </a:r>
            <a:r>
              <a:rPr lang="bg-BG" dirty="0"/>
              <a:t>или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/>
              <a:t>автоматично, когато започнем </a:t>
            </a:r>
            <a:r>
              <a:rPr lang="bg-BG" dirty="0" err="1"/>
              <a:t>редакти</a:t>
            </a:r>
            <a:r>
              <a:rPr lang="bg-BG" dirty="0"/>
              <a:t>-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 err="1"/>
              <a:t>рнето</a:t>
            </a:r>
            <a:r>
              <a:rPr lang="bg-BG" dirty="0"/>
              <a:t> на екранната форма. </a:t>
            </a:r>
            <a:endParaRPr lang="bg-BG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ект 6">
            <a:extLst>
              <a:ext uri="{FF2B5EF4-FFF2-40B4-BE49-F238E27FC236}">
                <a16:creationId xmlns:a16="http://schemas.microsoft.com/office/drawing/2014/main" id="{83DCFBB5-E4C7-A586-A220-CF913EEEC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682855"/>
              </p:ext>
            </p:extLst>
          </p:nvPr>
        </p:nvGraphicFramePr>
        <p:xfrm>
          <a:off x="11558769" y="5827059"/>
          <a:ext cx="12750243" cy="7454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558920" imgH="4419720" progId="Paint.Picture">
                  <p:embed/>
                </p:oleObj>
              </mc:Choice>
              <mc:Fallback>
                <p:oleObj name="Bitmap Image" r:id="rId3" imgW="7558920" imgH="4419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58769" y="5827059"/>
                        <a:ext cx="12750243" cy="7454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73766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38554"/>
            <a:ext cx="21945600" cy="1193248"/>
          </a:xfrm>
        </p:spPr>
        <p:txBody>
          <a:bodyPr>
            <a:normAutofit fontScale="90000"/>
          </a:bodyPr>
          <a:lstStyle/>
          <a:p>
            <a:r>
              <a:rPr lang="bg-BG" dirty="0"/>
              <a:t>Конзолни приложения и </a:t>
            </a:r>
            <a:br>
              <a:rPr lang="bg-BG" dirty="0"/>
            </a:br>
            <a:r>
              <a:rPr lang="bg-BG" dirty="0"/>
              <a:t>приложения с графичен интерфейс</a:t>
            </a:r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882348"/>
            <a:ext cx="22511287" cy="105602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Екранната</a:t>
            </a:r>
            <a:r>
              <a:rPr lang="ru-RU" dirty="0"/>
              <a:t> форма е </a:t>
            </a:r>
            <a:r>
              <a:rPr lang="ru-RU" dirty="0">
                <a:solidFill>
                  <a:srgbClr val="C00000"/>
                </a:solidFill>
              </a:rPr>
              <a:t>единствен </a:t>
            </a:r>
            <a:r>
              <a:rPr lang="ru-RU" dirty="0" err="1">
                <a:solidFill>
                  <a:srgbClr val="C00000"/>
                </a:solidFill>
              </a:rPr>
              <a:t>обект</a:t>
            </a:r>
            <a:r>
              <a:rPr lang="ru-RU" dirty="0">
                <a:solidFill>
                  <a:srgbClr val="C00000"/>
                </a:solidFill>
              </a:rPr>
              <a:t> на </a:t>
            </a:r>
            <a:r>
              <a:rPr lang="ru-RU" dirty="0" err="1">
                <a:solidFill>
                  <a:srgbClr val="C00000"/>
                </a:solidFill>
              </a:rPr>
              <a:t>клас</a:t>
            </a:r>
            <a:r>
              <a:rPr lang="ru-RU" dirty="0"/>
              <a:t>, с избрано от </a:t>
            </a:r>
            <a:r>
              <a:rPr lang="ru-RU" dirty="0" err="1"/>
              <a:t>средата</a:t>
            </a:r>
            <a:r>
              <a:rPr lang="ru-RU" dirty="0"/>
              <a:t> </a:t>
            </a:r>
            <a:r>
              <a:rPr lang="ru-RU" dirty="0" err="1"/>
              <a:t>име</a:t>
            </a:r>
            <a:r>
              <a:rPr lang="ru-RU" dirty="0"/>
              <a:t> 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е </a:t>
            </a:r>
            <a:r>
              <a:rPr lang="ru-RU" i="1" dirty="0">
                <a:solidFill>
                  <a:srgbClr val="C00000"/>
                </a:solidFill>
              </a:rPr>
              <a:t>наследник</a:t>
            </a:r>
            <a:r>
              <a:rPr lang="ru-RU" dirty="0"/>
              <a:t> на </a:t>
            </a:r>
            <a:r>
              <a:rPr lang="ru-RU" dirty="0" err="1"/>
              <a:t>класа</a:t>
            </a:r>
            <a:r>
              <a:rPr lang="ru-RU" dirty="0"/>
              <a:t> 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Form</a:t>
            </a:r>
            <a:r>
              <a:rPr lang="ru-RU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В ООП, </a:t>
            </a:r>
            <a:r>
              <a:rPr lang="ru-RU" dirty="0" err="1"/>
              <a:t>когато</a:t>
            </a:r>
            <a:r>
              <a:rPr lang="ru-RU" dirty="0"/>
              <a:t> един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наследява</a:t>
            </a:r>
            <a:r>
              <a:rPr lang="ru-RU" dirty="0"/>
              <a:t> друг,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означава</a:t>
            </a:r>
            <a:r>
              <a:rPr lang="ru-RU" dirty="0"/>
              <a:t>, че той </a:t>
            </a:r>
            <a:r>
              <a:rPr lang="ru-RU" dirty="0" err="1"/>
              <a:t>получава</a:t>
            </a:r>
            <a:r>
              <a:rPr lang="ru-RU" dirty="0"/>
              <a:t> </a:t>
            </a:r>
            <a:r>
              <a:rPr lang="ru-RU" dirty="0" err="1"/>
              <a:t>наготово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на </a:t>
            </a:r>
            <a:r>
              <a:rPr lang="ru-RU" dirty="0" err="1"/>
              <a:t>класа</a:t>
            </a:r>
            <a:r>
              <a:rPr lang="ru-RU" dirty="0"/>
              <a:t> </a:t>
            </a:r>
            <a:r>
              <a:rPr lang="ru-RU" dirty="0" err="1"/>
              <a:t>родител</a:t>
            </a:r>
            <a:r>
              <a:rPr lang="ru-RU" dirty="0"/>
              <a:t> и в него </a:t>
            </a:r>
            <a:r>
              <a:rPr lang="ru-RU" dirty="0" err="1"/>
              <a:t>може</a:t>
            </a:r>
            <a:r>
              <a:rPr lang="ru-RU" dirty="0"/>
              <a:t> да се добавят </a:t>
            </a:r>
            <a:r>
              <a:rPr lang="ru-RU" dirty="0" err="1"/>
              <a:t>липсващи</a:t>
            </a:r>
            <a:r>
              <a:rPr lang="ru-RU" dirty="0"/>
              <a:t> в </a:t>
            </a:r>
            <a:r>
              <a:rPr lang="ru-RU" dirty="0" err="1"/>
              <a:t>класа-родител</a:t>
            </a:r>
            <a:r>
              <a:rPr lang="ru-RU" dirty="0"/>
              <a:t> </a:t>
            </a:r>
            <a:r>
              <a:rPr lang="ru-RU" dirty="0" err="1"/>
              <a:t>възможности</a:t>
            </a:r>
            <a:r>
              <a:rPr lang="ru-RU" dirty="0"/>
              <a:t>. </a:t>
            </a:r>
            <a:r>
              <a:rPr lang="ru-RU" dirty="0" err="1"/>
              <a:t>Това</a:t>
            </a:r>
            <a:r>
              <a:rPr lang="ru-RU" dirty="0"/>
              <a:t> е </a:t>
            </a:r>
            <a:r>
              <a:rPr lang="ru-RU" dirty="0" err="1"/>
              <a:t>същността</a:t>
            </a:r>
            <a:r>
              <a:rPr lang="ru-RU" dirty="0"/>
              <a:t> на </a:t>
            </a:r>
            <a:r>
              <a:rPr lang="ru-RU" dirty="0" err="1"/>
              <a:t>програмирането</a:t>
            </a:r>
            <a:r>
              <a:rPr lang="ru-RU" dirty="0"/>
              <a:t> на приложения с </a:t>
            </a:r>
            <a:r>
              <a:rPr lang="ru-RU" dirty="0" err="1"/>
              <a:t>графичен</a:t>
            </a:r>
            <a:r>
              <a:rPr lang="ru-RU" dirty="0"/>
              <a:t> интерфейс – </a:t>
            </a:r>
            <a:r>
              <a:rPr lang="ru-RU" dirty="0" err="1"/>
              <a:t>трудните</a:t>
            </a:r>
            <a:r>
              <a:rPr lang="ru-RU" dirty="0"/>
              <a:t> </a:t>
            </a:r>
            <a:r>
              <a:rPr lang="ru-RU" dirty="0" err="1"/>
              <a:t>неща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направени</a:t>
            </a:r>
            <a:r>
              <a:rPr lang="ru-RU" dirty="0"/>
              <a:t> в </a:t>
            </a:r>
            <a:r>
              <a:rPr lang="ru-RU" dirty="0" err="1"/>
              <a:t>родителския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, а за </a:t>
            </a:r>
            <a:r>
              <a:rPr lang="ru-RU" dirty="0" err="1"/>
              <a:t>по-неопитния</a:t>
            </a:r>
            <a:r>
              <a:rPr lang="ru-RU" dirty="0"/>
              <a:t> </a:t>
            </a:r>
            <a:r>
              <a:rPr lang="ru-RU" dirty="0" err="1"/>
              <a:t>програмист</a:t>
            </a:r>
            <a:r>
              <a:rPr lang="ru-RU" dirty="0"/>
              <a:t> </a:t>
            </a:r>
            <a:r>
              <a:rPr lang="ru-RU" dirty="0" err="1"/>
              <a:t>остава</a:t>
            </a:r>
            <a:r>
              <a:rPr lang="ru-RU" dirty="0"/>
              <a:t> да </a:t>
            </a:r>
            <a:r>
              <a:rPr lang="ru-RU" dirty="0" err="1"/>
              <a:t>програмира</a:t>
            </a:r>
            <a:r>
              <a:rPr lang="ru-RU" dirty="0"/>
              <a:t> </a:t>
            </a:r>
            <a:r>
              <a:rPr lang="ru-RU" dirty="0" err="1"/>
              <a:t>нещо</a:t>
            </a:r>
            <a:r>
              <a:rPr lang="ru-RU" dirty="0"/>
              <a:t> </a:t>
            </a:r>
            <a:r>
              <a:rPr lang="ru-RU" dirty="0" err="1"/>
              <a:t>по-просто</a:t>
            </a:r>
            <a:r>
              <a:rPr lang="ru-RU" dirty="0"/>
              <a:t> – </a:t>
            </a:r>
            <a:r>
              <a:rPr lang="ru-RU" dirty="0" err="1"/>
              <a:t>функционалността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иска да </a:t>
            </a:r>
            <a:r>
              <a:rPr lang="ru-RU" dirty="0" err="1"/>
              <a:t>реализира</a:t>
            </a:r>
            <a:r>
              <a:rPr lang="ru-RU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От </a:t>
            </a:r>
            <a:r>
              <a:rPr lang="ru-RU" dirty="0" err="1"/>
              <a:t>класа-родител</a:t>
            </a:r>
            <a:r>
              <a:rPr lang="ru-RU" dirty="0"/>
              <a:t> в </a:t>
            </a:r>
            <a:r>
              <a:rPr lang="ru-RU" dirty="0" err="1"/>
              <a:t>класа</a:t>
            </a:r>
            <a:r>
              <a:rPr lang="ru-RU" dirty="0"/>
              <a:t> 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Form1 </a:t>
            </a:r>
            <a:r>
              <a:rPr lang="ru-RU" dirty="0"/>
              <a:t>се </a:t>
            </a:r>
            <a:r>
              <a:rPr lang="ru-RU" dirty="0" err="1"/>
              <a:t>наследяват</a:t>
            </a:r>
            <a:r>
              <a:rPr lang="ru-RU" dirty="0"/>
              <a:t> </a:t>
            </a:r>
            <a:r>
              <a:rPr lang="ru-RU" dirty="0" err="1"/>
              <a:t>двата</a:t>
            </a:r>
            <a:r>
              <a:rPr lang="ru-RU" dirty="0"/>
              <a:t> файла с имена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Form1.cs </a:t>
            </a:r>
            <a:r>
              <a:rPr lang="ru-RU" dirty="0"/>
              <a:t>и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Form1.Designer.cs</a:t>
            </a:r>
            <a:r>
              <a:rPr lang="ru-RU" dirty="0"/>
              <a:t>. В </a:t>
            </a:r>
            <a:r>
              <a:rPr lang="ru-RU" dirty="0" err="1"/>
              <a:t>тях</a:t>
            </a:r>
            <a:r>
              <a:rPr lang="ru-RU" dirty="0"/>
              <a:t> се </a:t>
            </a:r>
            <a:r>
              <a:rPr lang="ru-RU" dirty="0" err="1"/>
              <a:t>съхраняват</a:t>
            </a:r>
            <a:r>
              <a:rPr lang="ru-RU" dirty="0"/>
              <a:t> </a:t>
            </a:r>
            <a:r>
              <a:rPr lang="ru-RU" dirty="0" err="1"/>
              <a:t>двата</a:t>
            </a:r>
            <a:r>
              <a:rPr lang="ru-RU" dirty="0"/>
              <a:t> </a:t>
            </a:r>
            <a:r>
              <a:rPr lang="ru-RU" dirty="0" err="1"/>
              <a:t>изгледа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създавания</a:t>
            </a:r>
            <a:r>
              <a:rPr lang="ru-RU" dirty="0"/>
              <a:t> </a:t>
            </a:r>
            <a:r>
              <a:rPr lang="ru-RU" dirty="0" err="1"/>
              <a:t>графичен</a:t>
            </a:r>
            <a:r>
              <a:rPr lang="ru-RU" dirty="0"/>
              <a:t> интерфейс: за </a:t>
            </a:r>
            <a:r>
              <a:rPr lang="ru-RU" dirty="0" err="1"/>
              <a:t>програмите</a:t>
            </a:r>
            <a:r>
              <a:rPr lang="ru-RU" dirty="0"/>
              <a:t> и за дизайна, </a:t>
            </a:r>
            <a:r>
              <a:rPr lang="ru-RU" dirty="0" err="1"/>
              <a:t>съответно</a:t>
            </a:r>
            <a:r>
              <a:rPr lang="ru-RU" dirty="0"/>
              <a:t>. </a:t>
            </a:r>
            <a:r>
              <a:rPr lang="ru-RU" dirty="0" err="1"/>
              <a:t>Дизайнерският</a:t>
            </a:r>
            <a:r>
              <a:rPr lang="ru-RU" dirty="0"/>
              <a:t> </a:t>
            </a:r>
            <a:r>
              <a:rPr lang="ru-RU" dirty="0" err="1"/>
              <a:t>изглед</a:t>
            </a:r>
            <a:r>
              <a:rPr lang="ru-RU" dirty="0"/>
              <a:t> (</a:t>
            </a:r>
            <a:r>
              <a:rPr lang="ru-RU" dirty="0" err="1"/>
              <a:t>визуализиран</a:t>
            </a:r>
            <a:r>
              <a:rPr lang="ru-RU" dirty="0"/>
              <a:t> в </a:t>
            </a:r>
            <a:r>
              <a:rPr lang="ru-RU" dirty="0" err="1"/>
              <a:t>прозореца</a:t>
            </a:r>
            <a:r>
              <a:rPr lang="ru-RU" dirty="0"/>
              <a:t>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Form1.cs [Design]</a:t>
            </a:r>
            <a:r>
              <a:rPr lang="ru-RU" dirty="0"/>
              <a:t>, показан на </a:t>
            </a:r>
            <a:r>
              <a:rPr lang="ru-RU" dirty="0" err="1"/>
              <a:t>Фигурата</a:t>
            </a:r>
            <a:r>
              <a:rPr lang="ru-RU" dirty="0"/>
              <a:t> </a:t>
            </a:r>
            <a:r>
              <a:rPr lang="ru-RU" dirty="0" err="1"/>
              <a:t>по-горе</a:t>
            </a:r>
            <a:r>
              <a:rPr lang="ru-RU" dirty="0"/>
              <a:t>, е предназначен за </a:t>
            </a:r>
            <a:r>
              <a:rPr lang="ru-RU" dirty="0" err="1"/>
              <a:t>създаване</a:t>
            </a:r>
            <a:r>
              <a:rPr lang="ru-RU" dirty="0"/>
              <a:t> на </a:t>
            </a:r>
            <a:r>
              <a:rPr lang="ru-RU" dirty="0" err="1"/>
              <a:t>графичния</a:t>
            </a:r>
            <a:r>
              <a:rPr lang="ru-RU" dirty="0"/>
              <a:t> интерфейс.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изобразената</a:t>
            </a:r>
            <a:r>
              <a:rPr lang="ru-RU" dirty="0"/>
              <a:t> в </a:t>
            </a:r>
            <a:r>
              <a:rPr lang="ru-RU" dirty="0" err="1"/>
              <a:t>изгледа</a:t>
            </a:r>
            <a:r>
              <a:rPr lang="ru-RU" dirty="0"/>
              <a:t> форма се </a:t>
            </a:r>
            <a:r>
              <a:rPr lang="ru-RU" dirty="0" err="1"/>
              <a:t>разполагат</a:t>
            </a:r>
            <a:r>
              <a:rPr lang="ru-RU" dirty="0"/>
              <a:t> </a:t>
            </a:r>
            <a:r>
              <a:rPr lang="ru-RU" dirty="0" err="1"/>
              <a:t>необходимите</a:t>
            </a:r>
            <a:r>
              <a:rPr lang="ru-RU" dirty="0"/>
              <a:t> за </a:t>
            </a:r>
            <a:r>
              <a:rPr lang="ru-RU" dirty="0" err="1"/>
              <a:t>работата</a:t>
            </a:r>
            <a:r>
              <a:rPr lang="ru-RU" dirty="0"/>
              <a:t> на </a:t>
            </a:r>
            <a:r>
              <a:rPr lang="ru-RU" dirty="0" err="1"/>
              <a:t>приложението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на </a:t>
            </a:r>
            <a:r>
              <a:rPr lang="ru-RU" dirty="0" err="1"/>
              <a:t>графичния</a:t>
            </a:r>
            <a:r>
              <a:rPr lang="ru-RU" dirty="0"/>
              <a:t> интерфейс - </a:t>
            </a:r>
            <a:r>
              <a:rPr lang="ru-RU" dirty="0" err="1"/>
              <a:t>контролите</a:t>
            </a:r>
            <a:r>
              <a:rPr lang="ru-RU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Преминаването</a:t>
            </a:r>
            <a:r>
              <a:rPr lang="ru-RU" dirty="0"/>
              <a:t> от </a:t>
            </a:r>
            <a:r>
              <a:rPr lang="ru-RU" dirty="0" err="1"/>
              <a:t>дизайнерския</a:t>
            </a:r>
            <a:r>
              <a:rPr lang="ru-RU" dirty="0"/>
              <a:t> </a:t>
            </a:r>
            <a:r>
              <a:rPr lang="ru-RU" dirty="0" err="1"/>
              <a:t>изглед</a:t>
            </a:r>
            <a:r>
              <a:rPr lang="ru-RU" dirty="0"/>
              <a:t> в </a:t>
            </a:r>
            <a:r>
              <a:rPr lang="ru-RU" dirty="0" err="1"/>
              <a:t>изгледа</a:t>
            </a:r>
            <a:r>
              <a:rPr lang="ru-RU" dirty="0"/>
              <a:t> с </a:t>
            </a:r>
            <a:r>
              <a:rPr lang="ru-RU" dirty="0" err="1"/>
              <a:t>програмите</a:t>
            </a:r>
            <a:r>
              <a:rPr lang="ru-RU" dirty="0"/>
              <a:t> става с </a:t>
            </a:r>
            <a:r>
              <a:rPr lang="ru-RU" dirty="0" err="1"/>
              <a:t>натискане</a:t>
            </a:r>
            <a:r>
              <a:rPr lang="ru-RU" dirty="0"/>
              <a:t> на клавиша F7, а </a:t>
            </a:r>
            <a:r>
              <a:rPr lang="ru-RU" dirty="0" err="1"/>
              <a:t>преминаването</a:t>
            </a:r>
            <a:r>
              <a:rPr lang="ru-RU" dirty="0"/>
              <a:t> в </a:t>
            </a:r>
            <a:r>
              <a:rPr lang="ru-RU" dirty="0" err="1"/>
              <a:t>обратната</a:t>
            </a:r>
            <a:r>
              <a:rPr lang="ru-RU" dirty="0"/>
              <a:t> </a:t>
            </a:r>
            <a:r>
              <a:rPr lang="ru-RU" dirty="0" err="1"/>
              <a:t>посока</a:t>
            </a:r>
            <a:r>
              <a:rPr lang="ru-RU" dirty="0"/>
              <a:t> – с </a:t>
            </a:r>
            <a:r>
              <a:rPr lang="ru-RU" dirty="0" err="1"/>
              <a:t>клавишната</a:t>
            </a:r>
            <a:r>
              <a:rPr lang="ru-RU" dirty="0"/>
              <a:t> комбинация Shift+F7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9815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38554"/>
            <a:ext cx="21945600" cy="1193248"/>
          </a:xfrm>
        </p:spPr>
        <p:txBody>
          <a:bodyPr>
            <a:normAutofit/>
          </a:bodyPr>
          <a:lstStyle/>
          <a:p>
            <a:r>
              <a:rPr lang="bg-BG" dirty="0"/>
              <a:t>Компоненти на графичния интерфейс</a:t>
            </a:r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931801"/>
            <a:ext cx="22511287" cy="115257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В </a:t>
            </a:r>
            <a:r>
              <a:rPr lang="ru-RU" dirty="0" err="1"/>
              <a:t>програмния</a:t>
            </a:r>
            <a:r>
              <a:rPr lang="ru-RU" dirty="0"/>
              <a:t> </a:t>
            </a:r>
            <a:r>
              <a:rPr lang="ru-RU" dirty="0" err="1"/>
              <a:t>изглед</a:t>
            </a:r>
            <a:r>
              <a:rPr lang="ru-RU" dirty="0"/>
              <a:t> (</a:t>
            </a:r>
            <a:r>
              <a:rPr lang="ru-RU" dirty="0" err="1"/>
              <a:t>виж</a:t>
            </a:r>
            <a:r>
              <a:rPr lang="ru-RU" dirty="0"/>
              <a:t> </a:t>
            </a:r>
            <a:r>
              <a:rPr lang="ru-RU" dirty="0" err="1"/>
              <a:t>Фигурата</a:t>
            </a:r>
            <a:r>
              <a:rPr lang="ru-RU" dirty="0"/>
              <a:t>) </a:t>
            </a:r>
            <a:r>
              <a:rPr lang="ru-RU" dirty="0" err="1"/>
              <a:t>средата</a:t>
            </a:r>
            <a:r>
              <a:rPr lang="ru-RU" dirty="0"/>
              <a:t> </a:t>
            </a:r>
            <a:r>
              <a:rPr lang="ru-RU" dirty="0" err="1"/>
              <a:t>показва</a:t>
            </a:r>
            <a:r>
              <a:rPr lang="ru-RU" dirty="0"/>
              <a:t> заготовка на </a:t>
            </a:r>
            <a:r>
              <a:rPr lang="ru-RU" dirty="0" err="1"/>
              <a:t>програмния</a:t>
            </a:r>
            <a:r>
              <a:rPr lang="ru-RU" dirty="0"/>
              <a:t> код,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реализира</a:t>
            </a:r>
            <a:r>
              <a:rPr lang="ru-RU" dirty="0"/>
              <a:t> </a:t>
            </a:r>
            <a:r>
              <a:rPr lang="ru-RU" dirty="0" err="1"/>
              <a:t>функционалността</a:t>
            </a:r>
            <a:r>
              <a:rPr lang="ru-RU" dirty="0"/>
              <a:t> на </a:t>
            </a:r>
            <a:r>
              <a:rPr lang="ru-RU" dirty="0" err="1"/>
              <a:t>приложението</a:t>
            </a:r>
            <a:r>
              <a:rPr lang="ru-RU" dirty="0"/>
              <a:t>, </a:t>
            </a:r>
            <a:r>
              <a:rPr lang="ru-RU" dirty="0" err="1"/>
              <a:t>където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изписваме</a:t>
            </a:r>
            <a:r>
              <a:rPr lang="ru-RU" dirty="0"/>
              <a:t> </a:t>
            </a:r>
            <a:r>
              <a:rPr lang="ru-RU" dirty="0" err="1"/>
              <a:t>нужния</a:t>
            </a:r>
            <a:r>
              <a:rPr lang="ru-RU" dirty="0"/>
              <a:t> ни код. 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Още</a:t>
            </a:r>
            <a:r>
              <a:rPr lang="ru-RU" dirty="0"/>
              <a:t> </a:t>
            </a:r>
            <a:r>
              <a:rPr lang="ru-RU" dirty="0" err="1"/>
              <a:t>програмен</a:t>
            </a:r>
            <a:r>
              <a:rPr lang="ru-RU" dirty="0"/>
              <a:t> код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файловете</a:t>
            </a:r>
            <a:r>
              <a:rPr lang="ru-RU" dirty="0"/>
              <a:t> Form1.Designer.cs и </a:t>
            </a:r>
            <a:r>
              <a:rPr lang="ru-RU" dirty="0" err="1"/>
              <a:t>Program.cs</a:t>
            </a:r>
            <a:r>
              <a:rPr lang="ru-RU" dirty="0"/>
              <a:t>.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програмните</a:t>
            </a:r>
            <a:r>
              <a:rPr lang="ru-RU" dirty="0"/>
              <a:t> </a:t>
            </a:r>
            <a:r>
              <a:rPr lang="ru-RU" dirty="0" err="1"/>
              <a:t>фрагменти</a:t>
            </a:r>
            <a:r>
              <a:rPr lang="ru-RU" dirty="0"/>
              <a:t>, </a:t>
            </a:r>
            <a:r>
              <a:rPr lang="ru-RU" dirty="0" err="1"/>
              <a:t>наследени</a:t>
            </a:r>
            <a:r>
              <a:rPr lang="ru-RU" dirty="0"/>
              <a:t> от </a:t>
            </a:r>
            <a:r>
              <a:rPr lang="ru-RU" dirty="0" err="1"/>
              <a:t>класа</a:t>
            </a:r>
            <a:r>
              <a:rPr lang="ru-RU" dirty="0"/>
              <a:t> </a:t>
            </a:r>
            <a:endParaRPr lang="en-GB" dirty="0"/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Form</a:t>
            </a:r>
            <a:r>
              <a:rPr lang="ru-RU" dirty="0"/>
              <a:t>,</a:t>
            </a:r>
            <a:r>
              <a:rPr lang="en-GB" dirty="0"/>
              <a:t>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създават</a:t>
            </a:r>
            <a:r>
              <a:rPr lang="ru-RU" dirty="0"/>
              <a:t> формата при </a:t>
            </a:r>
            <a:r>
              <a:rPr lang="ru-RU" dirty="0" err="1"/>
              <a:t>стартиране</a:t>
            </a:r>
            <a:r>
              <a:rPr lang="ru-RU" dirty="0"/>
              <a:t> </a:t>
            </a:r>
            <a:endParaRPr lang="en-GB" dirty="0"/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 </a:t>
            </a:r>
            <a:r>
              <a:rPr lang="ru-RU" dirty="0" err="1"/>
              <a:t>приложението</a:t>
            </a:r>
            <a:r>
              <a:rPr lang="ru-RU" dirty="0"/>
              <a:t>, </a:t>
            </a:r>
            <a:r>
              <a:rPr lang="ru-RU" dirty="0" err="1"/>
              <a:t>създават</a:t>
            </a:r>
            <a:r>
              <a:rPr lang="ru-RU" dirty="0"/>
              <a:t> и </a:t>
            </a:r>
            <a:r>
              <a:rPr lang="ru-RU" dirty="0" err="1"/>
              <a:t>разполагат</a:t>
            </a:r>
            <a:r>
              <a:rPr lang="ru-RU" dirty="0"/>
              <a:t> еле</a:t>
            </a:r>
            <a:r>
              <a:rPr lang="en-GB" dirty="0"/>
              <a:t>-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err="1"/>
              <a:t>ментите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формата и т.н. 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Този</a:t>
            </a:r>
            <a:r>
              <a:rPr lang="ru-RU" dirty="0"/>
              <a:t> код се </a:t>
            </a:r>
            <a:r>
              <a:rPr lang="ru-RU" dirty="0" err="1"/>
              <a:t>създава</a:t>
            </a:r>
            <a:r>
              <a:rPr lang="ru-RU" dirty="0"/>
              <a:t> и </a:t>
            </a:r>
            <a:r>
              <a:rPr lang="ru-RU" dirty="0" err="1"/>
              <a:t>управлява</a:t>
            </a:r>
            <a:r>
              <a:rPr lang="ru-RU" dirty="0"/>
              <a:t> от </a:t>
            </a:r>
            <a:r>
              <a:rPr lang="ru-RU" dirty="0" err="1"/>
              <a:t>средата</a:t>
            </a:r>
            <a:r>
              <a:rPr lang="ru-RU" dirty="0"/>
              <a:t>, </a:t>
            </a:r>
            <a:endParaRPr lang="en-GB" dirty="0"/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err="1"/>
              <a:t>обновява</a:t>
            </a:r>
            <a:r>
              <a:rPr lang="ru-RU" dirty="0"/>
              <a:t> се автоматично, </a:t>
            </a:r>
            <a:r>
              <a:rPr lang="ru-RU" dirty="0" err="1"/>
              <a:t>когато</a:t>
            </a:r>
            <a:r>
              <a:rPr lang="ru-RU" dirty="0"/>
              <a:t> се добавят</a:t>
            </a:r>
            <a:endParaRPr lang="en-GB" dirty="0"/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err="1"/>
              <a:t>компоненти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формата и се </a:t>
            </a:r>
            <a:r>
              <a:rPr lang="ru-RU" dirty="0" err="1"/>
              <a:t>променят</a:t>
            </a:r>
            <a:r>
              <a:rPr lang="ru-RU" dirty="0"/>
              <a:t> </a:t>
            </a:r>
            <a:endParaRPr lang="en-GB" dirty="0"/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err="1"/>
              <a:t>свойствата</a:t>
            </a:r>
            <a:r>
              <a:rPr lang="ru-RU" dirty="0"/>
              <a:t> им. </a:t>
            </a:r>
            <a:r>
              <a:rPr lang="ru-RU" dirty="0" err="1"/>
              <a:t>Засега</a:t>
            </a:r>
            <a:r>
              <a:rPr lang="ru-RU" dirty="0"/>
              <a:t> </a:t>
            </a:r>
            <a:r>
              <a:rPr lang="ru-RU" b="1" dirty="0"/>
              <a:t>не е </a:t>
            </a:r>
            <a:r>
              <a:rPr lang="ru-RU" b="1" dirty="0" err="1"/>
              <a:t>желателно</a:t>
            </a:r>
            <a:r>
              <a:rPr lang="ru-RU" b="1" dirty="0"/>
              <a:t> да </a:t>
            </a:r>
            <a:endParaRPr lang="en-GB" b="1" dirty="0"/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/>
              <a:t>правите изменения в </a:t>
            </a:r>
            <a:r>
              <a:rPr lang="ru-RU" b="1" dirty="0" err="1"/>
              <a:t>тези</a:t>
            </a:r>
            <a:r>
              <a:rPr lang="ru-RU" b="1" dirty="0"/>
              <a:t> </a:t>
            </a:r>
            <a:r>
              <a:rPr lang="ru-RU" b="1" dirty="0" err="1"/>
              <a:t>файлове</a:t>
            </a:r>
            <a:r>
              <a:rPr lang="ru-RU" dirty="0"/>
              <a:t>.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err="1"/>
              <a:t>Класът</a:t>
            </a:r>
            <a:r>
              <a:rPr lang="ru-RU" dirty="0"/>
              <a:t> 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ru-RU" dirty="0"/>
              <a:t> </a:t>
            </a:r>
            <a:r>
              <a:rPr lang="ru-RU" dirty="0" err="1"/>
              <a:t>наследява</a:t>
            </a:r>
            <a:r>
              <a:rPr lang="ru-RU" dirty="0"/>
              <a:t> и </a:t>
            </a:r>
            <a:r>
              <a:rPr lang="ru-RU" dirty="0" err="1"/>
              <a:t>редица</a:t>
            </a:r>
            <a:r>
              <a:rPr lang="en-GB" dirty="0"/>
              <a:t> </a:t>
            </a:r>
            <a:r>
              <a:rPr lang="ru-RU" i="1" dirty="0" err="1">
                <a:solidFill>
                  <a:srgbClr val="C00000"/>
                </a:solidFill>
              </a:rPr>
              <a:t>атрибути</a:t>
            </a:r>
            <a:r>
              <a:rPr lang="ru-RU" i="1" dirty="0">
                <a:solidFill>
                  <a:srgbClr val="C00000"/>
                </a:solidFill>
              </a:rPr>
              <a:t>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(или </a:t>
            </a:r>
            <a:r>
              <a:rPr lang="bg-BG" i="1" dirty="0">
                <a:solidFill>
                  <a:srgbClr val="C00000"/>
                </a:solidFill>
              </a:rPr>
              <a:t>свойства</a:t>
            </a:r>
            <a:r>
              <a:rPr lang="bg-BG" dirty="0"/>
              <a:t>), </a:t>
            </a:r>
            <a:r>
              <a:rPr lang="ru-RU" dirty="0"/>
              <a:t>с </a:t>
            </a:r>
            <a:r>
              <a:rPr lang="ru-RU" dirty="0" err="1"/>
              <a:t>променянето</a:t>
            </a:r>
            <a:r>
              <a:rPr lang="ru-RU" dirty="0"/>
              <a:t> на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bg-BG" dirty="0"/>
              <a:t>(както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/>
              <a:t>ще видим след малко) </a:t>
            </a:r>
            <a:r>
              <a:rPr lang="ru-RU" dirty="0"/>
              <a:t>можем да </a:t>
            </a:r>
            <a:r>
              <a:rPr lang="ru-RU" dirty="0" err="1"/>
              <a:t>дадем</a:t>
            </a:r>
            <a:r>
              <a:rPr lang="ru-RU" dirty="0"/>
              <a:t> на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формата желания вид.</a:t>
            </a:r>
            <a:endParaRPr lang="en-GB" dirty="0"/>
          </a:p>
        </p:txBody>
      </p:sp>
      <p:graphicFrame>
        <p:nvGraphicFramePr>
          <p:cNvPr id="4" name="Обект 3">
            <a:extLst>
              <a:ext uri="{FF2B5EF4-FFF2-40B4-BE49-F238E27FC236}">
                <a16:creationId xmlns:a16="http://schemas.microsoft.com/office/drawing/2014/main" id="{3415BF73-8975-3F23-24E7-1792EA711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0413"/>
              </p:ext>
            </p:extLst>
          </p:nvPr>
        </p:nvGraphicFramePr>
        <p:xfrm>
          <a:off x="13199651" y="4552123"/>
          <a:ext cx="10829010" cy="89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754880" imgH="3909240" progId="Paint.Picture">
                  <p:embed/>
                </p:oleObj>
              </mc:Choice>
              <mc:Fallback>
                <p:oleObj name="Bitmap Image" r:id="rId3" imgW="4754880" imgH="3909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99651" y="4552123"/>
                        <a:ext cx="10829010" cy="890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71782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38554"/>
            <a:ext cx="21945600" cy="1193248"/>
          </a:xfrm>
        </p:spPr>
        <p:txBody>
          <a:bodyPr>
            <a:normAutofit/>
          </a:bodyPr>
          <a:lstStyle/>
          <a:p>
            <a:r>
              <a:rPr lang="bg-BG" dirty="0"/>
              <a:t>Прозорецът </a:t>
            </a:r>
            <a:r>
              <a:rPr lang="en-GB" dirty="0"/>
              <a:t>Toolbox</a:t>
            </a:r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00457"/>
            <a:ext cx="16730870" cy="1056023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Следващият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на </a:t>
            </a:r>
            <a:r>
              <a:rPr lang="ru-RU" dirty="0" err="1"/>
              <a:t>средата</a:t>
            </a:r>
            <a:r>
              <a:rPr lang="ru-RU" dirty="0"/>
              <a:t> е </a:t>
            </a:r>
            <a:r>
              <a:rPr lang="ru-RU" dirty="0" err="1"/>
              <a:t>кутията</a:t>
            </a:r>
            <a:r>
              <a:rPr lang="ru-RU" dirty="0"/>
              <a:t> с </a:t>
            </a:r>
            <a:r>
              <a:rPr lang="ru-RU" dirty="0" err="1"/>
              <a:t>компоненти</a:t>
            </a:r>
            <a:r>
              <a:rPr lang="ru-RU" dirty="0"/>
              <a:t> 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 </a:t>
            </a:r>
            <a:r>
              <a:rPr lang="ru-RU" dirty="0" err="1"/>
              <a:t>графичния</a:t>
            </a:r>
            <a:r>
              <a:rPr lang="ru-RU" dirty="0"/>
              <a:t> интерфейс </a:t>
            </a:r>
            <a:r>
              <a:rPr 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lang="ru-RU" dirty="0"/>
              <a:t>, </a:t>
            </a:r>
            <a:r>
              <a:rPr lang="ru-RU" dirty="0" err="1"/>
              <a:t>наричани</a:t>
            </a:r>
            <a:r>
              <a:rPr lang="ru-RU" dirty="0"/>
              <a:t> </a:t>
            </a:r>
            <a:r>
              <a:rPr lang="ru-RU" dirty="0" err="1"/>
              <a:t>още</a:t>
            </a:r>
            <a:r>
              <a:rPr lang="ru-RU" dirty="0"/>
              <a:t> контроли. </a:t>
            </a:r>
            <a:r>
              <a:rPr lang="ru-RU" dirty="0" err="1"/>
              <a:t>Прозорецът</a:t>
            </a:r>
            <a:r>
              <a:rPr lang="ru-RU" dirty="0"/>
              <a:t> ѝ се </a:t>
            </a:r>
            <a:r>
              <a:rPr lang="ru-RU" dirty="0" err="1"/>
              <a:t>отваря</a:t>
            </a:r>
            <a:r>
              <a:rPr lang="ru-RU" dirty="0"/>
              <a:t> с </a:t>
            </a:r>
            <a:r>
              <a:rPr lang="ru-RU" dirty="0" err="1"/>
              <a:t>едноимення</a:t>
            </a:r>
            <a:r>
              <a:rPr lang="ru-RU" dirty="0"/>
              <a:t> бутон (       ) или с </a:t>
            </a:r>
            <a:r>
              <a:rPr lang="ru-RU" dirty="0" err="1"/>
              <a:t>командата</a:t>
            </a:r>
            <a:r>
              <a:rPr lang="ru-RU" dirty="0"/>
              <a:t>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View/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lang="ru-RU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По </a:t>
            </a:r>
            <a:r>
              <a:rPr lang="ru-RU" dirty="0" err="1"/>
              <a:t>премълчаване</a:t>
            </a:r>
            <a:r>
              <a:rPr lang="ru-RU" dirty="0"/>
              <a:t> </a:t>
            </a:r>
            <a:r>
              <a:rPr lang="ru-RU" dirty="0" err="1"/>
              <a:t>средата</a:t>
            </a:r>
            <a:r>
              <a:rPr lang="ru-RU" dirty="0"/>
              <a:t> го </a:t>
            </a:r>
            <a:r>
              <a:rPr lang="ru-RU" dirty="0" err="1"/>
              <a:t>поставя</a:t>
            </a:r>
            <a:r>
              <a:rPr lang="ru-RU" dirty="0"/>
              <a:t> неподвижен </a:t>
            </a:r>
            <a:r>
              <a:rPr lang="ru-RU" dirty="0" err="1"/>
              <a:t>вляво</a:t>
            </a:r>
            <a:r>
              <a:rPr lang="ru-RU" dirty="0"/>
              <a:t> в </a:t>
            </a:r>
            <a:r>
              <a:rPr lang="ru-RU" dirty="0" err="1"/>
              <a:t>работното</a:t>
            </a:r>
            <a:r>
              <a:rPr lang="ru-RU" dirty="0"/>
              <a:t> поле, но </a:t>
            </a:r>
            <a:r>
              <a:rPr lang="ru-RU" dirty="0" err="1"/>
              <a:t>може</a:t>
            </a:r>
            <a:r>
              <a:rPr lang="ru-RU" dirty="0"/>
              <a:t> да се </a:t>
            </a:r>
            <a:r>
              <a:rPr lang="ru-RU" dirty="0" err="1"/>
              <a:t>направи</a:t>
            </a:r>
            <a:r>
              <a:rPr lang="ru-RU" dirty="0"/>
              <a:t> </a:t>
            </a:r>
            <a:r>
              <a:rPr lang="ru-RU" dirty="0" err="1"/>
              <a:t>преместваем</a:t>
            </a:r>
            <a:r>
              <a:rPr lang="ru-RU" dirty="0"/>
              <a:t>, от </a:t>
            </a:r>
            <a:r>
              <a:rPr lang="ru-RU" dirty="0" err="1"/>
              <a:t>менюто</a:t>
            </a:r>
            <a:r>
              <a:rPr lang="ru-RU" dirty="0"/>
              <a:t> с бутона стрелка, </a:t>
            </a:r>
            <a:r>
              <a:rPr lang="ru-RU" dirty="0" err="1"/>
              <a:t>намиращ</a:t>
            </a:r>
            <a:r>
              <a:rPr lang="ru-RU" dirty="0"/>
              <a:t> се в </a:t>
            </a:r>
            <a:r>
              <a:rPr lang="ru-RU" dirty="0" err="1"/>
              <a:t>горната</a:t>
            </a:r>
            <a:r>
              <a:rPr lang="ru-RU" dirty="0"/>
              <a:t> част на </a:t>
            </a:r>
            <a:r>
              <a:rPr lang="ru-RU" dirty="0" err="1"/>
              <a:t>прозореца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изберем от него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ru-RU" dirty="0"/>
              <a:t> (</a:t>
            </a:r>
            <a:r>
              <a:rPr lang="ru-RU" dirty="0" err="1"/>
              <a:t>плаващ</a:t>
            </a:r>
            <a:r>
              <a:rPr lang="ru-RU" dirty="0"/>
              <a:t>).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err="1"/>
              <a:t>Кутията</a:t>
            </a:r>
            <a:r>
              <a:rPr lang="ru-RU" dirty="0"/>
              <a:t> </a:t>
            </a:r>
            <a:r>
              <a:rPr lang="ru-RU" dirty="0" err="1"/>
              <a:t>съдържа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 на </a:t>
            </a:r>
            <a:r>
              <a:rPr lang="ru-RU" dirty="0" err="1"/>
              <a:t>графичния</a:t>
            </a:r>
            <a:r>
              <a:rPr lang="ru-RU" dirty="0"/>
              <a:t> интерфейс, </a:t>
            </a:r>
            <a:r>
              <a:rPr lang="ru-RU" dirty="0" err="1"/>
              <a:t>поддържани</a:t>
            </a:r>
            <a:r>
              <a:rPr lang="ru-RU" dirty="0"/>
              <a:t> от </a:t>
            </a:r>
            <a:r>
              <a:rPr lang="ru-RU" dirty="0" err="1"/>
              <a:t>езика</a:t>
            </a:r>
            <a:r>
              <a:rPr lang="ru-RU" dirty="0"/>
              <a:t> C#, </a:t>
            </a:r>
            <a:r>
              <a:rPr lang="ru-RU" dirty="0" err="1"/>
              <a:t>събрани</a:t>
            </a:r>
            <a:r>
              <a:rPr lang="ru-RU" dirty="0"/>
              <a:t> в </a:t>
            </a:r>
            <a:r>
              <a:rPr lang="ru-RU" dirty="0" err="1"/>
              <a:t>групи</a:t>
            </a:r>
            <a:r>
              <a:rPr lang="ru-RU" dirty="0"/>
              <a:t>. Най-</a:t>
            </a:r>
            <a:r>
              <a:rPr lang="ru-RU" dirty="0" err="1"/>
              <a:t>често</a:t>
            </a:r>
            <a:r>
              <a:rPr lang="ru-RU" dirty="0"/>
              <a:t> </a:t>
            </a:r>
            <a:r>
              <a:rPr lang="ru-RU" dirty="0" err="1"/>
              <a:t>използваната</a:t>
            </a:r>
            <a:r>
              <a:rPr lang="ru-RU" dirty="0"/>
              <a:t> </a:t>
            </a:r>
          </a:p>
          <a:p>
            <a:pPr marL="5461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err="1"/>
              <a:t>група</a:t>
            </a:r>
            <a:r>
              <a:rPr lang="ru-RU" dirty="0"/>
              <a:t> е </a:t>
            </a:r>
            <a:r>
              <a:rPr lang="en-GB" b="1" dirty="0"/>
              <a:t>Common Windows Forms</a:t>
            </a:r>
            <a:r>
              <a:rPr lang="bg-BG" dirty="0"/>
              <a:t>.</a:t>
            </a:r>
            <a:endParaRPr lang="ru-RU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При </a:t>
            </a:r>
            <a:r>
              <a:rPr lang="ru-RU" dirty="0" err="1"/>
              <a:t>визуалното</a:t>
            </a:r>
            <a:r>
              <a:rPr lang="ru-RU" dirty="0"/>
              <a:t> </a:t>
            </a:r>
            <a:r>
              <a:rPr lang="ru-RU" dirty="0" err="1"/>
              <a:t>програмиране</a:t>
            </a:r>
            <a:r>
              <a:rPr lang="ru-RU" dirty="0"/>
              <a:t> най-</a:t>
            </a:r>
            <a:r>
              <a:rPr lang="ru-RU" dirty="0" err="1"/>
              <a:t>естественият</a:t>
            </a:r>
            <a:r>
              <a:rPr lang="ru-RU" dirty="0"/>
              <a:t> начин да се </a:t>
            </a:r>
            <a:r>
              <a:rPr lang="ru-RU" dirty="0" err="1"/>
              <a:t>постави</a:t>
            </a:r>
            <a:r>
              <a:rPr lang="ru-RU" dirty="0"/>
              <a:t> компонента в </a:t>
            </a:r>
            <a:r>
              <a:rPr lang="ru-RU" dirty="0" err="1"/>
              <a:t>екранната</a:t>
            </a:r>
            <a:r>
              <a:rPr lang="ru-RU" dirty="0"/>
              <a:t> форма е да се </a:t>
            </a:r>
            <a:r>
              <a:rPr lang="ru-RU" dirty="0" err="1"/>
              <a:t>щракне</a:t>
            </a:r>
            <a:r>
              <a:rPr lang="ru-RU" dirty="0"/>
              <a:t> с </a:t>
            </a:r>
            <a:r>
              <a:rPr lang="ru-RU" dirty="0" err="1"/>
              <a:t>мишката</a:t>
            </a:r>
            <a:r>
              <a:rPr lang="ru-RU" dirty="0"/>
              <a:t> </a:t>
            </a:r>
            <a:r>
              <a:rPr lang="ru-RU" dirty="0" err="1"/>
              <a:t>съответната</a:t>
            </a:r>
            <a:r>
              <a:rPr lang="ru-RU" dirty="0"/>
              <a:t> икона в </a:t>
            </a:r>
            <a:r>
              <a:rPr lang="ru-RU" dirty="0" err="1"/>
              <a:t>прозореца</a:t>
            </a:r>
            <a:r>
              <a:rPr lang="ru-RU" dirty="0"/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lang="ru-RU" dirty="0"/>
              <a:t> и да се „</a:t>
            </a:r>
            <a:r>
              <a:rPr lang="ru-RU" dirty="0" err="1"/>
              <a:t>изтегли</a:t>
            </a:r>
            <a:r>
              <a:rPr lang="ru-RU" dirty="0"/>
              <a:t>“ </a:t>
            </a:r>
            <a:r>
              <a:rPr lang="ru-RU" dirty="0" err="1"/>
              <a:t>във</a:t>
            </a:r>
            <a:r>
              <a:rPr lang="ru-RU" dirty="0"/>
              <a:t> формата или да с</a:t>
            </a:r>
            <a:r>
              <a:rPr lang="en-GB" dirty="0"/>
              <a:t>e </a:t>
            </a:r>
            <a:r>
              <a:rPr lang="ru-RU" dirty="0"/>
              <a:t>„</a:t>
            </a:r>
            <a:r>
              <a:rPr lang="bg-BG" dirty="0"/>
              <a:t>хване</a:t>
            </a:r>
            <a:r>
              <a:rPr lang="ru-RU" dirty="0"/>
              <a:t>“  </a:t>
            </a:r>
            <a:r>
              <a:rPr lang="ru-RU" dirty="0" err="1"/>
              <a:t>иконата</a:t>
            </a:r>
            <a:r>
              <a:rPr lang="ru-RU" dirty="0"/>
              <a:t> с </a:t>
            </a:r>
            <a:r>
              <a:rPr lang="ru-RU" dirty="0" err="1"/>
              <a:t>мишката</a:t>
            </a:r>
            <a:r>
              <a:rPr lang="ru-RU" dirty="0"/>
              <a:t> и да я „влачи“ до </a:t>
            </a:r>
            <a:r>
              <a:rPr lang="ru-RU" dirty="0" err="1"/>
              <a:t>желаното</a:t>
            </a:r>
            <a:r>
              <a:rPr lang="ru-RU" dirty="0"/>
              <a:t> </a:t>
            </a:r>
            <a:r>
              <a:rPr lang="ru-RU" dirty="0" err="1"/>
              <a:t>място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формата.</a:t>
            </a:r>
            <a:endParaRPr lang="en-GB" dirty="0"/>
          </a:p>
        </p:txBody>
      </p:sp>
      <p:graphicFrame>
        <p:nvGraphicFramePr>
          <p:cNvPr id="7" name="Обект 6">
            <a:extLst>
              <a:ext uri="{FF2B5EF4-FFF2-40B4-BE49-F238E27FC236}">
                <a16:creationId xmlns:a16="http://schemas.microsoft.com/office/drawing/2014/main" id="{8F96AF59-346F-41C4-699E-DC4905D2E3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767393"/>
              </p:ext>
            </p:extLst>
          </p:nvPr>
        </p:nvGraphicFramePr>
        <p:xfrm>
          <a:off x="12821972" y="3646689"/>
          <a:ext cx="720682" cy="742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05920" imgH="213480" progId="Paint.Picture">
                  <p:embed/>
                </p:oleObj>
              </mc:Choice>
              <mc:Fallback>
                <p:oleObj name="Bitmap Image" r:id="rId3" imgW="205920" imgH="213480" progId="Paint.Picture">
                  <p:embed/>
                  <p:pic>
                    <p:nvPicPr>
                      <p:cNvPr id="2" name="Обект 1">
                        <a:extLst>
                          <a:ext uri="{FF2B5EF4-FFF2-40B4-BE49-F238E27FC236}">
                            <a16:creationId xmlns:a16="http://schemas.microsoft.com/office/drawing/2014/main" id="{62D3E72E-3017-54B9-9072-99D648B5E5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21972" y="3646689"/>
                        <a:ext cx="720682" cy="742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ект 7">
            <a:extLst>
              <a:ext uri="{FF2B5EF4-FFF2-40B4-BE49-F238E27FC236}">
                <a16:creationId xmlns:a16="http://schemas.microsoft.com/office/drawing/2014/main" id="{60EFDC67-B132-8099-B103-D9F3F2250C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078545"/>
              </p:ext>
            </p:extLst>
          </p:nvPr>
        </p:nvGraphicFramePr>
        <p:xfrm>
          <a:off x="18570442" y="1931802"/>
          <a:ext cx="5218485" cy="10279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728080" imgH="5372280" progId="Paint.Picture">
                  <p:embed/>
                </p:oleObj>
              </mc:Choice>
              <mc:Fallback>
                <p:oleObj name="Bitmap Image" r:id="rId5" imgW="2728080" imgH="5372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70442" y="1931802"/>
                        <a:ext cx="5218485" cy="10279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418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38554"/>
            <a:ext cx="21945600" cy="1193248"/>
          </a:xfrm>
        </p:spPr>
        <p:txBody>
          <a:bodyPr>
            <a:normAutofit/>
          </a:bodyPr>
          <a:lstStyle/>
          <a:p>
            <a:r>
              <a:rPr lang="bg-BG" dirty="0"/>
              <a:t>Прозорецът </a:t>
            </a:r>
            <a:r>
              <a:rPr lang="en-GB" dirty="0" err="1"/>
              <a:t>Propereties</a:t>
            </a:r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931801"/>
            <a:ext cx="17164050" cy="116052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Друг </a:t>
            </a:r>
            <a:r>
              <a:rPr lang="ru-RU" dirty="0" err="1"/>
              <a:t>елемент</a:t>
            </a:r>
            <a:r>
              <a:rPr lang="ru-RU" dirty="0"/>
              <a:t> на </a:t>
            </a:r>
            <a:r>
              <a:rPr lang="ru-RU" dirty="0" err="1"/>
              <a:t>средата</a:t>
            </a:r>
            <a:r>
              <a:rPr lang="ru-RU" dirty="0"/>
              <a:t>, на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обърнем</a:t>
            </a:r>
            <a:r>
              <a:rPr lang="ru-RU" dirty="0"/>
              <a:t> внимание в </a:t>
            </a:r>
            <a:r>
              <a:rPr lang="ru-RU" dirty="0" err="1"/>
              <a:t>този</a:t>
            </a:r>
            <a:r>
              <a:rPr lang="ru-RU" dirty="0"/>
              <a:t> урок, е </a:t>
            </a:r>
            <a:r>
              <a:rPr lang="ru-RU" dirty="0" err="1"/>
              <a:t>прозорецът</a:t>
            </a:r>
            <a:r>
              <a:rPr lang="ru-RU" dirty="0"/>
              <a:t> </a:t>
            </a:r>
            <a:r>
              <a:rPr lang="ru-RU" b="1" dirty="0"/>
              <a:t>Properties</a:t>
            </a:r>
            <a:r>
              <a:rPr lang="ru-RU" dirty="0"/>
              <a:t> (свойства), за </a:t>
            </a:r>
            <a:r>
              <a:rPr lang="ru-RU" dirty="0" err="1"/>
              <a:t>който</a:t>
            </a:r>
            <a:r>
              <a:rPr lang="ru-RU" dirty="0"/>
              <a:t> вече </a:t>
            </a:r>
            <a:r>
              <a:rPr lang="ru-RU" dirty="0" err="1"/>
              <a:t>говорихме</a:t>
            </a:r>
            <a:r>
              <a:rPr lang="ru-RU" dirty="0"/>
              <a:t> в </a:t>
            </a:r>
            <a:r>
              <a:rPr lang="ru-RU" dirty="0" err="1"/>
              <a:t>началото</a:t>
            </a:r>
            <a:r>
              <a:rPr lang="ru-RU" dirty="0"/>
              <a:t> на урока. </a:t>
            </a:r>
            <a:r>
              <a:rPr lang="ru-RU" dirty="0" err="1"/>
              <a:t>Средата</a:t>
            </a:r>
            <a:r>
              <a:rPr lang="ru-RU" dirty="0"/>
              <a:t> </a:t>
            </a:r>
            <a:r>
              <a:rPr lang="ru-RU" dirty="0" err="1"/>
              <a:t>отваря</a:t>
            </a:r>
            <a:r>
              <a:rPr lang="ru-RU" dirty="0"/>
              <a:t> </a:t>
            </a:r>
            <a:r>
              <a:rPr lang="ru-RU" dirty="0" err="1"/>
              <a:t>този</a:t>
            </a:r>
            <a:r>
              <a:rPr lang="ru-RU" dirty="0"/>
              <a:t> </a:t>
            </a:r>
            <a:r>
              <a:rPr lang="ru-RU" dirty="0" err="1"/>
              <a:t>прозорец</a:t>
            </a:r>
            <a:r>
              <a:rPr lang="ru-RU" dirty="0"/>
              <a:t> неподвижен, </a:t>
            </a:r>
            <a:r>
              <a:rPr lang="ru-RU" dirty="0" err="1"/>
              <a:t>вдясно</a:t>
            </a:r>
            <a:r>
              <a:rPr lang="ru-RU" dirty="0"/>
              <a:t> от </a:t>
            </a:r>
            <a:r>
              <a:rPr lang="ru-RU" dirty="0" err="1"/>
              <a:t>основния</a:t>
            </a:r>
            <a:r>
              <a:rPr lang="ru-RU" dirty="0"/>
              <a:t>, но при желание на </a:t>
            </a:r>
            <a:r>
              <a:rPr lang="ru-RU" dirty="0" err="1"/>
              <a:t>програмиста</a:t>
            </a:r>
            <a:r>
              <a:rPr lang="ru-RU" dirty="0"/>
              <a:t> и той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направен</a:t>
            </a:r>
            <a:r>
              <a:rPr lang="ru-RU" dirty="0"/>
              <a:t> </a:t>
            </a:r>
            <a:r>
              <a:rPr lang="ru-RU" dirty="0" err="1"/>
              <a:t>преместваем</a:t>
            </a:r>
            <a:r>
              <a:rPr lang="ru-RU" dirty="0"/>
              <a:t>, </a:t>
            </a:r>
            <a:r>
              <a:rPr lang="ru-RU" dirty="0" err="1"/>
              <a:t>също</a:t>
            </a:r>
            <a:r>
              <a:rPr lang="ru-RU" dirty="0"/>
              <a:t> </a:t>
            </a:r>
            <a:r>
              <a:rPr lang="ru-RU" dirty="0" err="1"/>
              <a:t>както</a:t>
            </a:r>
            <a:r>
              <a:rPr lang="ru-RU" dirty="0"/>
              <a:t> </a:t>
            </a:r>
            <a:r>
              <a:rPr lang="ru-RU" dirty="0" err="1"/>
              <a:t>прозорецът</a:t>
            </a:r>
            <a:r>
              <a:rPr lang="ru-RU" dirty="0"/>
              <a:t> </a:t>
            </a:r>
            <a:r>
              <a:rPr lang="ru-RU" dirty="0" err="1"/>
              <a:t>Toolbox</a:t>
            </a:r>
            <a:r>
              <a:rPr lang="ru-RU" dirty="0"/>
              <a:t>. 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/>
              <a:t>Ако средата не е отворила този прозорец, тогава можем да го отворим с едноименния бутон </a:t>
            </a:r>
            <a:r>
              <a:rPr lang="en-GB" dirty="0"/>
              <a:t>(       ) </a:t>
            </a:r>
            <a:r>
              <a:rPr lang="bg-BG" dirty="0"/>
              <a:t>или с клавиша 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F4</a:t>
            </a:r>
            <a:r>
              <a:rPr lang="bg-BG" dirty="0"/>
              <a:t>.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щракнем</a:t>
            </a:r>
            <a:r>
              <a:rPr lang="ru-RU" dirty="0"/>
              <a:t> с </a:t>
            </a:r>
            <a:r>
              <a:rPr lang="ru-RU" dirty="0" err="1"/>
              <a:t>мишката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добавена</a:t>
            </a:r>
            <a:r>
              <a:rPr lang="ru-RU" dirty="0"/>
              <a:t> в </a:t>
            </a:r>
            <a:r>
              <a:rPr lang="ru-RU" dirty="0" err="1"/>
              <a:t>екранната</a:t>
            </a:r>
            <a:r>
              <a:rPr lang="ru-RU" dirty="0"/>
              <a:t> форма </a:t>
            </a:r>
            <a:r>
              <a:rPr lang="ru-RU" dirty="0" err="1"/>
              <a:t>контрола</a:t>
            </a:r>
            <a:r>
              <a:rPr lang="ru-RU" dirty="0"/>
              <a:t>, в </a:t>
            </a:r>
            <a:r>
              <a:rPr lang="ru-RU" dirty="0" err="1"/>
              <a:t>този</a:t>
            </a:r>
            <a:r>
              <a:rPr lang="ru-RU" dirty="0"/>
              <a:t> </a:t>
            </a:r>
            <a:r>
              <a:rPr lang="ru-RU" dirty="0" err="1"/>
              <a:t>прозорец</a:t>
            </a:r>
            <a:r>
              <a:rPr lang="ru-RU" dirty="0"/>
              <a:t> се </a:t>
            </a:r>
            <a:r>
              <a:rPr lang="ru-RU" dirty="0" err="1"/>
              <a:t>показват</a:t>
            </a:r>
            <a:r>
              <a:rPr lang="ru-RU" dirty="0"/>
              <a:t> </a:t>
            </a:r>
            <a:r>
              <a:rPr lang="ru-RU" dirty="0" err="1"/>
              <a:t>нейните</a:t>
            </a:r>
            <a:r>
              <a:rPr lang="ru-RU" dirty="0"/>
              <a:t> </a:t>
            </a:r>
            <a:r>
              <a:rPr lang="ru-RU" i="1" dirty="0">
                <a:solidFill>
                  <a:srgbClr val="C00000"/>
                </a:solidFill>
              </a:rPr>
              <a:t>свойства</a:t>
            </a:r>
            <a:r>
              <a:rPr lang="ru-RU" dirty="0"/>
              <a:t> и </a:t>
            </a:r>
            <a:r>
              <a:rPr lang="ru-RU" i="1" dirty="0" err="1">
                <a:solidFill>
                  <a:srgbClr val="C00000"/>
                </a:solidFill>
              </a:rPr>
              <a:t>събития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можем да </a:t>
            </a:r>
            <a:r>
              <a:rPr lang="ru-RU" dirty="0" err="1"/>
              <a:t>редактираме</a:t>
            </a:r>
            <a:r>
              <a:rPr lang="en-GB" dirty="0"/>
              <a:t>/</a:t>
            </a:r>
            <a:r>
              <a:rPr lang="ru-RU" dirty="0" err="1"/>
              <a:t>променяме</a:t>
            </a:r>
            <a:r>
              <a:rPr lang="ru-RU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/>
              <a:t>Свойствата</a:t>
            </a:r>
            <a:r>
              <a:rPr lang="en-GB" dirty="0"/>
              <a:t>  </a:t>
            </a:r>
            <a:r>
              <a:rPr lang="bg-BG" dirty="0"/>
              <a:t>и събитията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подредени</a:t>
            </a:r>
            <a:r>
              <a:rPr lang="ru-RU" dirty="0"/>
              <a:t> </a:t>
            </a:r>
            <a:r>
              <a:rPr lang="bg-BG" dirty="0"/>
              <a:t>в лексикограф-ски ред на имената (горе на фигурата) или групирани по категории (долу на фигурата), като двата изгледа се сменят</a:t>
            </a:r>
            <a:r>
              <a:rPr lang="en-GB" dirty="0"/>
              <a:t> </a:t>
            </a:r>
            <a:r>
              <a:rPr lang="bg-BG" dirty="0"/>
              <a:t>с бутоните              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/>
              <a:t>За всяко </a:t>
            </a:r>
            <a:r>
              <a:rPr lang="bg-BG" dirty="0" err="1"/>
              <a:t>свойсто</a:t>
            </a:r>
            <a:r>
              <a:rPr lang="en-GB" dirty="0"/>
              <a:t>/</a:t>
            </a:r>
            <a:r>
              <a:rPr lang="bg-BG" dirty="0"/>
              <a:t>събитие в полето вляво е изписано името му. В дясното поле на свойство е текущата му стойност, която може да променим, а за събитие – името на метода, който щ се изпълни, ако събитието възникне.</a:t>
            </a:r>
            <a:endParaRPr lang="en-GB" dirty="0"/>
          </a:p>
        </p:txBody>
      </p:sp>
      <p:graphicFrame>
        <p:nvGraphicFramePr>
          <p:cNvPr id="6" name="Обект 5">
            <a:extLst>
              <a:ext uri="{FF2B5EF4-FFF2-40B4-BE49-F238E27FC236}">
                <a16:creationId xmlns:a16="http://schemas.microsoft.com/office/drawing/2014/main" id="{9EAF6E3B-55E3-8B99-3D74-B56E067FC5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895494"/>
              </p:ext>
            </p:extLst>
          </p:nvPr>
        </p:nvGraphicFramePr>
        <p:xfrm>
          <a:off x="9604928" y="6682288"/>
          <a:ext cx="720682" cy="66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05920" imgH="190440" progId="Paint.Picture">
                  <p:embed/>
                </p:oleObj>
              </mc:Choice>
              <mc:Fallback>
                <p:oleObj name="Bitmap Image" r:id="rId3" imgW="205920" imgH="190440" progId="Paint.Picture">
                  <p:embed/>
                  <p:pic>
                    <p:nvPicPr>
                      <p:cNvPr id="3" name="Обект 2">
                        <a:extLst>
                          <a:ext uri="{FF2B5EF4-FFF2-40B4-BE49-F238E27FC236}">
                            <a16:creationId xmlns:a16="http://schemas.microsoft.com/office/drawing/2014/main" id="{368C2B2A-ED3D-8917-CC71-F0F6F061A1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04928" y="6682288"/>
                        <a:ext cx="720682" cy="665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ект 8">
            <a:extLst>
              <a:ext uri="{FF2B5EF4-FFF2-40B4-BE49-F238E27FC236}">
                <a16:creationId xmlns:a16="http://schemas.microsoft.com/office/drawing/2014/main" id="{FAF049B3-924D-CAA8-A110-7BC18052C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507988"/>
              </p:ext>
            </p:extLst>
          </p:nvPr>
        </p:nvGraphicFramePr>
        <p:xfrm>
          <a:off x="16325160" y="9960894"/>
          <a:ext cx="1366492" cy="757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80240" imgH="266760" progId="Paint.Picture">
                  <p:embed/>
                </p:oleObj>
              </mc:Choice>
              <mc:Fallback>
                <p:oleObj name="Bitmap Image" r:id="rId5" imgW="480240" imgH="266760" progId="Paint.Picture">
                  <p:embed/>
                  <p:pic>
                    <p:nvPicPr>
                      <p:cNvPr id="4" name="Обект 3">
                        <a:extLst>
                          <a:ext uri="{FF2B5EF4-FFF2-40B4-BE49-F238E27FC236}">
                            <a16:creationId xmlns:a16="http://schemas.microsoft.com/office/drawing/2014/main" id="{4E3F31EE-7C1C-1AE2-E751-E7E785D4F8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25160" y="9960894"/>
                        <a:ext cx="1366492" cy="757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ект 6">
            <a:extLst>
              <a:ext uri="{FF2B5EF4-FFF2-40B4-BE49-F238E27FC236}">
                <a16:creationId xmlns:a16="http://schemas.microsoft.com/office/drawing/2014/main" id="{29AF761A-BF97-FD3B-F779-91F283C0C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189509"/>
              </p:ext>
            </p:extLst>
          </p:nvPr>
        </p:nvGraphicFramePr>
        <p:xfrm>
          <a:off x="18901886" y="575657"/>
          <a:ext cx="5063062" cy="6282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2247840" imgH="2788920" progId="PBrush">
                  <p:embed/>
                </p:oleObj>
              </mc:Choice>
              <mc:Fallback>
                <p:oleObj name="Bitmap Image" r:id="rId7" imgW="2247840" imgH="2788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01886" y="575657"/>
                        <a:ext cx="5063062" cy="6282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ект 9">
            <a:extLst>
              <a:ext uri="{FF2B5EF4-FFF2-40B4-BE49-F238E27FC236}">
                <a16:creationId xmlns:a16="http://schemas.microsoft.com/office/drawing/2014/main" id="{5BBB8043-4809-FE61-BBB3-2C3B6E41C2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201555"/>
              </p:ext>
            </p:extLst>
          </p:nvPr>
        </p:nvGraphicFramePr>
        <p:xfrm>
          <a:off x="19016407" y="7014910"/>
          <a:ext cx="5063062" cy="6032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9" imgW="2263320" imgH="2697480" progId="PBrush">
                  <p:embed/>
                </p:oleObj>
              </mc:Choice>
              <mc:Fallback>
                <p:oleObj name="Bitmap Image" r:id="rId9" imgW="2263320" imgH="2697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16407" y="7014910"/>
                        <a:ext cx="5063062" cy="6032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2044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9838</TotalTime>
  <Words>4223</Words>
  <Application>Microsoft Office PowerPoint</Application>
  <PresentationFormat>По избор</PresentationFormat>
  <Paragraphs>216</Paragraphs>
  <Slides>28</Slides>
  <Notes>20</Notes>
  <HiddenSlides>0</HiddenSlides>
  <MMClips>0</MMClips>
  <ScaleCrop>false</ScaleCrop>
  <HeadingPairs>
    <vt:vector size="8" baseType="variant">
      <vt:variant>
        <vt:lpstr>Използвани шрифтове</vt:lpstr>
      </vt:variant>
      <vt:variant>
        <vt:i4>12</vt:i4>
      </vt:variant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28</vt:i4>
      </vt:variant>
    </vt:vector>
  </HeadingPairs>
  <TitlesOfParts>
    <vt:vector size="42" baseType="lpstr">
      <vt:lpstr>Arial</vt:lpstr>
      <vt:lpstr>Avenir Book</vt:lpstr>
      <vt:lpstr>Avenir Heavy</vt:lpstr>
      <vt:lpstr>Canela Bold</vt:lpstr>
      <vt:lpstr>Canela Deck Regular</vt:lpstr>
      <vt:lpstr>Canela Text Regular</vt:lpstr>
      <vt:lpstr>Cascadia Mono</vt:lpstr>
      <vt:lpstr>Consolas</vt:lpstr>
      <vt:lpstr>Graphik</vt:lpstr>
      <vt:lpstr>Graphik Medium</vt:lpstr>
      <vt:lpstr>Graphik Semibold</vt:lpstr>
      <vt:lpstr>Helvetica Neue</vt:lpstr>
      <vt:lpstr>23_ClassicWhite</vt:lpstr>
      <vt:lpstr>Bitmap Image</vt:lpstr>
      <vt:lpstr>Презентация на PowerPoint</vt:lpstr>
      <vt:lpstr>Програми с графичен интерфейс</vt:lpstr>
      <vt:lpstr>В тази тема ще стане дума за:</vt:lpstr>
      <vt:lpstr>Конзолни приложения и  приложения с графичен интерфейс</vt:lpstr>
      <vt:lpstr>Конзолни приложения и  приложения с графичен интерфейс</vt:lpstr>
      <vt:lpstr>Конзолни приложения и  приложения с графичен интерфейс</vt:lpstr>
      <vt:lpstr>Компоненти на графичния интерфейс</vt:lpstr>
      <vt:lpstr>Прозорецът Toolbox</vt:lpstr>
      <vt:lpstr>Прозорецът Propereties</vt:lpstr>
      <vt:lpstr>Събития</vt:lpstr>
      <vt:lpstr>Често срещани свойства  </vt:lpstr>
      <vt:lpstr>Екранната форма</vt:lpstr>
      <vt:lpstr>Екранната форма</vt:lpstr>
      <vt:lpstr>Контролата Label (етикет)</vt:lpstr>
      <vt:lpstr>Контролата TextBox (текстова кутия)</vt:lpstr>
      <vt:lpstr>Контролата Button (команден бутон)</vt:lpstr>
      <vt:lpstr>Малка приложна програма</vt:lpstr>
      <vt:lpstr>Работа с компютър</vt:lpstr>
      <vt:lpstr>Работа с компютър</vt:lpstr>
      <vt:lpstr>Работа с компютър</vt:lpstr>
      <vt:lpstr>Работа с компютър</vt:lpstr>
      <vt:lpstr>Работа с компютър</vt:lpstr>
      <vt:lpstr>Работа с компютър</vt:lpstr>
      <vt:lpstr>Работа с компютър</vt:lpstr>
      <vt:lpstr>Въпроси и задачи</vt:lpstr>
      <vt:lpstr>Въпроси и задачи</vt:lpstr>
      <vt:lpstr>Въпроси и задачи</vt:lpstr>
      <vt:lpstr>Изгревът е близо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Krasimir Manev</cp:lastModifiedBy>
  <cp:revision>355</cp:revision>
  <dcterms:modified xsi:type="dcterms:W3CDTF">2022-07-13T10:40:07Z</dcterms:modified>
</cp:coreProperties>
</file>