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39" r:id="rId12"/>
    <p:sldId id="440" r:id="rId13"/>
    <p:sldId id="462" r:id="rId14"/>
    <p:sldId id="441" r:id="rId15"/>
    <p:sldId id="442" r:id="rId16"/>
    <p:sldId id="443" r:id="rId17"/>
    <p:sldId id="444" r:id="rId18"/>
    <p:sldId id="464" r:id="rId19"/>
    <p:sldId id="446" r:id="rId20"/>
    <p:sldId id="463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9" r:id="rId33"/>
    <p:sldId id="467" r:id="rId34"/>
    <p:sldId id="466" r:id="rId35"/>
    <p:sldId id="465" r:id="rId36"/>
    <p:sldId id="461" r:id="rId37"/>
    <p:sldId id="428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6" d="100"/>
          <a:sy n="36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0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2418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xmlns="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4" y="392735"/>
            <a:ext cx="21945600" cy="1727200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Оператор </a:t>
            </a:r>
            <a:r>
              <a:rPr lang="en-US" dirty="0" smtClean="0"/>
              <a:t>за </a:t>
            </a:r>
            <a:r>
              <a:rPr lang="en-US" dirty="0" err="1"/>
              <a:t>цикъл</a:t>
            </a:r>
            <a:r>
              <a:rPr lang="en-US" dirty="0"/>
              <a:t> do-while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304" y="1934990"/>
            <a:ext cx="12550717" cy="76951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Do-while</a:t>
            </a:r>
            <a:r>
              <a:rPr lang="en-US" dirty="0"/>
              <a:t> </a:t>
            </a:r>
            <a:r>
              <a:rPr lang="bg-BG" dirty="0" smtClean="0"/>
              <a:t>е същият като </a:t>
            </a:r>
            <a:r>
              <a:rPr lang="en-US" b="1" dirty="0" smtClean="0"/>
              <a:t>while</a:t>
            </a:r>
            <a:r>
              <a:rPr lang="en-US" dirty="0" smtClean="0"/>
              <a:t>,  </a:t>
            </a:r>
            <a:r>
              <a:rPr lang="bg-BG" dirty="0" smtClean="0"/>
              <a:t>единствено </a:t>
            </a:r>
            <a:r>
              <a:rPr lang="en-US" dirty="0" err="1" smtClean="0"/>
              <a:t>проверката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булевото</a:t>
            </a:r>
            <a:r>
              <a:rPr lang="en-US" dirty="0"/>
              <a:t> </a:t>
            </a:r>
            <a:r>
              <a:rPr lang="en-US" dirty="0" err="1"/>
              <a:t>условие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извършва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на </a:t>
            </a:r>
            <a:r>
              <a:rPr lang="bg-BG" dirty="0" smtClean="0"/>
              <a:t>кода</a:t>
            </a:r>
            <a:r>
              <a:rPr lang="en-US" dirty="0" smtClean="0"/>
              <a:t> </a:t>
            </a:r>
            <a:r>
              <a:rPr lang="en-US" dirty="0"/>
              <a:t>в </a:t>
            </a:r>
            <a:r>
              <a:rPr lang="bg-BG" dirty="0" smtClean="0"/>
              <a:t>тялото на </a:t>
            </a:r>
            <a:r>
              <a:rPr lang="en-US" dirty="0" err="1" smtClean="0"/>
              <a:t>цикъла</a:t>
            </a:r>
            <a:r>
              <a:rPr lang="en-US" dirty="0"/>
              <a:t>. </a:t>
            </a:r>
            <a:r>
              <a:rPr lang="en-US" dirty="0" err="1"/>
              <a:t>Този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цикли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наричат</a:t>
            </a:r>
            <a:r>
              <a:rPr lang="en-US" dirty="0"/>
              <a:t> </a:t>
            </a:r>
            <a:r>
              <a:rPr lang="en-US" dirty="0" err="1"/>
              <a:t>цикли</a:t>
            </a:r>
            <a:r>
              <a:rPr lang="en-US" dirty="0"/>
              <a:t> с </a:t>
            </a:r>
            <a:r>
              <a:rPr lang="en-US" dirty="0" err="1"/>
              <a:t>условие</a:t>
            </a:r>
            <a:r>
              <a:rPr lang="en-US" dirty="0"/>
              <a:t> в </a:t>
            </a:r>
            <a:r>
              <a:rPr lang="en-US" dirty="0" err="1"/>
              <a:t>края</a:t>
            </a:r>
            <a:r>
              <a:rPr lang="en-US" dirty="0"/>
              <a:t> (post-test loop).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-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 </a:t>
            </a:r>
            <a:r>
              <a:rPr lang="en-US" dirty="0" err="1"/>
              <a:t>изглежда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:</a:t>
            </a: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код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за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изпълнение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855664" y="2340103"/>
            <a:ext cx="8102000" cy="6690167"/>
            <a:chOff x="0" y="0"/>
            <a:chExt cx="2213006" cy="1726064"/>
          </a:xfrm>
        </p:grpSpPr>
        <p:sp>
          <p:nvSpPr>
            <p:cNvPr id="6" name="Rectangle 5"/>
            <p:cNvSpPr/>
            <p:nvPr/>
          </p:nvSpPr>
          <p:spPr>
            <a:xfrm>
              <a:off x="1546556" y="922844"/>
              <a:ext cx="665007" cy="1940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dirty="0" smtClean="0">
                  <a:latin typeface="Canela Text Regular"/>
                  <a:ea typeface="Verdana" panose="020B0604030504040204" pitchFamily="34" charset="0"/>
                  <a:cs typeface="Verdana" panose="020B0604030504040204" pitchFamily="34" charset="0"/>
                </a:rPr>
                <a:t>true</a:t>
              </a:r>
              <a:endParaRPr lang="en-US" sz="4400" dirty="0">
                <a:solidFill>
                  <a:srgbClr val="000000"/>
                </a:solidFill>
                <a:effectLst/>
                <a:latin typeface="Canela Text Regular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Shape 52258"/>
            <p:cNvSpPr/>
            <p:nvPr/>
          </p:nvSpPr>
          <p:spPr>
            <a:xfrm>
              <a:off x="0" y="919597"/>
              <a:ext cx="1838883" cy="544858"/>
            </a:xfrm>
            <a:custGeom>
              <a:avLst/>
              <a:gdLst/>
              <a:ahLst/>
              <a:cxnLst/>
              <a:rect l="0" t="0" r="0" b="0"/>
              <a:pathLst>
                <a:path w="1838883" h="544858">
                  <a:moveTo>
                    <a:pt x="0" y="272420"/>
                  </a:moveTo>
                  <a:lnTo>
                    <a:pt x="919437" y="0"/>
                  </a:lnTo>
                  <a:lnTo>
                    <a:pt x="1838883" y="272420"/>
                  </a:lnTo>
                  <a:lnTo>
                    <a:pt x="919437" y="544858"/>
                  </a:lnTo>
                  <a:close/>
                </a:path>
              </a:pathLst>
            </a:custGeom>
            <a:ln w="1225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44" y="1082583"/>
              <a:ext cx="700351" cy="2018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dirty="0" err="1">
                  <a:solidFill>
                    <a:srgbClr val="000000"/>
                  </a:solidFill>
                  <a:effectLst/>
                  <a:latin typeface="Canela Text Regular"/>
                  <a:ea typeface="Corbel" panose="020B0503020204020204" pitchFamily="34" charset="0"/>
                  <a:cs typeface="Corbel" panose="020B0503020204020204" pitchFamily="34" charset="0"/>
                </a:rPr>
                <a:t>условие</a:t>
              </a:r>
              <a:endParaRPr lang="en-US" sz="4400" dirty="0">
                <a:solidFill>
                  <a:srgbClr val="000000"/>
                </a:solidFill>
                <a:effectLst/>
                <a:latin typeface="Canela Text Regular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Shape 52260"/>
            <p:cNvSpPr/>
            <p:nvPr/>
          </p:nvSpPr>
          <p:spPr>
            <a:xfrm>
              <a:off x="888440" y="630601"/>
              <a:ext cx="61272" cy="282510"/>
            </a:xfrm>
            <a:custGeom>
              <a:avLst/>
              <a:gdLst/>
              <a:ahLst/>
              <a:cxnLst/>
              <a:rect l="0" t="0" r="0" b="0"/>
              <a:pathLst>
                <a:path w="61272" h="282510">
                  <a:moveTo>
                    <a:pt x="24509" y="0"/>
                  </a:moveTo>
                  <a:lnTo>
                    <a:pt x="36763" y="0"/>
                  </a:lnTo>
                  <a:lnTo>
                    <a:pt x="36763" y="221251"/>
                  </a:lnTo>
                  <a:lnTo>
                    <a:pt x="61272" y="221251"/>
                  </a:lnTo>
                  <a:lnTo>
                    <a:pt x="30636" y="282510"/>
                  </a:lnTo>
                  <a:lnTo>
                    <a:pt x="0" y="221251"/>
                  </a:lnTo>
                  <a:lnTo>
                    <a:pt x="24509" y="221251"/>
                  </a:lnTo>
                  <a:lnTo>
                    <a:pt x="2450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52261"/>
            <p:cNvSpPr/>
            <p:nvPr/>
          </p:nvSpPr>
          <p:spPr>
            <a:xfrm>
              <a:off x="180215" y="288275"/>
              <a:ext cx="1477746" cy="340165"/>
            </a:xfrm>
            <a:custGeom>
              <a:avLst/>
              <a:gdLst/>
              <a:ahLst/>
              <a:cxnLst/>
              <a:rect l="0" t="0" r="0" b="0"/>
              <a:pathLst>
                <a:path w="1477746" h="340165">
                  <a:moveTo>
                    <a:pt x="0" y="340165"/>
                  </a:moveTo>
                  <a:lnTo>
                    <a:pt x="1477746" y="340165"/>
                  </a:lnTo>
                  <a:lnTo>
                    <a:pt x="1477746" y="0"/>
                  </a:lnTo>
                  <a:lnTo>
                    <a:pt x="0" y="0"/>
                  </a:lnTo>
                  <a:close/>
                </a:path>
              </a:pathLst>
            </a:custGeom>
            <a:ln w="1225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080" y="366040"/>
              <a:ext cx="1603852" cy="3047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dirty="0" err="1">
                  <a:solidFill>
                    <a:srgbClr val="000000"/>
                  </a:solidFill>
                  <a:effectLst/>
                  <a:latin typeface="Canela Text Regular"/>
                  <a:ea typeface="Corbel" panose="020B0503020204020204" pitchFamily="34" charset="0"/>
                  <a:cs typeface="Corbel" panose="020B0503020204020204" pitchFamily="34" charset="0"/>
                </a:rPr>
                <a:t>код</a:t>
              </a:r>
              <a:r>
                <a:rPr lang="en-US" sz="4400" dirty="0">
                  <a:solidFill>
                    <a:srgbClr val="000000"/>
                  </a:solidFill>
                  <a:effectLst/>
                  <a:latin typeface="Canela Text Regular"/>
                  <a:ea typeface="Corbel" panose="020B0503020204020204" pitchFamily="34" charset="0"/>
                  <a:cs typeface="Corbel" panose="020B0503020204020204" pitchFamily="34" charset="0"/>
                </a:rPr>
                <a:t> за </a:t>
              </a:r>
              <a:r>
                <a:rPr lang="en-US" sz="4400" dirty="0" err="1">
                  <a:solidFill>
                    <a:srgbClr val="000000"/>
                  </a:solidFill>
                  <a:effectLst/>
                  <a:latin typeface="Canela Text Regular"/>
                  <a:ea typeface="Corbel" panose="020B0503020204020204" pitchFamily="34" charset="0"/>
                  <a:cs typeface="Corbel" panose="020B0503020204020204" pitchFamily="34" charset="0"/>
                </a:rPr>
                <a:t>изпълнение</a:t>
              </a:r>
              <a:endParaRPr lang="en-US" sz="4400" dirty="0">
                <a:solidFill>
                  <a:srgbClr val="000000"/>
                </a:solidFill>
                <a:effectLst/>
                <a:latin typeface="Canela Text Regular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Shape 52263"/>
            <p:cNvSpPr/>
            <p:nvPr/>
          </p:nvSpPr>
          <p:spPr>
            <a:xfrm>
              <a:off x="887719" y="1465896"/>
              <a:ext cx="61272" cy="260168"/>
            </a:xfrm>
            <a:custGeom>
              <a:avLst/>
              <a:gdLst/>
              <a:ahLst/>
              <a:cxnLst/>
              <a:rect l="0" t="0" r="0" b="0"/>
              <a:pathLst>
                <a:path w="61272" h="260168">
                  <a:moveTo>
                    <a:pt x="24509" y="0"/>
                  </a:moveTo>
                  <a:lnTo>
                    <a:pt x="36763" y="0"/>
                  </a:lnTo>
                  <a:lnTo>
                    <a:pt x="36763" y="198910"/>
                  </a:lnTo>
                  <a:lnTo>
                    <a:pt x="61272" y="198910"/>
                  </a:lnTo>
                  <a:lnTo>
                    <a:pt x="30636" y="260168"/>
                  </a:lnTo>
                  <a:lnTo>
                    <a:pt x="0" y="198910"/>
                  </a:lnTo>
                  <a:lnTo>
                    <a:pt x="24509" y="198910"/>
                  </a:lnTo>
                  <a:lnTo>
                    <a:pt x="2450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329" y="1453321"/>
              <a:ext cx="513030" cy="162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dirty="0" smtClean="0">
                  <a:solidFill>
                    <a:srgbClr val="000000"/>
                  </a:solidFill>
                  <a:effectLst/>
                  <a:latin typeface="Canela Text Regular"/>
                  <a:ea typeface="Corbel" panose="020B0503020204020204" pitchFamily="34" charset="0"/>
                  <a:cs typeface="Corbel" panose="020B0503020204020204" pitchFamily="34" charset="0"/>
                </a:rPr>
                <a:t>false</a:t>
              </a:r>
              <a:endParaRPr lang="en-US" sz="4400" dirty="0">
                <a:solidFill>
                  <a:srgbClr val="000000"/>
                </a:solidFill>
                <a:effectLst/>
                <a:latin typeface="Canela Text Regular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Shape 52265"/>
            <p:cNvSpPr/>
            <p:nvPr/>
          </p:nvSpPr>
          <p:spPr>
            <a:xfrm>
              <a:off x="888440" y="0"/>
              <a:ext cx="61272" cy="283951"/>
            </a:xfrm>
            <a:custGeom>
              <a:avLst/>
              <a:gdLst/>
              <a:ahLst/>
              <a:cxnLst/>
              <a:rect l="0" t="0" r="0" b="0"/>
              <a:pathLst>
                <a:path w="61272" h="283951">
                  <a:moveTo>
                    <a:pt x="24509" y="0"/>
                  </a:moveTo>
                  <a:lnTo>
                    <a:pt x="36763" y="0"/>
                  </a:lnTo>
                  <a:lnTo>
                    <a:pt x="36763" y="222693"/>
                  </a:lnTo>
                  <a:lnTo>
                    <a:pt x="61272" y="222693"/>
                  </a:lnTo>
                  <a:lnTo>
                    <a:pt x="30636" y="283951"/>
                  </a:lnTo>
                  <a:lnTo>
                    <a:pt x="0" y="222693"/>
                  </a:lnTo>
                  <a:lnTo>
                    <a:pt x="24509" y="222693"/>
                  </a:lnTo>
                  <a:lnTo>
                    <a:pt x="2450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52266"/>
            <p:cNvSpPr/>
            <p:nvPr/>
          </p:nvSpPr>
          <p:spPr>
            <a:xfrm>
              <a:off x="932051" y="84681"/>
              <a:ext cx="1279512" cy="61258"/>
            </a:xfrm>
            <a:custGeom>
              <a:avLst/>
              <a:gdLst/>
              <a:ahLst/>
              <a:cxnLst/>
              <a:rect l="0" t="0" r="0" b="0"/>
              <a:pathLst>
                <a:path w="1279512" h="61258">
                  <a:moveTo>
                    <a:pt x="61272" y="0"/>
                  </a:moveTo>
                  <a:lnTo>
                    <a:pt x="61272" y="24503"/>
                  </a:lnTo>
                  <a:lnTo>
                    <a:pt x="1279512" y="24503"/>
                  </a:lnTo>
                  <a:lnTo>
                    <a:pt x="1279512" y="36755"/>
                  </a:lnTo>
                  <a:lnTo>
                    <a:pt x="61272" y="36755"/>
                  </a:lnTo>
                  <a:lnTo>
                    <a:pt x="61272" y="61258"/>
                  </a:lnTo>
                  <a:lnTo>
                    <a:pt x="0" y="30629"/>
                  </a:lnTo>
                  <a:lnTo>
                    <a:pt x="6127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52267"/>
            <p:cNvSpPr/>
            <p:nvPr/>
          </p:nvSpPr>
          <p:spPr>
            <a:xfrm>
              <a:off x="1838163" y="1192017"/>
              <a:ext cx="374843" cy="0"/>
            </a:xfrm>
            <a:custGeom>
              <a:avLst/>
              <a:gdLst/>
              <a:ahLst/>
              <a:cxnLst/>
              <a:rect l="0" t="0" r="0" b="0"/>
              <a:pathLst>
                <a:path w="374843">
                  <a:moveTo>
                    <a:pt x="0" y="0"/>
                  </a:moveTo>
                  <a:lnTo>
                    <a:pt x="374843" y="0"/>
                  </a:lnTo>
                </a:path>
              </a:pathLst>
            </a:custGeom>
            <a:ln w="1225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52268"/>
            <p:cNvSpPr/>
            <p:nvPr/>
          </p:nvSpPr>
          <p:spPr>
            <a:xfrm>
              <a:off x="2206518" y="108103"/>
              <a:ext cx="0" cy="1084635"/>
            </a:xfrm>
            <a:custGeom>
              <a:avLst/>
              <a:gdLst/>
              <a:ahLst/>
              <a:cxnLst/>
              <a:rect l="0" t="0" r="0" b="0"/>
              <a:pathLst>
                <a:path h="1084635">
                  <a:moveTo>
                    <a:pt x="0" y="1084635"/>
                  </a:moveTo>
                  <a:lnTo>
                    <a:pt x="0" y="0"/>
                  </a:lnTo>
                </a:path>
              </a:pathLst>
            </a:custGeom>
            <a:ln w="1225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80304" y="9223583"/>
            <a:ext cx="21940984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4400" dirty="0"/>
              <a:t>Кодът в тялото на цикъла се изпълнява поне веднъж</a:t>
            </a:r>
            <a:r>
              <a:rPr lang="en-US" sz="4400" dirty="0"/>
              <a:t> </a:t>
            </a:r>
            <a:endParaRPr lang="bg-BG" sz="4400" dirty="0" smtClean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Canela Text Regular"/>
              </a:rPr>
              <a:t>Ако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условието</a:t>
            </a:r>
            <a:r>
              <a:rPr lang="en-US" sz="4400" dirty="0">
                <a:latin typeface="Canela Text Regular"/>
              </a:rPr>
              <a:t> на </a:t>
            </a:r>
            <a:r>
              <a:rPr lang="en-US" sz="4400" dirty="0" err="1">
                <a:latin typeface="Canela Text Regular"/>
              </a:rPr>
              <a:t>цикъла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постоянно</a:t>
            </a:r>
            <a:r>
              <a:rPr lang="en-US" sz="4400" dirty="0">
                <a:latin typeface="Canela Text Regular"/>
              </a:rPr>
              <a:t> е </a:t>
            </a:r>
            <a:r>
              <a:rPr lang="en-US" sz="4400" dirty="0" err="1">
                <a:latin typeface="Canela Text Regular"/>
              </a:rPr>
              <a:t>истина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цикълът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никога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няма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завърши</a:t>
            </a:r>
            <a:r>
              <a:rPr lang="en-US" sz="4400" dirty="0" smtClean="0">
                <a:latin typeface="Canela Text Regular"/>
              </a:rPr>
              <a:t>.</a:t>
            </a:r>
            <a:endParaRPr lang="bg-BG" sz="4400" dirty="0" smtClean="0">
              <a:latin typeface="Canela Text Regular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Canela Text Regular"/>
              </a:rPr>
              <a:t>Do-while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цикълът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се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използва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когато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искаме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си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гарантираме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че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поредицата</a:t>
            </a:r>
            <a:r>
              <a:rPr lang="en-US" sz="4400" dirty="0">
                <a:latin typeface="Canela Text Regular"/>
              </a:rPr>
              <a:t> от </a:t>
            </a:r>
            <a:r>
              <a:rPr lang="en-US" sz="4400" dirty="0" err="1">
                <a:latin typeface="Canela Text Regular"/>
              </a:rPr>
              <a:t>операции</a:t>
            </a:r>
            <a:r>
              <a:rPr lang="en-US" sz="4400" dirty="0">
                <a:latin typeface="Canela Text Regular"/>
              </a:rPr>
              <a:t> в </a:t>
            </a:r>
            <a:r>
              <a:rPr lang="en-US" sz="4400" dirty="0" err="1">
                <a:latin typeface="Canela Text Regular"/>
              </a:rPr>
              <a:t>него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ще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бъде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изпълнена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многократно</a:t>
            </a:r>
            <a:r>
              <a:rPr lang="en-US" sz="4400" dirty="0">
                <a:latin typeface="Canela Text Regular"/>
              </a:rPr>
              <a:t> и </a:t>
            </a:r>
            <a:r>
              <a:rPr lang="en-US" sz="4400" dirty="0" err="1">
                <a:latin typeface="Canela Text Regular"/>
              </a:rPr>
              <a:t>задължително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поне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веднъж</a:t>
            </a:r>
            <a:r>
              <a:rPr lang="en-US" sz="4400" dirty="0">
                <a:latin typeface="Canela Text Regular"/>
              </a:rPr>
              <a:t> в </a:t>
            </a:r>
            <a:r>
              <a:rPr lang="en-US" sz="4400" dirty="0" err="1">
                <a:latin typeface="Canela Text Regular"/>
              </a:rPr>
              <a:t>началото</a:t>
            </a:r>
            <a:r>
              <a:rPr lang="en-US" sz="4400" dirty="0">
                <a:latin typeface="Canela Text Regular"/>
              </a:rPr>
              <a:t> на </a:t>
            </a:r>
            <a:r>
              <a:rPr lang="en-US" sz="4400" dirty="0" err="1">
                <a:latin typeface="Canela Text Regular"/>
              </a:rPr>
              <a:t>цикъла</a:t>
            </a:r>
            <a:r>
              <a:rPr lang="en-US" sz="4400" dirty="0">
                <a:latin typeface="Canela Text Regular"/>
              </a:rPr>
              <a:t>.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996227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Пример за вложени </a:t>
            </a:r>
            <a:r>
              <a:rPr lang="en-US" dirty="0" smtClean="0"/>
              <a:t>do …while </a:t>
            </a:r>
            <a:r>
              <a:rPr lang="bg-BG" dirty="0" smtClean="0"/>
              <a:t>оператори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504" y="1893782"/>
            <a:ext cx="22692992" cy="1159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+") from outer do-while loop");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j=0;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 "+j+") from inner do-while loop");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&lt; 3);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4" y="334863"/>
            <a:ext cx="21945600" cy="1158272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Анализ на резултата от изпълнението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110" y="1817225"/>
            <a:ext cx="6905559" cy="10729732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0) from outer do-while loop</a:t>
            </a:r>
          </a:p>
          <a:p>
            <a:pPr marL="0" indent="0">
              <a:buNone/>
            </a:pPr>
            <a:r>
              <a:rPr lang="en-US" dirty="0"/>
              <a:t>  0) from inner do-while loop</a:t>
            </a:r>
          </a:p>
          <a:p>
            <a:pPr marL="0" indent="0">
              <a:buNone/>
            </a:pPr>
            <a:r>
              <a:rPr lang="en-US" dirty="0"/>
              <a:t>  1) from inner do-while loop</a:t>
            </a:r>
          </a:p>
          <a:p>
            <a:pPr marL="0" indent="0">
              <a:buNone/>
            </a:pPr>
            <a:r>
              <a:rPr lang="en-US" dirty="0"/>
              <a:t>  2) from inner do-while loop</a:t>
            </a:r>
          </a:p>
          <a:p>
            <a:pPr marL="0" indent="0">
              <a:buNone/>
            </a:pPr>
            <a:r>
              <a:rPr lang="en-US" dirty="0"/>
              <a:t>  3) from inner do-while loop</a:t>
            </a:r>
          </a:p>
          <a:p>
            <a:pPr marL="0" indent="0">
              <a:buNone/>
            </a:pPr>
            <a:r>
              <a:rPr lang="en-US" dirty="0"/>
              <a:t>1) from outer do-while loop</a:t>
            </a:r>
          </a:p>
          <a:p>
            <a:pPr marL="0" indent="0">
              <a:buNone/>
            </a:pPr>
            <a:r>
              <a:rPr lang="en-US" dirty="0"/>
              <a:t>  0) from inner do-while loop</a:t>
            </a:r>
          </a:p>
          <a:p>
            <a:pPr marL="0" indent="0">
              <a:buNone/>
            </a:pPr>
            <a:r>
              <a:rPr lang="en-US" dirty="0"/>
              <a:t>  1) from inner do-while loop</a:t>
            </a:r>
          </a:p>
          <a:p>
            <a:pPr marL="0" indent="0">
              <a:buNone/>
            </a:pPr>
            <a:r>
              <a:rPr lang="en-US" dirty="0"/>
              <a:t>  2) from inner do-while loop</a:t>
            </a:r>
          </a:p>
          <a:p>
            <a:pPr marL="0" indent="0">
              <a:buNone/>
            </a:pPr>
            <a:r>
              <a:rPr lang="en-US" dirty="0"/>
              <a:t>  3) from inner do-while loop</a:t>
            </a:r>
          </a:p>
          <a:p>
            <a:pPr marL="0" indent="0">
              <a:buNone/>
            </a:pPr>
            <a:r>
              <a:rPr lang="en-US" dirty="0"/>
              <a:t>2) from outer do-while loop</a:t>
            </a:r>
          </a:p>
          <a:p>
            <a:pPr marL="0" indent="0">
              <a:buNone/>
            </a:pPr>
            <a:r>
              <a:rPr lang="en-US" dirty="0"/>
              <a:t>  0) from inner do-while loop</a:t>
            </a:r>
          </a:p>
          <a:p>
            <a:pPr marL="0" indent="0">
              <a:buNone/>
            </a:pPr>
            <a:r>
              <a:rPr lang="en-US" dirty="0"/>
              <a:t>  1) from inner do-while loop</a:t>
            </a:r>
          </a:p>
          <a:p>
            <a:pPr marL="0" indent="0">
              <a:buNone/>
            </a:pPr>
            <a:r>
              <a:rPr lang="en-US" dirty="0"/>
              <a:t>  2) from inner do-while loop</a:t>
            </a:r>
          </a:p>
          <a:p>
            <a:pPr marL="0" indent="0">
              <a:buNone/>
            </a:pPr>
            <a:r>
              <a:rPr lang="en-US" dirty="0"/>
              <a:t>  3) from inner do-while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2669" y="3188782"/>
            <a:ext cx="14097208" cy="7427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7" fontAlgn="auto" hangingPunct="0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700" dirty="0">
                <a:latin typeface="Canela Text Regular"/>
                <a:ea typeface="Canela Text Regular"/>
                <a:cs typeface="Canela Text Regular"/>
              </a:rPr>
              <a:t>Този резултат е </a:t>
            </a:r>
            <a:r>
              <a:rPr lang="bg-BG" sz="3700" dirty="0" smtClean="0">
                <a:latin typeface="Canela Text Regular"/>
                <a:ea typeface="Canela Text Regular"/>
                <a:cs typeface="Canela Text Regular"/>
              </a:rPr>
              <a:t>изненадващ.</a:t>
            </a:r>
          </a:p>
          <a:p>
            <a:pPr algn="l" defTabSz="2438337" fontAlgn="auto" hangingPunct="0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700" dirty="0" smtClean="0">
                <a:latin typeface="Canela Text Regular"/>
                <a:ea typeface="Canela Text Regular"/>
                <a:cs typeface="Canela Text Regular"/>
              </a:rPr>
              <a:t>И външният и вътрешният цикъл се изпълняват с един път повече.</a:t>
            </a:r>
          </a:p>
          <a:p>
            <a:pPr algn="l" defTabSz="2438337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700" dirty="0" smtClean="0">
                <a:latin typeface="Canela Text Regular"/>
                <a:ea typeface="Canela Text Regular"/>
                <a:cs typeface="Canela Text Regular"/>
              </a:rPr>
              <a:t>Условието на външния цикъл е: </a:t>
            </a:r>
            <a:r>
              <a:rPr lang="en-US" sz="4000" dirty="0" err="1"/>
              <a:t>i</a:t>
            </a:r>
            <a:r>
              <a:rPr lang="en-US" sz="4000" dirty="0"/>
              <a:t>++ &lt; </a:t>
            </a:r>
            <a:r>
              <a:rPr lang="en-US" sz="4000" dirty="0" smtClean="0"/>
              <a:t>3</a:t>
            </a:r>
            <a:r>
              <a:rPr lang="bg-BG" sz="4000" dirty="0" smtClean="0"/>
              <a:t> при нулева начална стойност на променливата </a:t>
            </a:r>
            <a:r>
              <a:rPr lang="en-US" sz="4000" dirty="0" err="1" smtClean="0"/>
              <a:t>i</a:t>
            </a:r>
            <a:r>
              <a:rPr lang="en-US" sz="4000" dirty="0" smtClean="0"/>
              <a:t>.</a:t>
            </a:r>
          </a:p>
          <a:p>
            <a:pPr algn="l" defTabSz="2438337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600" dirty="0">
                <a:latin typeface="Canela Text Regular"/>
                <a:ea typeface="Canela Text Regular"/>
                <a:cs typeface="Canela Text Regular"/>
              </a:rPr>
              <a:t>Условието на </a:t>
            </a:r>
            <a:r>
              <a:rPr lang="bg-BG" sz="3600" dirty="0" smtClean="0">
                <a:latin typeface="Canela Text Regular"/>
                <a:ea typeface="Canela Text Regular"/>
                <a:cs typeface="Canela Text Regular"/>
              </a:rPr>
              <a:t>вътрешния </a:t>
            </a:r>
            <a:r>
              <a:rPr lang="bg-BG" sz="3600" dirty="0">
                <a:latin typeface="Canela Text Regular"/>
                <a:ea typeface="Canela Text Regular"/>
                <a:cs typeface="Canela Text Regular"/>
              </a:rPr>
              <a:t>цикъл е: </a:t>
            </a:r>
            <a:r>
              <a:rPr lang="en-US" sz="3600" dirty="0" err="1"/>
              <a:t>j</a:t>
            </a:r>
            <a:r>
              <a:rPr lang="en-US" sz="3600" dirty="0" err="1" smtClean="0"/>
              <a:t>++</a:t>
            </a:r>
            <a:r>
              <a:rPr lang="en-US" sz="3600" dirty="0" smtClean="0"/>
              <a:t> </a:t>
            </a:r>
            <a:r>
              <a:rPr lang="en-US" sz="3600" dirty="0"/>
              <a:t>&lt; </a:t>
            </a:r>
            <a:r>
              <a:rPr lang="en-US" sz="3600" dirty="0" smtClean="0"/>
              <a:t>2</a:t>
            </a:r>
            <a:r>
              <a:rPr lang="bg-BG" sz="3600" dirty="0" smtClean="0"/>
              <a:t> </a:t>
            </a:r>
            <a:r>
              <a:rPr lang="bg-BG" sz="3600" dirty="0"/>
              <a:t>при нулева начална стойност на променливата </a:t>
            </a:r>
            <a:r>
              <a:rPr lang="en-US" sz="3600" dirty="0" smtClean="0"/>
              <a:t>j.</a:t>
            </a:r>
          </a:p>
          <a:p>
            <a:pPr algn="l" defTabSz="2438337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600" dirty="0" smtClean="0">
                <a:latin typeface="Canela Text Regular"/>
                <a:ea typeface="Canela Text Regular"/>
                <a:cs typeface="Canela Text Regular"/>
              </a:rPr>
              <a:t>Очакваме външния цикъл да се изпълни 3 пъти, а вътрешния 3 пъти по 2 изпълнения.</a:t>
            </a:r>
          </a:p>
          <a:p>
            <a:pPr algn="l" defTabSz="2438337">
              <a:lnSpc>
                <a:spcPct val="70000"/>
              </a:lnSpc>
              <a:spcBef>
                <a:spcPts val="2400"/>
              </a:spcBef>
              <a:buSzPct val="150000"/>
            </a:pPr>
            <a:r>
              <a:rPr lang="bg-BG" sz="3600" dirty="0" smtClean="0">
                <a:latin typeface="Canela Text Regular"/>
                <a:ea typeface="Canela Text Regular"/>
                <a:cs typeface="Canela Text Regular"/>
              </a:rPr>
              <a:t>Това се дължи на факта, че проверката на условието е в края на блока и след инкрементирането на индекса тялото на цикъла се изпълнява още веднъж.</a:t>
            </a:r>
            <a:endParaRPr lang="en-US" sz="3600" dirty="0">
              <a:latin typeface="Canela Text Regular"/>
              <a:ea typeface="Canela Text Regular"/>
              <a:cs typeface="Canela Text Regular"/>
            </a:endParaRPr>
          </a:p>
          <a:p>
            <a:pPr algn="l" defTabSz="2438337">
              <a:lnSpc>
                <a:spcPct val="70000"/>
              </a:lnSpc>
              <a:spcBef>
                <a:spcPts val="2400"/>
              </a:spcBef>
              <a:buSzPct val="150000"/>
            </a:pPr>
            <a:endParaRPr lang="en-US" sz="3700" dirty="0">
              <a:latin typeface="Canela Text Regular"/>
              <a:ea typeface="Canela Text Regular"/>
              <a:cs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426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9689"/>
            <a:ext cx="21945600" cy="675181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Оператор за цикъл </a:t>
            </a:r>
            <a:r>
              <a:rPr lang="en-US" dirty="0" smtClean="0"/>
              <a:t>for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98600"/>
            <a:ext cx="22646640" cy="11442700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Операторът за цикъл </a:t>
            </a:r>
            <a:r>
              <a:rPr lang="en-US" dirty="0" smtClean="0">
                <a:cs typeface="Courier New" panose="02070309020205020404" pitchFamily="49" charset="0"/>
              </a:rPr>
              <a:t>for</a:t>
            </a:r>
            <a:r>
              <a:rPr lang="ru-RU" dirty="0" smtClean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изпълнява </a:t>
            </a:r>
            <a:r>
              <a:rPr lang="bg-BG" dirty="0" smtClean="0">
                <a:cs typeface="Courier New" panose="02070309020205020404" pitchFamily="49" charset="0"/>
              </a:rPr>
              <a:t>блока оператори, предварително зададен брой пъти, като </a:t>
            </a:r>
            <a:r>
              <a:rPr lang="ru-RU" dirty="0" smtClean="0">
                <a:cs typeface="Courier New" panose="02070309020205020404" pitchFamily="49" charset="0"/>
              </a:rPr>
              <a:t>поддържа </a:t>
            </a:r>
            <a:r>
              <a:rPr lang="ru-RU" dirty="0">
                <a:cs typeface="Courier New" panose="02070309020205020404" pitchFamily="49" charset="0"/>
              </a:rPr>
              <a:t>собствен брояч. За да </a:t>
            </a:r>
            <a:r>
              <a:rPr lang="ru-RU" dirty="0" smtClean="0">
                <a:cs typeface="Courier New" panose="02070309020205020404" pitchFamily="49" charset="0"/>
              </a:rPr>
              <a:t>дефинираме </a:t>
            </a:r>
            <a:r>
              <a:rPr lang="ru-RU" dirty="0">
                <a:cs typeface="Courier New" panose="02070309020205020404" pitchFamily="49" charset="0"/>
              </a:rPr>
              <a:t>for цикъл, </a:t>
            </a:r>
            <a:r>
              <a:rPr lang="ru-RU" dirty="0" smtClean="0">
                <a:cs typeface="Courier New" panose="02070309020205020404" pitchFamily="49" charset="0"/>
              </a:rPr>
              <a:t>имаме </a:t>
            </a:r>
            <a:r>
              <a:rPr lang="ru-RU" dirty="0">
                <a:cs typeface="Courier New" panose="02070309020205020404" pitchFamily="49" charset="0"/>
              </a:rPr>
              <a:t>нужда от </a:t>
            </a:r>
            <a:r>
              <a:rPr lang="ru-RU" dirty="0" smtClean="0">
                <a:cs typeface="Courier New" panose="02070309020205020404" pitchFamily="49" charset="0"/>
              </a:rPr>
              <a:t>следната информация: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➤ </a:t>
            </a:r>
            <a:r>
              <a:rPr lang="ru-RU" dirty="0">
                <a:cs typeface="Courier New" panose="02070309020205020404" pitchFamily="49" charset="0"/>
              </a:rPr>
              <a:t>Начална стойност за инициализиране на променливата на </a:t>
            </a:r>
            <a:r>
              <a:rPr lang="ru-RU" dirty="0" smtClean="0">
                <a:cs typeface="Courier New" panose="02070309020205020404" pitchFamily="49" charset="0"/>
              </a:rPr>
              <a:t>брояча;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➤ </a:t>
            </a:r>
            <a:r>
              <a:rPr lang="ru-RU" dirty="0">
                <a:cs typeface="Courier New" panose="02070309020205020404" pitchFamily="49" charset="0"/>
              </a:rPr>
              <a:t>Условие за продължаване на цикъла, включващо променливата </a:t>
            </a:r>
            <a:r>
              <a:rPr lang="ru-RU" dirty="0" smtClean="0">
                <a:cs typeface="Courier New" panose="02070309020205020404" pitchFamily="49" charset="0"/>
              </a:rPr>
              <a:t>брояч;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➤ </a:t>
            </a:r>
            <a:r>
              <a:rPr lang="ru-RU" dirty="0">
                <a:cs typeface="Courier New" panose="02070309020205020404" pitchFamily="49" charset="0"/>
              </a:rPr>
              <a:t>Операция, която да се извърши върху променливата на брояча в края на всеки </a:t>
            </a:r>
            <a:r>
              <a:rPr lang="ru-RU" dirty="0" smtClean="0">
                <a:cs typeface="Courier New" panose="02070309020205020404" pitchFamily="49" charset="0"/>
              </a:rPr>
              <a:t>цикъл.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Например</a:t>
            </a:r>
            <a:r>
              <a:rPr lang="ru-RU" dirty="0">
                <a:cs typeface="Courier New" panose="02070309020205020404" pitchFamily="49" charset="0"/>
              </a:rPr>
              <a:t>, ако </a:t>
            </a:r>
            <a:r>
              <a:rPr lang="ru-RU" dirty="0" smtClean="0">
                <a:cs typeface="Courier New" panose="02070309020205020404" pitchFamily="49" charset="0"/>
              </a:rPr>
              <a:t>искаме </a:t>
            </a:r>
            <a:r>
              <a:rPr lang="ru-RU" dirty="0">
                <a:cs typeface="Courier New" panose="02070309020205020404" pitchFamily="49" charset="0"/>
              </a:rPr>
              <a:t>цикъл с брояч, който се увеличава от 1 до 10 </a:t>
            </a:r>
            <a:r>
              <a:rPr lang="ru-RU" dirty="0" smtClean="0">
                <a:cs typeface="Courier New" panose="02070309020205020404" pitchFamily="49" charset="0"/>
              </a:rPr>
              <a:t>със стъпка едно</a:t>
            </a:r>
            <a:r>
              <a:rPr lang="ru-RU" dirty="0">
                <a:cs typeface="Courier New" panose="02070309020205020404" pitchFamily="49" charset="0"/>
              </a:rPr>
              <a:t>, </a:t>
            </a:r>
            <a:r>
              <a:rPr lang="ru-RU" dirty="0" smtClean="0">
                <a:cs typeface="Courier New" panose="02070309020205020404" pitchFamily="49" charset="0"/>
              </a:rPr>
              <a:t>тогава началната </a:t>
            </a:r>
            <a:r>
              <a:rPr lang="ru-RU" dirty="0">
                <a:cs typeface="Courier New" panose="02070309020205020404" pitchFamily="49" charset="0"/>
              </a:rPr>
              <a:t>стойност е 1; условието е </a:t>
            </a:r>
            <a:r>
              <a:rPr lang="ru-RU" dirty="0" smtClean="0">
                <a:cs typeface="Courier New" panose="02070309020205020404" pitchFamily="49" charset="0"/>
              </a:rPr>
              <a:t>броячада </a:t>
            </a:r>
            <a:r>
              <a:rPr lang="ru-RU" dirty="0">
                <a:cs typeface="Courier New" panose="02070309020205020404" pitchFamily="49" charset="0"/>
              </a:rPr>
              <a:t>е по-малък или равен на 10; и </a:t>
            </a:r>
            <a:r>
              <a:rPr lang="ru-RU" dirty="0" smtClean="0">
                <a:cs typeface="Courier New" panose="02070309020205020404" pitchFamily="49" charset="0"/>
              </a:rPr>
              <a:t>операцията, която се извършва </a:t>
            </a:r>
            <a:r>
              <a:rPr lang="ru-RU" dirty="0">
                <a:cs typeface="Courier New" panose="02070309020205020404" pitchFamily="49" charset="0"/>
              </a:rPr>
              <a:t>в края на </a:t>
            </a:r>
            <a:r>
              <a:rPr lang="ru-RU" dirty="0" smtClean="0">
                <a:cs typeface="Courier New" panose="02070309020205020404" pitchFamily="49" charset="0"/>
              </a:rPr>
              <a:t>всяка итерация, да добави </a:t>
            </a:r>
            <a:r>
              <a:rPr lang="ru-RU" dirty="0">
                <a:cs typeface="Courier New" panose="02070309020205020404" pitchFamily="49" charset="0"/>
              </a:rPr>
              <a:t>1 към брояча.Тази информация трябва да бъде поставена в структурата на for цикъл, както следва</a:t>
            </a:r>
            <a:r>
              <a:rPr lang="ru-RU" dirty="0" smtClean="0"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(&lt;инициализация&gt;; &lt;условие&gt;; &lt;операция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Блок изпълними оператори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5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115" y="671027"/>
            <a:ext cx="22646640" cy="12732152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 smtClean="0"/>
              <a:t>Операторът </a:t>
            </a:r>
            <a:r>
              <a:rPr lang="en-US" dirty="0" smtClean="0"/>
              <a:t>for </a:t>
            </a:r>
            <a:r>
              <a:rPr lang="bg-BG" dirty="0" smtClean="0"/>
              <a:t>работи точно като следния оператор </a:t>
            </a:r>
            <a:r>
              <a:rPr lang="en-US" sz="4000" dirty="0" smtClean="0"/>
              <a:t>while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bg-B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bg-B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bg-B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 код, който се изпълнява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bg-B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операции, върху променливи, които влияят на условието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bg-BG" dirty="0" smtClean="0"/>
              <a:t>Извеждане на числата от 1 до 10.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10; ++i)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($"{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sz="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/>
              <a:t>Тъй</a:t>
            </a:r>
            <a:r>
              <a:rPr lang="en-US" dirty="0" smtClean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никой</a:t>
            </a:r>
            <a:r>
              <a:rPr lang="en-US" dirty="0"/>
              <a:t> от </a:t>
            </a:r>
            <a:r>
              <a:rPr lang="en-US" dirty="0" err="1"/>
              <a:t>изброените</a:t>
            </a:r>
            <a:r>
              <a:rPr lang="en-US" dirty="0"/>
              <a:t> </a:t>
            </a:r>
            <a:r>
              <a:rPr lang="en-US" dirty="0" err="1"/>
              <a:t>елементи</a:t>
            </a:r>
            <a:r>
              <a:rPr lang="en-US" dirty="0"/>
              <a:t> на </a:t>
            </a:r>
            <a:r>
              <a:rPr lang="en-US" b="1" dirty="0"/>
              <a:t>for</a:t>
            </a:r>
            <a:r>
              <a:rPr lang="en-US" dirty="0"/>
              <a:t>-</a:t>
            </a:r>
            <a:r>
              <a:rPr lang="en-US" dirty="0" err="1"/>
              <a:t>циклите</a:t>
            </a:r>
            <a:r>
              <a:rPr lang="en-US" dirty="0"/>
              <a:t> не е </a:t>
            </a:r>
            <a:r>
              <a:rPr lang="en-US" dirty="0" err="1"/>
              <a:t>задължителен</a:t>
            </a:r>
            <a:r>
              <a:rPr lang="en-US" dirty="0"/>
              <a:t>, </a:t>
            </a:r>
            <a:r>
              <a:rPr lang="en-US" dirty="0" err="1"/>
              <a:t>можем</a:t>
            </a:r>
            <a:r>
              <a:rPr lang="en-US" dirty="0"/>
              <a:t> да </a:t>
            </a:r>
            <a:r>
              <a:rPr lang="en-US" dirty="0" err="1"/>
              <a:t>ги</a:t>
            </a:r>
            <a:r>
              <a:rPr lang="en-US" dirty="0"/>
              <a:t> </a:t>
            </a:r>
            <a:r>
              <a:rPr lang="en-US" dirty="0" err="1"/>
              <a:t>пропуснем</a:t>
            </a:r>
            <a:r>
              <a:rPr lang="en-US" dirty="0"/>
              <a:t> </a:t>
            </a:r>
            <a:r>
              <a:rPr lang="en-US" dirty="0" err="1"/>
              <a:t>всичките</a:t>
            </a:r>
            <a:r>
              <a:rPr lang="en-US" dirty="0"/>
              <a:t> и </a:t>
            </a:r>
            <a:r>
              <a:rPr lang="bg-BG" dirty="0" smtClean="0"/>
              <a:t>да</a:t>
            </a:r>
            <a:r>
              <a:rPr lang="en-US" dirty="0" smtClean="0"/>
              <a:t> </a:t>
            </a:r>
            <a:r>
              <a:rPr lang="en-US" dirty="0" err="1"/>
              <a:t>получим</a:t>
            </a:r>
            <a:r>
              <a:rPr lang="en-US" dirty="0"/>
              <a:t> </a:t>
            </a:r>
            <a:r>
              <a:rPr lang="en-US" dirty="0" err="1"/>
              <a:t>безкраен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for(;;){……}</a:t>
            </a:r>
          </a:p>
        </p:txBody>
      </p:sp>
    </p:spTree>
    <p:extLst>
      <p:ext uri="{BB962C8B-B14F-4D97-AF65-F5344CB8AC3E}">
        <p14:creationId xmlns:p14="http://schemas.microsoft.com/office/powerpoint/2010/main" val="3378090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6D575D-8225-E643-8FA4-FFD0D294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947" y="358815"/>
            <a:ext cx="22507074" cy="13449782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For-</a:t>
            </a:r>
            <a:r>
              <a:rPr lang="en-US" b="1" dirty="0" err="1"/>
              <a:t>цикъл</a:t>
            </a:r>
            <a:r>
              <a:rPr lang="en-US" b="1" dirty="0"/>
              <a:t> – </a:t>
            </a:r>
            <a:r>
              <a:rPr lang="en-US" b="1" dirty="0" err="1" smtClean="0"/>
              <a:t>пример</a:t>
            </a:r>
            <a:r>
              <a:rPr lang="bg-BG" b="1" dirty="0" smtClean="0"/>
              <a:t> 1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err="1"/>
              <a:t>Ето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dirty="0" err="1"/>
              <a:t>цялостен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за </a:t>
            </a:r>
            <a:r>
              <a:rPr lang="en-US" b="1" dirty="0"/>
              <a:t>for</a:t>
            </a:r>
            <a:r>
              <a:rPr lang="en-US" dirty="0"/>
              <a:t>-</a:t>
            </a:r>
            <a:r>
              <a:rPr lang="en-US" dirty="0" err="1"/>
              <a:t>цикъл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 ");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0 1 2 3 4 5 6 7 8 9 10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For-</a:t>
            </a:r>
            <a:r>
              <a:rPr lang="en-US" b="1" dirty="0" err="1"/>
              <a:t>цикъл</a:t>
            </a:r>
            <a:r>
              <a:rPr lang="en-US" b="1" dirty="0"/>
              <a:t> – </a:t>
            </a:r>
            <a:r>
              <a:rPr lang="en-US" b="1" dirty="0" err="1"/>
              <a:t>пример</a:t>
            </a:r>
            <a:r>
              <a:rPr lang="bg-BG" b="1" dirty="0"/>
              <a:t> </a:t>
            </a:r>
            <a:r>
              <a:rPr lang="bg-BG" b="1" dirty="0" smtClean="0"/>
              <a:t>2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sum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128;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2,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={0}, sum={1}",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sum=1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sum=3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sum=7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sum=15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sum=31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sum=63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sum=127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sum=255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0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27234-54E1-A546-AF91-52D8F051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75" y="787078"/>
            <a:ext cx="21786783" cy="12592038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</a:t>
            </a:r>
            <a:r>
              <a:rPr lang="en-US" b="1" dirty="0" err="1" smtClean="0"/>
              <a:t>цикъл</a:t>
            </a:r>
            <a:r>
              <a:rPr lang="en-US" b="1" dirty="0" smtClean="0"/>
              <a:t> </a:t>
            </a:r>
            <a:r>
              <a:rPr lang="en-US" b="1" dirty="0"/>
              <a:t>с </a:t>
            </a:r>
            <a:r>
              <a:rPr lang="en-US" b="1" dirty="0" err="1"/>
              <a:t>няколко</a:t>
            </a:r>
            <a:r>
              <a:rPr lang="en-US" b="1" dirty="0"/>
              <a:t> </a:t>
            </a:r>
            <a:r>
              <a:rPr lang="en-US" b="1" dirty="0" err="1"/>
              <a:t>променливи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Можем да конструираме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dirty="0" err="1" smtClean="0"/>
              <a:t>цикъл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в който д</a:t>
            </a:r>
            <a:r>
              <a:rPr lang="en-US" dirty="0" smtClean="0"/>
              <a:t>а </a:t>
            </a:r>
            <a:r>
              <a:rPr lang="en-US" dirty="0" err="1"/>
              <a:t>ползваме</a:t>
            </a:r>
            <a:r>
              <a:rPr lang="en-US" dirty="0"/>
              <a:t> </a:t>
            </a:r>
            <a:r>
              <a:rPr lang="en-US" dirty="0" err="1"/>
              <a:t>едновременно</a:t>
            </a:r>
            <a:r>
              <a:rPr lang="en-US" dirty="0"/>
              <a:t> </a:t>
            </a:r>
            <a:r>
              <a:rPr lang="en-US" dirty="0" err="1"/>
              <a:t>няколко</a:t>
            </a:r>
            <a:r>
              <a:rPr lang="en-US" dirty="0"/>
              <a:t> </a:t>
            </a:r>
            <a:r>
              <a:rPr lang="bg-BG" dirty="0" smtClean="0"/>
              <a:t>индексни </a:t>
            </a:r>
            <a:r>
              <a:rPr lang="en-US" dirty="0" err="1" smtClean="0"/>
              <a:t>променливи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r>
              <a:rPr lang="bg-BG" dirty="0" smtClean="0"/>
              <a:t>Следва </a:t>
            </a:r>
            <a:r>
              <a:rPr lang="en-US" dirty="0" err="1" smtClean="0"/>
              <a:t>пример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имаме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брояча</a:t>
            </a:r>
            <a:r>
              <a:rPr lang="en-US" dirty="0"/>
              <a:t>. </a:t>
            </a:r>
            <a:r>
              <a:rPr lang="en-US" dirty="0" err="1"/>
              <a:t>Единият</a:t>
            </a:r>
            <a:r>
              <a:rPr lang="en-US" dirty="0"/>
              <a:t> </a:t>
            </a:r>
            <a:r>
              <a:rPr lang="en-US" dirty="0" err="1"/>
              <a:t>брояч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движи</a:t>
            </a:r>
            <a:r>
              <a:rPr lang="en-US" dirty="0"/>
              <a:t> от 1 </a:t>
            </a:r>
            <a:r>
              <a:rPr lang="en-US" dirty="0" err="1"/>
              <a:t>нагоре</a:t>
            </a:r>
            <a:r>
              <a:rPr lang="en-US" dirty="0"/>
              <a:t>, а </a:t>
            </a:r>
            <a:r>
              <a:rPr lang="en-US" dirty="0" err="1"/>
              <a:t>другият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движи</a:t>
            </a:r>
            <a:r>
              <a:rPr lang="en-US" dirty="0"/>
              <a:t> от 10 </a:t>
            </a:r>
            <a:r>
              <a:rPr lang="en-US" dirty="0" err="1"/>
              <a:t>надолу</a:t>
            </a:r>
            <a:r>
              <a:rPr lang="en-US" dirty="0" smtClean="0"/>
              <a:t>:</a:t>
            </a:r>
            <a:endParaRPr lang="bg-BG" dirty="0" smtClean="0"/>
          </a:p>
          <a:p>
            <a:pPr marL="0" indent="0">
              <a:buNone/>
            </a:pPr>
            <a:r>
              <a:rPr lang="bg-BG" dirty="0">
                <a:cs typeface="Courier New" panose="02070309020205020404" pitchFamily="49" charset="0"/>
              </a:rPr>
              <a:t> </a:t>
            </a:r>
            <a:r>
              <a:rPr lang="bg-BG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small=1, large=10; small&lt;large; small++, large--)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(small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" " + large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Условието</a:t>
            </a:r>
            <a:r>
              <a:rPr lang="en-US" dirty="0"/>
              <a:t> за </a:t>
            </a:r>
            <a:r>
              <a:rPr lang="en-US" dirty="0" err="1"/>
              <a:t>прекратяване</a:t>
            </a:r>
            <a:r>
              <a:rPr lang="en-US" dirty="0"/>
              <a:t> на </a:t>
            </a:r>
            <a:r>
              <a:rPr lang="en-US" dirty="0" err="1"/>
              <a:t>цикъла</a:t>
            </a:r>
            <a:r>
              <a:rPr lang="en-US" dirty="0"/>
              <a:t> е </a:t>
            </a:r>
            <a:r>
              <a:rPr lang="en-US" dirty="0" err="1"/>
              <a:t>застъпване</a:t>
            </a:r>
            <a:r>
              <a:rPr lang="en-US" dirty="0"/>
              <a:t> на </a:t>
            </a:r>
            <a:r>
              <a:rPr lang="en-US" dirty="0" err="1"/>
              <a:t>броячите</a:t>
            </a:r>
            <a:r>
              <a:rPr lang="en-US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Резултат: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1 10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2 9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3 8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4 7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774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3095B-E98C-AB42-935A-2217DCE1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79" y="334862"/>
            <a:ext cx="21945600" cy="94992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Оператор </a:t>
            </a:r>
            <a:r>
              <a:rPr lang="en-US" dirty="0" smtClean="0"/>
              <a:t>за </a:t>
            </a:r>
            <a:r>
              <a:rPr lang="en-US" dirty="0" err="1"/>
              <a:t>цикъл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74FCF-7E3A-CF4E-9436-51505FF8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4416" y="1493135"/>
            <a:ext cx="21948577" cy="1182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Ето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изглежда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b="1" dirty="0" err="1"/>
              <a:t>foreach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 2, 3, 5, 7, 11, 13, 17, 19 };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 ");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bg-BG" dirty="0" smtClean="0"/>
              <a:t>Използва се </a:t>
            </a:r>
            <a:r>
              <a:rPr lang="en-US" dirty="0" err="1" smtClean="0"/>
              <a:t>когато</a:t>
            </a:r>
            <a:r>
              <a:rPr lang="en-US" dirty="0" smtClean="0"/>
              <a:t> </a:t>
            </a:r>
            <a:r>
              <a:rPr lang="en-US" dirty="0" err="1"/>
              <a:t>трябва</a:t>
            </a:r>
            <a:r>
              <a:rPr lang="en-US" dirty="0"/>
              <a:t> 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обходят</a:t>
            </a:r>
            <a:r>
              <a:rPr lang="en-US" dirty="0"/>
              <a:t> </a:t>
            </a:r>
            <a:r>
              <a:rPr lang="en-US" dirty="0" err="1"/>
              <a:t>всички</a:t>
            </a:r>
            <a:r>
              <a:rPr lang="en-US" dirty="0"/>
              <a:t> </a:t>
            </a:r>
            <a:r>
              <a:rPr lang="en-US" dirty="0" err="1"/>
              <a:t>елементи</a:t>
            </a:r>
            <a:r>
              <a:rPr lang="en-US" dirty="0"/>
              <a:t> на </a:t>
            </a:r>
            <a:r>
              <a:rPr lang="en-US" dirty="0" err="1"/>
              <a:t>дадена</a:t>
            </a:r>
            <a:r>
              <a:rPr lang="en-US" dirty="0"/>
              <a:t> </a:t>
            </a:r>
            <a:r>
              <a:rPr lang="en-US" dirty="0" err="1"/>
              <a:t>колекция</a:t>
            </a:r>
            <a:r>
              <a:rPr lang="en-US" dirty="0" smtClean="0"/>
              <a:t>.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В случая колекцията е едномерен целочислен масив.</a:t>
            </a: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towns = { "Sofia", "Plovdiv", "Varna",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Bourgas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};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town in towns)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town); }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Sofia Plovdiv Varna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Bourgas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671332"/>
            <a:ext cx="21945600" cy="112274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Задачи за самостоятелна работа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94" y="2096792"/>
            <a:ext cx="22707630" cy="10919961"/>
          </a:xfrm>
        </p:spPr>
        <p:txBody>
          <a:bodyPr numCol="2">
            <a:noAutofit/>
          </a:bodyPr>
          <a:lstStyle/>
          <a:p>
            <a:pPr marL="546100" lvl="1" indent="0">
              <a:buNone/>
            </a:pPr>
            <a:r>
              <a:rPr lang="bg-BG" b="1" dirty="0"/>
              <a:t>Задача 1.</a:t>
            </a:r>
            <a:r>
              <a:rPr lang="bg-BG" dirty="0"/>
              <a:t> </a:t>
            </a:r>
            <a:r>
              <a:rPr lang="ru-RU" dirty="0" smtClean="0"/>
              <a:t>Дадени са две целочислени променливи </a:t>
            </a:r>
            <a:r>
              <a:rPr lang="ru-RU" dirty="0"/>
              <a:t>var1 и </a:t>
            </a:r>
            <a:r>
              <a:rPr lang="ru-RU" dirty="0" smtClean="0"/>
              <a:t>var2. Съставете логически израз, който получава стойност </a:t>
            </a:r>
            <a:r>
              <a:rPr lang="en-US" dirty="0" smtClean="0"/>
              <a:t>true, </a:t>
            </a:r>
            <a:r>
              <a:rPr lang="bg-BG" dirty="0" smtClean="0"/>
              <a:t>ако </a:t>
            </a:r>
            <a:r>
              <a:rPr lang="ru-RU" dirty="0" smtClean="0"/>
              <a:t>една от двете променлива (но </a:t>
            </a:r>
            <a:r>
              <a:rPr lang="ru-RU" dirty="0"/>
              <a:t>не и двете) </a:t>
            </a:r>
            <a:r>
              <a:rPr lang="ru-RU" dirty="0" smtClean="0"/>
              <a:t>има стойност по-голяма от </a:t>
            </a:r>
            <a:r>
              <a:rPr lang="ru-RU" dirty="0"/>
              <a:t>10</a:t>
            </a:r>
            <a:r>
              <a:rPr lang="ru-RU" dirty="0" smtClean="0"/>
              <a:t>?</a:t>
            </a:r>
          </a:p>
          <a:p>
            <a:pPr marL="546100" lvl="1" indent="0">
              <a:buNone/>
            </a:pPr>
            <a:r>
              <a:rPr lang="ru-RU" b="1" dirty="0" smtClean="0"/>
              <a:t>Задача 2.</a:t>
            </a:r>
            <a:r>
              <a:rPr lang="ru-RU" dirty="0" smtClean="0"/>
              <a:t> </a:t>
            </a:r>
            <a:r>
              <a:rPr lang="ru-RU" dirty="0"/>
              <a:t>Напишете приложение, което </a:t>
            </a:r>
            <a:r>
              <a:rPr lang="ru-RU" dirty="0" smtClean="0"/>
              <a:t>въвежда </a:t>
            </a:r>
            <a:r>
              <a:rPr lang="ru-RU" dirty="0"/>
              <a:t>от </a:t>
            </a:r>
            <a:r>
              <a:rPr lang="ru-RU" dirty="0" smtClean="0"/>
              <a:t>конзолата стойности</a:t>
            </a:r>
            <a:r>
              <a:rPr lang="ru-RU" dirty="0"/>
              <a:t> </a:t>
            </a:r>
            <a:r>
              <a:rPr lang="ru-RU" dirty="0" smtClean="0"/>
              <a:t>за </a:t>
            </a:r>
            <a:r>
              <a:rPr lang="en-US" dirty="0" smtClean="0"/>
              <a:t>var1 </a:t>
            </a:r>
            <a:r>
              <a:rPr lang="bg-BG" dirty="0" smtClean="0"/>
              <a:t>и </a:t>
            </a:r>
            <a:r>
              <a:rPr lang="en-US" dirty="0" smtClean="0"/>
              <a:t>var2 </a:t>
            </a:r>
            <a:r>
              <a:rPr lang="bg-BG" dirty="0" smtClean="0"/>
              <a:t>в цикъл</a:t>
            </a:r>
            <a:r>
              <a:rPr lang="en-US" dirty="0" smtClean="0"/>
              <a:t>. </a:t>
            </a:r>
            <a:r>
              <a:rPr lang="ru-RU" dirty="0" smtClean="0"/>
              <a:t> Ако въведените стойности удовлетворяват логическото условие от задача 1 , ги отпечатваме и напускате цикъла. Ако логическия </a:t>
            </a:r>
            <a:r>
              <a:rPr lang="ru-RU" dirty="0"/>
              <a:t>израз от 1. е </a:t>
            </a:r>
            <a:r>
              <a:rPr lang="en-US" dirty="0" smtClean="0"/>
              <a:t>false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въвеждате </a:t>
            </a:r>
            <a:r>
              <a:rPr lang="bg-BG" dirty="0"/>
              <a:t>две нови стойности</a:t>
            </a:r>
            <a:r>
              <a:rPr lang="ru-RU" dirty="0" smtClean="0"/>
              <a:t>.</a:t>
            </a:r>
            <a:endParaRPr lang="en-US" dirty="0" smtClean="0"/>
          </a:p>
          <a:p>
            <a:pPr marL="546100" lvl="1" indent="0">
              <a:buNone/>
            </a:pPr>
            <a:endParaRPr lang="en-US" b="1" dirty="0"/>
          </a:p>
          <a:p>
            <a:pPr marL="546100" lvl="1" indent="0">
              <a:buNone/>
            </a:pPr>
            <a:endParaRPr lang="en-US" b="1" dirty="0" smtClean="0"/>
          </a:p>
          <a:p>
            <a:pPr marL="2339975" lvl="1" indent="0">
              <a:buNone/>
            </a:pPr>
            <a:r>
              <a:rPr lang="ru-RU" b="1" dirty="0" smtClean="0"/>
              <a:t>Задача </a:t>
            </a:r>
            <a:r>
              <a:rPr lang="ru-RU" b="1" dirty="0" smtClean="0"/>
              <a:t>3, Н</a:t>
            </a:r>
            <a:r>
              <a:rPr lang="en-US" dirty="0" err="1" smtClean="0"/>
              <a:t>амер</a:t>
            </a:r>
            <a:r>
              <a:rPr lang="bg-BG" dirty="0" smtClean="0"/>
              <a:t>ете</a:t>
            </a:r>
            <a:r>
              <a:rPr lang="en-US" dirty="0" smtClean="0"/>
              <a:t> </a:t>
            </a:r>
            <a:r>
              <a:rPr lang="en-US" dirty="0"/>
              <a:t>и </a:t>
            </a:r>
            <a:r>
              <a:rPr lang="en-US" dirty="0" err="1" smtClean="0"/>
              <a:t>отпечата</a:t>
            </a:r>
            <a:r>
              <a:rPr lang="bg-BG" dirty="0" err="1" smtClean="0"/>
              <a:t>йте</a:t>
            </a:r>
            <a:r>
              <a:rPr lang="en-US" dirty="0" smtClean="0"/>
              <a:t> </a:t>
            </a:r>
            <a:r>
              <a:rPr lang="en-US" dirty="0" err="1"/>
              <a:t>всички</a:t>
            </a:r>
            <a:r>
              <a:rPr lang="en-US" dirty="0"/>
              <a:t> </a:t>
            </a:r>
            <a:r>
              <a:rPr lang="en-US" dirty="0" err="1"/>
              <a:t>четирицифрени</a:t>
            </a:r>
            <a:r>
              <a:rPr lang="en-US" dirty="0"/>
              <a:t> </a:t>
            </a:r>
            <a:r>
              <a:rPr lang="en-US" dirty="0" err="1"/>
              <a:t>числа</a:t>
            </a:r>
            <a:r>
              <a:rPr lang="en-US" dirty="0"/>
              <a:t> от </a:t>
            </a:r>
            <a:r>
              <a:rPr lang="en-US" dirty="0" err="1"/>
              <a:t>вида</a:t>
            </a:r>
            <a:r>
              <a:rPr lang="en-US" dirty="0"/>
              <a:t> ABCD, за </a:t>
            </a:r>
            <a:r>
              <a:rPr lang="en-US" dirty="0" err="1"/>
              <a:t>които</a:t>
            </a:r>
            <a:r>
              <a:rPr lang="en-US" dirty="0"/>
              <a:t>: A+B = C+D (</a:t>
            </a:r>
            <a:r>
              <a:rPr lang="en-US" dirty="0" err="1"/>
              <a:t>наричаме</a:t>
            </a:r>
            <a:r>
              <a:rPr lang="en-US" dirty="0"/>
              <a:t> </a:t>
            </a:r>
            <a:r>
              <a:rPr lang="en-US" dirty="0" err="1"/>
              <a:t>ги</a:t>
            </a:r>
            <a:r>
              <a:rPr lang="en-US" dirty="0"/>
              <a:t> </a:t>
            </a:r>
            <a:r>
              <a:rPr lang="en-US" dirty="0" err="1"/>
              <a:t>щастливи</a:t>
            </a:r>
            <a:r>
              <a:rPr lang="en-US" dirty="0"/>
              <a:t> </a:t>
            </a:r>
            <a:r>
              <a:rPr lang="en-US" dirty="0" err="1"/>
              <a:t>числа</a:t>
            </a:r>
            <a:r>
              <a:rPr lang="en-US" dirty="0"/>
              <a:t>). </a:t>
            </a:r>
            <a:endParaRPr lang="ru-RU" b="1" dirty="0"/>
          </a:p>
          <a:p>
            <a:pPr marL="546100" lvl="1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Задача </a:t>
            </a:r>
            <a:r>
              <a:rPr lang="ru-RU" b="1" dirty="0" smtClean="0"/>
              <a:t>4</a:t>
            </a:r>
            <a:r>
              <a:rPr lang="ru-RU" dirty="0" smtClean="0"/>
              <a:t>. </a:t>
            </a:r>
            <a:r>
              <a:rPr lang="ru-RU" dirty="0"/>
              <a:t>Къде е грешката?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1; i &lt;= 10; i++)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2) = 0)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6100" lvl="1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08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0852"/>
            <a:ext cx="21945600" cy="9906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Масиви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909876"/>
            <a:ext cx="22203508" cy="1177942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Масивът съхранява последователна колекция от елементи от един и </a:t>
            </a:r>
            <a:r>
              <a:rPr lang="ru-RU" dirty="0" smtClean="0">
                <a:cs typeface="Courier New" panose="02070309020205020404" pitchFamily="49" charset="0"/>
              </a:rPr>
              <a:t>същ </a:t>
            </a:r>
            <a:r>
              <a:rPr lang="ru-RU" dirty="0">
                <a:cs typeface="Courier New" panose="02070309020205020404" pitchFamily="49" charset="0"/>
              </a:rPr>
              <a:t>тип с фиксиран размер. Масивът се използва за съхраняване на </a:t>
            </a:r>
            <a:r>
              <a:rPr lang="ru-RU" dirty="0" smtClean="0">
                <a:cs typeface="Courier New" panose="02070309020205020404" pitchFamily="49" charset="0"/>
              </a:rPr>
              <a:t>множество </a:t>
            </a:r>
            <a:r>
              <a:rPr lang="ru-RU" dirty="0">
                <a:cs typeface="Courier New" panose="02070309020205020404" pitchFamily="49" charset="0"/>
              </a:rPr>
              <a:t>от данни, но често е по-полезно да се мисли за масив като колекция от променливи от един и </a:t>
            </a:r>
            <a:r>
              <a:rPr lang="ru-RU" dirty="0" smtClean="0">
                <a:cs typeface="Courier New" panose="02070309020205020404" pitchFamily="49" charset="0"/>
              </a:rPr>
              <a:t>същи </a:t>
            </a:r>
            <a:r>
              <a:rPr lang="ru-RU" dirty="0">
                <a:cs typeface="Courier New" panose="02070309020205020404" pitchFamily="49" charset="0"/>
              </a:rPr>
              <a:t>тип, съхранявани в съседни </a:t>
            </a:r>
            <a:r>
              <a:rPr lang="ru-RU" dirty="0" smtClean="0">
                <a:cs typeface="Courier New" panose="02070309020205020404" pitchFamily="49" charset="0"/>
              </a:rPr>
              <a:t>последователни адреси на </a:t>
            </a:r>
            <a:r>
              <a:rPr lang="ru-RU" dirty="0">
                <a:cs typeface="Courier New" panose="02070309020205020404" pitchFamily="49" charset="0"/>
              </a:rPr>
              <a:t>паметта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Вместо да декларирате отделни променливи, като number0, number1, ... и number99, вие декларирате една променлива </a:t>
            </a:r>
            <a:r>
              <a:rPr lang="ru-RU" dirty="0" smtClean="0">
                <a:cs typeface="Courier New" panose="02070309020205020404" pitchFamily="49" charset="0"/>
              </a:rPr>
              <a:t>numbers, която е </a:t>
            </a:r>
            <a:r>
              <a:rPr lang="bg-BG" dirty="0" smtClean="0">
                <a:cs typeface="Courier New" panose="02070309020205020404" pitchFamily="49" charset="0"/>
              </a:rPr>
              <a:t>име на</a:t>
            </a:r>
            <a:r>
              <a:rPr lang="ru-RU" dirty="0" smtClean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масив </a:t>
            </a:r>
            <a:r>
              <a:rPr lang="ru-RU" dirty="0" smtClean="0">
                <a:cs typeface="Courier New" panose="02070309020205020404" pitchFamily="49" charset="0"/>
              </a:rPr>
              <a:t>и </a:t>
            </a:r>
            <a:r>
              <a:rPr lang="ru-RU" dirty="0">
                <a:cs typeface="Courier New" panose="02070309020205020404" pitchFamily="49" charset="0"/>
              </a:rPr>
              <a:t>използвате numbers[0], numbers[1] и ..., numbers[99] за представяне </a:t>
            </a:r>
            <a:r>
              <a:rPr lang="ru-RU" dirty="0" smtClean="0">
                <a:cs typeface="Courier New" panose="02070309020205020404" pitchFamily="49" charset="0"/>
              </a:rPr>
              <a:t>на индивидуалните променливи, които формират масива. </a:t>
            </a:r>
            <a:r>
              <a:rPr lang="ru-RU" dirty="0">
                <a:cs typeface="Courier New" panose="02070309020205020404" pitchFamily="49" charset="0"/>
              </a:rPr>
              <a:t>Конкретен елемент в масива е достъпен чрез индекс</a:t>
            </a:r>
            <a:r>
              <a:rPr lang="ru-RU" dirty="0" smtClean="0">
                <a:cs typeface="Courier New" panose="02070309020205020404" pitchFamily="49" charset="0"/>
              </a:rPr>
              <a:t>. Всички елементи на масива </a:t>
            </a:r>
            <a:r>
              <a:rPr lang="ru-RU" dirty="0">
                <a:cs typeface="Courier New" panose="02070309020205020404" pitchFamily="49" charset="0"/>
              </a:rPr>
              <a:t>се </a:t>
            </a:r>
            <a:r>
              <a:rPr lang="ru-RU" dirty="0" smtClean="0">
                <a:cs typeface="Courier New" panose="02070309020205020404" pitchFamily="49" charset="0"/>
              </a:rPr>
              <a:t>съхраняват на  </a:t>
            </a:r>
            <a:r>
              <a:rPr lang="ru-RU" dirty="0">
                <a:cs typeface="Courier New" panose="02070309020205020404" pitchFamily="49" charset="0"/>
              </a:rPr>
              <a:t>последователни </a:t>
            </a:r>
            <a:r>
              <a:rPr lang="ru-RU" dirty="0" smtClean="0">
                <a:cs typeface="Courier New" panose="02070309020205020404" pitchFamily="49" charset="0"/>
              </a:rPr>
              <a:t>адреси </a:t>
            </a:r>
            <a:r>
              <a:rPr lang="ru-RU" dirty="0">
                <a:cs typeface="Courier New" panose="02070309020205020404" pitchFamily="49" charset="0"/>
              </a:rPr>
              <a:t>в паметта. Най-ниският адрес съответства на първия елемент, а най-високият адрес на последния елемент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cs typeface="Courier New" panose="02070309020205020404" pitchFamily="49" charset="0"/>
              </a:rPr>
              <a:t>		Представяне на едномерен масив в паметта</a:t>
            </a:r>
            <a:endParaRPr lang="en-GB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43" y="8705722"/>
            <a:ext cx="13027708" cy="35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008104" y="4651114"/>
            <a:ext cx="21945602" cy="58329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50000"/>
              </a:lnSpc>
            </a:pPr>
            <a:r>
              <a:rPr lang="bg-BG" sz="8000" dirty="0" smtClean="0"/>
              <a:t>Цикли</a:t>
            </a:r>
            <a:br>
              <a:rPr lang="bg-BG" sz="8000" dirty="0" smtClean="0"/>
            </a:br>
            <a:r>
              <a:rPr lang="bg-BG" sz="8000" dirty="0" smtClean="0"/>
              <a:t>Масиви </a:t>
            </a:r>
            <a:br>
              <a:rPr lang="bg-BG" sz="8000" dirty="0" smtClean="0"/>
            </a:br>
            <a:r>
              <a:rPr lang="bg-BG" sz="8000" dirty="0" smtClean="0"/>
              <a:t>Кортежи</a:t>
            </a: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554" y="241158"/>
            <a:ext cx="22468493" cy="13474842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b="1" dirty="0" smtClean="0">
                <a:cs typeface="Courier New" panose="02070309020205020404" pitchFamily="49" charset="0"/>
              </a:rPr>
              <a:t>Деклариране на масиви: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За </a:t>
            </a:r>
            <a:r>
              <a:rPr lang="ru-RU" dirty="0">
                <a:cs typeface="Courier New" panose="02070309020205020404" pitchFamily="49" charset="0"/>
              </a:rPr>
              <a:t>да </a:t>
            </a:r>
            <a:r>
              <a:rPr lang="ru-RU" dirty="0" smtClean="0">
                <a:cs typeface="Courier New" panose="02070309020205020404" pitchFamily="49" charset="0"/>
              </a:rPr>
              <a:t>декларираме </a:t>
            </a:r>
            <a:r>
              <a:rPr lang="ru-RU" dirty="0">
                <a:cs typeface="Courier New" panose="02070309020205020404" pitchFamily="49" charset="0"/>
              </a:rPr>
              <a:t>масив в C#, </a:t>
            </a:r>
            <a:r>
              <a:rPr lang="ru-RU" dirty="0" smtClean="0">
                <a:cs typeface="Courier New" panose="02070309020205020404" pitchFamily="49" charset="0"/>
              </a:rPr>
              <a:t>можем </a:t>
            </a:r>
            <a:r>
              <a:rPr lang="ru-RU" dirty="0">
                <a:cs typeface="Courier New" panose="02070309020205020404" pitchFamily="49" charset="0"/>
              </a:rPr>
              <a:t>да </a:t>
            </a:r>
            <a:r>
              <a:rPr lang="ru-RU" dirty="0" smtClean="0">
                <a:cs typeface="Courier New" panose="02070309020205020404" pitchFamily="49" charset="0"/>
              </a:rPr>
              <a:t>използваме </a:t>
            </a:r>
            <a:r>
              <a:rPr lang="ru-RU" dirty="0">
                <a:cs typeface="Courier New" panose="02070309020205020404" pitchFamily="49" charset="0"/>
              </a:rPr>
              <a:t>следния </a:t>
            </a:r>
            <a:r>
              <a:rPr lang="ru-RU" dirty="0" smtClean="0"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Където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Courier New" panose="02070309020205020404" pitchFamily="49" charset="0"/>
              </a:rPr>
              <a:t>datatype </a:t>
            </a:r>
            <a:r>
              <a:rPr lang="ru-RU" dirty="0">
                <a:cs typeface="Courier New" panose="02070309020205020404" pitchFamily="49" charset="0"/>
              </a:rPr>
              <a:t>се използва за указване на типа на елементите в масива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Courier New" panose="02070309020205020404" pitchFamily="49" charset="0"/>
              </a:rPr>
              <a:t>[ </a:t>
            </a:r>
            <a:r>
              <a:rPr lang="ru-RU" dirty="0">
                <a:cs typeface="Courier New" panose="02070309020205020404" pitchFamily="49" charset="0"/>
              </a:rPr>
              <a:t>] указва ранга на масива. Рангът определя размера на масива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Courier New" panose="02070309020205020404" pitchFamily="49" charset="0"/>
              </a:rPr>
              <a:t>arrayName </a:t>
            </a:r>
            <a:r>
              <a:rPr lang="ru-RU" dirty="0">
                <a:cs typeface="Courier New" panose="02070309020205020404" pitchFamily="49" charset="0"/>
              </a:rPr>
              <a:t>указва името на масива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Например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 balance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b="1" dirty="0" smtClean="0">
                <a:cs typeface="Courier New" panose="02070309020205020404" pitchFamily="49" charset="0"/>
              </a:rPr>
              <a:t>	Инициализиране на масив: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cs typeface="Courier New" panose="02070309020205020404" pitchFamily="49" charset="0"/>
              </a:rPr>
              <a:t>Декларирането на масив не инициализира масива в паметта. </a:t>
            </a:r>
            <a:r>
              <a:rPr lang="bg-BG" dirty="0" smtClean="0">
                <a:cs typeface="Courier New" panose="02070309020205020404" pitchFamily="49" charset="0"/>
              </a:rPr>
              <a:t>Не се заделя необходимата памет за всички елементи на масива. </a:t>
            </a:r>
            <a:r>
              <a:rPr lang="ru-RU" dirty="0" smtClean="0">
                <a:cs typeface="Courier New" panose="02070309020205020404" pitchFamily="49" charset="0"/>
              </a:rPr>
              <a:t>Когато </a:t>
            </a:r>
            <a:r>
              <a:rPr lang="ru-RU" dirty="0">
                <a:cs typeface="Courier New" panose="02070309020205020404" pitchFamily="49" charset="0"/>
              </a:rPr>
              <a:t>променливата на масива е инициализирана, </a:t>
            </a:r>
            <a:r>
              <a:rPr lang="ru-RU" dirty="0" smtClean="0">
                <a:cs typeface="Courier New" panose="02070309020205020404" pitchFamily="49" charset="0"/>
              </a:rPr>
              <a:t>можем </a:t>
            </a:r>
            <a:r>
              <a:rPr lang="ru-RU" dirty="0">
                <a:cs typeface="Courier New" panose="02070309020205020404" pitchFamily="49" charset="0"/>
              </a:rPr>
              <a:t>да </a:t>
            </a:r>
            <a:r>
              <a:rPr lang="ru-RU" dirty="0" smtClean="0">
                <a:cs typeface="Courier New" panose="02070309020205020404" pitchFamily="49" charset="0"/>
              </a:rPr>
              <a:t>присвояваме </a:t>
            </a:r>
            <a:r>
              <a:rPr lang="ru-RU" dirty="0">
                <a:cs typeface="Courier New" panose="02070309020205020404" pitchFamily="49" charset="0"/>
              </a:rPr>
              <a:t>стойности на </a:t>
            </a:r>
            <a:r>
              <a:rPr lang="ru-RU" dirty="0" smtClean="0">
                <a:cs typeface="Courier New" panose="02070309020205020404" pitchFamily="49" charset="0"/>
              </a:rPr>
              <a:t>елементите на масива</a:t>
            </a:r>
            <a:r>
              <a:rPr lang="ru-RU" dirty="0" smtClean="0">
                <a:cs typeface="Courier New" panose="02070309020205020404" pitchFamily="49" charset="0"/>
              </a:rPr>
              <a:t>.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Масивът </a:t>
            </a:r>
            <a:r>
              <a:rPr lang="ru-RU" dirty="0">
                <a:cs typeface="Courier New" panose="02070309020205020404" pitchFamily="49" charset="0"/>
              </a:rPr>
              <a:t>е референтен тип, така че трябва да </a:t>
            </a:r>
            <a:r>
              <a:rPr lang="ru-RU" dirty="0" smtClean="0">
                <a:cs typeface="Courier New" panose="02070309020205020404" pitchFamily="49" charset="0"/>
              </a:rPr>
              <a:t>използваме </a:t>
            </a:r>
            <a:r>
              <a:rPr lang="ru-RU" dirty="0">
                <a:cs typeface="Courier New" panose="02070309020205020404" pitchFamily="49" charset="0"/>
              </a:rPr>
              <a:t>ключовата дума new, за да </a:t>
            </a:r>
            <a:r>
              <a:rPr lang="ru-RU" dirty="0" smtClean="0">
                <a:cs typeface="Courier New" panose="02070309020205020404" pitchFamily="49" charset="0"/>
              </a:rPr>
              <a:t>създадем </a:t>
            </a:r>
            <a:r>
              <a:rPr lang="ru-RU" dirty="0">
                <a:cs typeface="Courier New" panose="02070309020205020404" pitchFamily="49" charset="0"/>
              </a:rPr>
              <a:t>екземпляр на </a:t>
            </a:r>
            <a:r>
              <a:rPr lang="ru-RU" dirty="0" smtClean="0">
                <a:cs typeface="Courier New" panose="02070309020205020404" pitchFamily="49" charset="0"/>
              </a:rPr>
              <a:t>масива със съответен брой елементи. Числото 10 в </a:t>
            </a:r>
            <a:r>
              <a:rPr lang="en-US" dirty="0" smtClean="0">
                <a:cs typeface="Courier New" panose="02070309020205020404" pitchFamily="49" charset="0"/>
              </a:rPr>
              <a:t>[ ] </a:t>
            </a:r>
            <a:r>
              <a:rPr lang="bg-BG" dirty="0" smtClean="0">
                <a:cs typeface="Courier New" panose="02070309020205020404" pitchFamily="49" charset="0"/>
              </a:rPr>
              <a:t>определя броя на елементите на масива.</a:t>
            </a:r>
            <a:r>
              <a:rPr lang="ru-RU" dirty="0" smtClean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Например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: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 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= new double[10];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smtClean="0">
                <a:cs typeface="Courier New" panose="02070309020205020404" pitchFamily="49" charset="0"/>
              </a:rPr>
              <a:t>Създали </a:t>
            </a:r>
            <a:r>
              <a:rPr lang="bg-BG" dirty="0" smtClean="0">
                <a:cs typeface="Courier New" panose="02070309020205020404" pitchFamily="49" charset="0"/>
              </a:rPr>
              <a:t>сме масив с идентификатор </a:t>
            </a:r>
            <a:r>
              <a:rPr lang="en-US" dirty="0" smtClean="0">
                <a:cs typeface="Courier New" panose="02070309020205020404" pitchFamily="49" charset="0"/>
              </a:rPr>
              <a:t>balance, </a:t>
            </a:r>
            <a:r>
              <a:rPr lang="bg-BG" dirty="0" smtClean="0">
                <a:cs typeface="Courier New" panose="02070309020205020404" pitchFamily="49" charset="0"/>
              </a:rPr>
              <a:t>който се състои от 10 елемента от тип </a:t>
            </a:r>
            <a:r>
              <a:rPr lang="en-US" dirty="0" err="1" smtClean="0">
                <a:cs typeface="Courier New" panose="02070309020205020404" pitchFamily="49" charset="0"/>
              </a:rPr>
              <a:t>dooble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bg-BG" dirty="0" smtClean="0">
                <a:cs typeface="Courier New" panose="02070309020205020404" pitchFamily="49" charset="0"/>
              </a:rPr>
              <a:t>разположени на последователни адреси в паметта.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smtClean="0">
                <a:cs typeface="Courier New" panose="02070309020205020404" pitchFamily="49" charset="0"/>
              </a:rPr>
              <a:t>Елементите на масивите са винаги от един и същ тип и са инициализирани по съответния за типа на масива начин.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29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264D5-6459-624F-87A5-1B6188B4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55" y="411639"/>
            <a:ext cx="16261582" cy="774066"/>
          </a:xfrm>
        </p:spPr>
        <p:txBody>
          <a:bodyPr anchor="ctr">
            <a:normAutofit/>
          </a:bodyPr>
          <a:lstStyle/>
          <a:p>
            <a:pPr algn="l"/>
            <a:r>
              <a:rPr lang="ru-RU" sz="4400" b="1" dirty="0">
                <a:latin typeface="Canela Text Regular"/>
              </a:rPr>
              <a:t>Присвояване на стойности на масив</a:t>
            </a:r>
            <a:endParaRPr lang="en-GB" sz="4400" b="1" dirty="0">
              <a:latin typeface="Canela Text Regula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45CD8-16B9-7F47-9153-7C801653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941" y="1555130"/>
            <a:ext cx="22555200" cy="11696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000" dirty="0" smtClean="0"/>
              <a:t>да </a:t>
            </a:r>
            <a:r>
              <a:rPr lang="ru-RU" sz="4000" dirty="0" smtClean="0"/>
              <a:t>присвоим </a:t>
            </a:r>
            <a:r>
              <a:rPr lang="ru-RU" sz="4000" dirty="0"/>
              <a:t>стойности на отделни елементи на масива, като </a:t>
            </a:r>
            <a:r>
              <a:rPr lang="ru-RU" sz="4000" dirty="0" smtClean="0"/>
              <a:t>използваме индекса на масива, който е пореден номер на съответния елемент, считано от 0. Първият елемент на нашия масив </a:t>
            </a:r>
            <a:r>
              <a:rPr lang="en-US" sz="4000" dirty="0" smtClean="0"/>
              <a:t>balance </a:t>
            </a:r>
            <a:r>
              <a:rPr lang="bg-BG" sz="4000" dirty="0" smtClean="0"/>
              <a:t>е с индекс 0, а последния</a:t>
            </a:r>
            <a:r>
              <a:rPr lang="bg-BG" sz="4000" dirty="0"/>
              <a:t>т</a:t>
            </a:r>
            <a:r>
              <a:rPr lang="bg-BG" sz="4000" dirty="0" smtClean="0"/>
              <a:t> с индекс 9.</a:t>
            </a:r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] = 4500.0</a:t>
            </a:r>
            <a:r>
              <a:rPr lang="ru-R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000" dirty="0" smtClean="0"/>
              <a:t>да </a:t>
            </a:r>
            <a:r>
              <a:rPr lang="ru-RU" sz="4000" dirty="0" smtClean="0"/>
              <a:t>присвоим </a:t>
            </a:r>
            <a:r>
              <a:rPr lang="ru-RU" sz="4000" dirty="0"/>
              <a:t>стойности на масива по време на декларацията, както е </a:t>
            </a:r>
            <a:r>
              <a:rPr lang="ru-RU" sz="4000" dirty="0" smtClean="0"/>
              <a:t>показан</a:t>
            </a:r>
            <a:r>
              <a:rPr lang="bg-BG" sz="4000" dirty="0" smtClean="0"/>
              <a:t>о:</a:t>
            </a:r>
            <a:endParaRPr lang="ru-RU" sz="4000" dirty="0"/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 2340.0, 4523.69, 3421.0};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000" dirty="0" smtClean="0"/>
              <a:t>да </a:t>
            </a:r>
            <a:r>
              <a:rPr lang="ru-RU" sz="4000" dirty="0" smtClean="0"/>
              <a:t>създадем </a:t>
            </a:r>
            <a:r>
              <a:rPr lang="ru-RU" sz="4000" dirty="0"/>
              <a:t>и </a:t>
            </a:r>
            <a:r>
              <a:rPr lang="ru-RU" sz="4000" dirty="0" smtClean="0"/>
              <a:t>инициализираме </a:t>
            </a:r>
            <a:r>
              <a:rPr lang="ru-RU" sz="4000" dirty="0"/>
              <a:t>масив, както е </a:t>
            </a:r>
            <a:r>
              <a:rPr lang="ru-RU" sz="4000" dirty="0" smtClean="0"/>
              <a:t>показано:</a:t>
            </a:r>
            <a:endParaRPr lang="ru-RU" sz="4000" dirty="0"/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int[5] { 99, 98, 92, 97, 95};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000" dirty="0" smtClean="0"/>
              <a:t>да </a:t>
            </a:r>
            <a:r>
              <a:rPr lang="ru-RU" sz="4000" dirty="0" smtClean="0"/>
              <a:t>пропуснем </a:t>
            </a:r>
            <a:r>
              <a:rPr lang="ru-RU" sz="4000" dirty="0"/>
              <a:t>размера на масива, както е </a:t>
            </a:r>
            <a:r>
              <a:rPr lang="ru-RU" sz="4000" dirty="0" smtClean="0"/>
              <a:t>показано:</a:t>
            </a:r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 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int[] { 99, 98, 92, 97, 95};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000" dirty="0" smtClean="0"/>
              <a:t>да </a:t>
            </a:r>
            <a:r>
              <a:rPr lang="ru-RU" sz="4000" dirty="0" smtClean="0"/>
              <a:t>копираме </a:t>
            </a:r>
            <a:r>
              <a:rPr lang="ru-RU" sz="4000" dirty="0"/>
              <a:t>променлива на масив в друга променлива на </a:t>
            </a:r>
            <a:r>
              <a:rPr lang="ru-RU" sz="4000" dirty="0" smtClean="0"/>
              <a:t>масив от същия тип. </a:t>
            </a:r>
            <a:r>
              <a:rPr lang="ru-RU" sz="4000" dirty="0"/>
              <a:t>В такъв случай и </a:t>
            </a:r>
            <a:r>
              <a:rPr lang="ru-RU" sz="4000" dirty="0" smtClean="0"/>
              <a:t>двата идентификатора ще сочат </a:t>
            </a:r>
            <a:r>
              <a:rPr lang="ru-RU" sz="4000" dirty="0"/>
              <a:t>към едно и също място в </a:t>
            </a:r>
            <a:r>
              <a:rPr lang="ru-RU" sz="4000" dirty="0" smtClean="0"/>
              <a:t>паметта:</a:t>
            </a:r>
            <a:endParaRPr lang="ru-RU" sz="4000" dirty="0"/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int[] { 99, 98, 92, 97, 95};</a:t>
            </a:r>
          </a:p>
          <a:p>
            <a:pPr marL="7254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63197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9D97E6-DFFF-E648-8402-CA59DF6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710" y="454834"/>
            <a:ext cx="23229289" cy="12723283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	Достъп </a:t>
            </a:r>
            <a:r>
              <a:rPr lang="ru-RU" b="1" dirty="0"/>
              <a:t>до </a:t>
            </a:r>
            <a:r>
              <a:rPr lang="ru-RU" b="1" dirty="0" smtClean="0"/>
              <a:t>елементи </a:t>
            </a:r>
            <a:r>
              <a:rPr lang="ru-RU" b="1" dirty="0"/>
              <a:t>на </a:t>
            </a:r>
            <a:r>
              <a:rPr lang="ru-RU" b="1" dirty="0" smtClean="0"/>
              <a:t>масив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Достъпът </a:t>
            </a:r>
            <a:r>
              <a:rPr lang="ru-RU" dirty="0"/>
              <a:t>до елемент </a:t>
            </a:r>
            <a:r>
              <a:rPr lang="ru-RU" dirty="0" smtClean="0"/>
              <a:t>на масив се </a:t>
            </a:r>
            <a:r>
              <a:rPr lang="ru-RU" dirty="0"/>
              <a:t>осъществява чрез индексиране на </a:t>
            </a:r>
            <a:r>
              <a:rPr lang="ru-RU" dirty="0" smtClean="0"/>
              <a:t>името (идентификатора) </a:t>
            </a:r>
            <a:r>
              <a:rPr lang="ru-RU" dirty="0"/>
              <a:t>на масива. Това става чрез поставяне на индекса на елемента в квадратни скоби след името на масива.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= balance[9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Пример </a:t>
            </a:r>
            <a:r>
              <a:rPr lang="ru-RU" dirty="0" smtClean="0"/>
              <a:t>за декларация</a:t>
            </a:r>
            <a:r>
              <a:rPr lang="ru-RU" dirty="0"/>
              <a:t>, присвояване и достъп до </a:t>
            </a:r>
            <a:r>
              <a:rPr lang="ru-RU" dirty="0" smtClean="0"/>
              <a:t>масиви: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smtClean="0"/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 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 /* n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 масив от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/*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инициализиране на масива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стойностите на последователноста от елементи на масива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(j = 0; j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("Element[{0}] = {1}", j, n[j]);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4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E883C-2516-E345-B15E-2F030D8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7" y="389689"/>
            <a:ext cx="21945600" cy="1126290"/>
          </a:xfrm>
        </p:spPr>
        <p:txBody>
          <a:bodyPr>
            <a:normAutofit/>
          </a:bodyPr>
          <a:lstStyle/>
          <a:p>
            <a:r>
              <a:rPr lang="bg-BG" dirty="0" smtClean="0"/>
              <a:t>Резултат от изпълнението на примера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748413"/>
            <a:ext cx="21948577" cy="1074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[0</a:t>
            </a:r>
            <a:r>
              <a:rPr lang="fr-FR" dirty="0"/>
              <a:t>] = 100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[1</a:t>
            </a:r>
            <a:r>
              <a:rPr lang="fr-FR" dirty="0"/>
              <a:t>] = 101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[2</a:t>
            </a:r>
            <a:r>
              <a:rPr lang="fr-FR" dirty="0"/>
              <a:t>] = 102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[3</a:t>
            </a:r>
            <a:r>
              <a:rPr lang="fr-FR" dirty="0"/>
              <a:t>] = 103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[4</a:t>
            </a:r>
            <a:r>
              <a:rPr lang="fr-FR" dirty="0"/>
              <a:t>] = 104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[5</a:t>
            </a:r>
            <a:r>
              <a:rPr lang="fr-FR" dirty="0"/>
              <a:t>] = 105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[6</a:t>
            </a:r>
            <a:r>
              <a:rPr lang="fr-FR" dirty="0"/>
              <a:t>] = 106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[7</a:t>
            </a:r>
            <a:r>
              <a:rPr lang="fr-FR" dirty="0"/>
              <a:t>] = 107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[8</a:t>
            </a:r>
            <a:r>
              <a:rPr lang="fr-FR" dirty="0"/>
              <a:t>] = 108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fr-FR" dirty="0" err="1" smtClean="0"/>
              <a:t>Element</a:t>
            </a:r>
            <a:r>
              <a:rPr lang="fr-FR" dirty="0" smtClean="0"/>
              <a:t>[9</a:t>
            </a:r>
            <a:r>
              <a:rPr lang="fr-FR" dirty="0"/>
              <a:t>] = 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E47BC-E65A-2149-9368-FDD03D8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5971"/>
            <a:ext cx="21945600" cy="1306576"/>
          </a:xfrm>
        </p:spPr>
        <p:txBody>
          <a:bodyPr>
            <a:normAutofit/>
          </a:bodyPr>
          <a:lstStyle/>
          <a:p>
            <a:r>
              <a:rPr lang="bg-BG" sz="6000" dirty="0" smtClean="0"/>
              <a:t>Използване на цикъл</a:t>
            </a:r>
            <a:r>
              <a:rPr lang="en-US" sz="6000" dirty="0"/>
              <a:t> </a:t>
            </a:r>
            <a:r>
              <a:rPr lang="en-US" sz="6000" i="1" dirty="0" err="1" smtClean="0"/>
              <a:t>foreach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D0E3D0-1CB8-4141-B346-2E81A79F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47" y="1449786"/>
            <a:ext cx="23359665" cy="118090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[10]; /* n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 масив от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integers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инициализиране на елементите на масива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стойностите на масива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 използване на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 in n )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j-100;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("Element[{0}] = {1}",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6317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1C9AE5-938E-4D49-B571-53F33CC9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821" y="573128"/>
            <a:ext cx="22675516" cy="11987311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bg-BG" sz="4700" b="1" dirty="0" smtClean="0"/>
              <a:t>	Н</a:t>
            </a:r>
            <a:r>
              <a:rPr lang="ru-RU" sz="4700" b="1" dirty="0" smtClean="0"/>
              <a:t>яколко </a:t>
            </a:r>
            <a:r>
              <a:rPr lang="ru-RU" sz="4700" b="1" dirty="0"/>
              <a:t>важни концепции, свързани с </a:t>
            </a:r>
            <a:r>
              <a:rPr lang="ru-RU" sz="4700" b="1" dirty="0" smtClean="0"/>
              <a:t>работата с масиви:</a:t>
            </a:r>
          </a:p>
          <a:p>
            <a:pPr marL="0" indent="0">
              <a:buNone/>
            </a:pPr>
            <a:endParaRPr lang="ru-RU" sz="47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</a:t>
            </a:r>
            <a:r>
              <a:rPr lang="ru-RU" dirty="0"/>
              <a:t>Многомерни </a:t>
            </a:r>
            <a:r>
              <a:rPr lang="ru-RU" dirty="0" smtClean="0"/>
              <a:t>масиви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C</a:t>
            </a:r>
            <a:r>
              <a:rPr lang="ru-RU" dirty="0"/>
              <a:t># поддържа многомерни масиви. Най-простата форма на многомерния масив е </a:t>
            </a:r>
            <a:r>
              <a:rPr lang="ru-RU" dirty="0" smtClean="0"/>
              <a:t>двумерния </a:t>
            </a:r>
            <a:r>
              <a:rPr lang="ru-RU" dirty="0"/>
              <a:t>масив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2. </a:t>
            </a:r>
            <a:r>
              <a:rPr lang="ru-RU" dirty="0"/>
              <a:t>Назъбени </a:t>
            </a:r>
            <a:r>
              <a:rPr lang="ru-RU" dirty="0" smtClean="0"/>
              <a:t>масиви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C</a:t>
            </a:r>
            <a:r>
              <a:rPr lang="ru-RU" dirty="0"/>
              <a:t># поддържа многомерни масиви, които са масиви от масиви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3. </a:t>
            </a:r>
            <a:r>
              <a:rPr lang="ru-RU" dirty="0"/>
              <a:t>Предаване на масиви към </a:t>
            </a:r>
            <a:r>
              <a:rPr lang="ru-RU" dirty="0" smtClean="0"/>
              <a:t>функции.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Можем </a:t>
            </a:r>
            <a:r>
              <a:rPr lang="ru-RU" dirty="0"/>
              <a:t>да </a:t>
            </a:r>
            <a:r>
              <a:rPr lang="ru-RU" dirty="0" smtClean="0"/>
              <a:t>предадем </a:t>
            </a:r>
            <a:r>
              <a:rPr lang="ru-RU" dirty="0"/>
              <a:t>на функцията указател към масив, като </a:t>
            </a:r>
            <a:r>
              <a:rPr lang="ru-RU" dirty="0" smtClean="0"/>
              <a:t>посочим </a:t>
            </a:r>
            <a:r>
              <a:rPr lang="ru-RU" dirty="0"/>
              <a:t>името на масива без индекс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4. Масив </a:t>
            </a:r>
            <a:r>
              <a:rPr lang="ru-RU" dirty="0"/>
              <a:t>от </a:t>
            </a:r>
            <a:r>
              <a:rPr lang="ru-RU" dirty="0" smtClean="0"/>
              <a:t>параметри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Това </a:t>
            </a:r>
            <a:r>
              <a:rPr lang="ru-RU" dirty="0"/>
              <a:t>се използва за предаване на неизвестен брой параметри към функция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5. </a:t>
            </a:r>
            <a:r>
              <a:rPr lang="ru-RU" dirty="0"/>
              <a:t>Класът </a:t>
            </a:r>
            <a:r>
              <a:rPr lang="ru-RU" dirty="0" smtClean="0"/>
              <a:t>масив (</a:t>
            </a:r>
            <a:r>
              <a:rPr lang="en-US" dirty="0"/>
              <a:t>The Array </a:t>
            </a:r>
            <a:r>
              <a:rPr lang="en-US" dirty="0" smtClean="0"/>
              <a:t>Class</a:t>
            </a:r>
            <a:r>
              <a:rPr lang="bg-BG" dirty="0" smtClean="0"/>
              <a:t>)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Дефиниран </a:t>
            </a:r>
            <a:r>
              <a:rPr lang="ru-RU" dirty="0"/>
              <a:t>в System namespace, той е основният клас за всички масиви и предоставя различни свойства и методи за работа с масиви.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851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F59D3A-6241-9044-A33D-6E8CBC1C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41" y="284205"/>
            <a:ext cx="23209624" cy="13246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4800" dirty="0" smtClean="0"/>
              <a:t>Пример: </a:t>
            </a:r>
            <a:r>
              <a:rPr lang="bg-BG" sz="4800" b="1" dirty="0" smtClean="0"/>
              <a:t>Масив от символни низове, инициализиран с дните от седмицата: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"Monday", "Tuesday",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Wednesday","Thursday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В </a:t>
            </a:r>
            <a:r>
              <a:rPr lang="en-US" dirty="0" err="1"/>
              <a:t>случая</a:t>
            </a:r>
            <a:r>
              <a:rPr lang="en-US" dirty="0"/>
              <a:t> </a:t>
            </a:r>
            <a:r>
              <a:rPr lang="bg-BG" dirty="0" smtClean="0"/>
              <a:t>за </a:t>
            </a:r>
            <a:r>
              <a:rPr lang="en-US" dirty="0" err="1" smtClean="0"/>
              <a:t>масив</a:t>
            </a:r>
            <a:r>
              <a:rPr lang="bg-BG" dirty="0" smtClean="0"/>
              <a:t>а</a:t>
            </a:r>
            <a:r>
              <a:rPr lang="en-US" dirty="0" smtClean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 smtClean="0"/>
              <a:t>заделя</a:t>
            </a:r>
            <a:r>
              <a:rPr lang="bg-BG" dirty="0" smtClean="0"/>
              <a:t> памет за</a:t>
            </a:r>
            <a:r>
              <a:rPr lang="en-US" dirty="0" smtClean="0"/>
              <a:t> 7 </a:t>
            </a:r>
            <a:r>
              <a:rPr lang="en-US" dirty="0" err="1"/>
              <a:t>елемента</a:t>
            </a:r>
            <a:r>
              <a:rPr lang="en-US" dirty="0"/>
              <a:t> от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. </a:t>
            </a:r>
            <a:r>
              <a:rPr lang="en-US" dirty="0" err="1" smtClean="0"/>
              <a:t>Типът</a:t>
            </a:r>
            <a:r>
              <a:rPr lang="en-US" dirty="0" smtClean="0"/>
              <a:t> </a:t>
            </a:r>
            <a:r>
              <a:rPr lang="en-US" b="1" dirty="0"/>
              <a:t>string</a:t>
            </a:r>
            <a:r>
              <a:rPr lang="en-US" dirty="0"/>
              <a:t> е </a:t>
            </a:r>
            <a:r>
              <a:rPr lang="en-US" dirty="0" err="1"/>
              <a:t>референтен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(</a:t>
            </a:r>
            <a:r>
              <a:rPr lang="en-US" dirty="0" err="1"/>
              <a:t>обект</a:t>
            </a:r>
            <a:r>
              <a:rPr lang="en-US" dirty="0"/>
              <a:t>) и </a:t>
            </a:r>
            <a:r>
              <a:rPr lang="en-US" dirty="0" err="1"/>
              <a:t>неговите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пазят</a:t>
            </a:r>
            <a:r>
              <a:rPr lang="en-US" dirty="0"/>
              <a:t> в </a:t>
            </a:r>
            <a:r>
              <a:rPr lang="en-US" dirty="0" err="1"/>
              <a:t>динамичната</a:t>
            </a:r>
            <a:r>
              <a:rPr lang="en-US" dirty="0"/>
              <a:t> </a:t>
            </a:r>
            <a:r>
              <a:rPr lang="en-US" dirty="0" err="1"/>
              <a:t>памет</a:t>
            </a:r>
            <a:r>
              <a:rPr lang="en-US" dirty="0"/>
              <a:t>. В </a:t>
            </a:r>
            <a:r>
              <a:rPr lang="en-US" dirty="0" err="1"/>
              <a:t>стека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заделя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 err="1"/>
              <a:t>daysOfWeek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сочи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участък</a:t>
            </a:r>
            <a:r>
              <a:rPr lang="en-US" dirty="0"/>
              <a:t> в </a:t>
            </a:r>
            <a:r>
              <a:rPr lang="en-US" dirty="0" err="1"/>
              <a:t>динамичната</a:t>
            </a:r>
            <a:r>
              <a:rPr lang="en-US" dirty="0"/>
              <a:t> </a:t>
            </a:r>
            <a:r>
              <a:rPr lang="en-US" dirty="0" err="1"/>
              <a:t>памет</a:t>
            </a:r>
            <a:r>
              <a:rPr lang="en-US" dirty="0"/>
              <a:t>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съдържа</a:t>
            </a:r>
            <a:r>
              <a:rPr lang="en-US" dirty="0"/>
              <a:t> </a:t>
            </a:r>
            <a:r>
              <a:rPr lang="en-US" dirty="0" err="1"/>
              <a:t>елементите</a:t>
            </a:r>
            <a:r>
              <a:rPr lang="en-US" dirty="0"/>
              <a:t> на </a:t>
            </a:r>
            <a:r>
              <a:rPr lang="en-US" dirty="0" err="1"/>
              <a:t>масива</a:t>
            </a:r>
            <a:r>
              <a:rPr lang="en-US" dirty="0"/>
              <a:t>. </a:t>
            </a:r>
            <a:r>
              <a:rPr lang="en-US" dirty="0" err="1"/>
              <a:t>Всеки</a:t>
            </a:r>
            <a:r>
              <a:rPr lang="en-US" dirty="0"/>
              <a:t> от </a:t>
            </a:r>
            <a:r>
              <a:rPr lang="en-US" dirty="0" err="1"/>
              <a:t>тези</a:t>
            </a:r>
            <a:r>
              <a:rPr lang="en-US" dirty="0"/>
              <a:t> 7 </a:t>
            </a:r>
            <a:r>
              <a:rPr lang="en-US" dirty="0" err="1"/>
              <a:t>елемента</a:t>
            </a:r>
            <a:r>
              <a:rPr lang="en-US" dirty="0"/>
              <a:t> е </a:t>
            </a:r>
            <a:r>
              <a:rPr lang="en-US" dirty="0" err="1"/>
              <a:t>обект</a:t>
            </a:r>
            <a:r>
              <a:rPr lang="en-US" dirty="0"/>
              <a:t> от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символен</a:t>
            </a:r>
            <a:r>
              <a:rPr lang="en-US" dirty="0"/>
              <a:t> </a:t>
            </a:r>
            <a:r>
              <a:rPr lang="en-US" dirty="0" err="1"/>
              <a:t>низ</a:t>
            </a:r>
            <a:r>
              <a:rPr lang="en-US" dirty="0"/>
              <a:t> (</a:t>
            </a:r>
            <a:r>
              <a:rPr lang="en-US" b="1" dirty="0"/>
              <a:t>string</a:t>
            </a:r>
            <a:r>
              <a:rPr lang="en-US" dirty="0"/>
              <a:t>),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сам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себе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 </a:t>
            </a:r>
            <a:r>
              <a:rPr lang="en-US" dirty="0" err="1"/>
              <a:t>сочи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друга</a:t>
            </a:r>
            <a:r>
              <a:rPr lang="en-US" dirty="0"/>
              <a:t> </a:t>
            </a:r>
            <a:r>
              <a:rPr lang="en-US" dirty="0" err="1"/>
              <a:t>област</a:t>
            </a:r>
            <a:r>
              <a:rPr lang="en-US" dirty="0"/>
              <a:t> от </a:t>
            </a:r>
            <a:r>
              <a:rPr lang="en-US" dirty="0" err="1"/>
              <a:t>динамичната</a:t>
            </a:r>
            <a:r>
              <a:rPr lang="en-US" dirty="0"/>
              <a:t> </a:t>
            </a:r>
            <a:r>
              <a:rPr lang="en-US" dirty="0" err="1"/>
              <a:t>памет</a:t>
            </a:r>
            <a:r>
              <a:rPr lang="en-US" dirty="0"/>
              <a:t>, в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пази</a:t>
            </a:r>
            <a:r>
              <a:rPr lang="en-US" dirty="0"/>
              <a:t>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64" y="2506993"/>
            <a:ext cx="9913173" cy="69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4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AF1D-1E0D-D540-950B-C3633F56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38" y="539922"/>
            <a:ext cx="21945600" cy="102144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Обхождане на елементите на масив с цикъл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D139DE-00A9-5142-8D37-FC44C448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2703" y="1561365"/>
            <a:ext cx="22318968" cy="1138722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err="1"/>
              <a:t>Масивите</a:t>
            </a:r>
            <a:r>
              <a:rPr lang="en-US" dirty="0"/>
              <a:t> </a:t>
            </a:r>
            <a:r>
              <a:rPr lang="en-US" dirty="0" err="1"/>
              <a:t>могат</a:t>
            </a:r>
            <a:r>
              <a:rPr lang="en-US" dirty="0"/>
              <a:t> 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обхождат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на </a:t>
            </a:r>
            <a:r>
              <a:rPr lang="en-US" dirty="0" err="1"/>
              <a:t>някоя</a:t>
            </a:r>
            <a:r>
              <a:rPr lang="en-US" dirty="0"/>
              <a:t> от </a:t>
            </a:r>
            <a:r>
              <a:rPr lang="en-US" dirty="0" err="1"/>
              <a:t>конструкциите</a:t>
            </a:r>
            <a:r>
              <a:rPr lang="en-US" dirty="0"/>
              <a:t> за </a:t>
            </a:r>
            <a:r>
              <a:rPr lang="en-US" b="1" dirty="0" err="1"/>
              <a:t>цикъл</a:t>
            </a:r>
            <a:r>
              <a:rPr lang="en-US" dirty="0"/>
              <a:t>, </a:t>
            </a:r>
            <a:r>
              <a:rPr lang="en-US" dirty="0" err="1" smtClean="0"/>
              <a:t>като</a:t>
            </a:r>
            <a:r>
              <a:rPr lang="en-US" dirty="0" smtClean="0"/>
              <a:t> </a:t>
            </a:r>
            <a:r>
              <a:rPr lang="en-US" dirty="0" err="1" smtClean="0"/>
              <a:t>най-често</a:t>
            </a:r>
            <a:r>
              <a:rPr lang="en-US" dirty="0" smtClean="0"/>
              <a:t> </a:t>
            </a:r>
            <a:r>
              <a:rPr lang="en-US" dirty="0" err="1"/>
              <a:t>използван</a:t>
            </a:r>
            <a:r>
              <a:rPr lang="en-US" dirty="0"/>
              <a:t> е </a:t>
            </a:r>
            <a:r>
              <a:rPr lang="en-US" dirty="0" err="1"/>
              <a:t>класическият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 </a:t>
            </a:r>
          </a:p>
          <a:p>
            <a:pPr marL="806450" indent="-80963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</a:p>
          <a:p>
            <a:pPr marL="806450" indent="-80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8096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/>
              <a:t>Излизане</a:t>
            </a:r>
            <a:r>
              <a:rPr lang="en-US" b="1" dirty="0"/>
              <a:t> от </a:t>
            </a:r>
            <a:r>
              <a:rPr lang="en-US" b="1" dirty="0" err="1"/>
              <a:t>границите</a:t>
            </a:r>
            <a:r>
              <a:rPr lang="en-US" b="1" dirty="0"/>
              <a:t> на </a:t>
            </a:r>
            <a:r>
              <a:rPr lang="en-US" b="1" dirty="0" err="1"/>
              <a:t>масив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всеки</a:t>
            </a:r>
            <a:r>
              <a:rPr lang="en-US" dirty="0"/>
              <a:t> </a:t>
            </a:r>
            <a:r>
              <a:rPr lang="en-US" dirty="0" err="1"/>
              <a:t>достъп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на </a:t>
            </a:r>
            <a:r>
              <a:rPr lang="en-US" dirty="0" err="1"/>
              <a:t>масив</a:t>
            </a:r>
            <a:r>
              <a:rPr lang="en-US" dirty="0"/>
              <a:t> .NET Framework </a:t>
            </a:r>
            <a:r>
              <a:rPr lang="en-US" dirty="0" err="1"/>
              <a:t>прави</a:t>
            </a:r>
            <a:r>
              <a:rPr lang="en-US" dirty="0"/>
              <a:t> </a:t>
            </a:r>
            <a:r>
              <a:rPr lang="en-US" dirty="0" err="1"/>
              <a:t>автоматична</a:t>
            </a:r>
            <a:r>
              <a:rPr lang="en-US" dirty="0"/>
              <a:t> </a:t>
            </a:r>
            <a:r>
              <a:rPr lang="en-US" dirty="0" err="1" smtClean="0"/>
              <a:t>проверка</a:t>
            </a:r>
            <a:r>
              <a:rPr lang="en-US" dirty="0" smtClean="0"/>
              <a:t> </a:t>
            </a:r>
            <a:r>
              <a:rPr lang="en-US" dirty="0" err="1"/>
              <a:t>дали</a:t>
            </a:r>
            <a:r>
              <a:rPr lang="en-US" dirty="0"/>
              <a:t> </a:t>
            </a:r>
            <a:r>
              <a:rPr lang="en-US" dirty="0" err="1"/>
              <a:t>индексът</a:t>
            </a:r>
            <a:r>
              <a:rPr lang="en-US" dirty="0"/>
              <a:t> е </a:t>
            </a:r>
            <a:r>
              <a:rPr lang="en-US" dirty="0" err="1"/>
              <a:t>валиден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е </a:t>
            </a:r>
            <a:r>
              <a:rPr lang="en-US" dirty="0" err="1"/>
              <a:t>извън</a:t>
            </a:r>
            <a:r>
              <a:rPr lang="en-US" dirty="0"/>
              <a:t> </a:t>
            </a:r>
            <a:r>
              <a:rPr lang="en-US" dirty="0" err="1"/>
              <a:t>границите</a:t>
            </a:r>
            <a:r>
              <a:rPr lang="en-US" dirty="0"/>
              <a:t> на </a:t>
            </a:r>
            <a:r>
              <a:rPr lang="en-US" dirty="0" err="1"/>
              <a:t>масива</a:t>
            </a:r>
            <a:r>
              <a:rPr lang="en-US" dirty="0"/>
              <a:t>.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опит</a:t>
            </a:r>
            <a:r>
              <a:rPr lang="en-US" dirty="0"/>
              <a:t> за </a:t>
            </a:r>
            <a:r>
              <a:rPr lang="en-US" dirty="0" err="1"/>
              <a:t>достъп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невалиден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хвърля</a:t>
            </a:r>
            <a:r>
              <a:rPr lang="en-US" dirty="0"/>
              <a:t> </a:t>
            </a:r>
            <a:r>
              <a:rPr lang="en-US" dirty="0" err="1"/>
              <a:t>изключение</a:t>
            </a:r>
            <a:r>
              <a:rPr lang="en-US" dirty="0"/>
              <a:t> от </a:t>
            </a:r>
            <a:r>
              <a:rPr lang="en-US" dirty="0" err="1"/>
              <a:t>тип</a:t>
            </a:r>
            <a:r>
              <a:rPr lang="en-US" b="1" dirty="0"/>
              <a:t> </a:t>
            </a:r>
            <a:r>
              <a:rPr lang="en-US" b="1" dirty="0" err="1"/>
              <a:t>System.IndexOutOfRangeException</a:t>
            </a:r>
            <a:r>
              <a:rPr lang="en-US" dirty="0"/>
              <a:t>. </a:t>
            </a:r>
            <a:r>
              <a:rPr lang="en-US" dirty="0" err="1"/>
              <a:t>Автоматичната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 за </a:t>
            </a:r>
            <a:r>
              <a:rPr lang="en-US" dirty="0" err="1"/>
              <a:t>излизане</a:t>
            </a:r>
            <a:r>
              <a:rPr lang="en-US" dirty="0"/>
              <a:t> от </a:t>
            </a:r>
            <a:r>
              <a:rPr lang="en-US" dirty="0" err="1"/>
              <a:t>границите</a:t>
            </a:r>
            <a:r>
              <a:rPr lang="en-US" dirty="0"/>
              <a:t> на </a:t>
            </a:r>
            <a:r>
              <a:rPr lang="en-US" dirty="0" err="1"/>
              <a:t>масива</a:t>
            </a:r>
            <a:r>
              <a:rPr lang="en-US" dirty="0"/>
              <a:t> е </a:t>
            </a:r>
            <a:r>
              <a:rPr lang="en-US" dirty="0" err="1"/>
              <a:t>изключително</a:t>
            </a:r>
            <a:r>
              <a:rPr lang="en-US" dirty="0"/>
              <a:t> </a:t>
            </a:r>
            <a:r>
              <a:rPr lang="en-US" dirty="0" err="1"/>
              <a:t>полезна</a:t>
            </a:r>
            <a:r>
              <a:rPr lang="en-US" dirty="0"/>
              <a:t> за </a:t>
            </a:r>
            <a:r>
              <a:rPr lang="en-US" dirty="0" err="1"/>
              <a:t>разработчиците</a:t>
            </a:r>
            <a:r>
              <a:rPr lang="en-US" dirty="0"/>
              <a:t> и </a:t>
            </a:r>
            <a:r>
              <a:rPr lang="en-US" dirty="0" err="1"/>
              <a:t>води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ранно</a:t>
            </a:r>
            <a:r>
              <a:rPr lang="en-US" dirty="0"/>
              <a:t> </a:t>
            </a:r>
            <a:r>
              <a:rPr lang="en-US" dirty="0" err="1"/>
              <a:t>откриване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работа</a:t>
            </a:r>
            <a:r>
              <a:rPr lang="en-US" dirty="0"/>
              <a:t> с </a:t>
            </a:r>
            <a:r>
              <a:rPr lang="en-US" dirty="0" err="1"/>
              <a:t>масиви</a:t>
            </a:r>
            <a:r>
              <a:rPr lang="en-US" dirty="0"/>
              <a:t>. </a:t>
            </a:r>
            <a:r>
              <a:rPr lang="en-US" dirty="0" err="1"/>
              <a:t>Естествено</a:t>
            </a:r>
            <a:r>
              <a:rPr lang="en-US" dirty="0"/>
              <a:t>, </a:t>
            </a:r>
            <a:r>
              <a:rPr lang="en-US" dirty="0" err="1"/>
              <a:t>тези</a:t>
            </a:r>
            <a:r>
              <a:rPr lang="en-US" dirty="0"/>
              <a:t> </a:t>
            </a:r>
            <a:r>
              <a:rPr lang="en-US" dirty="0" err="1"/>
              <a:t>проверки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 </a:t>
            </a:r>
            <a:r>
              <a:rPr lang="en-US" dirty="0" err="1"/>
              <a:t>имат</a:t>
            </a:r>
            <a:r>
              <a:rPr lang="en-US" dirty="0"/>
              <a:t> и </a:t>
            </a:r>
            <a:r>
              <a:rPr lang="en-US" dirty="0" err="1"/>
              <a:t>своята</a:t>
            </a:r>
            <a:r>
              <a:rPr lang="en-US" dirty="0"/>
              <a:t> </a:t>
            </a:r>
            <a:r>
              <a:rPr lang="en-US" dirty="0" err="1"/>
              <a:t>цена</a:t>
            </a:r>
            <a:r>
              <a:rPr lang="en-US" dirty="0"/>
              <a:t> и </a:t>
            </a:r>
            <a:r>
              <a:rPr lang="en-US" dirty="0" err="1"/>
              <a:t>тя</a:t>
            </a:r>
            <a:r>
              <a:rPr lang="en-US" dirty="0"/>
              <a:t> е </a:t>
            </a:r>
            <a:r>
              <a:rPr lang="en-US" dirty="0" err="1"/>
              <a:t>леко</a:t>
            </a:r>
            <a:r>
              <a:rPr lang="en-US" dirty="0"/>
              <a:t> </a:t>
            </a:r>
            <a:r>
              <a:rPr lang="en-US" dirty="0" err="1"/>
              <a:t>намаляване</a:t>
            </a:r>
            <a:r>
              <a:rPr lang="en-US" dirty="0"/>
              <a:t> на </a:t>
            </a:r>
            <a:r>
              <a:rPr lang="en-US" dirty="0" err="1"/>
              <a:t>производителността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е </a:t>
            </a:r>
            <a:r>
              <a:rPr lang="en-US" dirty="0" err="1"/>
              <a:t>нищожна</a:t>
            </a:r>
            <a:r>
              <a:rPr lang="en-US" dirty="0"/>
              <a:t> в </a:t>
            </a:r>
            <a:r>
              <a:rPr lang="en-US" dirty="0" err="1"/>
              <a:t>сравнение</a:t>
            </a:r>
            <a:r>
              <a:rPr lang="en-US" dirty="0"/>
              <a:t> с </a:t>
            </a:r>
            <a:r>
              <a:rPr lang="en-US" dirty="0" err="1"/>
              <a:t>избягването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от </a:t>
            </a:r>
            <a:r>
              <a:rPr lang="en-US" dirty="0" err="1"/>
              <a:t>тип</a:t>
            </a:r>
            <a:r>
              <a:rPr lang="en-US" dirty="0"/>
              <a:t> "</a:t>
            </a:r>
            <a:r>
              <a:rPr lang="en-US" dirty="0" err="1"/>
              <a:t>излизане</a:t>
            </a:r>
            <a:r>
              <a:rPr lang="en-US" dirty="0"/>
              <a:t> от </a:t>
            </a:r>
            <a:r>
              <a:rPr lang="en-US" dirty="0" err="1"/>
              <a:t>масив</a:t>
            </a:r>
            <a:r>
              <a:rPr lang="en-US" dirty="0"/>
              <a:t>", "</a:t>
            </a:r>
            <a:r>
              <a:rPr lang="en-US" dirty="0" err="1"/>
              <a:t>достъп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незаделена</a:t>
            </a:r>
            <a:r>
              <a:rPr lang="en-US" dirty="0"/>
              <a:t> </a:t>
            </a:r>
            <a:r>
              <a:rPr lang="en-US" dirty="0" err="1"/>
              <a:t>памет</a:t>
            </a:r>
            <a:r>
              <a:rPr lang="en-US" dirty="0"/>
              <a:t>" и други.</a:t>
            </a:r>
          </a:p>
        </p:txBody>
      </p:sp>
    </p:spTree>
    <p:extLst>
      <p:ext uri="{BB962C8B-B14F-4D97-AF65-F5344CB8AC3E}">
        <p14:creationId xmlns:p14="http://schemas.microsoft.com/office/powerpoint/2010/main" val="2124545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05447-8564-4342-B095-452050A5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422" y="144505"/>
            <a:ext cx="21945600" cy="1004673"/>
          </a:xfrm>
        </p:spPr>
        <p:txBody>
          <a:bodyPr anchor="ctr">
            <a:normAutofit fontScale="90000"/>
          </a:bodyPr>
          <a:lstStyle/>
          <a:p>
            <a:r>
              <a:rPr lang="en-US" b="1" dirty="0" err="1"/>
              <a:t>Обръщане</a:t>
            </a:r>
            <a:r>
              <a:rPr lang="en-US" b="1" dirty="0"/>
              <a:t> на </a:t>
            </a:r>
            <a:r>
              <a:rPr lang="en-US" b="1" dirty="0" err="1"/>
              <a:t>масив</a:t>
            </a:r>
            <a:r>
              <a:rPr lang="en-US" b="1" dirty="0"/>
              <a:t> в </a:t>
            </a:r>
            <a:r>
              <a:rPr lang="en-US" b="1" dirty="0" err="1"/>
              <a:t>обратен</a:t>
            </a:r>
            <a:r>
              <a:rPr lang="en-US" b="1" dirty="0"/>
              <a:t> </a:t>
            </a:r>
            <a:r>
              <a:rPr lang="en-US" b="1" dirty="0" err="1"/>
              <a:t>ред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3443417" y="2038864"/>
            <a:ext cx="19486605" cy="1045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bg-BG" sz="4400" dirty="0" smtClean="0">
                <a:latin typeface="Canela Text Regular"/>
              </a:rPr>
              <a:t>  </a:t>
            </a: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{ 1, 2, 3, 4, 5 };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Вземане броя на елементите ма масива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Деклариране и създаване на масива за инверсията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bg-BG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[] reversed = new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[length];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Зареждане на инвертираните елементи в новия масив</a:t>
            </a:r>
          </a:p>
          <a:p>
            <a:pPr algn="l"/>
            <a:r>
              <a:rPr lang="bg-BG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index++)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reversed[length - index - 1] = array[index];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инвертирания масив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index++)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(reversed[index] + " "); 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bg-BG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bg-BG" sz="4400" dirty="0">
              <a:latin typeface="Canela Text Regular"/>
            </a:endParaRPr>
          </a:p>
          <a:p>
            <a:pPr algn="l"/>
            <a:r>
              <a:rPr lang="bg-BG" sz="4400" b="1" dirty="0" smtClean="0">
                <a:solidFill>
                  <a:srgbClr val="FF0000"/>
                </a:solidFill>
                <a:latin typeface="Canela Text Regular"/>
              </a:rPr>
              <a:t>Опитайте без използването на помощен масив!</a:t>
            </a:r>
            <a:endParaRPr lang="en-US" sz="4400" b="1" dirty="0">
              <a:solidFill>
                <a:srgbClr val="FF0000"/>
              </a:solidFill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3372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9553D-01C1-1D4A-83CA-81A90067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0" y="119792"/>
            <a:ext cx="21945600" cy="992316"/>
          </a:xfrm>
        </p:spPr>
        <p:txBody>
          <a:bodyPr anchor="ctr">
            <a:normAutofit fontScale="90000"/>
          </a:bodyPr>
          <a:lstStyle/>
          <a:p>
            <a:r>
              <a:rPr lang="en-US" b="1" dirty="0" err="1"/>
              <a:t>Четене</a:t>
            </a:r>
            <a:r>
              <a:rPr lang="en-US" b="1" dirty="0"/>
              <a:t> на </a:t>
            </a:r>
            <a:r>
              <a:rPr lang="en-US" b="1" dirty="0" err="1"/>
              <a:t>масив</a:t>
            </a:r>
            <a:r>
              <a:rPr lang="en-US" b="1" dirty="0"/>
              <a:t> от </a:t>
            </a:r>
            <a:r>
              <a:rPr lang="en-US" b="1" dirty="0" err="1"/>
              <a:t>конзолата</a:t>
            </a:r>
            <a:r>
              <a:rPr lang="en-US" b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2E0D05-E119-9141-83B0-23BF975D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515" y="1791729"/>
            <a:ext cx="22093880" cy="116647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Първо</a:t>
            </a:r>
            <a:r>
              <a:rPr lang="en-US" dirty="0" smtClean="0"/>
              <a:t>, </a:t>
            </a:r>
            <a:r>
              <a:rPr lang="en-US" dirty="0" err="1"/>
              <a:t>прочитаме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 от </a:t>
            </a:r>
            <a:r>
              <a:rPr lang="en-US" dirty="0" err="1"/>
              <a:t>конзолата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на </a:t>
            </a:r>
            <a:r>
              <a:rPr lang="en-US" b="1" dirty="0" err="1"/>
              <a:t>Console.ReadLine</a:t>
            </a:r>
            <a:r>
              <a:rPr lang="en-US" b="1" dirty="0"/>
              <a:t>(), </a:t>
            </a:r>
            <a:r>
              <a:rPr lang="bg-BG" dirty="0" smtClean="0"/>
              <a:t>п</a:t>
            </a:r>
            <a:r>
              <a:rPr lang="en-US" dirty="0" err="1" smtClean="0"/>
              <a:t>реобразуваме</a:t>
            </a:r>
            <a:r>
              <a:rPr lang="en-US" dirty="0" smtClean="0"/>
              <a:t> </a:t>
            </a:r>
            <a:r>
              <a:rPr lang="en-US" dirty="0" err="1"/>
              <a:t>прочетения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цяло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на </a:t>
            </a:r>
            <a:r>
              <a:rPr lang="en-US" b="1" dirty="0" err="1"/>
              <a:t>int.Parse</a:t>
            </a:r>
            <a:r>
              <a:rPr lang="en-US" b="1" dirty="0"/>
              <a:t>()</a:t>
            </a:r>
            <a:r>
              <a:rPr lang="en-US" dirty="0"/>
              <a:t> и </a:t>
            </a:r>
            <a:r>
              <a:rPr lang="en-US" dirty="0" err="1"/>
              <a:t>го</a:t>
            </a:r>
            <a:r>
              <a:rPr lang="en-US" dirty="0"/>
              <a:t> </a:t>
            </a:r>
            <a:r>
              <a:rPr lang="en-US" dirty="0" err="1"/>
              <a:t>присвояваме</a:t>
            </a:r>
            <a:r>
              <a:rPr lang="en-US" dirty="0"/>
              <a:t> на </a:t>
            </a:r>
            <a:r>
              <a:rPr lang="en-US" b="1" dirty="0" smtClean="0"/>
              <a:t>n</a:t>
            </a:r>
            <a:r>
              <a:rPr lang="bg-BG" b="1" dirty="0" smtClean="0"/>
              <a:t> - </a:t>
            </a:r>
            <a:r>
              <a:rPr lang="en-US" dirty="0" err="1" smtClean="0"/>
              <a:t>размер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масива</a:t>
            </a:r>
            <a:r>
              <a:rPr lang="en-US" dirty="0" smtClean="0"/>
              <a:t>.</a:t>
            </a: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int</a:t>
            </a:r>
            <a:r>
              <a:rPr lang="en-US" dirty="0" smtClean="0"/>
              <a:t>[</a:t>
            </a:r>
            <a:r>
              <a:rPr lang="bg-BG" dirty="0" smtClean="0"/>
              <a:t> </a:t>
            </a:r>
            <a:r>
              <a:rPr lang="en-US" dirty="0" smtClean="0"/>
              <a:t>] </a:t>
            </a:r>
            <a:r>
              <a:rPr lang="en-US" dirty="0"/>
              <a:t>array = new </a:t>
            </a:r>
            <a:r>
              <a:rPr lang="en-US" dirty="0" err="1"/>
              <a:t>int</a:t>
            </a:r>
            <a:r>
              <a:rPr lang="en-US" dirty="0"/>
              <a:t>[n</a:t>
            </a:r>
            <a:r>
              <a:rPr lang="en-US" dirty="0" smtClean="0"/>
              <a:t>];</a:t>
            </a: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bg-BG" dirty="0"/>
              <a:t>И</a:t>
            </a:r>
            <a:r>
              <a:rPr lang="en-US" dirty="0" err="1" smtClean="0"/>
              <a:t>зползваме</a:t>
            </a:r>
            <a:r>
              <a:rPr lang="en-US" dirty="0" smtClean="0"/>
              <a:t> </a:t>
            </a:r>
            <a:r>
              <a:rPr lang="en-US" dirty="0" err="1"/>
              <a:t>цикъл</a:t>
            </a:r>
            <a:r>
              <a:rPr lang="en-US" dirty="0"/>
              <a:t>, за да </a:t>
            </a:r>
            <a:r>
              <a:rPr lang="en-US" dirty="0" err="1"/>
              <a:t>обходим</a:t>
            </a:r>
            <a:r>
              <a:rPr lang="en-US" dirty="0"/>
              <a:t> </a:t>
            </a:r>
            <a:r>
              <a:rPr lang="en-US" dirty="0" err="1"/>
              <a:t>масива</a:t>
            </a:r>
            <a:r>
              <a:rPr lang="en-US" dirty="0"/>
              <a:t>. На </a:t>
            </a:r>
            <a:r>
              <a:rPr lang="en-US" dirty="0" err="1"/>
              <a:t>всяка</a:t>
            </a:r>
            <a:r>
              <a:rPr lang="en-US" dirty="0"/>
              <a:t> </a:t>
            </a:r>
            <a:r>
              <a:rPr lang="en-US" dirty="0" err="1"/>
              <a:t>итерация</a:t>
            </a:r>
            <a:r>
              <a:rPr lang="en-US" dirty="0"/>
              <a:t> </a:t>
            </a:r>
            <a:r>
              <a:rPr lang="en-US" dirty="0" err="1"/>
              <a:t>присвояваме</a:t>
            </a:r>
            <a:r>
              <a:rPr lang="en-US" dirty="0"/>
              <a:t> на </a:t>
            </a:r>
            <a:r>
              <a:rPr lang="en-US" dirty="0" err="1"/>
              <a:t>текущия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</a:t>
            </a:r>
            <a:r>
              <a:rPr lang="en-US" dirty="0" err="1"/>
              <a:t>прочетеното</a:t>
            </a:r>
            <a:r>
              <a:rPr lang="en-US" dirty="0"/>
              <a:t> от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. </a:t>
            </a:r>
            <a:r>
              <a:rPr lang="en-US" dirty="0" err="1"/>
              <a:t>Цикълът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завърти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т.е</a:t>
            </a:r>
            <a:r>
              <a:rPr lang="en-US" dirty="0"/>
              <a:t>.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обходи</a:t>
            </a:r>
            <a:r>
              <a:rPr lang="en-US" dirty="0"/>
              <a:t> </a:t>
            </a:r>
            <a:r>
              <a:rPr lang="en-US" dirty="0" err="1"/>
              <a:t>целия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и </a:t>
            </a:r>
            <a:r>
              <a:rPr lang="en-US" dirty="0" err="1"/>
              <a:t>така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прочетем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за </a:t>
            </a:r>
            <a:r>
              <a:rPr lang="en-US" dirty="0" err="1"/>
              <a:t>всеки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от </a:t>
            </a:r>
            <a:r>
              <a:rPr lang="en-US" dirty="0" err="1"/>
              <a:t>масива</a:t>
            </a:r>
            <a:r>
              <a:rPr lang="en-US" dirty="0"/>
              <a:t>:</a:t>
            </a: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n-NO" dirty="0"/>
              <a:t>for (int i = 0; i &lt; n; i</a:t>
            </a:r>
            <a:r>
              <a:rPr lang="nn-NO" dirty="0" smtClean="0"/>
              <a:t>++)</a:t>
            </a: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n-NO" dirty="0" smtClean="0"/>
              <a:t>{ </a:t>
            </a:r>
            <a:endParaRPr lang="nn-NO" dirty="0"/>
          </a:p>
          <a:p>
            <a:pPr marL="0" indent="0">
              <a:lnSpc>
                <a:spcPct val="100000"/>
              </a:lnSpc>
              <a:buNone/>
            </a:pPr>
            <a:r>
              <a:rPr lang="nn-NO" dirty="0"/>
              <a:t> array[i] = int.Parse(Console.ReadLine</a:t>
            </a:r>
            <a:r>
              <a:rPr lang="nn-NO" dirty="0" smtClean="0"/>
              <a:t>());</a:t>
            </a:r>
            <a:endParaRPr lang="bg-B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n-NO" dirty="0" smtClean="0"/>
              <a:t> </a:t>
            </a:r>
            <a:r>
              <a:rPr lang="nn-NO" dirty="0"/>
              <a:t>}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684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694481"/>
            <a:ext cx="21945600" cy="14699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 smtClean="0"/>
              <a:t>Повтаряне на фрагменти  от код</a:t>
            </a:r>
            <a:endParaRPr dirty="0"/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856527" y="2164466"/>
            <a:ext cx="23206631" cy="5775767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0" indent="0" algn="just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ru-RU" sz="5400" dirty="0"/>
              <a:t>Цикълът </a:t>
            </a:r>
            <a:r>
              <a:rPr lang="ru-RU" sz="5400" dirty="0" smtClean="0"/>
              <a:t>дава възможности за многократно </a:t>
            </a:r>
            <a:r>
              <a:rPr lang="ru-RU" sz="5400" dirty="0"/>
              <a:t>изпълнение на </a:t>
            </a:r>
            <a:r>
              <a:rPr lang="ru-RU" sz="5400" dirty="0" smtClean="0"/>
              <a:t>групи оператори. </a:t>
            </a:r>
            <a:r>
              <a:rPr lang="ru-RU" sz="5400" dirty="0"/>
              <a:t>Тази техника е много полезна, </a:t>
            </a:r>
            <a:r>
              <a:rPr lang="ru-RU" sz="5400" dirty="0" smtClean="0"/>
              <a:t>защото позволява да повтаряме </a:t>
            </a:r>
            <a:r>
              <a:rPr lang="ru-RU" sz="5400" dirty="0"/>
              <a:t>операциите толкова пъти, колкото </a:t>
            </a:r>
            <a:r>
              <a:rPr lang="ru-RU" sz="5400" dirty="0" smtClean="0"/>
              <a:t>е необходимо(хиляди</a:t>
            </a:r>
            <a:r>
              <a:rPr lang="ru-RU" sz="5400" dirty="0"/>
              <a:t>, дори </a:t>
            </a:r>
            <a:r>
              <a:rPr lang="ru-RU" sz="5400" dirty="0" smtClean="0"/>
              <a:t>милиони</a:t>
            </a:r>
            <a:r>
              <a:rPr lang="en-US" sz="5400" dirty="0" smtClean="0"/>
              <a:t> </a:t>
            </a:r>
            <a:r>
              <a:rPr lang="ru-RU" sz="5400" dirty="0" smtClean="0"/>
              <a:t>пъти</a:t>
            </a:r>
            <a:r>
              <a:rPr lang="ru-RU" sz="5400" dirty="0"/>
              <a:t>), без да се налага да </a:t>
            </a:r>
            <a:r>
              <a:rPr lang="ru-RU" sz="5400" dirty="0" smtClean="0"/>
              <a:t>пишем </a:t>
            </a:r>
            <a:r>
              <a:rPr lang="ru-RU" sz="5400" dirty="0"/>
              <a:t>един и същ </a:t>
            </a:r>
            <a:r>
              <a:rPr lang="ru-RU" sz="5400" dirty="0" smtClean="0"/>
              <a:t>код </a:t>
            </a:r>
            <a:r>
              <a:rPr lang="ru-RU" sz="5400" dirty="0"/>
              <a:t>всеки път</a:t>
            </a:r>
            <a:r>
              <a:rPr lang="ru-RU" sz="5400" dirty="0" smtClean="0"/>
              <a:t>.</a:t>
            </a:r>
          </a:p>
          <a:p>
            <a:pPr marL="0" indent="0" algn="just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 </a:t>
            </a:r>
            <a:r>
              <a:rPr lang="ru-RU" sz="5400" dirty="0" smtClean="0"/>
              <a:t>Изчисляване </a:t>
            </a:r>
            <a:r>
              <a:rPr lang="ru-RU" sz="5400" dirty="0"/>
              <a:t>на </a:t>
            </a:r>
            <a:r>
              <a:rPr lang="ru-RU" sz="5400" dirty="0" smtClean="0"/>
              <a:t>парична сума на банков влог, </a:t>
            </a:r>
            <a:r>
              <a:rPr lang="ru-RU" sz="5400" dirty="0"/>
              <a:t>като </a:t>
            </a:r>
            <a:r>
              <a:rPr lang="ru-RU" sz="5400" dirty="0" smtClean="0"/>
              <a:t>приемаме, </a:t>
            </a:r>
            <a:r>
              <a:rPr lang="ru-RU" sz="5400" dirty="0"/>
              <a:t>че лихвата се </a:t>
            </a:r>
            <a:r>
              <a:rPr lang="ru-RU" sz="5400" dirty="0" smtClean="0"/>
              <a:t>изплаща </a:t>
            </a:r>
            <a:r>
              <a:rPr lang="ru-RU" sz="5400" dirty="0"/>
              <a:t>всяка година и </a:t>
            </a:r>
            <a:r>
              <a:rPr lang="ru-RU" sz="5400" dirty="0" smtClean="0"/>
              <a:t>няма операции теглене или внасяне на пари в </a:t>
            </a:r>
            <a:r>
              <a:rPr lang="ru-RU" sz="5400" dirty="0"/>
              <a:t>сметката</a:t>
            </a:r>
            <a:r>
              <a:rPr lang="ru-RU" sz="5400" dirty="0" smtClean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88757" y="7963687"/>
            <a:ext cx="12970042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0800" rIns="50800" bIns="50800" numCol="1" spcCol="38100" rtlCol="0" anchor="ctr">
            <a:noAutofit/>
          </a:bodyPr>
          <a:lstStyle/>
          <a:p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1000;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//Начална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сума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= 1.05; 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//5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лихва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1 година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2 години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3 години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години </a:t>
            </a:r>
            <a:endParaRPr lang="en-US" sz="3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5 години</a:t>
            </a:r>
            <a:endParaRPr lang="en-US" sz="3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1285" y="8008552"/>
            <a:ext cx="11718757" cy="2803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/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1000;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//Начална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сума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 = 1.05; 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//5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лихва</a:t>
            </a:r>
            <a:endParaRPr lang="en-US" sz="3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1година</a:t>
            </a:r>
            <a:endParaRPr lang="en-US" sz="3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години</a:t>
            </a:r>
            <a:endParaRPr lang="en-US" sz="3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/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//след </a:t>
            </a:r>
            <a:r>
              <a:rPr lang="bg-BG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bg-BG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години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07252-BDCC-2846-AAD4-A71581FE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091170"/>
          </a:xfrm>
        </p:spPr>
        <p:txBody>
          <a:bodyPr anchor="ctr">
            <a:normAutofit fontScale="90000"/>
          </a:bodyPr>
          <a:lstStyle/>
          <a:p>
            <a:r>
              <a:rPr lang="bg-BG" b="1" dirty="0" smtClean="0"/>
              <a:t>Печат</a:t>
            </a:r>
            <a:r>
              <a:rPr lang="en-US" b="1" dirty="0" smtClean="0"/>
              <a:t> </a:t>
            </a:r>
            <a:r>
              <a:rPr lang="en-US" b="1" dirty="0"/>
              <a:t>на </a:t>
            </a:r>
            <a:r>
              <a:rPr lang="en-US" b="1" dirty="0" err="1"/>
              <a:t>масив</a:t>
            </a:r>
            <a:r>
              <a:rPr lang="en-US" b="1" dirty="0"/>
              <a:t> </a:t>
            </a:r>
            <a:r>
              <a:rPr lang="bg-BG" b="1" dirty="0" smtClean="0"/>
              <a:t>на</a:t>
            </a:r>
            <a:r>
              <a:rPr lang="en-US" b="1" dirty="0" smtClean="0"/>
              <a:t> </a:t>
            </a:r>
            <a:r>
              <a:rPr lang="en-US" b="1" dirty="0" err="1"/>
              <a:t>конзолата</a:t>
            </a:r>
            <a:r>
              <a:rPr lang="en-US" b="1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1E2C3A-CA97-404C-8BBA-20B81508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216" y="2473531"/>
            <a:ext cx="22585231" cy="107133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{ "one", "two", "three", "four" };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всеки елемент на отделен ред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("Element[{0}] = {1}", index, array[index]);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Често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срещана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грешка</a:t>
            </a:r>
            <a:r>
              <a:rPr lang="en-US" dirty="0">
                <a:solidFill>
                  <a:srgbClr val="FF0000"/>
                </a:solidFill>
              </a:rPr>
              <a:t> е </a:t>
            </a:r>
            <a:r>
              <a:rPr lang="en-US" dirty="0" err="1">
                <a:solidFill>
                  <a:srgbClr val="FF0000"/>
                </a:solidFill>
              </a:rPr>
              <a:t>опит</a:t>
            </a:r>
            <a:r>
              <a:rPr lang="en-US" dirty="0">
                <a:solidFill>
                  <a:srgbClr val="FF0000"/>
                </a:solidFill>
              </a:rPr>
              <a:t> да </a:t>
            </a:r>
            <a:r>
              <a:rPr lang="en-US" dirty="0" err="1">
                <a:solidFill>
                  <a:srgbClr val="FF0000"/>
                </a:solidFill>
              </a:rPr>
              <a:t>се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изведе</a:t>
            </a:r>
            <a:r>
              <a:rPr lang="en-US" dirty="0">
                <a:solidFill>
                  <a:srgbClr val="FF0000"/>
                </a:solidFill>
              </a:rPr>
              <a:t> на </a:t>
            </a:r>
            <a:r>
              <a:rPr lang="en-US" dirty="0" err="1">
                <a:solidFill>
                  <a:srgbClr val="FF0000"/>
                </a:solidFill>
              </a:rPr>
              <a:t>конзолата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масив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директно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по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следния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начин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marL="7254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array = { "one", "two", "three", "four" };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548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Този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код</a:t>
            </a:r>
            <a:r>
              <a:rPr lang="en-US" dirty="0">
                <a:solidFill>
                  <a:srgbClr val="FF0000"/>
                </a:solidFill>
              </a:rPr>
              <a:t> за </a:t>
            </a:r>
            <a:r>
              <a:rPr lang="en-US" dirty="0" err="1">
                <a:solidFill>
                  <a:srgbClr val="FF0000"/>
                </a:solidFill>
              </a:rPr>
              <a:t>съжаление</a:t>
            </a:r>
            <a:r>
              <a:rPr lang="en-US" dirty="0">
                <a:solidFill>
                  <a:srgbClr val="FF0000"/>
                </a:solidFill>
              </a:rPr>
              <a:t> не </a:t>
            </a:r>
            <a:r>
              <a:rPr lang="en-US" dirty="0" err="1">
                <a:solidFill>
                  <a:srgbClr val="FF0000"/>
                </a:solidFill>
              </a:rPr>
              <a:t>отпечатва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съдържанието</a:t>
            </a:r>
            <a:r>
              <a:rPr lang="en-US" dirty="0">
                <a:solidFill>
                  <a:srgbClr val="FF0000"/>
                </a:solidFill>
              </a:rPr>
              <a:t> на </a:t>
            </a:r>
            <a:r>
              <a:rPr lang="en-US" dirty="0" err="1">
                <a:solidFill>
                  <a:srgbClr val="FF0000"/>
                </a:solidFill>
              </a:rPr>
              <a:t>масива</a:t>
            </a:r>
            <a:r>
              <a:rPr lang="en-US" dirty="0">
                <a:solidFill>
                  <a:srgbClr val="FF0000"/>
                </a:solidFill>
              </a:rPr>
              <a:t>, а </a:t>
            </a:r>
            <a:r>
              <a:rPr lang="en-US" dirty="0" err="1">
                <a:solidFill>
                  <a:srgbClr val="FF0000"/>
                </a:solidFill>
              </a:rPr>
              <a:t>неговия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тип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Ето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как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изглежда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резултатът</a:t>
            </a:r>
            <a:r>
              <a:rPr lang="en-US" dirty="0">
                <a:solidFill>
                  <a:srgbClr val="FF0000"/>
                </a:solidFill>
              </a:rPr>
              <a:t> от </a:t>
            </a:r>
            <a:r>
              <a:rPr lang="en-US" dirty="0" err="1">
                <a:solidFill>
                  <a:srgbClr val="FF0000"/>
                </a:solidFill>
              </a:rPr>
              <a:t>изпълнението</a:t>
            </a:r>
            <a:r>
              <a:rPr lang="en-US" dirty="0">
                <a:solidFill>
                  <a:srgbClr val="FF0000"/>
                </a:solidFill>
              </a:rPr>
              <a:t> на </a:t>
            </a:r>
            <a:r>
              <a:rPr lang="en-US" dirty="0" err="1">
                <a:solidFill>
                  <a:srgbClr val="FF0000"/>
                </a:solidFill>
              </a:rPr>
              <a:t>горния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пример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bg-B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System.String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88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83" y="416354"/>
            <a:ext cx="21945600" cy="1239451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Дву</a:t>
            </a:r>
            <a:r>
              <a:rPr lang="en-US" dirty="0" err="1" smtClean="0"/>
              <a:t>мерни</a:t>
            </a:r>
            <a:r>
              <a:rPr lang="en-US" dirty="0" smtClean="0"/>
              <a:t> </a:t>
            </a:r>
            <a:r>
              <a:rPr lang="en-US" dirty="0" err="1"/>
              <a:t>масиви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1783926"/>
            <a:ext cx="21948577" cy="119320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dirty="0" smtClean="0"/>
              <a:t>Шахматната дъска, Координатното пространство в равнината.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Едномерен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от </a:t>
            </a:r>
            <a:r>
              <a:rPr lang="en-US" dirty="0" err="1"/>
              <a:t>цели</a:t>
            </a:r>
            <a:r>
              <a:rPr lang="en-US" dirty="0"/>
              <a:t> </a:t>
            </a:r>
            <a:r>
              <a:rPr lang="en-US" dirty="0" err="1"/>
              <a:t>числа</a:t>
            </a:r>
            <a:r>
              <a:rPr lang="en-US" dirty="0"/>
              <a:t> </a:t>
            </a:r>
            <a:r>
              <a:rPr lang="en-US" dirty="0" err="1"/>
              <a:t>декларираме</a:t>
            </a:r>
            <a:r>
              <a:rPr lang="en-US" dirty="0"/>
              <a:t> с </a:t>
            </a:r>
            <a:r>
              <a:rPr lang="en-US" b="1" dirty="0" err="1"/>
              <a:t>int</a:t>
            </a:r>
            <a:r>
              <a:rPr lang="en-US" b="1" dirty="0" smtClean="0"/>
              <a:t>[</a:t>
            </a:r>
            <a:r>
              <a:rPr lang="bg-BG" b="1" dirty="0" smtClean="0"/>
              <a:t> </a:t>
            </a:r>
            <a:r>
              <a:rPr lang="en-US" b="1" dirty="0" smtClean="0"/>
              <a:t>]</a:t>
            </a:r>
            <a:r>
              <a:rPr lang="en-US" dirty="0" smtClean="0"/>
              <a:t>, </a:t>
            </a:r>
            <a:r>
              <a:rPr lang="en-US" dirty="0"/>
              <a:t>а </a:t>
            </a:r>
            <a:r>
              <a:rPr lang="en-US" dirty="0" err="1"/>
              <a:t>двумерен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с </a:t>
            </a:r>
            <a:r>
              <a:rPr lang="en-US" b="1" dirty="0" err="1"/>
              <a:t>int</a:t>
            </a:r>
            <a:r>
              <a:rPr lang="en-US" b="1" dirty="0" smtClean="0"/>
              <a:t>[</a:t>
            </a:r>
            <a:r>
              <a:rPr lang="bg-BG" b="1" dirty="0" smtClean="0"/>
              <a:t> </a:t>
            </a:r>
            <a:r>
              <a:rPr lang="en-US" b="1" dirty="0" smtClean="0"/>
              <a:t>,</a:t>
            </a:r>
            <a:r>
              <a:rPr lang="bg-BG" b="1" dirty="0" smtClean="0"/>
              <a:t> </a:t>
            </a:r>
            <a:r>
              <a:rPr lang="en-US" b="1" dirty="0" smtClean="0"/>
              <a:t>]</a:t>
            </a:r>
            <a:r>
              <a:rPr lang="en-US" dirty="0" smtClean="0"/>
              <a:t>.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twoDimentionalArray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/>
              <a:t>Такива</a:t>
            </a:r>
            <a:r>
              <a:rPr lang="en-US" dirty="0" smtClean="0"/>
              <a:t> </a:t>
            </a:r>
            <a:r>
              <a:rPr lang="en-US" dirty="0" err="1"/>
              <a:t>масиви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наричаме</a:t>
            </a:r>
            <a:r>
              <a:rPr lang="en-US" dirty="0"/>
              <a:t> </a:t>
            </a:r>
            <a:r>
              <a:rPr lang="en-US" b="1" dirty="0" err="1"/>
              <a:t>двумерни</a:t>
            </a:r>
            <a:r>
              <a:rPr lang="en-US" dirty="0"/>
              <a:t>, </a:t>
            </a:r>
            <a:r>
              <a:rPr lang="en-US" dirty="0" err="1"/>
              <a:t>защото</a:t>
            </a:r>
            <a:r>
              <a:rPr lang="en-US" dirty="0"/>
              <a:t> </a:t>
            </a:r>
            <a:r>
              <a:rPr lang="en-US" dirty="0" err="1"/>
              <a:t>имат</a:t>
            </a:r>
            <a:r>
              <a:rPr lang="en-US" dirty="0"/>
              <a:t> </a:t>
            </a:r>
            <a:r>
              <a:rPr lang="en-US" dirty="0" err="1"/>
              <a:t>две</a:t>
            </a:r>
            <a:r>
              <a:rPr lang="en-US" dirty="0"/>
              <a:t> </a:t>
            </a:r>
            <a:r>
              <a:rPr lang="en-US" dirty="0" err="1"/>
              <a:t>измерения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 </a:t>
            </a:r>
            <a:r>
              <a:rPr lang="en-US" b="1" dirty="0" err="1"/>
              <a:t>матрици</a:t>
            </a:r>
            <a:r>
              <a:rPr lang="en-US" dirty="0"/>
              <a:t> (</a:t>
            </a:r>
            <a:r>
              <a:rPr lang="en-US" dirty="0" err="1"/>
              <a:t>терминът</a:t>
            </a:r>
            <a:r>
              <a:rPr lang="en-US" dirty="0"/>
              <a:t> </a:t>
            </a:r>
            <a:r>
              <a:rPr lang="en-US" dirty="0" err="1"/>
              <a:t>идва</a:t>
            </a:r>
            <a:r>
              <a:rPr lang="en-US" dirty="0"/>
              <a:t> от </a:t>
            </a:r>
            <a:r>
              <a:rPr lang="en-US" dirty="0" err="1"/>
              <a:t>математиката</a:t>
            </a:r>
            <a:r>
              <a:rPr lang="en-US" dirty="0" smtClean="0"/>
              <a:t>).</a:t>
            </a:r>
            <a:r>
              <a:rPr lang="bg-BG" dirty="0" smtClean="0"/>
              <a:t> Редове и колони.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err="1"/>
              <a:t>Деклариране</a:t>
            </a:r>
            <a:r>
              <a:rPr lang="en-US" b="1" dirty="0"/>
              <a:t> и </a:t>
            </a:r>
            <a:r>
              <a:rPr lang="en-US" b="1" dirty="0" err="1"/>
              <a:t>заделяне</a:t>
            </a:r>
            <a:r>
              <a:rPr lang="en-US" b="1" dirty="0"/>
              <a:t> на </a:t>
            </a:r>
            <a:r>
              <a:rPr lang="bg-BG" b="1" dirty="0" smtClean="0"/>
              <a:t>памет за дву</a:t>
            </a:r>
            <a:r>
              <a:rPr lang="en-US" b="1" dirty="0" err="1" smtClean="0"/>
              <a:t>мерен</a:t>
            </a:r>
            <a:r>
              <a:rPr lang="en-US" b="1" dirty="0" smtClean="0"/>
              <a:t> </a:t>
            </a:r>
            <a:r>
              <a:rPr lang="en-US" b="1" dirty="0" err="1" smtClean="0"/>
              <a:t>масив</a:t>
            </a:r>
            <a:r>
              <a:rPr lang="bg-BG" b="1" dirty="0" smtClean="0"/>
              <a:t>:</a:t>
            </a:r>
          </a:p>
          <a:p>
            <a:pPr marL="7254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string[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254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 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 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254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 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float[8, 2];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54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 , 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stringTab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5];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err="1" smtClean="0"/>
              <a:t>Инициализация</a:t>
            </a:r>
            <a:r>
              <a:rPr lang="en-US" b="1" dirty="0" smtClean="0"/>
              <a:t> </a:t>
            </a:r>
            <a:r>
              <a:rPr lang="en-US" b="1" dirty="0"/>
              <a:t>на </a:t>
            </a:r>
            <a:r>
              <a:rPr lang="en-US" b="1" dirty="0" err="1"/>
              <a:t>двумерен</a:t>
            </a:r>
            <a:r>
              <a:rPr lang="en-US" b="1" dirty="0"/>
              <a:t> </a:t>
            </a:r>
            <a:r>
              <a:rPr lang="en-US" b="1" dirty="0" err="1"/>
              <a:t>масив</a:t>
            </a:r>
            <a:r>
              <a:rPr lang="en-US" b="1" dirty="0"/>
              <a:t> </a:t>
            </a:r>
            <a:endParaRPr lang="en-US" dirty="0"/>
          </a:p>
          <a:p>
            <a:pPr marL="72548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 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=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54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{1, 2, 3, 4}, // row 0 values  </a:t>
            </a:r>
          </a:p>
          <a:p>
            <a:pPr marL="7254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{5, 6, 7, 8}, // row 1 values </a:t>
            </a:r>
          </a:p>
          <a:p>
            <a:pPr marL="7254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7254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matrix size is 2 x 4 (2 rows, 4 cols) </a:t>
            </a:r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19115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83" y="416354"/>
            <a:ext cx="21945600" cy="1239451"/>
          </a:xfrm>
        </p:spPr>
        <p:txBody>
          <a:bodyPr anchor="ctr">
            <a:normAutofit fontScale="90000"/>
          </a:bodyPr>
          <a:lstStyle/>
          <a:p>
            <a:r>
              <a:rPr lang="en-US" b="1" dirty="0" err="1"/>
              <a:t>Достъп</a:t>
            </a:r>
            <a:r>
              <a:rPr lang="en-US" b="1" dirty="0"/>
              <a:t> </a:t>
            </a:r>
            <a:r>
              <a:rPr lang="en-US" b="1" dirty="0" err="1"/>
              <a:t>до</a:t>
            </a:r>
            <a:r>
              <a:rPr lang="en-US" b="1" dirty="0"/>
              <a:t> </a:t>
            </a:r>
            <a:r>
              <a:rPr lang="en-US" b="1" dirty="0" err="1"/>
              <a:t>елементите</a:t>
            </a:r>
            <a:r>
              <a:rPr lang="en-US" b="1" dirty="0"/>
              <a:t> </a:t>
            </a:r>
            <a:r>
              <a:rPr lang="en-US" b="1" dirty="0" smtClean="0"/>
              <a:t>на </a:t>
            </a:r>
            <a:r>
              <a:rPr lang="bg-BG" b="1" dirty="0" smtClean="0"/>
              <a:t>дву</a:t>
            </a:r>
            <a:r>
              <a:rPr lang="en-US" b="1" dirty="0" err="1" smtClean="0"/>
              <a:t>мерен</a:t>
            </a:r>
            <a:r>
              <a:rPr lang="en-US" b="1" dirty="0" smtClean="0"/>
              <a:t> </a:t>
            </a:r>
            <a:r>
              <a:rPr lang="en-US" b="1" dirty="0" err="1"/>
              <a:t>масив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1556951"/>
            <a:ext cx="22477745" cy="121590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3, 4},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5, 6, 7, 8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Масивът</a:t>
            </a:r>
            <a:r>
              <a:rPr lang="en-US" dirty="0"/>
              <a:t> </a:t>
            </a:r>
            <a:r>
              <a:rPr lang="en-US" b="1" dirty="0"/>
              <a:t>matrix</a:t>
            </a:r>
            <a:r>
              <a:rPr lang="en-US" dirty="0"/>
              <a:t> </a:t>
            </a:r>
            <a:r>
              <a:rPr lang="en-US" dirty="0" err="1"/>
              <a:t>има</a:t>
            </a:r>
            <a:r>
              <a:rPr lang="en-US" dirty="0"/>
              <a:t> 8 </a:t>
            </a:r>
            <a:r>
              <a:rPr lang="en-US" dirty="0" err="1"/>
              <a:t>елемента</a:t>
            </a:r>
            <a:r>
              <a:rPr lang="en-US" dirty="0"/>
              <a:t>, </a:t>
            </a:r>
            <a:r>
              <a:rPr lang="en-US" dirty="0" err="1"/>
              <a:t>разположени</a:t>
            </a:r>
            <a:r>
              <a:rPr lang="en-US" dirty="0"/>
              <a:t> в 2 </a:t>
            </a:r>
            <a:r>
              <a:rPr lang="en-US" dirty="0" err="1"/>
              <a:t>реда</a:t>
            </a:r>
            <a:r>
              <a:rPr lang="en-US" dirty="0"/>
              <a:t> и 4 </a:t>
            </a:r>
            <a:r>
              <a:rPr lang="en-US" dirty="0" err="1"/>
              <a:t>колони</a:t>
            </a:r>
            <a:r>
              <a:rPr lang="en-US" dirty="0"/>
              <a:t>. </a:t>
            </a:r>
            <a:r>
              <a:rPr lang="en-US" dirty="0" err="1"/>
              <a:t>Всеки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достъпи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0]  matrix[0, 1]  matrix[0, 2]  matrix[0, 3]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0]  matrix[1, 1]  matrix[1, 2]  matrix[1,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column]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b="1" dirty="0" smtClean="0"/>
              <a:t>Брой </a:t>
            </a:r>
            <a:r>
              <a:rPr lang="bg-BG" b="1" dirty="0"/>
              <a:t>редове</a:t>
            </a:r>
            <a:r>
              <a:rPr lang="bg-BG" b="1" dirty="0" smtClean="0"/>
              <a:t>и брой колони</a:t>
            </a:r>
            <a:r>
              <a:rPr lang="en-US" b="1" dirty="0" smtClean="0"/>
              <a:t> </a:t>
            </a:r>
            <a:r>
              <a:rPr lang="en-US" b="1" dirty="0"/>
              <a:t>на </a:t>
            </a:r>
            <a:r>
              <a:rPr lang="bg-BG" b="1" dirty="0" smtClean="0"/>
              <a:t>дву</a:t>
            </a:r>
            <a:r>
              <a:rPr lang="en-US" b="1" dirty="0" err="1" smtClean="0"/>
              <a:t>мерен</a:t>
            </a:r>
            <a:r>
              <a:rPr lang="en-US" b="1" dirty="0" smtClean="0"/>
              <a:t> </a:t>
            </a:r>
            <a:r>
              <a:rPr lang="en-US" b="1" dirty="0" err="1"/>
              <a:t>масив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/>
              <a:t>Всяка</a:t>
            </a:r>
            <a:r>
              <a:rPr lang="en-US" dirty="0"/>
              <a:t> </a:t>
            </a:r>
            <a:r>
              <a:rPr lang="en-US" dirty="0" err="1"/>
              <a:t>размерност</a:t>
            </a:r>
            <a:r>
              <a:rPr lang="en-US" dirty="0"/>
              <a:t> на </a:t>
            </a:r>
            <a:r>
              <a:rPr lang="en-US" dirty="0" err="1"/>
              <a:t>многомерен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собствена</a:t>
            </a:r>
            <a:r>
              <a:rPr lang="en-US" dirty="0"/>
              <a:t> </a:t>
            </a:r>
            <a:r>
              <a:rPr lang="en-US" dirty="0" err="1"/>
              <a:t>дължина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е </a:t>
            </a:r>
            <a:r>
              <a:rPr lang="en-US" dirty="0" err="1"/>
              <a:t>достъпна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време</a:t>
            </a:r>
            <a:r>
              <a:rPr lang="en-US" dirty="0"/>
              <a:t> на </a:t>
            </a:r>
            <a:r>
              <a:rPr lang="en-US" dirty="0" err="1"/>
              <a:t>изпълнение</a:t>
            </a:r>
            <a:r>
              <a:rPr lang="en-US" dirty="0"/>
              <a:t> на </a:t>
            </a:r>
            <a:r>
              <a:rPr lang="en-US" dirty="0" err="1"/>
              <a:t>програмата</a:t>
            </a:r>
            <a:r>
              <a:rPr lang="en-US" dirty="0"/>
              <a:t>. </a:t>
            </a:r>
            <a:r>
              <a:rPr lang="en-US" dirty="0" err="1"/>
              <a:t>Нека</a:t>
            </a:r>
            <a:r>
              <a:rPr lang="en-US" dirty="0"/>
              <a:t> </a:t>
            </a:r>
            <a:r>
              <a:rPr lang="en-US" dirty="0" err="1"/>
              <a:t>разгледаме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за </a:t>
            </a:r>
            <a:r>
              <a:rPr lang="en-US" dirty="0" err="1"/>
              <a:t>двумерен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: </a:t>
            </a:r>
          </a:p>
          <a:p>
            <a:pPr marL="233997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 matrix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		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99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3, 4},  </a:t>
            </a:r>
          </a:p>
          <a:p>
            <a:pPr marL="23399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5, 6, 7, 8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Можем</a:t>
            </a:r>
            <a:r>
              <a:rPr lang="en-US" dirty="0"/>
              <a:t> да </a:t>
            </a:r>
            <a:r>
              <a:rPr lang="en-US" dirty="0" err="1"/>
              <a:t>извлечем</a:t>
            </a:r>
            <a:r>
              <a:rPr lang="en-US" dirty="0"/>
              <a:t> </a:t>
            </a:r>
            <a:r>
              <a:rPr lang="en-US" dirty="0" err="1"/>
              <a:t>броя</a:t>
            </a:r>
            <a:r>
              <a:rPr lang="en-US" dirty="0"/>
              <a:t> на </a:t>
            </a:r>
            <a:r>
              <a:rPr lang="en-US" dirty="0" err="1"/>
              <a:t>редовете</a:t>
            </a:r>
            <a:r>
              <a:rPr lang="en-US" dirty="0"/>
              <a:t> на </a:t>
            </a:r>
            <a:r>
              <a:rPr lang="en-US" dirty="0" err="1"/>
              <a:t>този</a:t>
            </a:r>
            <a:r>
              <a:rPr lang="en-US" dirty="0"/>
              <a:t> </a:t>
            </a:r>
            <a:r>
              <a:rPr lang="en-US" dirty="0" err="1"/>
              <a:t>двумерен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b="1" dirty="0" err="1"/>
              <a:t>matrix.GetLength</a:t>
            </a:r>
            <a:r>
              <a:rPr lang="en-US" b="1" dirty="0"/>
              <a:t>(0)</a:t>
            </a:r>
            <a:r>
              <a:rPr lang="en-US" dirty="0"/>
              <a:t>, а </a:t>
            </a:r>
            <a:r>
              <a:rPr lang="en-US" dirty="0" err="1"/>
              <a:t>дължината</a:t>
            </a:r>
            <a:r>
              <a:rPr lang="en-US" dirty="0"/>
              <a:t> на </a:t>
            </a:r>
            <a:r>
              <a:rPr lang="en-US" dirty="0" err="1"/>
              <a:t>всеки</a:t>
            </a:r>
            <a:r>
              <a:rPr lang="en-US" dirty="0"/>
              <a:t> от </a:t>
            </a:r>
            <a:r>
              <a:rPr lang="en-US" dirty="0" err="1"/>
              <a:t>редовете</a:t>
            </a:r>
            <a:r>
              <a:rPr lang="en-US" dirty="0"/>
              <a:t> (</a:t>
            </a:r>
            <a:r>
              <a:rPr lang="en-US" dirty="0" err="1"/>
              <a:t>т.е</a:t>
            </a:r>
            <a:r>
              <a:rPr lang="en-US" dirty="0"/>
              <a:t>. </a:t>
            </a:r>
            <a:r>
              <a:rPr lang="en-US" dirty="0" err="1"/>
              <a:t>броя</a:t>
            </a:r>
            <a:r>
              <a:rPr lang="en-US" dirty="0"/>
              <a:t> </a:t>
            </a:r>
            <a:r>
              <a:rPr lang="en-US" dirty="0" err="1"/>
              <a:t>колони</a:t>
            </a:r>
            <a:r>
              <a:rPr lang="en-US" dirty="0"/>
              <a:t>) с </a:t>
            </a:r>
            <a:r>
              <a:rPr lang="en-US" b="1" dirty="0" err="1"/>
              <a:t>matrix.GetLength</a:t>
            </a:r>
            <a:r>
              <a:rPr lang="en-US" b="1" dirty="0"/>
              <a:t>(1)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0097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83" y="416354"/>
            <a:ext cx="21945600" cy="1239451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Отпечатване</a:t>
            </a:r>
            <a:r>
              <a:rPr lang="en-US" b="1" dirty="0"/>
              <a:t> на </a:t>
            </a:r>
            <a:r>
              <a:rPr lang="en-US" b="1" dirty="0" err="1"/>
              <a:t>матрица</a:t>
            </a:r>
            <a:r>
              <a:rPr lang="en-US" b="1" dirty="0"/>
              <a:t> –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1783926"/>
            <a:ext cx="21948577" cy="11932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Декларираме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инициализираме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матрица с размер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4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=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{1, 2, 3, 4}, // row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{5, 6, 7, 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row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row++)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 = 0; col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 col++)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col]);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bg-BG" dirty="0" smtClean="0"/>
              <a:t>Печат на матрицата по редове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1 </a:t>
            </a:r>
            <a:r>
              <a:rPr lang="en-US" b="1" dirty="0"/>
              <a:t>2 3 4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5 </a:t>
            </a:r>
            <a:r>
              <a:rPr lang="en-US" b="1" dirty="0"/>
              <a:t>6 7 8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8995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35" y="74710"/>
            <a:ext cx="21945600" cy="1239451"/>
          </a:xfrm>
        </p:spPr>
        <p:txBody>
          <a:bodyPr anchor="ctr">
            <a:normAutofit fontScale="90000"/>
          </a:bodyPr>
          <a:lstStyle/>
          <a:p>
            <a:r>
              <a:rPr lang="bg-BG" b="1" dirty="0" smtClean="0"/>
              <a:t>Въвеждане</a:t>
            </a:r>
            <a:r>
              <a:rPr lang="en-US" b="1" dirty="0" smtClean="0"/>
              <a:t> </a:t>
            </a:r>
            <a:r>
              <a:rPr lang="en-US" b="1" dirty="0"/>
              <a:t>на </a:t>
            </a:r>
            <a:r>
              <a:rPr lang="bg-BG" b="1" dirty="0" smtClean="0"/>
              <a:t>двумерен масив</a:t>
            </a:r>
            <a:r>
              <a:rPr lang="en-US" b="1" dirty="0" smtClean="0"/>
              <a:t> </a:t>
            </a:r>
            <a:r>
              <a:rPr lang="en-US" b="1" dirty="0"/>
              <a:t>от </a:t>
            </a:r>
            <a:r>
              <a:rPr lang="en-US" b="1" dirty="0" err="1" smtClean="0"/>
              <a:t>конзолата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88" y="1521525"/>
            <a:ext cx="21011247" cy="121908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the rows: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the columns: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 matrix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[rows, cols];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cells of the matrix:");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rows; row++){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 = 0; col &lt; cols; col++){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("matrix[{0},{1}] = ",row, col); 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matrix[row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row++){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 = 0; col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 col++){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matrix[row, col]);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23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83" y="416354"/>
            <a:ext cx="21945600" cy="1239451"/>
          </a:xfrm>
        </p:spPr>
        <p:txBody>
          <a:bodyPr anchor="ctr">
            <a:normAutofit/>
          </a:bodyPr>
          <a:lstStyle/>
          <a:p>
            <a:r>
              <a:rPr lang="bg-BG" b="1" dirty="0" smtClean="0"/>
              <a:t>Н</a:t>
            </a:r>
            <a:r>
              <a:rPr lang="en-US" b="1" dirty="0" err="1" smtClean="0"/>
              <a:t>азъбени</a:t>
            </a:r>
            <a:r>
              <a:rPr lang="en-US" b="1" dirty="0" smtClean="0"/>
              <a:t> </a:t>
            </a:r>
            <a:r>
              <a:rPr lang="bg-BG" b="1" dirty="0" smtClean="0"/>
              <a:t>(</a:t>
            </a:r>
            <a:r>
              <a:rPr lang="en-US" dirty="0"/>
              <a:t>jagged</a:t>
            </a:r>
            <a:r>
              <a:rPr lang="bg-BG" b="1" dirty="0" smtClean="0"/>
              <a:t>) </a:t>
            </a:r>
            <a:r>
              <a:rPr lang="en-US" dirty="0" err="1" smtClean="0"/>
              <a:t>масиви</a:t>
            </a:r>
            <a:r>
              <a:rPr lang="bg-BG" b="1" dirty="0" smtClean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1783926"/>
            <a:ext cx="21948577" cy="119320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Назъбените</a:t>
            </a:r>
            <a:r>
              <a:rPr lang="en-US" dirty="0"/>
              <a:t> </a:t>
            </a:r>
            <a:r>
              <a:rPr lang="en-US" dirty="0" err="1"/>
              <a:t>масиви</a:t>
            </a:r>
            <a:r>
              <a:rPr lang="en-US" dirty="0"/>
              <a:t> </a:t>
            </a:r>
            <a:r>
              <a:rPr lang="en-US" dirty="0" err="1"/>
              <a:t>представляват</a:t>
            </a:r>
            <a:r>
              <a:rPr lang="en-US" dirty="0"/>
              <a:t> </a:t>
            </a:r>
            <a:r>
              <a:rPr lang="en-US" dirty="0" err="1"/>
              <a:t>масиви</a:t>
            </a:r>
            <a:r>
              <a:rPr lang="en-US" dirty="0"/>
              <a:t> от </a:t>
            </a:r>
            <a:r>
              <a:rPr lang="en-US" dirty="0" err="1"/>
              <a:t>масиви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по-точно</a:t>
            </a:r>
            <a:r>
              <a:rPr lang="en-US" dirty="0"/>
              <a:t> </a:t>
            </a:r>
            <a:r>
              <a:rPr lang="en-US" dirty="0" err="1"/>
              <a:t>масиви</a:t>
            </a:r>
            <a:r>
              <a:rPr lang="en-US" dirty="0"/>
              <a:t>, в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 на </a:t>
            </a:r>
            <a:r>
              <a:rPr lang="en-US" dirty="0" err="1"/>
              <a:t>практика</a:t>
            </a:r>
            <a:r>
              <a:rPr lang="en-US" dirty="0"/>
              <a:t> е </a:t>
            </a:r>
            <a:r>
              <a:rPr lang="en-US" dirty="0" err="1"/>
              <a:t>също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и </a:t>
            </a:r>
            <a:r>
              <a:rPr lang="en-US" dirty="0" err="1"/>
              <a:t>може</a:t>
            </a:r>
            <a:r>
              <a:rPr lang="en-US" dirty="0"/>
              <a:t> да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различна</a:t>
            </a:r>
            <a:r>
              <a:rPr lang="en-US" dirty="0"/>
              <a:t> </a:t>
            </a:r>
            <a:r>
              <a:rPr lang="en-US" dirty="0" err="1"/>
              <a:t>дължина</a:t>
            </a:r>
            <a:r>
              <a:rPr lang="en-US" dirty="0"/>
              <a:t> от </a:t>
            </a:r>
            <a:r>
              <a:rPr lang="en-US" dirty="0" err="1"/>
              <a:t>останалите</a:t>
            </a:r>
            <a:r>
              <a:rPr lang="en-US" dirty="0"/>
              <a:t> в </a:t>
            </a:r>
            <a:r>
              <a:rPr lang="en-US" dirty="0" err="1"/>
              <a:t>назъбения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 smtClean="0"/>
              <a:t>.</a:t>
            </a: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err="1"/>
              <a:t>Деклариране</a:t>
            </a:r>
            <a:r>
              <a:rPr lang="en-US" b="1" dirty="0"/>
              <a:t> и </a:t>
            </a:r>
            <a:r>
              <a:rPr lang="en-US" b="1" dirty="0" err="1"/>
              <a:t>заделяне</a:t>
            </a:r>
            <a:r>
              <a:rPr lang="en-US" b="1" dirty="0"/>
              <a:t> на </a:t>
            </a:r>
            <a:r>
              <a:rPr lang="en-US" b="1" dirty="0" err="1"/>
              <a:t>масив</a:t>
            </a:r>
            <a:r>
              <a:rPr lang="en-US" b="1" dirty="0"/>
              <a:t> от </a:t>
            </a:r>
            <a:r>
              <a:rPr lang="en-US" b="1" dirty="0" err="1"/>
              <a:t>масиви</a:t>
            </a:r>
            <a:r>
              <a:rPr lang="en-US" b="1" dirty="0"/>
              <a:t> </a:t>
            </a:r>
            <a:endParaRPr lang="en-US" dirty="0"/>
          </a:p>
          <a:p>
            <a:pPr marL="1155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5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5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5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bg-BG" b="1" dirty="0" err="1"/>
              <a:t>Д</a:t>
            </a:r>
            <a:r>
              <a:rPr lang="en-US" b="1" dirty="0" err="1" smtClean="0"/>
              <a:t>екларира</a:t>
            </a:r>
            <a:r>
              <a:rPr lang="bg-BG" b="1" dirty="0" smtClean="0"/>
              <a:t>н</a:t>
            </a:r>
            <a:r>
              <a:rPr lang="en-US" b="1" dirty="0" smtClean="0"/>
              <a:t>е</a:t>
            </a:r>
            <a:r>
              <a:rPr lang="en-US" b="1" dirty="0"/>
              <a:t>, </a:t>
            </a:r>
            <a:r>
              <a:rPr lang="en-US" b="1" dirty="0" err="1" smtClean="0"/>
              <a:t>заделя</a:t>
            </a:r>
            <a:r>
              <a:rPr lang="bg-BG" b="1" dirty="0" smtClean="0"/>
              <a:t>н</a:t>
            </a:r>
            <a:r>
              <a:rPr lang="en-US" b="1" dirty="0" smtClean="0"/>
              <a:t>е </a:t>
            </a:r>
            <a:r>
              <a:rPr lang="en-US" b="1" dirty="0"/>
              <a:t>и </a:t>
            </a:r>
            <a:r>
              <a:rPr lang="en-US" b="1" dirty="0" err="1" smtClean="0"/>
              <a:t>инициализира</a:t>
            </a:r>
            <a:r>
              <a:rPr lang="bg-BG" b="1" dirty="0" smtClean="0"/>
              <a:t>н</a:t>
            </a:r>
            <a:r>
              <a:rPr lang="en-US" b="1" dirty="0" smtClean="0"/>
              <a:t>е </a:t>
            </a:r>
            <a:r>
              <a:rPr lang="bg-BG" b="1" dirty="0" smtClean="0"/>
              <a:t>на </a:t>
            </a:r>
            <a:r>
              <a:rPr lang="en-US" b="1" dirty="0" err="1" smtClean="0"/>
              <a:t>масив</a:t>
            </a:r>
            <a:r>
              <a:rPr lang="en-US" b="1" dirty="0" smtClean="0"/>
              <a:t> </a:t>
            </a:r>
            <a:r>
              <a:rPr lang="en-US" b="1" dirty="0"/>
              <a:t>от </a:t>
            </a:r>
            <a:r>
              <a:rPr lang="en-US" b="1" dirty="0" err="1"/>
              <a:t>масиви</a:t>
            </a:r>
            <a:r>
              <a:rPr lang="en-US" b="1" dirty="0" smtClean="0"/>
              <a:t>:</a:t>
            </a:r>
            <a:endParaRPr lang="bg-BG" b="1" dirty="0" smtClean="0"/>
          </a:p>
          <a:p>
            <a:pPr marL="10763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myJaggedArray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6325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7, 2}, 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6325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{10, 20, 40},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6325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{3, 25}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/>
              <a:t>Инициализиране</a:t>
            </a:r>
            <a:r>
              <a:rPr lang="en-US" b="1" dirty="0"/>
              <a:t> и </a:t>
            </a:r>
            <a:r>
              <a:rPr lang="en-US" b="1" dirty="0" err="1"/>
              <a:t>достъп</a:t>
            </a:r>
            <a:r>
              <a:rPr lang="en-US" b="1" dirty="0"/>
              <a:t> </a:t>
            </a:r>
            <a:r>
              <a:rPr lang="en-US" b="1" dirty="0" err="1"/>
              <a:t>до</a:t>
            </a:r>
            <a:r>
              <a:rPr lang="en-US" b="1" dirty="0"/>
              <a:t> </a:t>
            </a:r>
            <a:r>
              <a:rPr lang="en-US" b="1" dirty="0" err="1"/>
              <a:t>елементите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Достъпът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елементите</a:t>
            </a:r>
            <a:r>
              <a:rPr lang="en-US" dirty="0"/>
              <a:t> на </a:t>
            </a:r>
            <a:r>
              <a:rPr lang="en-US" dirty="0" err="1"/>
              <a:t>масивите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са </a:t>
            </a:r>
            <a:r>
              <a:rPr lang="en-US" dirty="0" err="1"/>
              <a:t>част</a:t>
            </a:r>
            <a:r>
              <a:rPr lang="en-US" dirty="0"/>
              <a:t> от </a:t>
            </a:r>
            <a:r>
              <a:rPr lang="en-US" dirty="0" err="1"/>
              <a:t>назъбения</a:t>
            </a:r>
            <a:r>
              <a:rPr lang="en-US" dirty="0" smtClean="0"/>
              <a:t>,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извършва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en-US" dirty="0"/>
              <a:t>. </a:t>
            </a:r>
            <a:r>
              <a:rPr lang="bg-BG" dirty="0"/>
              <a:t>Д</a:t>
            </a:r>
            <a:r>
              <a:rPr lang="en-US" dirty="0" err="1" smtClean="0"/>
              <a:t>остъп</a:t>
            </a:r>
            <a:r>
              <a:rPr lang="en-US" dirty="0" smtClean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елемента</a:t>
            </a:r>
            <a:r>
              <a:rPr lang="en-US" dirty="0"/>
              <a:t> с </a:t>
            </a:r>
            <a:r>
              <a:rPr lang="en-US" dirty="0" err="1"/>
              <a:t>индекс</a:t>
            </a:r>
            <a:r>
              <a:rPr lang="en-US" dirty="0"/>
              <a:t> 3 от </a:t>
            </a:r>
            <a:r>
              <a:rPr lang="en-US" dirty="0" err="1"/>
              <a:t>масива</a:t>
            </a:r>
            <a:r>
              <a:rPr lang="en-US" dirty="0"/>
              <a:t>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намира</a:t>
            </a:r>
            <a:r>
              <a:rPr lang="en-US" dirty="0"/>
              <a:t> на </a:t>
            </a:r>
            <a:r>
              <a:rPr lang="en-US" dirty="0" err="1"/>
              <a:t>индекс</a:t>
            </a:r>
            <a:r>
              <a:rPr lang="en-US" dirty="0"/>
              <a:t> 0 в </a:t>
            </a:r>
            <a:r>
              <a:rPr lang="en-US" dirty="0" err="1"/>
              <a:t>по-горе</a:t>
            </a:r>
            <a:r>
              <a:rPr lang="en-US" dirty="0"/>
              <a:t> </a:t>
            </a:r>
            <a:r>
              <a:rPr lang="en-US" dirty="0" err="1"/>
              <a:t>дефинирания</a:t>
            </a:r>
            <a:r>
              <a:rPr lang="en-US" dirty="0"/>
              <a:t> </a:t>
            </a:r>
            <a:r>
              <a:rPr lang="en-US" dirty="0" err="1"/>
              <a:t>назъбен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/>
              <a:t> </a:t>
            </a:r>
            <a:r>
              <a:rPr lang="en-US" b="1" dirty="0" err="1"/>
              <a:t>jaggedArray</a:t>
            </a:r>
            <a:r>
              <a:rPr lang="en-US" dirty="0"/>
              <a:t>: </a:t>
            </a:r>
          </a:p>
          <a:p>
            <a:pPr marL="11557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myJaggedArray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[0][3] = 45;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41908514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9506" y="2856752"/>
            <a:ext cx="21948577" cy="8483600"/>
          </a:xfrm>
        </p:spPr>
        <p:txBody>
          <a:bodyPr>
            <a:normAutofit/>
          </a:bodyPr>
          <a:lstStyle/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dirty="0" err="1"/>
              <a:t>Напишете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намира</a:t>
            </a:r>
            <a:r>
              <a:rPr lang="en-US" dirty="0"/>
              <a:t> </a:t>
            </a:r>
            <a:r>
              <a:rPr lang="en-US" dirty="0" err="1"/>
              <a:t>най-често</a:t>
            </a:r>
            <a:r>
              <a:rPr lang="en-US" dirty="0"/>
              <a:t> </a:t>
            </a:r>
            <a:r>
              <a:rPr lang="en-US" dirty="0" err="1"/>
              <a:t>срещания</a:t>
            </a:r>
            <a:r>
              <a:rPr lang="en-US" dirty="0"/>
              <a:t> </a:t>
            </a:r>
            <a:r>
              <a:rPr lang="en-US" dirty="0" err="1"/>
              <a:t>елемент</a:t>
            </a:r>
            <a:r>
              <a:rPr lang="en-US" dirty="0"/>
              <a:t> в </a:t>
            </a:r>
            <a:r>
              <a:rPr lang="en-US" dirty="0" err="1"/>
              <a:t>масив</a:t>
            </a:r>
            <a:r>
              <a:rPr lang="en-US" dirty="0"/>
              <a:t>. </a:t>
            </a:r>
            <a:r>
              <a:rPr lang="en-US" dirty="0" err="1"/>
              <a:t>Пример</a:t>
            </a:r>
            <a:r>
              <a:rPr lang="en-US" dirty="0"/>
              <a:t>: {</a:t>
            </a:r>
            <a:r>
              <a:rPr lang="en-US" b="1" dirty="0"/>
              <a:t>4</a:t>
            </a:r>
            <a:r>
              <a:rPr lang="en-US" dirty="0"/>
              <a:t>, 1, 1, </a:t>
            </a:r>
            <a:r>
              <a:rPr lang="en-US" b="1" dirty="0"/>
              <a:t>4</a:t>
            </a:r>
            <a:r>
              <a:rPr lang="en-US" dirty="0"/>
              <a:t>, 2, 3, </a:t>
            </a:r>
            <a:r>
              <a:rPr lang="en-US" b="1" dirty="0"/>
              <a:t>4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/>
              <a:t>, 1, 2, </a:t>
            </a:r>
            <a:r>
              <a:rPr lang="en-US" b="1" dirty="0"/>
              <a:t>4</a:t>
            </a:r>
            <a:r>
              <a:rPr lang="en-US" dirty="0"/>
              <a:t>, 9, 3} </a:t>
            </a:r>
            <a:r>
              <a:rPr lang="bg-BG" smtClean="0"/>
              <a:t>-</a:t>
            </a:r>
            <a:r>
              <a:rPr lang="en-US" smtClean="0"/>
              <a:t> </a:t>
            </a:r>
            <a:r>
              <a:rPr lang="en-US" dirty="0"/>
              <a:t>4 (</a:t>
            </a:r>
            <a:r>
              <a:rPr lang="en-US" dirty="0" err="1"/>
              <a:t>среща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5 </a:t>
            </a:r>
            <a:r>
              <a:rPr lang="en-US" dirty="0" err="1"/>
              <a:t>пъти</a:t>
            </a:r>
            <a:r>
              <a:rPr lang="en-US" dirty="0"/>
              <a:t>).</a:t>
            </a:r>
            <a:r>
              <a:rPr lang="en-US" b="1" dirty="0"/>
              <a:t> </a:t>
            </a:r>
            <a:endParaRPr lang="bg-BG" b="1" dirty="0" smtClean="0"/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dirty="0"/>
              <a:t>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напише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чете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масива</a:t>
            </a:r>
            <a:r>
              <a:rPr lang="en-US" dirty="0"/>
              <a:t> от </a:t>
            </a:r>
            <a:r>
              <a:rPr lang="en-US" dirty="0" err="1"/>
              <a:t>конзолата</a:t>
            </a:r>
            <a:r>
              <a:rPr lang="en-US" dirty="0"/>
              <a:t> и </a:t>
            </a:r>
            <a:r>
              <a:rPr lang="en-US" dirty="0" err="1"/>
              <a:t>проверява</a:t>
            </a:r>
            <a:r>
              <a:rPr lang="en-US" dirty="0"/>
              <a:t> </a:t>
            </a:r>
            <a:r>
              <a:rPr lang="en-US" dirty="0" err="1"/>
              <a:t>дали</a:t>
            </a:r>
            <a:r>
              <a:rPr lang="en-US" dirty="0"/>
              <a:t> са </a:t>
            </a:r>
            <a:r>
              <a:rPr lang="en-US" dirty="0" err="1"/>
              <a:t>еднакви</a:t>
            </a:r>
            <a:r>
              <a:rPr lang="en-US" dirty="0" smtClean="0"/>
              <a:t>.</a:t>
            </a:r>
            <a:endParaRPr lang="bg-BG" dirty="0" smtClean="0"/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en-US" dirty="0" err="1"/>
              <a:t>Сортиране</a:t>
            </a:r>
            <a:r>
              <a:rPr lang="en-US" dirty="0"/>
              <a:t> на </a:t>
            </a:r>
            <a:r>
              <a:rPr lang="en-US" dirty="0" err="1"/>
              <a:t>масив</a:t>
            </a:r>
            <a:r>
              <a:rPr lang="en-US" dirty="0"/>
              <a:t> </a:t>
            </a:r>
            <a:r>
              <a:rPr lang="en-US" dirty="0" err="1"/>
              <a:t>означава</a:t>
            </a:r>
            <a:r>
              <a:rPr lang="en-US" dirty="0"/>
              <a:t> да </a:t>
            </a:r>
            <a:r>
              <a:rPr lang="en-US" dirty="0" err="1"/>
              <a:t>подредим</a:t>
            </a:r>
            <a:r>
              <a:rPr lang="en-US" dirty="0"/>
              <a:t> </a:t>
            </a:r>
            <a:r>
              <a:rPr lang="en-US" dirty="0" err="1"/>
              <a:t>елементите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 в </a:t>
            </a:r>
            <a:r>
              <a:rPr lang="en-US" dirty="0" err="1"/>
              <a:t>нарастващ</a:t>
            </a:r>
            <a:r>
              <a:rPr lang="en-US" dirty="0"/>
              <a:t> (</a:t>
            </a:r>
            <a:r>
              <a:rPr lang="en-US" dirty="0" err="1"/>
              <a:t>намаляващ</a:t>
            </a:r>
            <a:r>
              <a:rPr lang="en-US" dirty="0"/>
              <a:t>) </a:t>
            </a:r>
            <a:r>
              <a:rPr lang="en-US" dirty="0" err="1"/>
              <a:t>ред</a:t>
            </a:r>
            <a:r>
              <a:rPr lang="en-US" dirty="0"/>
              <a:t>. </a:t>
            </a:r>
            <a:r>
              <a:rPr lang="en-US" dirty="0" err="1"/>
              <a:t>Напишете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сортира</a:t>
            </a:r>
            <a:r>
              <a:rPr lang="en-US" dirty="0"/>
              <a:t> </a:t>
            </a:r>
            <a:r>
              <a:rPr lang="en-US" dirty="0" err="1"/>
              <a:t>масив</a:t>
            </a:r>
            <a:r>
              <a:rPr lang="en-US" dirty="0" smtClean="0"/>
              <a:t>. </a:t>
            </a:r>
            <a:endParaRPr lang="en-US" dirty="0"/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dirty="0"/>
              <a:t>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напише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създава</a:t>
            </a:r>
            <a:r>
              <a:rPr lang="en-US" dirty="0"/>
              <a:t> </a:t>
            </a:r>
            <a:r>
              <a:rPr lang="en-US" dirty="0" err="1"/>
              <a:t>правоъгълна</a:t>
            </a:r>
            <a:r>
              <a:rPr lang="en-US" dirty="0"/>
              <a:t> </a:t>
            </a:r>
            <a:r>
              <a:rPr lang="en-US" dirty="0" err="1"/>
              <a:t>матрица</a:t>
            </a:r>
            <a:r>
              <a:rPr lang="en-US" dirty="0"/>
              <a:t> с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 на </a:t>
            </a:r>
            <a:r>
              <a:rPr lang="en-US" b="1" dirty="0"/>
              <a:t>m</a:t>
            </a:r>
            <a:r>
              <a:rPr lang="en-US" dirty="0"/>
              <a:t>. </a:t>
            </a:r>
            <a:r>
              <a:rPr lang="en-US" dirty="0" err="1"/>
              <a:t>Размерността</a:t>
            </a:r>
            <a:r>
              <a:rPr lang="en-US" dirty="0"/>
              <a:t> и </a:t>
            </a:r>
            <a:r>
              <a:rPr lang="en-US" dirty="0" err="1"/>
              <a:t>елементите</a:t>
            </a:r>
            <a:r>
              <a:rPr lang="en-US" dirty="0"/>
              <a:t> на </a:t>
            </a:r>
            <a:r>
              <a:rPr lang="en-US" dirty="0" err="1"/>
              <a:t>матрицата</a:t>
            </a:r>
            <a:r>
              <a:rPr lang="en-US" dirty="0"/>
              <a:t> 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четат</a:t>
            </a:r>
            <a:r>
              <a:rPr lang="en-US" dirty="0"/>
              <a:t> от </a:t>
            </a:r>
            <a:r>
              <a:rPr lang="en-US" dirty="0" err="1"/>
              <a:t>конзолата</a:t>
            </a:r>
            <a:r>
              <a:rPr lang="en-US" dirty="0"/>
              <a:t>. 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намери</a:t>
            </a:r>
            <a:r>
              <a:rPr lang="en-US" dirty="0"/>
              <a:t> </a:t>
            </a:r>
            <a:r>
              <a:rPr lang="en-US" dirty="0" err="1"/>
              <a:t>подматрицата</a:t>
            </a:r>
            <a:r>
              <a:rPr lang="en-US" dirty="0"/>
              <a:t> с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b="1" dirty="0"/>
              <a:t>(3,3)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максимална</a:t>
            </a:r>
            <a:r>
              <a:rPr lang="en-US" dirty="0"/>
              <a:t> </a:t>
            </a:r>
            <a:r>
              <a:rPr lang="en-US" dirty="0" err="1"/>
              <a:t>сума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17260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5333"/>
            <a:ext cx="21945600" cy="1727200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Повтаряемост с оператори </a:t>
            </a:r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err="1" smtClean="0"/>
              <a:t>goto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909" y="2212532"/>
            <a:ext cx="21948578" cy="11202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 колко години напред ще пресмятаме сумата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Брояч на повторенията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1000;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// Начална сума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1.05; // 5%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лихва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брой години: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Again: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 следваща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година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&lt; n)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Again;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След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”+n+”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години сумата е:“+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balance);</a:t>
            </a:r>
          </a:p>
          <a:p>
            <a:pPr marL="0" indent="0">
              <a:buNone/>
            </a:pPr>
            <a:r>
              <a:rPr lang="bg-BG" dirty="0" smtClean="0"/>
              <a:t>        Променливата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bg-BG" dirty="0" smtClean="0"/>
              <a:t>се нарича индекс на цикъла</a:t>
            </a:r>
            <a:r>
              <a:rPr lang="en-US" dirty="0"/>
              <a:t> </a:t>
            </a:r>
            <a:r>
              <a:rPr lang="bg-BG" dirty="0" smtClean="0"/>
              <a:t>с фиксиран брой изпълнения</a:t>
            </a:r>
            <a:r>
              <a:rPr lang="en-US" dirty="0" smtClean="0"/>
              <a:t>.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       Променливата </a:t>
            </a:r>
            <a:r>
              <a:rPr lang="en-US" dirty="0" smtClean="0"/>
              <a:t>n </a:t>
            </a:r>
            <a:r>
              <a:rPr lang="bg-BG" dirty="0" smtClean="0"/>
              <a:t>е лимита за броя на повторенията</a:t>
            </a:r>
            <a:r>
              <a:rPr lang="en-US" dirty="0" smtClean="0"/>
              <a:t>.</a:t>
            </a:r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372" y="739976"/>
            <a:ext cx="21945600" cy="1727200"/>
          </a:xfrm>
        </p:spPr>
        <p:txBody>
          <a:bodyPr anchor="ctr">
            <a:normAutofit/>
          </a:bodyPr>
          <a:lstStyle/>
          <a:p>
            <a:r>
              <a:rPr lang="bg-BG" dirty="0"/>
              <a:t>Повтаряемост </a:t>
            </a:r>
            <a:r>
              <a:rPr lang="bg-BG" dirty="0" smtClean="0"/>
              <a:t>с </a:t>
            </a:r>
            <a:r>
              <a:rPr lang="bg-BG" dirty="0"/>
              <a:t>оператори </a:t>
            </a:r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break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1391" y="2830924"/>
            <a:ext cx="21948578" cy="10680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За колко години напред ще пресмятаме сумата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Брояч на повторенията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1000;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// Начална сума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1.05; // 5%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лихва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брой години: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Again: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// за следваща 1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година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&gt;= n) break;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Again;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След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”+n+”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години сумата е:“+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balance);</a:t>
            </a:r>
          </a:p>
          <a:p>
            <a:pPr marL="0" indent="0">
              <a:buNone/>
            </a:pPr>
            <a:r>
              <a:rPr lang="bg-BG" dirty="0"/>
              <a:t>        Променливата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се нарича индекс на цикъла</a:t>
            </a:r>
            <a:r>
              <a:rPr lang="en-US" dirty="0"/>
              <a:t> </a:t>
            </a:r>
            <a:r>
              <a:rPr lang="bg-BG" dirty="0"/>
              <a:t>с фиксиран брой </a:t>
            </a:r>
            <a:r>
              <a:rPr lang="bg-BG" dirty="0" smtClean="0"/>
              <a:t>изпълнения</a:t>
            </a:r>
            <a:r>
              <a:rPr lang="en-US" dirty="0" smtClean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  Променливата </a:t>
            </a:r>
            <a:r>
              <a:rPr lang="en-US" dirty="0"/>
              <a:t>n </a:t>
            </a:r>
            <a:r>
              <a:rPr lang="bg-BG" dirty="0"/>
              <a:t>е лимита за броя на </a:t>
            </a:r>
            <a:r>
              <a:rPr lang="bg-BG" dirty="0" smtClean="0"/>
              <a:t>повторенията</a:t>
            </a:r>
            <a:r>
              <a:rPr lang="en-US" dirty="0" smtClean="0"/>
              <a:t>.</a:t>
            </a:r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Оператор за цикъл </a:t>
            </a:r>
            <a:r>
              <a:rPr lang="en-US" dirty="0"/>
              <a:t>while { … };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338" y="2308225"/>
            <a:ext cx="21734462" cy="1045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 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0723" y="2869966"/>
            <a:ext cx="8845342" cy="8403778"/>
            <a:chOff x="-265006" y="0"/>
            <a:chExt cx="1950968" cy="2136961"/>
          </a:xfrm>
        </p:grpSpPr>
        <p:sp>
          <p:nvSpPr>
            <p:cNvPr id="6" name="Rectangle 5"/>
            <p:cNvSpPr/>
            <p:nvPr/>
          </p:nvSpPr>
          <p:spPr>
            <a:xfrm>
              <a:off x="1626743" y="1972997"/>
              <a:ext cx="59219" cy="1639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760" y="872819"/>
              <a:ext cx="429976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b="1" dirty="0" err="1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true</a:t>
              </a:r>
              <a:r>
                <a:rPr lang="en-US" sz="900" b="1" dirty="0" err="1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а</a:t>
              </a:r>
              <a:endParaRPr lang="en-US" sz="1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1839" y="939650"/>
              <a:ext cx="51991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b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Shape 51175"/>
            <p:cNvSpPr/>
            <p:nvPr/>
          </p:nvSpPr>
          <p:spPr>
            <a:xfrm>
              <a:off x="107950" y="378460"/>
              <a:ext cx="1279525" cy="487045"/>
            </a:xfrm>
            <a:custGeom>
              <a:avLst/>
              <a:gdLst/>
              <a:ahLst/>
              <a:cxnLst/>
              <a:rect l="0" t="0" r="0" b="0"/>
              <a:pathLst>
                <a:path w="1279525" h="487045">
                  <a:moveTo>
                    <a:pt x="0" y="243840"/>
                  </a:moveTo>
                  <a:lnTo>
                    <a:pt x="639445" y="0"/>
                  </a:lnTo>
                  <a:lnTo>
                    <a:pt x="1279525" y="243840"/>
                  </a:lnTo>
                  <a:lnTo>
                    <a:pt x="639445" y="487045"/>
                  </a:lnTo>
                  <a:lnTo>
                    <a:pt x="0" y="243840"/>
                  </a:lnTo>
                  <a:close/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289" y="527505"/>
              <a:ext cx="777044" cy="1614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b="1" dirty="0" err="1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Услови</a:t>
              </a:r>
              <a:r>
                <a:rPr lang="bg-BG" sz="4400" b="1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е</a:t>
              </a:r>
              <a:endParaRPr lang="en-US" sz="4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Shape 51179"/>
            <p:cNvSpPr/>
            <p:nvPr/>
          </p:nvSpPr>
          <p:spPr>
            <a:xfrm>
              <a:off x="107950" y="1189990"/>
              <a:ext cx="1279525" cy="324485"/>
            </a:xfrm>
            <a:custGeom>
              <a:avLst/>
              <a:gdLst/>
              <a:ahLst/>
              <a:cxnLst/>
              <a:rect l="0" t="0" r="0" b="0"/>
              <a:pathLst>
                <a:path w="1279525" h="324485">
                  <a:moveTo>
                    <a:pt x="0" y="324485"/>
                  </a:moveTo>
                  <a:lnTo>
                    <a:pt x="1279525" y="324485"/>
                  </a:lnTo>
                  <a:lnTo>
                    <a:pt x="1279525" y="0"/>
                  </a:lnTo>
                  <a:lnTo>
                    <a:pt x="0" y="0"/>
                  </a:lnTo>
                  <a:close/>
                </a:path>
              </a:pathLst>
            </a:custGeom>
            <a:ln w="1206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51180"/>
            <p:cNvSpPr/>
            <p:nvPr/>
          </p:nvSpPr>
          <p:spPr>
            <a:xfrm>
              <a:off x="747395" y="0"/>
              <a:ext cx="635" cy="312420"/>
            </a:xfrm>
            <a:custGeom>
              <a:avLst/>
              <a:gdLst/>
              <a:ahLst/>
              <a:cxnLst/>
              <a:rect l="0" t="0" r="0" b="0"/>
              <a:pathLst>
                <a:path w="635" h="312420">
                  <a:moveTo>
                    <a:pt x="0" y="0"/>
                  </a:moveTo>
                  <a:lnTo>
                    <a:pt x="635" y="312420"/>
                  </a:lnTo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51181"/>
            <p:cNvSpPr/>
            <p:nvPr/>
          </p:nvSpPr>
          <p:spPr>
            <a:xfrm>
              <a:off x="709930" y="302895"/>
              <a:ext cx="74930" cy="75565"/>
            </a:xfrm>
            <a:custGeom>
              <a:avLst/>
              <a:gdLst/>
              <a:ahLst/>
              <a:cxnLst/>
              <a:rect l="0" t="0" r="0" b="0"/>
              <a:pathLst>
                <a:path w="74930" h="75565">
                  <a:moveTo>
                    <a:pt x="0" y="0"/>
                  </a:moveTo>
                  <a:lnTo>
                    <a:pt x="74930" y="0"/>
                  </a:lnTo>
                  <a:lnTo>
                    <a:pt x="37465" y="75565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51182"/>
            <p:cNvSpPr/>
            <p:nvPr/>
          </p:nvSpPr>
          <p:spPr>
            <a:xfrm>
              <a:off x="747395" y="865505"/>
              <a:ext cx="635" cy="258445"/>
            </a:xfrm>
            <a:custGeom>
              <a:avLst/>
              <a:gdLst/>
              <a:ahLst/>
              <a:cxnLst/>
              <a:rect l="0" t="0" r="0" b="0"/>
              <a:pathLst>
                <a:path w="635" h="258445">
                  <a:moveTo>
                    <a:pt x="0" y="0"/>
                  </a:moveTo>
                  <a:lnTo>
                    <a:pt x="635" y="258445"/>
                  </a:lnTo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51183"/>
            <p:cNvSpPr/>
            <p:nvPr/>
          </p:nvSpPr>
          <p:spPr>
            <a:xfrm>
              <a:off x="709930" y="1114425"/>
              <a:ext cx="74930" cy="75565"/>
            </a:xfrm>
            <a:custGeom>
              <a:avLst/>
              <a:gdLst/>
              <a:ahLst/>
              <a:cxnLst/>
              <a:rect l="0" t="0" r="0" b="0"/>
              <a:pathLst>
                <a:path w="74930" h="75565">
                  <a:moveTo>
                    <a:pt x="0" y="0"/>
                  </a:moveTo>
                  <a:lnTo>
                    <a:pt x="74930" y="0"/>
                  </a:lnTo>
                  <a:lnTo>
                    <a:pt x="37465" y="75565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51184"/>
            <p:cNvSpPr/>
            <p:nvPr/>
          </p:nvSpPr>
          <p:spPr>
            <a:xfrm>
              <a:off x="813435" y="108585"/>
              <a:ext cx="753745" cy="1243965"/>
            </a:xfrm>
            <a:custGeom>
              <a:avLst/>
              <a:gdLst/>
              <a:ahLst/>
              <a:cxnLst/>
              <a:rect l="0" t="0" r="0" b="0"/>
              <a:pathLst>
                <a:path w="753745" h="1243965">
                  <a:moveTo>
                    <a:pt x="574040" y="1243965"/>
                  </a:moveTo>
                  <a:lnTo>
                    <a:pt x="753745" y="1243965"/>
                  </a:lnTo>
                  <a:lnTo>
                    <a:pt x="753745" y="0"/>
                  </a:lnTo>
                  <a:lnTo>
                    <a:pt x="0" y="0"/>
                  </a:lnTo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51185"/>
            <p:cNvSpPr/>
            <p:nvPr/>
          </p:nvSpPr>
          <p:spPr>
            <a:xfrm>
              <a:off x="747395" y="69850"/>
              <a:ext cx="75565" cy="76200"/>
            </a:xfrm>
            <a:custGeom>
              <a:avLst/>
              <a:gdLst/>
              <a:ahLst/>
              <a:cxnLst/>
              <a:rect l="0" t="0" r="0" b="0"/>
              <a:pathLst>
                <a:path w="75565" h="76200">
                  <a:moveTo>
                    <a:pt x="75565" y="0"/>
                  </a:moveTo>
                  <a:lnTo>
                    <a:pt x="75565" y="76200"/>
                  </a:lnTo>
                  <a:lnTo>
                    <a:pt x="0" y="38735"/>
                  </a:lnTo>
                  <a:lnTo>
                    <a:pt x="7556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51186"/>
            <p:cNvSpPr/>
            <p:nvPr/>
          </p:nvSpPr>
          <p:spPr>
            <a:xfrm>
              <a:off x="0" y="622300"/>
              <a:ext cx="681355" cy="1211580"/>
            </a:xfrm>
            <a:custGeom>
              <a:avLst/>
              <a:gdLst/>
              <a:ahLst/>
              <a:cxnLst/>
              <a:rect l="0" t="0" r="0" b="0"/>
              <a:pathLst>
                <a:path w="681355" h="1211580">
                  <a:moveTo>
                    <a:pt x="107950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681355" y="1211580"/>
                  </a:lnTo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51187"/>
            <p:cNvSpPr/>
            <p:nvPr/>
          </p:nvSpPr>
          <p:spPr>
            <a:xfrm>
              <a:off x="671830" y="1795780"/>
              <a:ext cx="75565" cy="76200"/>
            </a:xfrm>
            <a:custGeom>
              <a:avLst/>
              <a:gdLst/>
              <a:ahLst/>
              <a:cxnLst/>
              <a:rect l="0" t="0" r="0" b="0"/>
              <a:pathLst>
                <a:path w="75565" h="76200">
                  <a:moveTo>
                    <a:pt x="0" y="0"/>
                  </a:moveTo>
                  <a:lnTo>
                    <a:pt x="75565" y="381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51188"/>
            <p:cNvSpPr/>
            <p:nvPr/>
          </p:nvSpPr>
          <p:spPr>
            <a:xfrm>
              <a:off x="747395" y="1514475"/>
              <a:ext cx="635" cy="474980"/>
            </a:xfrm>
            <a:custGeom>
              <a:avLst/>
              <a:gdLst/>
              <a:ahLst/>
              <a:cxnLst/>
              <a:rect l="0" t="0" r="0" b="0"/>
              <a:pathLst>
                <a:path w="635" h="474980">
                  <a:moveTo>
                    <a:pt x="0" y="0"/>
                  </a:moveTo>
                  <a:lnTo>
                    <a:pt x="635" y="474980"/>
                  </a:lnTo>
                </a:path>
              </a:pathLst>
            </a:custGeom>
            <a:ln w="1206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51189"/>
            <p:cNvSpPr/>
            <p:nvPr/>
          </p:nvSpPr>
          <p:spPr>
            <a:xfrm>
              <a:off x="709930" y="1979930"/>
              <a:ext cx="74930" cy="76200"/>
            </a:xfrm>
            <a:custGeom>
              <a:avLst/>
              <a:gdLst/>
              <a:ahLst/>
              <a:cxnLst/>
              <a:rect l="0" t="0" r="0" b="0"/>
              <a:pathLst>
                <a:path w="74930" h="76200">
                  <a:moveTo>
                    <a:pt x="0" y="0"/>
                  </a:moveTo>
                  <a:lnTo>
                    <a:pt x="74930" y="0"/>
                  </a:lnTo>
                  <a:lnTo>
                    <a:pt x="37465" y="7620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0023" y="1260631"/>
              <a:ext cx="1378356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Тяло</a:t>
              </a:r>
              <a:r>
                <a:rPr lang="en-US" sz="44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на </a:t>
              </a:r>
              <a:r>
                <a:rPr lang="en-US" sz="4400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цикъла</a:t>
              </a:r>
              <a:endParaRPr lang="en-US" sz="4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65555" y="1306933"/>
              <a:ext cx="51991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b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65006" y="447062"/>
              <a:ext cx="474147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4400" b="1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false</a:t>
              </a:r>
              <a:endParaRPr lang="en-US" sz="1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2049" y="903074"/>
              <a:ext cx="51991" cy="1481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6322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b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040758" y="2400034"/>
            <a:ext cx="14901523" cy="10468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int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n=0; 	</a:t>
            </a:r>
            <a:endParaRPr lang="bg-BG" sz="4200" dirty="0" smtClean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int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;	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double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balance = 1000;</a:t>
            </a: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double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interestRate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= 1.05; </a:t>
            </a:r>
            <a:endParaRPr lang="bg-BG" sz="4200" dirty="0" smtClean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Console.WriteLine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(“</a:t>
            </a: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Въведете брой години: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”);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1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n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= Convert.ToInt32(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Console.ReadLine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());</a:t>
            </a: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While(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++ &lt; n)</a:t>
            </a: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{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 balance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*= 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interestRate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;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}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  <a:sym typeface="Canela Text Regular"/>
            </a:endParaRPr>
          </a:p>
          <a:p>
            <a:pPr lvl="0" algn="l" defTabSz="2438337" hangingPunct="1">
              <a:spcBef>
                <a:spcPts val="2400"/>
              </a:spcBef>
              <a:buSzPct val="150000"/>
            </a:pP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Console.WriteLine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(“</a:t>
            </a: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След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 ”+n+” </a:t>
            </a: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години сумата е:“+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  <a:sym typeface="Canela Text Regular"/>
              </a:rPr>
              <a:t>balance);</a:t>
            </a:r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43" y="120316"/>
            <a:ext cx="21945600" cy="1146697"/>
          </a:xfrm>
        </p:spPr>
        <p:txBody>
          <a:bodyPr anchor="ctr">
            <a:normAutofit/>
          </a:bodyPr>
          <a:lstStyle/>
          <a:p>
            <a:r>
              <a:rPr lang="bg-BG" sz="6000" dirty="0" smtClean="0"/>
              <a:t>Оператор </a:t>
            </a:r>
            <a:r>
              <a:rPr lang="en-US" sz="6000" dirty="0" smtClean="0"/>
              <a:t>while – </a:t>
            </a:r>
            <a:r>
              <a:rPr lang="bg-BG" sz="6000" dirty="0" smtClean="0"/>
              <a:t>основни свойства</a:t>
            </a:r>
            <a:r>
              <a:rPr lang="en-US" sz="6000" dirty="0" smtClean="0"/>
              <a:t> </a:t>
            </a:r>
            <a:endParaRPr lang="bg-BG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052" y="1349365"/>
            <a:ext cx="22842106" cy="12366635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bg-BG" dirty="0" smtClean="0"/>
              <a:t> </a:t>
            </a:r>
            <a:r>
              <a:rPr lang="bg-BG" sz="5200" dirty="0" smtClean="0"/>
              <a:t>Изпълнява се докато стойността на израза </a:t>
            </a:r>
            <a:r>
              <a:rPr lang="en-US" sz="5200" dirty="0" smtClean="0"/>
              <a:t>&lt;</a:t>
            </a:r>
            <a:r>
              <a:rPr lang="bg-BG" sz="5200" dirty="0" smtClean="0"/>
              <a:t>условие</a:t>
            </a:r>
            <a:r>
              <a:rPr lang="en-US" sz="5200" dirty="0" smtClean="0"/>
              <a:t>&gt;</a:t>
            </a:r>
            <a:r>
              <a:rPr lang="bg-BG" sz="5200" dirty="0" smtClean="0"/>
              <a:t> е </a:t>
            </a:r>
            <a:r>
              <a:rPr lang="en-US" sz="5200" dirty="0" smtClean="0"/>
              <a:t>true.</a:t>
            </a:r>
            <a:endParaRPr lang="bg-BG" sz="5200" dirty="0" smtClean="0"/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bg-BG" sz="5200" dirty="0"/>
              <a:t> </a:t>
            </a:r>
            <a:r>
              <a:rPr lang="bg-BG" sz="5200" dirty="0" smtClean="0"/>
              <a:t>Тялото на цикъла се изпълнява различен брой в зависимост от &lt;условието&gt;.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bg-BG" sz="5200" dirty="0"/>
              <a:t> У</a:t>
            </a:r>
            <a:r>
              <a:rPr lang="en-US" sz="5200" dirty="0" err="1" smtClean="0"/>
              <a:t>словието</a:t>
            </a:r>
            <a:r>
              <a:rPr lang="en-US" sz="5200" dirty="0" smtClean="0"/>
              <a:t> </a:t>
            </a:r>
            <a:r>
              <a:rPr lang="en-US" sz="5200" dirty="0"/>
              <a:t>на </a:t>
            </a:r>
            <a:r>
              <a:rPr lang="en-US" sz="5200" dirty="0" err="1" smtClean="0"/>
              <a:t>цикъла</a:t>
            </a:r>
            <a:r>
              <a:rPr lang="bg-BG" sz="5200" dirty="0" smtClean="0"/>
              <a:t> </a:t>
            </a:r>
            <a:r>
              <a:rPr lang="en-US" sz="5200" b="1" dirty="0" smtClean="0"/>
              <a:t>while</a:t>
            </a:r>
            <a:r>
              <a:rPr lang="en-US" sz="5200" dirty="0" smtClean="0"/>
              <a:t> е </a:t>
            </a:r>
            <a:r>
              <a:rPr lang="en-US" sz="5200" dirty="0" err="1" smtClean="0"/>
              <a:t>цикъл</a:t>
            </a:r>
            <a:r>
              <a:rPr lang="en-US" sz="5200" dirty="0" smtClean="0"/>
              <a:t> </a:t>
            </a:r>
            <a:r>
              <a:rPr lang="en-US" sz="5200" dirty="0"/>
              <a:t>с </a:t>
            </a:r>
            <a:r>
              <a:rPr lang="en-US" sz="5200" dirty="0" err="1"/>
              <a:t>предусловие</a:t>
            </a:r>
            <a:r>
              <a:rPr lang="en-US" sz="5200" dirty="0"/>
              <a:t> (</a:t>
            </a:r>
            <a:r>
              <a:rPr lang="en-US" sz="5200" b="1" dirty="0"/>
              <a:t>pre-test loop</a:t>
            </a:r>
            <a:r>
              <a:rPr lang="en-US" sz="5200" dirty="0" smtClean="0"/>
              <a:t>)</a:t>
            </a:r>
            <a:r>
              <a:rPr lang="bg-BG" sz="5200" dirty="0" smtClean="0"/>
              <a:t>.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5200" dirty="0" err="1"/>
              <a:t>Тялото</a:t>
            </a:r>
            <a:r>
              <a:rPr lang="en-US" sz="5200" dirty="0"/>
              <a:t> на </a:t>
            </a:r>
            <a:r>
              <a:rPr lang="en-US" sz="5200" b="1" dirty="0"/>
              <a:t>while</a:t>
            </a:r>
            <a:r>
              <a:rPr lang="en-US" sz="5200" dirty="0"/>
              <a:t> </a:t>
            </a:r>
            <a:r>
              <a:rPr lang="en-US" sz="5200" dirty="0" err="1"/>
              <a:t>цикъл</a:t>
            </a:r>
            <a:r>
              <a:rPr lang="en-US" sz="5200" dirty="0"/>
              <a:t> </a:t>
            </a:r>
            <a:r>
              <a:rPr lang="en-US" sz="5200" dirty="0" err="1"/>
              <a:t>може</a:t>
            </a:r>
            <a:r>
              <a:rPr lang="en-US" sz="5200" dirty="0"/>
              <a:t> и да не </a:t>
            </a:r>
            <a:r>
              <a:rPr lang="en-US" sz="5200" dirty="0" err="1"/>
              <a:t>се</a:t>
            </a:r>
            <a:r>
              <a:rPr lang="en-US" sz="5200" dirty="0"/>
              <a:t> </a:t>
            </a:r>
            <a:r>
              <a:rPr lang="en-US" sz="5200" dirty="0" err="1"/>
              <a:t>изпълни</a:t>
            </a:r>
            <a:r>
              <a:rPr lang="en-US" sz="5200" dirty="0"/>
              <a:t> </a:t>
            </a:r>
            <a:r>
              <a:rPr lang="en-US" sz="5200" dirty="0" err="1"/>
              <a:t>нито</a:t>
            </a:r>
            <a:r>
              <a:rPr lang="en-US" sz="5200" dirty="0"/>
              <a:t> </a:t>
            </a:r>
            <a:r>
              <a:rPr lang="en-US" sz="5200" dirty="0" err="1"/>
              <a:t>веднъж</a:t>
            </a:r>
            <a:r>
              <a:rPr lang="en-US" sz="5200" dirty="0"/>
              <a:t>, </a:t>
            </a:r>
            <a:r>
              <a:rPr lang="en-US" sz="5200" dirty="0" err="1"/>
              <a:t>ако</a:t>
            </a:r>
            <a:r>
              <a:rPr lang="en-US" sz="5200" dirty="0"/>
              <a:t> в </a:t>
            </a:r>
            <a:r>
              <a:rPr lang="en-US" sz="5200" dirty="0" err="1"/>
              <a:t>самото</a:t>
            </a:r>
            <a:r>
              <a:rPr lang="en-US" sz="5200" dirty="0"/>
              <a:t> </a:t>
            </a:r>
            <a:r>
              <a:rPr lang="en-US" sz="5200" dirty="0" err="1"/>
              <a:t>начало</a:t>
            </a:r>
            <a:r>
              <a:rPr lang="en-US" sz="5200" dirty="0"/>
              <a:t> </a:t>
            </a:r>
            <a:r>
              <a:rPr lang="bg-BG" sz="5200" dirty="0" smtClean="0"/>
              <a:t>&lt;</a:t>
            </a:r>
            <a:r>
              <a:rPr lang="en-US" sz="5200" dirty="0" err="1" smtClean="0"/>
              <a:t>условието</a:t>
            </a:r>
            <a:r>
              <a:rPr lang="bg-BG" sz="5200" dirty="0" smtClean="0"/>
              <a:t>&gt; получи стойност </a:t>
            </a:r>
            <a:r>
              <a:rPr lang="en-US" sz="5200" dirty="0" smtClean="0"/>
              <a:t>false.</a:t>
            </a:r>
            <a:endParaRPr lang="bg-BG" sz="5200" dirty="0" smtClean="0"/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5200" dirty="0" err="1"/>
              <a:t>Ако</a:t>
            </a:r>
            <a:r>
              <a:rPr lang="en-US" sz="5200" dirty="0"/>
              <a:t> </a:t>
            </a:r>
            <a:r>
              <a:rPr lang="en-US" sz="5200" dirty="0" err="1"/>
              <a:t>условието</a:t>
            </a:r>
            <a:r>
              <a:rPr lang="en-US" sz="5200" dirty="0"/>
              <a:t> на </a:t>
            </a:r>
            <a:r>
              <a:rPr lang="en-US" sz="5200" dirty="0" err="1"/>
              <a:t>цикъла</a:t>
            </a:r>
            <a:r>
              <a:rPr lang="en-US" sz="5200" dirty="0"/>
              <a:t> </a:t>
            </a:r>
            <a:r>
              <a:rPr lang="bg-BG" sz="5200" dirty="0" smtClean="0"/>
              <a:t>всеки път получава стойност </a:t>
            </a:r>
            <a:r>
              <a:rPr lang="en-US" sz="5200" dirty="0" smtClean="0"/>
              <a:t>false, </a:t>
            </a:r>
            <a:r>
              <a:rPr lang="en-US" sz="5200" dirty="0" err="1"/>
              <a:t>той</a:t>
            </a:r>
            <a:r>
              <a:rPr lang="en-US" sz="5200" dirty="0"/>
              <a:t> </a:t>
            </a:r>
            <a:r>
              <a:rPr lang="en-US" sz="5200" dirty="0" err="1"/>
              <a:t>ще</a:t>
            </a:r>
            <a:r>
              <a:rPr lang="en-US" sz="5200" dirty="0"/>
              <a:t> </a:t>
            </a:r>
            <a:r>
              <a:rPr lang="en-US" sz="5200" dirty="0" err="1"/>
              <a:t>се</a:t>
            </a:r>
            <a:r>
              <a:rPr lang="en-US" sz="5200" dirty="0"/>
              <a:t> </a:t>
            </a:r>
            <a:r>
              <a:rPr lang="en-US" sz="5200" dirty="0" err="1"/>
              <a:t>изпълнява</a:t>
            </a:r>
            <a:r>
              <a:rPr lang="en-US" sz="5200" dirty="0"/>
              <a:t> </a:t>
            </a:r>
            <a:r>
              <a:rPr lang="en-US" sz="5200" dirty="0" err="1"/>
              <a:t>безкрайно</a:t>
            </a:r>
            <a:r>
              <a:rPr lang="en-US" sz="5200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 </a:t>
            </a:r>
            <a:r>
              <a:rPr lang="bg-BG" sz="5200" dirty="0" smtClean="0"/>
              <a:t>Разполагаме със сумата </a:t>
            </a:r>
            <a:r>
              <a:rPr lang="en-US" sz="5200" dirty="0" err="1" smtClean="0"/>
              <a:t>initialAmount</a:t>
            </a:r>
            <a:r>
              <a:rPr lang="bg-BG" sz="5200" dirty="0" smtClean="0"/>
              <a:t>. Колко години трябва да ги държим на влог</a:t>
            </a:r>
            <a:r>
              <a:rPr lang="en-US" sz="5200" dirty="0" smtClean="0"/>
              <a:t>,</a:t>
            </a:r>
            <a:r>
              <a:rPr lang="bg-BG" sz="5200" dirty="0" smtClean="0"/>
              <a:t> за да нарастне сумата до стойност </a:t>
            </a:r>
            <a:r>
              <a:rPr lang="en-US" sz="5200" dirty="0" err="1" smtClean="0"/>
              <a:t>desiredAmount</a:t>
            </a:r>
            <a:r>
              <a:rPr lang="bg-BG" sz="5200" dirty="0" smtClean="0"/>
              <a:t> при лихва </a:t>
            </a:r>
            <a:r>
              <a:rPr lang="en-US" sz="5200" dirty="0" smtClean="0"/>
              <a:t>interest</a:t>
            </a:r>
            <a:r>
              <a:rPr lang="bg-BG" sz="5200" dirty="0" smtClean="0"/>
              <a:t> %?</a:t>
            </a:r>
            <a:endParaRPr lang="en-US" sz="5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bg-BG" sz="5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n=0; double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initialAmount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desiredAmount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, interest;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начална сума:");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initialAmount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желана сума:");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desiredAmount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лихвен процент:");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interest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interest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= interest/100.0 + 1;       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initialAmount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desiredAmount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){	      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initialAmount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*= interest;      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n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++;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След "+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n+" </a:t>
            </a:r>
            <a:r>
              <a:rPr lang="bg-BG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години сумата ще е:"+ 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initialAmount</a:t>
            </a:r>
            <a:r>
              <a:rPr lang="en-U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	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76A6B-0D97-D545-91D1-90E533E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5" y="219115"/>
            <a:ext cx="21945600" cy="1169847"/>
          </a:xfrm>
        </p:spPr>
        <p:txBody>
          <a:bodyPr anchor="ctr">
            <a:normAutofit/>
          </a:bodyPr>
          <a:lstStyle/>
          <a:p>
            <a:r>
              <a:rPr lang="bg-BG" dirty="0" smtClean="0"/>
              <a:t>Пример за използване на цикъл</a:t>
            </a:r>
            <a:r>
              <a:rPr lang="en-US" dirty="0" smtClean="0"/>
              <a:t> while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876A6B-0D97-D545-91D1-90E533EA5AD9}"/>
              </a:ext>
            </a:extLst>
          </p:cNvPr>
          <p:cNvSpPr txBox="1">
            <a:spLocks/>
          </p:cNvSpPr>
          <p:nvPr/>
        </p:nvSpPr>
        <p:spPr>
          <a:xfrm>
            <a:off x="1230775" y="3961562"/>
            <a:ext cx="22615813" cy="843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20000"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брой елементи на редицата 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n:");    </a:t>
            </a:r>
            <a:endParaRPr lang="en-US" sz="4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</a:t>
            </a:r>
            <a:r>
              <a:rPr lang="bg-BG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Дължина на редицата    </a:t>
            </a:r>
            <a:endParaRPr lang="en-US" sz="4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sum=0,  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int.MinValue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en-US" sz="4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+= next;        </a:t>
            </a:r>
            <a:endParaRPr lang="en-US" sz="4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hangingPunct="1">
              <a:lnSpc>
                <a:spcPct val="100000"/>
              </a:lnSpc>
            </a:pPr>
            <a:r>
              <a:rPr lang="bg-BG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if(next&gt;</a:t>
            </a: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= next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if(next&lt;</a:t>
            </a: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= next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" + sum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("Min = " +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nmin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("Max = " +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hangingPunct="1">
              <a:lnSpc>
                <a:spcPct val="100000"/>
              </a:lnSpc>
            </a:pPr>
            <a:r>
              <a:rPr lang="en-US" sz="4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= " + (double )sum/(double )n</a:t>
            </a:r>
            <a:r>
              <a:rPr lang="en-US" sz="4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hangingPunct="1">
              <a:lnSpc>
                <a:spcPct val="100000"/>
              </a:lnSpc>
            </a:pPr>
            <a:r>
              <a:rPr lang="en-US" sz="4400" dirty="0" smtClean="0">
                <a:latin typeface="Canela Text Regular"/>
              </a:rPr>
              <a:t>    	</a:t>
            </a:r>
            <a:endParaRPr lang="x-none" sz="4400" dirty="0">
              <a:latin typeface="Canela T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775" y="1709869"/>
            <a:ext cx="21945600" cy="1930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bg-BG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Програма, която въвежда броя на числата и самите числа в една редица и пресмята сумата им и средната стойност, намира най-малкото и най-голямото число в редицата.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893" y="562708"/>
            <a:ext cx="21948578" cy="133616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800" dirty="0">
                <a:latin typeface="+mn-lt"/>
                <a:cs typeface="Courier New" panose="02070309020205020404" pitchFamily="49" charset="0"/>
              </a:rPr>
              <a:t>Пресмятане на </a:t>
            </a:r>
            <a:r>
              <a:rPr lang="bg-BG" sz="4800" dirty="0" smtClean="0">
                <a:latin typeface="+mn-lt"/>
                <a:cs typeface="Courier New" panose="02070309020205020404" pitchFamily="49" charset="0"/>
              </a:rPr>
              <a:t>числото </a:t>
            </a:r>
            <a:r>
              <a:rPr lang="en-GB" sz="4800" dirty="0" smtClean="0">
                <a:latin typeface="+mn-lt"/>
                <a:cs typeface="Courier New" panose="02070309020205020404" pitchFamily="49" charset="0"/>
              </a:rPr>
              <a:t>PI</a:t>
            </a:r>
            <a:r>
              <a:rPr lang="bg-BG" sz="4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bg-BG" sz="4800" dirty="0" smtClean="0">
                <a:latin typeface="+mn-lt"/>
                <a:cs typeface="Courier New" panose="02070309020205020404" pitchFamily="49" charset="0"/>
              </a:rPr>
              <a:t>по метода на Лайбниц 1674 год.</a:t>
            </a:r>
          </a:p>
          <a:p>
            <a:pPr marL="0" indent="0">
              <a:lnSpc>
                <a:spcPct val="110000"/>
              </a:lnSpc>
              <a:buNone/>
            </a:pPr>
            <a:endParaRPr lang="bg-BG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1.0, Pi=0,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PiOld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double.MaxValue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Пресмятане на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метода на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Leibniz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Въведете точност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:");     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EPS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      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div=1; 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За да бъде условието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while(div&gt;EPS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      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PiOld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Pi;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Pi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Pi + s * (4.0 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-s;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2.0;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div=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PiOld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("EPS Calculated="+div+"   PI ="+ Pi);  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Aproximated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PI ="+ Pi);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91" y="1210889"/>
            <a:ext cx="9412882" cy="12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16170</TotalTime>
  <Words>3389</Words>
  <Application>Microsoft Office PowerPoint</Application>
  <PresentationFormat>Custom</PresentationFormat>
  <Paragraphs>500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4" baseType="lpstr">
      <vt:lpstr>Arial</vt:lpstr>
      <vt:lpstr>Avenir Book</vt:lpstr>
      <vt:lpstr>Avenir Heavy</vt:lpstr>
      <vt:lpstr>Canela Bold</vt:lpstr>
      <vt:lpstr>Canela Deck Regular</vt:lpstr>
      <vt:lpstr>Canela Text Regular</vt:lpstr>
      <vt:lpstr>Consolas</vt:lpstr>
      <vt:lpstr>Corbel</vt:lpstr>
      <vt:lpstr>Courier New</vt:lpstr>
      <vt:lpstr>Graphik</vt:lpstr>
      <vt:lpstr>Graphik Medium</vt:lpstr>
      <vt:lpstr>Graphik Semibold</vt:lpstr>
      <vt:lpstr>Helvetica</vt:lpstr>
      <vt:lpstr>Helvetica Neue</vt:lpstr>
      <vt:lpstr>Verdana</vt:lpstr>
      <vt:lpstr>23_ClassicWhite</vt:lpstr>
      <vt:lpstr>Bitmap Image</vt:lpstr>
      <vt:lpstr>PowerPoint Presentation</vt:lpstr>
      <vt:lpstr>Цикли Масиви  Кортежи </vt:lpstr>
      <vt:lpstr>Повтаряне на фрагменти  от код</vt:lpstr>
      <vt:lpstr>Повтаряемост с оператори if и goto</vt:lpstr>
      <vt:lpstr>Повтаряемост с оператори if и break</vt:lpstr>
      <vt:lpstr>Оператор за цикъл while { … };</vt:lpstr>
      <vt:lpstr>Оператор while – основни свойства </vt:lpstr>
      <vt:lpstr>Пример за използване на цикъл while</vt:lpstr>
      <vt:lpstr>PowerPoint Presentation</vt:lpstr>
      <vt:lpstr>Оператор за цикъл do-while</vt:lpstr>
      <vt:lpstr>Пример за вложени do …while оператори</vt:lpstr>
      <vt:lpstr>Анализ на резултата от изпълнението</vt:lpstr>
      <vt:lpstr>Оператор за цикъл for</vt:lpstr>
      <vt:lpstr>PowerPoint Presentation</vt:lpstr>
      <vt:lpstr>PowerPoint Presentation</vt:lpstr>
      <vt:lpstr>PowerPoint Presentation</vt:lpstr>
      <vt:lpstr>Оператор за цикъл foreach </vt:lpstr>
      <vt:lpstr>Задачи за самостоятелна работа</vt:lpstr>
      <vt:lpstr>Масиви</vt:lpstr>
      <vt:lpstr>PowerPoint Presentation</vt:lpstr>
      <vt:lpstr>Присвояване на стойности на масив</vt:lpstr>
      <vt:lpstr>PowerPoint Presentation</vt:lpstr>
      <vt:lpstr>Резултат от изпълнението на примера</vt:lpstr>
      <vt:lpstr>Използване на цикъл foreach</vt:lpstr>
      <vt:lpstr>PowerPoint Presentation</vt:lpstr>
      <vt:lpstr>PowerPoint Presentation</vt:lpstr>
      <vt:lpstr>Обхождане на елементите на масив с цикъл</vt:lpstr>
      <vt:lpstr>Обръщане на масив в обратен ред</vt:lpstr>
      <vt:lpstr>Четене на масив от конзолата </vt:lpstr>
      <vt:lpstr>Печат на масив на конзолата </vt:lpstr>
      <vt:lpstr>Двумерни масиви</vt:lpstr>
      <vt:lpstr>Достъп до елементите на двумерен масив</vt:lpstr>
      <vt:lpstr>Отпечатване на матрица – пример </vt:lpstr>
      <vt:lpstr>Въвеждане на двумерен масив от конзолата</vt:lpstr>
      <vt:lpstr>Назъбени (jagged) масиви </vt:lpstr>
      <vt:lpstr>Домашна работа</vt:lpstr>
      <vt:lpstr>Изгревът е близо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ruuser</cp:lastModifiedBy>
  <cp:revision>666</cp:revision>
  <dcterms:modified xsi:type="dcterms:W3CDTF">2022-07-18T09:03:33Z</dcterms:modified>
</cp:coreProperties>
</file>