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71" r:id="rId3"/>
    <p:sldId id="372" r:id="rId4"/>
    <p:sldId id="430" r:id="rId5"/>
    <p:sldId id="431" r:id="rId6"/>
    <p:sldId id="432" r:id="rId7"/>
    <p:sldId id="434" r:id="rId8"/>
    <p:sldId id="436" r:id="rId9"/>
    <p:sldId id="437" r:id="rId10"/>
    <p:sldId id="438" r:id="rId11"/>
    <p:sldId id="464" r:id="rId12"/>
    <p:sldId id="465" r:id="rId13"/>
    <p:sldId id="467" r:id="rId14"/>
    <p:sldId id="466" r:id="rId15"/>
    <p:sldId id="468" r:id="rId16"/>
    <p:sldId id="461" r:id="rId17"/>
    <p:sldId id="428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31" d="100"/>
          <a:sy n="31" d="100"/>
        </p:scale>
        <p:origin x="8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24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6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616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Bitmap Image" r:id="rId3" imgW="7162920" imgH="6004440" progId="Paint.Picture">
                  <p:embed/>
                </p:oleObj>
              </mc:Choice>
              <mc:Fallback>
                <p:oleObj name="Bitmap Image" r:id="rId3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4" y="0"/>
            <a:ext cx="21945600" cy="1170594"/>
          </a:xfrm>
        </p:spPr>
        <p:txBody>
          <a:bodyPr anchor="ctr">
            <a:normAutofit/>
          </a:bodyPr>
          <a:lstStyle/>
          <a:p>
            <a:r>
              <a:rPr lang="ru-RU" sz="7200" dirty="0"/>
              <a:t>Други начини за влизане в режим на прекъсване</a:t>
            </a:r>
            <a:endParaRPr lang="en-GB" sz="72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304" y="1170594"/>
            <a:ext cx="23103170" cy="112222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Когато </a:t>
            </a:r>
            <a:r>
              <a:rPr lang="ru-RU" dirty="0"/>
              <a:t>се генерира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r>
              <a:rPr lang="ru-RU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Assertions</a:t>
            </a:r>
            <a:r>
              <a:rPr lang="ru-RU" dirty="0" smtClean="0"/>
              <a:t> </a:t>
            </a:r>
            <a:r>
              <a:rPr lang="ru-RU" dirty="0"/>
              <a:t>са инструкции, които могат да прекъснат изпълнението на приложението с дефинирано от потребителя съобщение</a:t>
            </a:r>
            <a:r>
              <a:rPr lang="ru-RU" dirty="0" smtClean="0"/>
              <a:t>. Те </a:t>
            </a:r>
            <a:r>
              <a:rPr lang="ru-RU" dirty="0"/>
              <a:t>често се използват по време на разработването на приложения, за да се провери дали нещата вървят гладко. </a:t>
            </a:r>
            <a:r>
              <a:rPr lang="ru-RU" dirty="0" smtClean="0"/>
              <a:t>Например</a:t>
            </a:r>
            <a:r>
              <a:rPr lang="ru-RU" dirty="0"/>
              <a:t>, в даден момент от вашето приложение може да поискате дадена променлива да има по-малка </a:t>
            </a:r>
            <a:r>
              <a:rPr lang="ru-RU" dirty="0" smtClean="0"/>
              <a:t>стойност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ru-RU" dirty="0"/>
              <a:t>10. Можете да използвате </a:t>
            </a:r>
            <a:r>
              <a:rPr lang="en-US" dirty="0"/>
              <a:t>assertion</a:t>
            </a:r>
            <a:r>
              <a:rPr lang="ru-RU" dirty="0" smtClean="0"/>
              <a:t>, </a:t>
            </a:r>
            <a:r>
              <a:rPr lang="ru-RU" dirty="0"/>
              <a:t>за да потвърдите, че това е вярно, прекъсвайки програмата, ако не е така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Когато </a:t>
            </a:r>
            <a:r>
              <a:rPr lang="ru-RU" dirty="0"/>
              <a:t>възникне твърдението, имате </a:t>
            </a:r>
            <a:r>
              <a:rPr lang="ru-RU" dirty="0" smtClean="0"/>
              <a:t>опциит: </a:t>
            </a:r>
            <a:r>
              <a:rPr lang="en-US" b="1" i="1" dirty="0" smtClean="0"/>
              <a:t>Abort</a:t>
            </a:r>
            <a:r>
              <a:rPr lang="ru-RU" dirty="0" smtClean="0"/>
              <a:t>, </a:t>
            </a:r>
            <a:r>
              <a:rPr lang="ru-RU" dirty="0"/>
              <a:t>което прекратява приложението; </a:t>
            </a:r>
            <a:r>
              <a:rPr lang="en-US" b="1" i="1" dirty="0" smtClean="0"/>
              <a:t>Retry</a:t>
            </a:r>
            <a:r>
              <a:rPr lang="ru-RU" dirty="0" smtClean="0"/>
              <a:t>, което </a:t>
            </a:r>
            <a:r>
              <a:rPr lang="ru-RU" dirty="0"/>
              <a:t>предизвиква влизане в режим на прекъсване</a:t>
            </a:r>
            <a:r>
              <a:rPr lang="ru-RU" dirty="0" smtClean="0"/>
              <a:t>; </a:t>
            </a:r>
            <a:r>
              <a:rPr lang="en-US" b="1" i="1" dirty="0" smtClean="0"/>
              <a:t>Ignore</a:t>
            </a:r>
            <a:r>
              <a:rPr lang="ru-RU" dirty="0" smtClean="0"/>
              <a:t>, </a:t>
            </a:r>
            <a:r>
              <a:rPr lang="ru-RU" dirty="0"/>
              <a:t>което кара приложението да продължи </a:t>
            </a:r>
            <a:r>
              <a:rPr lang="ru-RU" dirty="0" smtClean="0"/>
              <a:t>като</a:t>
            </a:r>
            <a:r>
              <a:rPr lang="en-US" dirty="0" smtClean="0"/>
              <a:t> </a:t>
            </a:r>
            <a:r>
              <a:rPr lang="ru-RU" dirty="0" smtClean="0"/>
              <a:t>нормално. Както </a:t>
            </a:r>
            <a:r>
              <a:rPr lang="ru-RU" dirty="0"/>
              <a:t>при </a:t>
            </a:r>
            <a:r>
              <a:rPr lang="bg-BG" dirty="0" smtClean="0"/>
              <a:t>пред</a:t>
            </a:r>
            <a:r>
              <a:rPr lang="ru-RU" dirty="0" smtClean="0"/>
              <a:t>ходните </a:t>
            </a:r>
            <a:r>
              <a:rPr lang="ru-RU" dirty="0"/>
              <a:t>функции за отстраняване на грешки, показани по-рано, има две версии на функцията за </a:t>
            </a:r>
            <a:r>
              <a:rPr lang="en-US" dirty="0" smtClean="0"/>
              <a:t>assertion</a:t>
            </a:r>
            <a:r>
              <a:rPr lang="ru-RU" dirty="0" smtClean="0"/>
              <a:t>:</a:t>
            </a:r>
            <a:endParaRPr lang="en-US" dirty="0" smtClean="0"/>
          </a:p>
          <a:p>
            <a:pPr marL="223837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Debug.Assert()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38375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Trace.Assert()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Тези функции приемат три </a:t>
            </a:r>
            <a:r>
              <a:rPr lang="ru-RU" dirty="0" smtClean="0"/>
              <a:t>параметъра</a:t>
            </a:r>
            <a:r>
              <a:rPr lang="ru-RU" dirty="0"/>
              <a:t>. </a:t>
            </a:r>
            <a:r>
              <a:rPr lang="ru-RU" dirty="0" smtClean="0"/>
              <a:t>Първ</a:t>
            </a:r>
            <a:r>
              <a:rPr lang="bg-BG" dirty="0" smtClean="0"/>
              <a:t>ият</a:t>
            </a:r>
            <a:r>
              <a:rPr lang="ru-RU" dirty="0" smtClean="0"/>
              <a:t> </a:t>
            </a:r>
            <a:r>
              <a:rPr lang="ru-RU" dirty="0"/>
              <a:t>е </a:t>
            </a:r>
            <a:r>
              <a:rPr lang="ru-RU" dirty="0" smtClean="0"/>
              <a:t>булев израз, който задейства тригера.  </a:t>
            </a:r>
            <a:r>
              <a:rPr lang="ru-RU" dirty="0"/>
              <a:t>Вторият и третият </a:t>
            </a:r>
            <a:r>
              <a:rPr lang="ru-RU" dirty="0" smtClean="0"/>
              <a:t>параметри са низове. </a:t>
            </a:r>
            <a:r>
              <a:rPr lang="ru-RU" dirty="0"/>
              <a:t>Предходният пример </a:t>
            </a:r>
            <a:r>
              <a:rPr lang="ru-RU" dirty="0" smtClean="0"/>
              <a:t>изисква следното  </a:t>
            </a:r>
            <a:r>
              <a:rPr lang="ru-RU" dirty="0"/>
              <a:t>извикване на </a:t>
            </a:r>
            <a:r>
              <a:rPr lang="ru-RU" dirty="0" smtClean="0"/>
              <a:t>функцията: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Debug.Assert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10,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10 or greater.",</a:t>
            </a:r>
          </a:p>
          <a:p>
            <a:pPr marL="0" indent="0">
              <a:buNone/>
            </a:pPr>
            <a:r>
              <a:rPr lang="bg-BG" smtClean="0"/>
              <a:t>	                            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Assertion occurred in Main().");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41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996227"/>
          </a:xfrm>
        </p:spPr>
        <p:txBody>
          <a:bodyPr anchor="ctr">
            <a:noAutofit/>
          </a:bodyPr>
          <a:lstStyle/>
          <a:p>
            <a:r>
              <a:rPr lang="bg-BG" sz="6000" b="1" dirty="0" smtClean="0"/>
              <a:t>Мониторинг </a:t>
            </a:r>
            <a:r>
              <a:rPr lang="bg-BG" sz="6000" b="1" dirty="0"/>
              <a:t>на </a:t>
            </a:r>
            <a:r>
              <a:rPr lang="bg-BG" sz="6000" b="1" dirty="0" smtClean="0"/>
              <a:t>съдържанието на променливите</a:t>
            </a:r>
            <a:endParaRPr lang="en-GB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230667"/>
            <a:ext cx="23073275" cy="9849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Наблюдението на </a:t>
            </a:r>
            <a:r>
              <a:rPr lang="ru-RU" dirty="0" smtClean="0"/>
              <a:t>съдържанието на променливите е </a:t>
            </a:r>
            <a:r>
              <a:rPr lang="ru-RU" dirty="0"/>
              <a:t>само един пример за това как Visual Studio </a:t>
            </a:r>
            <a:r>
              <a:rPr lang="ru-RU" dirty="0" smtClean="0"/>
              <a:t>ни </a:t>
            </a:r>
            <a:r>
              <a:rPr lang="ru-RU" dirty="0"/>
              <a:t>помага </a:t>
            </a:r>
            <a:r>
              <a:rPr lang="ru-RU" dirty="0" smtClean="0"/>
              <a:t>чрез опростяване на нещата. </a:t>
            </a:r>
            <a:r>
              <a:rPr lang="ru-RU" dirty="0"/>
              <a:t>Най-лесният начин да проверите стойността на променлива е да задържите курсора на мишката върху нейното </a:t>
            </a:r>
            <a:r>
              <a:rPr lang="ru-RU" dirty="0" smtClean="0"/>
              <a:t>име в </a:t>
            </a:r>
            <a:r>
              <a:rPr lang="ru-RU" dirty="0"/>
              <a:t>изходния код, докато сте в режим на прекъсване. Появява се подсказка, показваща информация за променливата</a:t>
            </a:r>
            <a:r>
              <a:rPr lang="ru-RU" dirty="0" smtClean="0"/>
              <a:t>, включително </a:t>
            </a:r>
            <a:r>
              <a:rPr lang="ru-RU" dirty="0"/>
              <a:t>текущата стойност на променливата</a:t>
            </a:r>
            <a:r>
              <a:rPr lang="ru-RU" dirty="0" smtClean="0"/>
              <a:t>. Можете </a:t>
            </a:r>
            <a:r>
              <a:rPr lang="ru-RU" dirty="0"/>
              <a:t>също така да маркирате цели изрази, за да получите информация за техните резултати по същия начин. </a:t>
            </a:r>
            <a:r>
              <a:rPr lang="ru-RU" dirty="0" smtClean="0"/>
              <a:t>За по-сложни </a:t>
            </a:r>
            <a:r>
              <a:rPr lang="ru-RU" dirty="0"/>
              <a:t>стойности, като масиви, можете дори да разгънете стойности в подсказката, за да видите отделен </a:t>
            </a:r>
            <a:r>
              <a:rPr lang="ru-RU" dirty="0" smtClean="0"/>
              <a:t>елемент. Възможно </a:t>
            </a:r>
            <a:r>
              <a:rPr lang="ru-RU" dirty="0"/>
              <a:t>е да закачите тези прозорци с подсказки към изгледа на кода, което може да бъде полезно, ако има </a:t>
            </a:r>
            <a:r>
              <a:rPr lang="ru-RU" dirty="0" smtClean="0"/>
              <a:t>променлива от която особено много се </a:t>
            </a:r>
            <a:r>
              <a:rPr lang="ru-RU" dirty="0"/>
              <a:t>интересувате. Закачените подсказки продължават да съществуват, така че са достъпни дори ако спрете </a:t>
            </a:r>
            <a:r>
              <a:rPr lang="ru-RU" dirty="0" smtClean="0"/>
              <a:t>и рестартирате </a:t>
            </a:r>
            <a:r>
              <a:rPr lang="ru-RU" dirty="0"/>
              <a:t>отстраняването на грешки. Можете също да добавяте коментари към фиксирани подсказки, да ги местите и да </a:t>
            </a:r>
            <a:r>
              <a:rPr lang="ru-RU" dirty="0" smtClean="0"/>
              <a:t>виждате стойността </a:t>
            </a:r>
            <a:r>
              <a:rPr lang="ru-RU" dirty="0"/>
              <a:t>на последната стойност на променлива, дори когато приложението не работи.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3889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4" y="334863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ru-RU" sz="6000" b="1" dirty="0"/>
              <a:t>ОБРАБОТКА НА </a:t>
            </a:r>
            <a:r>
              <a:rPr lang="ru-RU" sz="6000" b="1" dirty="0" smtClean="0"/>
              <a:t>ГРЕШКИ (</a:t>
            </a:r>
            <a:r>
              <a:rPr lang="en-US" sz="6000" b="1" dirty="0" smtClean="0"/>
              <a:t>ERROR HANDLING</a:t>
            </a:r>
            <a:r>
              <a:rPr lang="bg-BG" sz="6000" b="1" dirty="0" smtClean="0"/>
              <a:t>)</a:t>
            </a:r>
            <a:endParaRPr lang="en-GB" sz="60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215" y="1275348"/>
            <a:ext cx="23121689" cy="1195939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 smtClean="0"/>
              <a:t>До сега обяснявахме </a:t>
            </a:r>
            <a:r>
              <a:rPr lang="ru-RU" dirty="0"/>
              <a:t>как да </a:t>
            </a:r>
            <a:r>
              <a:rPr lang="ru-RU" dirty="0" smtClean="0"/>
              <a:t>откриваме </a:t>
            </a:r>
            <a:r>
              <a:rPr lang="ru-RU" dirty="0"/>
              <a:t>и </a:t>
            </a:r>
            <a:r>
              <a:rPr lang="ru-RU" dirty="0" smtClean="0"/>
              <a:t>коригираме </a:t>
            </a:r>
            <a:r>
              <a:rPr lang="ru-RU" dirty="0"/>
              <a:t>грешки по време на разработката на </a:t>
            </a:r>
            <a:r>
              <a:rPr lang="ru-RU" dirty="0" smtClean="0"/>
              <a:t>приложението, така </a:t>
            </a:r>
            <a:r>
              <a:rPr lang="ru-RU" dirty="0"/>
              <a:t>че да не се срещат в кода на ниво версия. Понякога обаче </a:t>
            </a:r>
            <a:r>
              <a:rPr lang="ru-RU" dirty="0" smtClean="0"/>
              <a:t>знаем, </a:t>
            </a:r>
            <a:r>
              <a:rPr lang="ru-RU" dirty="0"/>
              <a:t>че грешките </a:t>
            </a:r>
            <a:r>
              <a:rPr lang="ru-RU" dirty="0" smtClean="0"/>
              <a:t>вероятно могат да се </a:t>
            </a:r>
            <a:r>
              <a:rPr lang="ru-RU" dirty="0"/>
              <a:t>случат и няма начин да сме </a:t>
            </a:r>
            <a:r>
              <a:rPr lang="ru-RU" dirty="0" smtClean="0"/>
              <a:t>100% сигурни</a:t>
            </a:r>
            <a:r>
              <a:rPr lang="ru-RU" dirty="0"/>
              <a:t>, че няма да се случат. В тези ситуации </a:t>
            </a:r>
            <a:r>
              <a:rPr lang="ru-RU" dirty="0" smtClean="0"/>
              <a:t>за </a:t>
            </a:r>
            <a:r>
              <a:rPr lang="ru-RU" dirty="0"/>
              <a:t>предпочитане е да </a:t>
            </a:r>
            <a:r>
              <a:rPr lang="ru-RU" dirty="0" smtClean="0"/>
              <a:t>предвиждаме </a:t>
            </a:r>
            <a:r>
              <a:rPr lang="ru-RU" dirty="0"/>
              <a:t>проблеми и да </a:t>
            </a:r>
            <a:r>
              <a:rPr lang="ru-RU" dirty="0" smtClean="0"/>
              <a:t>пишем код</a:t>
            </a:r>
            <a:r>
              <a:rPr lang="ru-RU" dirty="0"/>
              <a:t>, който е достатъчно стабилен, за да се справи с тези </a:t>
            </a:r>
            <a:r>
              <a:rPr lang="ru-RU" dirty="0" smtClean="0"/>
              <a:t>грешки грациозно</a:t>
            </a:r>
            <a:r>
              <a:rPr lang="ru-RU" dirty="0"/>
              <a:t>, без да прекъсва изпълнението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b="1" i="1" dirty="0" smtClean="0"/>
              <a:t>Обработката </a:t>
            </a:r>
            <a:r>
              <a:rPr lang="ru-RU" b="1" i="1" dirty="0"/>
              <a:t>на грешки </a:t>
            </a:r>
            <a:r>
              <a:rPr lang="ru-RU" dirty="0"/>
              <a:t>е терминът за всички техники от това </a:t>
            </a:r>
            <a:r>
              <a:rPr lang="ru-RU" dirty="0" smtClean="0"/>
              <a:t>естество. Изключението (</a:t>
            </a:r>
            <a:r>
              <a:rPr lang="en-US" dirty="0" smtClean="0"/>
              <a:t>exception</a:t>
            </a:r>
            <a:r>
              <a:rPr lang="bg-BG" dirty="0" smtClean="0"/>
              <a:t>) </a:t>
            </a:r>
            <a:r>
              <a:rPr lang="ru-RU" dirty="0" smtClean="0"/>
              <a:t>е </a:t>
            </a:r>
            <a:r>
              <a:rPr lang="ru-RU" dirty="0"/>
              <a:t>грешка, генерирана </a:t>
            </a:r>
            <a:r>
              <a:rPr lang="ru-RU" dirty="0" smtClean="0"/>
              <a:t>в нашия </a:t>
            </a:r>
            <a:r>
              <a:rPr lang="ru-RU" dirty="0"/>
              <a:t>код или във </a:t>
            </a:r>
            <a:r>
              <a:rPr lang="ru-RU" dirty="0" smtClean="0"/>
              <a:t>функции, извикани </a:t>
            </a:r>
            <a:r>
              <a:rPr lang="ru-RU" dirty="0"/>
              <a:t>от </a:t>
            </a:r>
            <a:r>
              <a:rPr lang="ru-RU" dirty="0" smtClean="0"/>
              <a:t>нашия </a:t>
            </a:r>
            <a:r>
              <a:rPr lang="ru-RU" dirty="0"/>
              <a:t>код, </a:t>
            </a:r>
            <a:r>
              <a:rPr lang="ru-RU" dirty="0" smtClean="0"/>
              <a:t>които </a:t>
            </a:r>
            <a:r>
              <a:rPr lang="ru-RU" dirty="0"/>
              <a:t>се </a:t>
            </a:r>
            <a:r>
              <a:rPr lang="ru-RU" dirty="0" smtClean="0"/>
              <a:t>появяват </a:t>
            </a:r>
            <a:r>
              <a:rPr lang="ru-RU" dirty="0"/>
              <a:t>по време на изпълнение. Определението за грешка тук е </a:t>
            </a:r>
            <a:r>
              <a:rPr lang="ru-RU" dirty="0" smtClean="0"/>
              <a:t>по-неясно, </a:t>
            </a:r>
            <a:r>
              <a:rPr lang="ru-RU" dirty="0"/>
              <a:t>защото изключенията могат да се генерират ръчно, във функции и т.н</a:t>
            </a:r>
            <a:r>
              <a:rPr lang="ru-RU" dirty="0" smtClean="0"/>
              <a:t>. Например</a:t>
            </a:r>
            <a:r>
              <a:rPr lang="ru-RU" dirty="0"/>
              <a:t>, </a:t>
            </a:r>
            <a:r>
              <a:rPr lang="ru-RU" dirty="0" smtClean="0"/>
              <a:t>можем </a:t>
            </a:r>
            <a:r>
              <a:rPr lang="ru-RU" dirty="0"/>
              <a:t>да </a:t>
            </a:r>
            <a:r>
              <a:rPr lang="ru-RU" dirty="0" smtClean="0"/>
              <a:t>генерираме </a:t>
            </a:r>
            <a:r>
              <a:rPr lang="ru-RU" dirty="0"/>
              <a:t>изключение във функция, ако един от нейните параметри </a:t>
            </a:r>
            <a:r>
              <a:rPr lang="ru-RU" dirty="0" smtClean="0"/>
              <a:t>е с невалидна стойност. </a:t>
            </a:r>
            <a:r>
              <a:rPr lang="ru-RU" dirty="0"/>
              <a:t>Строго погледнато, това не е грешка извън контекста на функцията</a:t>
            </a:r>
            <a:r>
              <a:rPr lang="ru-RU" dirty="0" smtClean="0"/>
              <a:t>, въпреки </a:t>
            </a:r>
            <a:r>
              <a:rPr lang="ru-RU" dirty="0"/>
              <a:t>че кодът, който извиква функцията, я третира като </a:t>
            </a:r>
            <a:r>
              <a:rPr lang="ru-RU" dirty="0" smtClean="0"/>
              <a:t>грешка. </a:t>
            </a:r>
          </a:p>
          <a:p>
            <a:pPr marL="0" indent="0">
              <a:buNone/>
            </a:pPr>
            <a:r>
              <a:rPr lang="ru-RU" dirty="0" smtClean="0"/>
              <a:t>Може </a:t>
            </a:r>
            <a:r>
              <a:rPr lang="ru-RU" dirty="0"/>
              <a:t>би най-простият пример е </a:t>
            </a:r>
            <a:r>
              <a:rPr lang="ru-RU" dirty="0" smtClean="0"/>
              <a:t>опитът за </a:t>
            </a:r>
            <a:r>
              <a:rPr lang="ru-RU" dirty="0"/>
              <a:t>адресиране на елемент от масив, който е извън обхвата</a:t>
            </a:r>
            <a:r>
              <a:rPr lang="ru-RU" dirty="0" smtClean="0"/>
              <a:t>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[] myArray = {1, 2, 3, 4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myElem = myArray[4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83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3" y="816126"/>
            <a:ext cx="21945600" cy="723916"/>
          </a:xfrm>
        </p:spPr>
        <p:txBody>
          <a:bodyPr anchor="ctr">
            <a:normAutofit fontScale="90000"/>
          </a:bodyPr>
          <a:lstStyle/>
          <a:p>
            <a:r>
              <a:rPr lang="ru-RU" sz="6000" b="1" dirty="0"/>
              <a:t>ОБРАБОТКА НА </a:t>
            </a:r>
            <a:r>
              <a:rPr lang="ru-RU" sz="6000" b="1" dirty="0" smtClean="0"/>
              <a:t>ГРЕШКИ (</a:t>
            </a:r>
            <a:r>
              <a:rPr lang="en-US" sz="6000" b="1" dirty="0" smtClean="0"/>
              <a:t>ERROR HANDLING</a:t>
            </a:r>
            <a:r>
              <a:rPr lang="bg-BG" sz="6000" b="1" dirty="0" smtClean="0"/>
              <a:t>) - 2</a:t>
            </a:r>
            <a:endParaRPr lang="en-GB" sz="60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569" y="2598822"/>
            <a:ext cx="22354309" cy="839804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 smtClean="0"/>
              <a:t>Това </a:t>
            </a:r>
            <a:r>
              <a:rPr lang="ru-RU" dirty="0"/>
              <a:t>извежда следното съобщение за изключение и след това прекратява </a:t>
            </a:r>
            <a:r>
              <a:rPr lang="ru-RU" dirty="0" smtClean="0"/>
              <a:t>приложението: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Индексът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 извън границите на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масива</a:t>
            </a:r>
          </a:p>
          <a:p>
            <a:pPr marL="0" indent="0">
              <a:buNone/>
            </a:pPr>
            <a:r>
              <a:rPr lang="ru-RU" dirty="0" smtClean="0"/>
              <a:t>Изключенията </a:t>
            </a:r>
            <a:r>
              <a:rPr lang="ru-RU" dirty="0"/>
              <a:t>са дефинирани в пространства от имена и повечето имат имена, които изясняват предназначението им. В </a:t>
            </a:r>
            <a:r>
              <a:rPr lang="ru-RU" dirty="0" smtClean="0"/>
              <a:t>този пример</a:t>
            </a:r>
            <a:r>
              <a:rPr lang="ru-RU" dirty="0"/>
              <a:t>, генерираното изключение се нарича System.IndexOutOfRangeException, което </a:t>
            </a:r>
            <a:r>
              <a:rPr lang="ru-RU" dirty="0" smtClean="0"/>
              <a:t>е смислено, </a:t>
            </a:r>
            <a:r>
              <a:rPr lang="ru-RU" dirty="0"/>
              <a:t>защото </a:t>
            </a:r>
            <a:r>
              <a:rPr lang="ru-RU" dirty="0" smtClean="0"/>
              <a:t>сме </a:t>
            </a:r>
            <a:r>
              <a:rPr lang="ru-RU" dirty="0"/>
              <a:t>предоставили индекс, който не е в диапазона от индекси, допустими в </a:t>
            </a:r>
            <a:r>
              <a:rPr lang="ru-RU" dirty="0" smtClean="0"/>
              <a:t>myArray. Това </a:t>
            </a:r>
            <a:r>
              <a:rPr lang="ru-RU" dirty="0"/>
              <a:t>съобщение се появява и </a:t>
            </a:r>
            <a:r>
              <a:rPr lang="ru-RU" dirty="0" smtClean="0"/>
              <a:t>приложението </a:t>
            </a:r>
            <a:r>
              <a:rPr lang="ru-RU" dirty="0"/>
              <a:t>се прекратява само когато изключението не бъде обработено. </a:t>
            </a:r>
            <a:r>
              <a:rPr lang="ru-RU" dirty="0" smtClean="0"/>
              <a:t>В следващото изложение ще видим </a:t>
            </a:r>
            <a:r>
              <a:rPr lang="ru-RU" dirty="0"/>
              <a:t>какво точно трябва да </a:t>
            </a:r>
            <a:r>
              <a:rPr lang="ru-RU" dirty="0" smtClean="0"/>
              <a:t>направим, </a:t>
            </a:r>
            <a:r>
              <a:rPr lang="ru-RU" dirty="0"/>
              <a:t>за да </a:t>
            </a:r>
            <a:r>
              <a:rPr lang="ru-RU" dirty="0" smtClean="0"/>
              <a:t>обработим </a:t>
            </a:r>
            <a:r>
              <a:rPr lang="ru-RU" dirty="0"/>
              <a:t>изключение.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09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9689"/>
            <a:ext cx="21945600" cy="675181"/>
          </a:xfrm>
        </p:spPr>
        <p:txBody>
          <a:bodyPr anchor="ctr">
            <a:normAutofit fontScale="90000"/>
          </a:bodyPr>
          <a:lstStyle/>
          <a:p>
            <a:r>
              <a:rPr lang="bg-BG" b="1" dirty="0" smtClean="0"/>
              <a:t>Блокове </a:t>
            </a:r>
            <a:r>
              <a:rPr lang="en-US" b="1" dirty="0" smtClean="0"/>
              <a:t>try…catch…finally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98599"/>
            <a:ext cx="23164800" cy="12217401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cs typeface="Courier New" panose="02070309020205020404" pitchFamily="49" charset="0"/>
              </a:rPr>
              <a:t>C</a:t>
            </a:r>
            <a:r>
              <a:rPr lang="ru-RU" dirty="0">
                <a:cs typeface="Courier New" panose="02070309020205020404" pitchFamily="49" charset="0"/>
              </a:rPr>
              <a:t># включва синтаксис за обработка на структурирани изключения (SEH</a:t>
            </a:r>
            <a:r>
              <a:rPr lang="ru-RU" dirty="0" smtClean="0">
                <a:cs typeface="Courier New" panose="02070309020205020404" pitchFamily="49" charset="0"/>
              </a:rPr>
              <a:t>). Три </a:t>
            </a:r>
            <a:r>
              <a:rPr lang="ru-RU" dirty="0">
                <a:cs typeface="Courier New" panose="02070309020205020404" pitchFamily="49" charset="0"/>
              </a:rPr>
              <a:t>ключови </a:t>
            </a:r>
            <a:r>
              <a:rPr lang="ru-RU" dirty="0" smtClean="0">
                <a:cs typeface="Courier New" panose="02070309020205020404" pitchFamily="49" charset="0"/>
              </a:rPr>
              <a:t>думи маркират код, </a:t>
            </a:r>
            <a:r>
              <a:rPr lang="ru-RU" dirty="0">
                <a:cs typeface="Courier New" panose="02070309020205020404" pitchFamily="49" charset="0"/>
              </a:rPr>
              <a:t>като </a:t>
            </a:r>
            <a:r>
              <a:rPr lang="ru-RU" dirty="0" smtClean="0">
                <a:cs typeface="Courier New" panose="02070309020205020404" pitchFamily="49" charset="0"/>
              </a:rPr>
              <a:t>област в която ще се обработват </a:t>
            </a:r>
            <a:r>
              <a:rPr lang="ru-RU" dirty="0">
                <a:cs typeface="Courier New" panose="02070309020205020404" pitchFamily="49" charset="0"/>
              </a:rPr>
              <a:t>изключения, заедно с инструкции, указващи какво да се прави, когато </a:t>
            </a:r>
            <a:r>
              <a:rPr lang="ru-RU" dirty="0" smtClean="0">
                <a:cs typeface="Courier New" panose="02070309020205020404" pitchFamily="49" charset="0"/>
              </a:rPr>
              <a:t>възникне </a:t>
            </a:r>
            <a:r>
              <a:rPr lang="ru-RU" dirty="0">
                <a:cs typeface="Courier New" panose="02070309020205020404" pitchFamily="49" charset="0"/>
              </a:rPr>
              <a:t>изключение: </a:t>
            </a:r>
            <a:r>
              <a:rPr lang="en-US" dirty="0" smtClean="0">
                <a:cs typeface="Courier New" panose="02070309020205020404" pitchFamily="49" charset="0"/>
              </a:rPr>
              <a:t>try</a:t>
            </a:r>
            <a:r>
              <a:rPr lang="bg-BG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ru-RU" dirty="0" smtClean="0">
                <a:cs typeface="Courier New" panose="02070309020205020404" pitchFamily="49" charset="0"/>
              </a:rPr>
              <a:t>опитай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ru-RU" dirty="0" smtClean="0"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catch</a:t>
            </a:r>
            <a:r>
              <a:rPr lang="bg-BG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улови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ru-RU" dirty="0" smtClean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и </a:t>
            </a:r>
            <a:r>
              <a:rPr lang="en-US" dirty="0" smtClean="0">
                <a:cs typeface="Courier New" panose="02070309020205020404" pitchFamily="49" charset="0"/>
              </a:rPr>
              <a:t>finally</a:t>
            </a:r>
            <a:r>
              <a:rPr lang="bg-BG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bg-BG" dirty="0">
                <a:cs typeface="Courier New" panose="02070309020205020404" pitchFamily="49" charset="0"/>
              </a:rPr>
              <a:t>финализирай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ru-RU" dirty="0">
                <a:cs typeface="Courier New" panose="02070309020205020404" pitchFamily="49" charset="0"/>
              </a:rPr>
              <a:t>,</a:t>
            </a:r>
            <a:r>
              <a:rPr lang="ru-RU" dirty="0" smtClean="0">
                <a:cs typeface="Courier New" panose="02070309020205020404" pitchFamily="49" charset="0"/>
              </a:rPr>
              <a:t> както </a:t>
            </a:r>
            <a:r>
              <a:rPr lang="ru-RU" dirty="0">
                <a:cs typeface="Courier New" panose="02070309020205020404" pitchFamily="49" charset="0"/>
              </a:rPr>
              <a:t>следва</a:t>
            </a:r>
            <a:r>
              <a:rPr lang="ru-RU" dirty="0" smtClean="0">
                <a:cs typeface="Courier New" panose="02070309020205020404" pitchFamily="49" charset="0"/>
              </a:rPr>
              <a:t>: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bg-BG" dirty="0" smtClean="0"/>
              <a:t> – съдържа код, който потенциално може да се натъкне на изключение;</a:t>
            </a:r>
            <a:endParaRPr lang="en-US" dirty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</a:t>
            </a:r>
            <a:r>
              <a:rPr lang="en-US" dirty="0" smtClean="0"/>
              <a:t> </a:t>
            </a:r>
            <a:r>
              <a:rPr lang="bg-BG" dirty="0"/>
              <a:t>– съдържа код, който </a:t>
            </a:r>
            <a:r>
              <a:rPr lang="en-US" dirty="0" smtClean="0"/>
              <a:t>	</a:t>
            </a:r>
            <a:r>
              <a:rPr lang="bg-BG" dirty="0" smtClean="0"/>
              <a:t>обработва изключението, настъпило в кода на блок </a:t>
            </a:r>
            <a:r>
              <a:rPr lang="en-US" dirty="0" smtClean="0"/>
              <a:t>try;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finally</a:t>
            </a:r>
            <a:r>
              <a:rPr lang="en-US" dirty="0" smtClean="0">
                <a:cs typeface="Courier New" panose="02070309020205020404" pitchFamily="49" charset="0"/>
              </a:rPr>
              <a:t> – </a:t>
            </a:r>
            <a:r>
              <a:rPr lang="bg-BG" dirty="0" smtClean="0">
                <a:cs typeface="Courier New" panose="02070309020205020404" pitchFamily="49" charset="0"/>
              </a:rPr>
              <a:t>съдържа код, очистващ ресурси или изпълняващ други действия, които обикновено е необходимо да бъдат извършени в края на </a:t>
            </a:r>
            <a:r>
              <a:rPr lang="en-US" dirty="0" smtClean="0">
                <a:cs typeface="Courier New" panose="02070309020205020404" pitchFamily="49" charset="0"/>
              </a:rPr>
              <a:t>try </a:t>
            </a:r>
            <a:r>
              <a:rPr lang="bg-BG" dirty="0" smtClean="0">
                <a:cs typeface="Courier New" panose="02070309020205020404" pitchFamily="49" charset="0"/>
              </a:rPr>
              <a:t>или </a:t>
            </a:r>
            <a:r>
              <a:rPr lang="en-US" dirty="0" smtClean="0">
                <a:cs typeface="Courier New" panose="02070309020205020404" pitchFamily="49" charset="0"/>
              </a:rPr>
              <a:t>catch </a:t>
            </a:r>
            <a:r>
              <a:rPr lang="bg-BG" dirty="0" smtClean="0">
                <a:cs typeface="Courier New" panose="02070309020205020404" pitchFamily="49" charset="0"/>
              </a:rPr>
              <a:t>блоковете. Този код се изпълнява независимо дали е било генерирано изключение или не.</a:t>
            </a:r>
          </a:p>
          <a:p>
            <a:pPr marL="0" indent="0">
              <a:buNone/>
            </a:pPr>
            <a:r>
              <a:rPr lang="bg-BG" dirty="0" smtClean="0">
                <a:cs typeface="Courier New" panose="02070309020205020404" pitchFamily="49" charset="0"/>
              </a:rPr>
              <a:t>Синтаксисът на </a:t>
            </a:r>
            <a:r>
              <a:rPr lang="en-US" dirty="0" smtClean="0">
                <a:cs typeface="Courier New" panose="02070309020205020404" pitchFamily="49" charset="0"/>
              </a:rPr>
              <a:t>try/catch </a:t>
            </a:r>
            <a:r>
              <a:rPr lang="bg-BG" dirty="0" smtClean="0">
                <a:cs typeface="Courier New" panose="02070309020205020404" pitchFamily="49" charset="0"/>
              </a:rPr>
              <a:t>блоковете е следния: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 за кода, който се проверява за наличие на грешки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catch(Exept1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Обработчик на изключения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Exept1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catch(Exept2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Обработчик на изключения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Exept2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20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984" y="911653"/>
            <a:ext cx="19639005" cy="129896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83" y="911654"/>
            <a:ext cx="19102919" cy="129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17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223" y="2882232"/>
            <a:ext cx="21948577" cy="8483600"/>
          </a:xfrm>
        </p:spPr>
        <p:txBody>
          <a:bodyPr>
            <a:normAutofit/>
          </a:bodyPr>
          <a:lstStyle/>
          <a:p>
            <a:r>
              <a:rPr lang="bg-BG" b="1" dirty="0"/>
              <a:t>Задача 1. </a:t>
            </a:r>
            <a:r>
              <a:rPr lang="ru-RU" dirty="0" smtClean="0"/>
              <a:t>Направете приложение</a:t>
            </a:r>
            <a:r>
              <a:rPr lang="ru-RU" dirty="0"/>
              <a:t>, съдържащо цикъл, който генерира </a:t>
            </a:r>
            <a:r>
              <a:rPr lang="ru-RU" dirty="0" smtClean="0"/>
              <a:t>прекъсване </a:t>
            </a:r>
            <a:r>
              <a:rPr lang="ru-RU" dirty="0"/>
              <a:t>след </a:t>
            </a:r>
            <a:r>
              <a:rPr lang="ru-RU" dirty="0" smtClean="0"/>
              <a:t>5000 цикъла. </a:t>
            </a:r>
            <a:r>
              <a:rPr lang="ru-RU" dirty="0"/>
              <a:t>Използвайте точка на прекъсване, за да влезете в режим на прекъсване точно преди грешката да бъде причинена на 5000-тацикъл. (Забележка: Лесен начин за генериране на грешка е да се опитате да получите достъп до </a:t>
            </a:r>
            <a:r>
              <a:rPr lang="ru-RU" dirty="0" smtClean="0"/>
              <a:t>несъществуващ, елемент </a:t>
            </a:r>
            <a:r>
              <a:rPr lang="ru-RU" dirty="0"/>
              <a:t>myArray[1000</a:t>
            </a:r>
            <a:r>
              <a:rPr lang="ru-RU" dirty="0" smtClean="0"/>
              <a:t>] в </a:t>
            </a:r>
            <a:r>
              <a:rPr lang="ru-RU" dirty="0"/>
              <a:t>масив със 100 елемента</a:t>
            </a:r>
            <a:r>
              <a:rPr lang="ru-RU" dirty="0" smtClean="0"/>
              <a:t>.) Използвайте </a:t>
            </a:r>
            <a:r>
              <a:rPr lang="en-US" dirty="0" smtClean="0"/>
              <a:t>try catch finally </a:t>
            </a:r>
            <a:r>
              <a:rPr lang="bg-BG" dirty="0" smtClean="0"/>
              <a:t>за обработка на изключението.</a:t>
            </a:r>
          </a:p>
          <a:p>
            <a:r>
              <a:rPr lang="bg-BG" dirty="0" smtClean="0"/>
              <a:t>Задача 2. Съставете програма, която обработва изключенията, които могат да възникнат в парчето код: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b=0;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c=a/b;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17260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Пано Панов</a:t>
            </a: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Готов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1008104" y="4651114"/>
            <a:ext cx="21945602" cy="58329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dirty="0"/>
              <a:t>Прихващане обработка и отстраняване на грешки</a:t>
            </a:r>
            <a:r>
              <a:rPr lang="bg-BG" sz="8000" dirty="0"/>
              <a:t/>
            </a:r>
            <a:br>
              <a:rPr lang="bg-BG" sz="8000" dirty="0"/>
            </a:br>
            <a:endParaRPr lang="bg-BG" sz="8000" dirty="0"/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3459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xfrm>
            <a:off x="1171074" y="694481"/>
            <a:ext cx="21945600" cy="14699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sz="6000" b="1" dirty="0">
                <a:latin typeface="Canela Text Regular"/>
                <a:sym typeface="Avenir Heavy"/>
              </a:rPr>
              <a:t>КАКВО ЩЕ НАУЧИТЕ </a:t>
            </a:r>
            <a:r>
              <a:rPr lang="bg-BG" sz="6000" b="1" dirty="0" smtClean="0">
                <a:latin typeface="Canela Text Regular"/>
                <a:sym typeface="Avenir Heavy"/>
              </a:rPr>
              <a:t>ОТ</a:t>
            </a:r>
            <a:r>
              <a:rPr lang="en-US" sz="6000" b="1" dirty="0" smtClean="0">
                <a:latin typeface="Canela Text Regular"/>
                <a:sym typeface="Avenir Heavy"/>
              </a:rPr>
              <a:t> ТАЗИ</a:t>
            </a:r>
            <a:r>
              <a:rPr lang="bg-BG" sz="6000" b="1" dirty="0" smtClean="0">
                <a:latin typeface="Canela Text Regular"/>
                <a:sym typeface="Avenir Heavy"/>
              </a:rPr>
              <a:t> ЛЕКЦИЯ</a:t>
            </a:r>
            <a:endParaRPr sz="6000" b="1" dirty="0">
              <a:latin typeface="Canela Text Regular"/>
            </a:endParaRPr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2312894" y="2164466"/>
            <a:ext cx="20803780" cy="5775767"/>
          </a:xfrm>
          <a:prstGeom prst="rect">
            <a:avLst/>
          </a:prstGeom>
        </p:spPr>
        <p:txBody>
          <a:bodyPr numCol="1" anchor="ctr">
            <a:normAutofit/>
          </a:bodyPr>
          <a:lstStyle/>
          <a:p>
            <a:r>
              <a:rPr lang="en-US" sz="6600" dirty="0" err="1"/>
              <a:t>Методи</a:t>
            </a:r>
            <a:r>
              <a:rPr lang="en-US" sz="6600" dirty="0"/>
              <a:t> за </a:t>
            </a:r>
            <a:r>
              <a:rPr lang="en-US" sz="6600" dirty="0" err="1"/>
              <a:t>отстраняване</a:t>
            </a:r>
            <a:r>
              <a:rPr lang="en-US" sz="6600" dirty="0"/>
              <a:t> на </a:t>
            </a:r>
            <a:r>
              <a:rPr lang="en-US" sz="6600" dirty="0" err="1"/>
              <a:t>грешки</a:t>
            </a:r>
            <a:r>
              <a:rPr lang="en-US" sz="6600" dirty="0"/>
              <a:t>, </a:t>
            </a:r>
            <a:r>
              <a:rPr lang="en-US" sz="6600" dirty="0" err="1"/>
              <a:t>налични</a:t>
            </a:r>
            <a:r>
              <a:rPr lang="en-US" sz="6600" dirty="0"/>
              <a:t> в </a:t>
            </a:r>
            <a:r>
              <a:rPr lang="en-US" sz="6600" dirty="0" smtClean="0"/>
              <a:t>IDE</a:t>
            </a:r>
            <a:endParaRPr lang="bg-BG" sz="6600" dirty="0" smtClean="0"/>
          </a:p>
          <a:p>
            <a:r>
              <a:rPr lang="en-US" sz="6600" dirty="0" err="1" smtClean="0"/>
              <a:t>Техники</a:t>
            </a:r>
            <a:r>
              <a:rPr lang="en-US" sz="6600" dirty="0" smtClean="0"/>
              <a:t> </a:t>
            </a:r>
            <a:r>
              <a:rPr lang="en-US" sz="6600" dirty="0"/>
              <a:t>за </a:t>
            </a:r>
            <a:r>
              <a:rPr lang="en-US" sz="6600" dirty="0" err="1"/>
              <a:t>обработка</a:t>
            </a:r>
            <a:r>
              <a:rPr lang="en-US" sz="6600" dirty="0"/>
              <a:t> на </a:t>
            </a:r>
            <a:r>
              <a:rPr lang="en-US" sz="6600" dirty="0" err="1"/>
              <a:t>грешки</a:t>
            </a:r>
            <a:r>
              <a:rPr lang="en-US" sz="6600" dirty="0"/>
              <a:t>, </a:t>
            </a:r>
            <a:r>
              <a:rPr lang="en-US" sz="6600" dirty="0" err="1"/>
              <a:t>налични</a:t>
            </a:r>
            <a:r>
              <a:rPr lang="en-US" sz="6600" dirty="0"/>
              <a:t> в C#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423140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6" y="350862"/>
            <a:ext cx="21945600" cy="962467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Класификация на грешките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188" y="1473200"/>
            <a:ext cx="23229047" cy="1224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Преди</a:t>
            </a:r>
            <a:r>
              <a:rPr lang="en-US" dirty="0" smtClean="0"/>
              <a:t> </a:t>
            </a:r>
            <a:r>
              <a:rPr lang="en-US" dirty="0"/>
              <a:t>да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bg-BG" dirty="0" smtClean="0"/>
              <a:t>захванем с</a:t>
            </a:r>
            <a:r>
              <a:rPr lang="en-US" dirty="0" smtClean="0"/>
              <a:t> </a:t>
            </a:r>
            <a:r>
              <a:rPr lang="en-US" dirty="0" err="1"/>
              <a:t>обектно-ориентираното</a:t>
            </a:r>
            <a:r>
              <a:rPr lang="en-US" dirty="0"/>
              <a:t> </a:t>
            </a:r>
            <a:r>
              <a:rPr lang="en-US" dirty="0" err="1" smtClean="0"/>
              <a:t>програмиране</a:t>
            </a:r>
            <a:r>
              <a:rPr lang="en-US" dirty="0" smtClean="0"/>
              <a:t>, </a:t>
            </a:r>
            <a:r>
              <a:rPr lang="en-US" dirty="0" err="1"/>
              <a:t>трябва</a:t>
            </a:r>
            <a:r>
              <a:rPr lang="en-US" dirty="0"/>
              <a:t> да </a:t>
            </a:r>
            <a:r>
              <a:rPr lang="en-US" dirty="0" err="1" smtClean="0"/>
              <a:t>разгледа</a:t>
            </a:r>
            <a:r>
              <a:rPr lang="bg-BG" dirty="0" smtClean="0"/>
              <a:t>ме</a:t>
            </a:r>
            <a:r>
              <a:rPr lang="en-US" dirty="0" smtClean="0"/>
              <a:t> </a:t>
            </a:r>
            <a:r>
              <a:rPr lang="bg-BG" dirty="0" smtClean="0"/>
              <a:t>начините за откриване и </a:t>
            </a:r>
            <a:r>
              <a:rPr lang="en-US" dirty="0" err="1" smtClean="0"/>
              <a:t>отстраняването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 smtClean="0"/>
              <a:t>грешки</a:t>
            </a:r>
            <a:r>
              <a:rPr lang="bg-BG" dirty="0" smtClean="0"/>
              <a:t>те с помощта на средствата</a:t>
            </a:r>
            <a:r>
              <a:rPr lang="en-US" dirty="0" smtClean="0"/>
              <a:t>,</a:t>
            </a:r>
            <a:r>
              <a:rPr lang="bg-BG" dirty="0" smtClean="0"/>
              <a:t> предоставени от </a:t>
            </a:r>
            <a:r>
              <a:rPr lang="en-US" dirty="0" smtClean="0"/>
              <a:t>IDE VS </a:t>
            </a:r>
            <a:r>
              <a:rPr lang="en-US" dirty="0"/>
              <a:t>и </a:t>
            </a:r>
            <a:r>
              <a:rPr lang="bg-BG" dirty="0" smtClean="0"/>
              <a:t>от езиковите средства</a:t>
            </a:r>
            <a:r>
              <a:rPr lang="en-US" dirty="0" smtClean="0"/>
              <a:t>,</a:t>
            </a:r>
            <a:r>
              <a:rPr lang="bg-BG" dirty="0" smtClean="0"/>
              <a:t> предоставени от </a:t>
            </a:r>
            <a:r>
              <a:rPr lang="en-US" dirty="0" smtClean="0"/>
              <a:t>C#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endParaRPr lang="bg-BG" dirty="0" smtClean="0"/>
          </a:p>
          <a:p>
            <a:pPr marL="0" indent="0">
              <a:buNone/>
            </a:pPr>
            <a:r>
              <a:rPr lang="bg-BG" dirty="0" err="1"/>
              <a:t>Н</a:t>
            </a:r>
            <a:r>
              <a:rPr lang="en-US" dirty="0" err="1" smtClean="0"/>
              <a:t>якои</a:t>
            </a:r>
            <a:r>
              <a:rPr lang="en-US" dirty="0" smtClean="0"/>
              <a:t> </a:t>
            </a:r>
            <a:r>
              <a:rPr lang="en-US" dirty="0" err="1"/>
              <a:t>проблеми</a:t>
            </a:r>
            <a:r>
              <a:rPr lang="en-US" dirty="0"/>
              <a:t> са </a:t>
            </a:r>
            <a:r>
              <a:rPr lang="en-US" dirty="0" err="1"/>
              <a:t>незначителни</a:t>
            </a:r>
            <a:r>
              <a:rPr lang="en-US" dirty="0"/>
              <a:t> и не </a:t>
            </a:r>
            <a:r>
              <a:rPr lang="en-US" dirty="0" err="1" smtClean="0"/>
              <a:t>влияят</a:t>
            </a:r>
            <a:r>
              <a:rPr lang="bg-BG" dirty="0" smtClean="0"/>
              <a:t> на </a:t>
            </a:r>
            <a:r>
              <a:rPr lang="en-US" dirty="0" err="1" smtClean="0"/>
              <a:t>изпълнението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bg-BG" dirty="0" smtClean="0"/>
              <a:t>нашето </a:t>
            </a:r>
            <a:r>
              <a:rPr lang="en-US" dirty="0" err="1" smtClean="0"/>
              <a:t>приложение</a:t>
            </a:r>
            <a:r>
              <a:rPr lang="en-US" dirty="0"/>
              <a:t>,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например</a:t>
            </a:r>
            <a:r>
              <a:rPr lang="en-US" dirty="0"/>
              <a:t> </a:t>
            </a:r>
            <a:r>
              <a:rPr lang="en-US" dirty="0" err="1"/>
              <a:t>правописна</a:t>
            </a:r>
            <a:r>
              <a:rPr lang="en-US" dirty="0"/>
              <a:t> </a:t>
            </a:r>
            <a:r>
              <a:rPr lang="en-US" dirty="0" err="1"/>
              <a:t>грешка</a:t>
            </a:r>
            <a:r>
              <a:rPr lang="en-US" dirty="0"/>
              <a:t> на </a:t>
            </a:r>
            <a:r>
              <a:rPr lang="en-US" dirty="0" err="1"/>
              <a:t>бутон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явните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 smtClean="0"/>
              <a:t>също</a:t>
            </a:r>
            <a:r>
              <a:rPr lang="en-US" dirty="0" smtClean="0"/>
              <a:t> са</a:t>
            </a:r>
            <a:r>
              <a:rPr lang="bg-BG" dirty="0" smtClean="0"/>
              <a:t> </a:t>
            </a:r>
            <a:r>
              <a:rPr lang="en-US" dirty="0" err="1" smtClean="0"/>
              <a:t>възможни</a:t>
            </a:r>
            <a:r>
              <a:rPr lang="en-US" dirty="0"/>
              <a:t>, </a:t>
            </a:r>
            <a:r>
              <a:rPr lang="en-US" dirty="0" err="1"/>
              <a:t>включително</a:t>
            </a:r>
            <a:r>
              <a:rPr lang="en-US" dirty="0"/>
              <a:t> </a:t>
            </a:r>
            <a:r>
              <a:rPr lang="en-US" dirty="0" err="1"/>
              <a:t>такива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причиняват</a:t>
            </a:r>
            <a:r>
              <a:rPr lang="en-US" dirty="0"/>
              <a:t> </a:t>
            </a:r>
            <a:r>
              <a:rPr lang="en-US" dirty="0" err="1"/>
              <a:t>пълен</a:t>
            </a:r>
            <a:r>
              <a:rPr lang="en-US" dirty="0"/>
              <a:t> </a:t>
            </a:r>
            <a:r>
              <a:rPr lang="en-US" dirty="0" err="1"/>
              <a:t>отказ</a:t>
            </a:r>
            <a:r>
              <a:rPr lang="en-US" dirty="0"/>
              <a:t> на </a:t>
            </a:r>
            <a:r>
              <a:rPr lang="en-US" dirty="0" err="1"/>
              <a:t>приложенията</a:t>
            </a:r>
            <a:r>
              <a:rPr lang="en-US" dirty="0"/>
              <a:t> (</a:t>
            </a:r>
            <a:r>
              <a:rPr lang="en-US" dirty="0" err="1"/>
              <a:t>обикновено</a:t>
            </a:r>
            <a:r>
              <a:rPr lang="en-US" dirty="0"/>
              <a:t> </a:t>
            </a:r>
            <a:r>
              <a:rPr lang="bg-BG" dirty="0" smtClean="0"/>
              <a:t>ги наричаме</a:t>
            </a:r>
            <a:r>
              <a:rPr lang="en-US" dirty="0" smtClean="0"/>
              <a:t> </a:t>
            </a:r>
            <a:r>
              <a:rPr lang="en-US" dirty="0" err="1" smtClean="0"/>
              <a:t>фатални</a:t>
            </a:r>
            <a:r>
              <a:rPr lang="bg-BG" dirty="0" smtClean="0"/>
              <a:t>).</a:t>
            </a:r>
          </a:p>
          <a:p>
            <a:pPr marL="0" indent="0">
              <a:buNone/>
            </a:pPr>
            <a:r>
              <a:rPr lang="en-US" dirty="0" err="1"/>
              <a:t>Фаталните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/>
              <a:t>включват</a:t>
            </a:r>
            <a:r>
              <a:rPr lang="en-US" dirty="0"/>
              <a:t> </a:t>
            </a:r>
            <a:r>
              <a:rPr lang="bg-BG" dirty="0" smtClean="0"/>
              <a:t>елементарни</a:t>
            </a:r>
            <a:r>
              <a:rPr lang="en-US" dirty="0" smtClean="0"/>
              <a:t> </a:t>
            </a:r>
            <a:r>
              <a:rPr lang="en-US" dirty="0" err="1"/>
              <a:t>грешки</a:t>
            </a:r>
            <a:r>
              <a:rPr lang="en-US" dirty="0"/>
              <a:t> в </a:t>
            </a:r>
            <a:r>
              <a:rPr lang="en-US" dirty="0" err="1"/>
              <a:t>кода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предотвратяват</a:t>
            </a:r>
            <a:r>
              <a:rPr lang="en-US" dirty="0"/>
              <a:t> </a:t>
            </a:r>
            <a:r>
              <a:rPr lang="en-US" dirty="0" err="1"/>
              <a:t>компилирането</a:t>
            </a:r>
            <a:r>
              <a:rPr lang="en-US" dirty="0"/>
              <a:t> (</a:t>
            </a:r>
            <a:r>
              <a:rPr lang="en-US" dirty="0" err="1" smtClean="0"/>
              <a:t>синтак</a:t>
            </a:r>
            <a:r>
              <a:rPr lang="bg-BG" dirty="0" smtClean="0"/>
              <a:t>т</a:t>
            </a:r>
            <a:r>
              <a:rPr lang="en-US" dirty="0" err="1" smtClean="0"/>
              <a:t>ични</a:t>
            </a:r>
            <a:r>
              <a:rPr lang="en-US" dirty="0" smtClean="0"/>
              <a:t> </a:t>
            </a:r>
            <a:r>
              <a:rPr lang="en-US" dirty="0" err="1"/>
              <a:t>грешки</a:t>
            </a:r>
            <a:r>
              <a:rPr lang="en-US" dirty="0"/>
              <a:t>), </a:t>
            </a:r>
            <a:r>
              <a:rPr lang="en-US" dirty="0" err="1" smtClean="0"/>
              <a:t>или</a:t>
            </a:r>
            <a:r>
              <a:rPr lang="bg-BG" dirty="0" smtClean="0"/>
              <a:t> </a:t>
            </a:r>
            <a:r>
              <a:rPr lang="en-US" dirty="0" err="1" smtClean="0"/>
              <a:t>по-сериозни</a:t>
            </a:r>
            <a:r>
              <a:rPr lang="en-US" dirty="0" smtClean="0"/>
              <a:t> </a:t>
            </a:r>
            <a:r>
              <a:rPr lang="en-US" dirty="0" err="1"/>
              <a:t>проблеми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възникват</a:t>
            </a:r>
            <a:r>
              <a:rPr lang="en-US" dirty="0"/>
              <a:t> </a:t>
            </a:r>
            <a:r>
              <a:rPr lang="en-US" dirty="0" err="1"/>
              <a:t>само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време</a:t>
            </a:r>
            <a:r>
              <a:rPr lang="en-US" dirty="0"/>
              <a:t> на </a:t>
            </a:r>
            <a:r>
              <a:rPr lang="en-US" dirty="0" err="1"/>
              <a:t>изпълнение</a:t>
            </a:r>
            <a:r>
              <a:rPr lang="en-US" dirty="0" smtClean="0"/>
              <a:t>.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Понякога н</a:t>
            </a:r>
            <a:r>
              <a:rPr lang="en-US" dirty="0" err="1" smtClean="0"/>
              <a:t>ашето</a:t>
            </a:r>
            <a:r>
              <a:rPr lang="en-US" dirty="0" smtClean="0"/>
              <a:t> </a:t>
            </a:r>
            <a:r>
              <a:rPr lang="en-US" dirty="0" err="1" smtClean="0"/>
              <a:t>приложение</a:t>
            </a:r>
            <a:r>
              <a:rPr lang="bg-BG" dirty="0" smtClean="0"/>
              <a:t> </a:t>
            </a:r>
            <a:r>
              <a:rPr lang="en-US" dirty="0" smtClean="0"/>
              <a:t>не </a:t>
            </a:r>
            <a:r>
              <a:rPr lang="en-US" dirty="0" err="1"/>
              <a:t>успява</a:t>
            </a:r>
            <a:r>
              <a:rPr lang="en-US" dirty="0"/>
              <a:t> да </a:t>
            </a:r>
            <a:r>
              <a:rPr lang="en-US" dirty="0" err="1"/>
              <a:t>добави</a:t>
            </a:r>
            <a:r>
              <a:rPr lang="en-US" dirty="0"/>
              <a:t> </a:t>
            </a:r>
            <a:r>
              <a:rPr lang="en-US" dirty="0" err="1"/>
              <a:t>запис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dirty="0" err="1"/>
              <a:t>при</a:t>
            </a:r>
            <a:r>
              <a:rPr lang="en-US" dirty="0"/>
              <a:t> други </a:t>
            </a:r>
            <a:r>
              <a:rPr lang="en-US" dirty="0" err="1" smtClean="0"/>
              <a:t>обстоятелства</a:t>
            </a:r>
            <a:r>
              <a:rPr lang="bg-BG" dirty="0" smtClean="0"/>
              <a:t> добавя </a:t>
            </a:r>
            <a:r>
              <a:rPr lang="en-US" dirty="0" err="1" smtClean="0"/>
              <a:t>запис</a:t>
            </a:r>
            <a:r>
              <a:rPr lang="bg-BG" dirty="0" smtClean="0"/>
              <a:t> </a:t>
            </a:r>
            <a:r>
              <a:rPr lang="en-US" dirty="0" smtClean="0"/>
              <a:t>с </a:t>
            </a:r>
            <a:r>
              <a:rPr lang="en-US" dirty="0" err="1"/>
              <a:t>грешни</a:t>
            </a:r>
            <a:r>
              <a:rPr lang="en-US" dirty="0"/>
              <a:t> </a:t>
            </a:r>
            <a:r>
              <a:rPr lang="en-US" dirty="0" err="1" smtClean="0"/>
              <a:t>данни</a:t>
            </a:r>
            <a:r>
              <a:rPr lang="en-US" dirty="0" smtClean="0"/>
              <a:t>.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тези</a:t>
            </a:r>
            <a:r>
              <a:rPr lang="en-US" dirty="0"/>
              <a:t>, </a:t>
            </a:r>
            <a:r>
              <a:rPr lang="en-US" dirty="0" err="1"/>
              <a:t>където</a:t>
            </a:r>
            <a:r>
              <a:rPr lang="en-US" dirty="0"/>
              <a:t> </a:t>
            </a:r>
            <a:r>
              <a:rPr lang="bg-BG" dirty="0" smtClean="0"/>
              <a:t>л</a:t>
            </a:r>
            <a:r>
              <a:rPr lang="en-US" dirty="0" err="1" smtClean="0"/>
              <a:t>огиката</a:t>
            </a:r>
            <a:r>
              <a:rPr lang="en-US" dirty="0" smtClean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някакъв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е </a:t>
            </a:r>
            <a:r>
              <a:rPr lang="bg-BG" dirty="0" smtClean="0"/>
              <a:t>грешна</a:t>
            </a:r>
            <a:r>
              <a:rPr lang="en-US" dirty="0" smtClean="0"/>
              <a:t>, </a:t>
            </a:r>
            <a:r>
              <a:rPr lang="en-US" dirty="0"/>
              <a:t>са </a:t>
            </a:r>
            <a:r>
              <a:rPr lang="en-US" dirty="0" err="1"/>
              <a:t>известни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семантични</a:t>
            </a:r>
            <a:r>
              <a:rPr lang="en-US" dirty="0"/>
              <a:t>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dirty="0" err="1"/>
              <a:t>логически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 smtClean="0"/>
              <a:t>.</a:t>
            </a:r>
            <a:r>
              <a:rPr lang="bg-BG" dirty="0" smtClean="0"/>
              <a:t> В много случаи</a:t>
            </a:r>
            <a:r>
              <a:rPr lang="en-US" dirty="0" smtClean="0"/>
              <a:t> </a:t>
            </a:r>
            <a:r>
              <a:rPr lang="en-US" dirty="0" err="1"/>
              <a:t>няма</a:t>
            </a:r>
            <a:r>
              <a:rPr lang="en-US" dirty="0"/>
              <a:t> да </a:t>
            </a:r>
            <a:r>
              <a:rPr lang="en-US" dirty="0" err="1" smtClean="0"/>
              <a:t>знае</a:t>
            </a:r>
            <a:r>
              <a:rPr lang="bg-BG" dirty="0" smtClean="0"/>
              <a:t>м</a:t>
            </a:r>
            <a:r>
              <a:rPr lang="en-US" dirty="0" smtClean="0"/>
              <a:t> </a:t>
            </a:r>
            <a:r>
              <a:rPr lang="en-US" dirty="0"/>
              <a:t>за </a:t>
            </a:r>
            <a:r>
              <a:rPr lang="en-US" dirty="0" err="1"/>
              <a:t>тези</a:t>
            </a:r>
            <a:r>
              <a:rPr lang="en-US" dirty="0"/>
              <a:t> </a:t>
            </a:r>
            <a:r>
              <a:rPr lang="en-US" dirty="0" err="1"/>
              <a:t>фини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, </a:t>
            </a:r>
            <a:r>
              <a:rPr lang="en-US" dirty="0" err="1"/>
              <a:t>докато</a:t>
            </a:r>
            <a:r>
              <a:rPr lang="en-US" dirty="0"/>
              <a:t> </a:t>
            </a:r>
            <a:r>
              <a:rPr lang="en-US" dirty="0" err="1"/>
              <a:t>потребител</a:t>
            </a:r>
            <a:r>
              <a:rPr lang="en-US" dirty="0"/>
              <a:t> не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оплаче</a:t>
            </a:r>
            <a:r>
              <a:rPr lang="en-US" dirty="0"/>
              <a:t>, </a:t>
            </a:r>
            <a:r>
              <a:rPr lang="en-US" dirty="0" err="1"/>
              <a:t>че</a:t>
            </a:r>
            <a:r>
              <a:rPr lang="en-US" dirty="0"/>
              <a:t> </a:t>
            </a:r>
            <a:r>
              <a:rPr lang="en-US" dirty="0" err="1"/>
              <a:t>нещо</a:t>
            </a:r>
            <a:r>
              <a:rPr lang="en-US" dirty="0"/>
              <a:t> не </a:t>
            </a:r>
            <a:r>
              <a:rPr lang="en-US" dirty="0" err="1" smtClean="0"/>
              <a:t>работи</a:t>
            </a:r>
            <a:r>
              <a:rPr lang="en-US" dirty="0" smtClean="0"/>
              <a:t> </a:t>
            </a:r>
            <a:r>
              <a:rPr lang="en-US" dirty="0" err="1"/>
              <a:t>правилно</a:t>
            </a:r>
            <a:r>
              <a:rPr lang="en-US" dirty="0"/>
              <a:t>. Това </a:t>
            </a:r>
            <a:r>
              <a:rPr lang="bg-BG" dirty="0" smtClean="0"/>
              <a:t>налага трудната </a:t>
            </a:r>
            <a:r>
              <a:rPr lang="en-US" dirty="0" err="1" smtClean="0"/>
              <a:t>задача</a:t>
            </a:r>
            <a:r>
              <a:rPr lang="en-US" dirty="0" smtClean="0"/>
              <a:t> </a:t>
            </a:r>
            <a:r>
              <a:rPr lang="en-US" dirty="0"/>
              <a:t>да </a:t>
            </a:r>
            <a:r>
              <a:rPr lang="en-US" dirty="0" err="1" smtClean="0"/>
              <a:t>проследи</a:t>
            </a:r>
            <a:r>
              <a:rPr lang="bg-BG" dirty="0" smtClean="0"/>
              <a:t>м</a:t>
            </a:r>
            <a:r>
              <a:rPr lang="en-US" dirty="0" smtClean="0"/>
              <a:t> </a:t>
            </a:r>
            <a:r>
              <a:rPr lang="en-US" dirty="0" err="1"/>
              <a:t>кода</a:t>
            </a:r>
            <a:r>
              <a:rPr lang="en-US" dirty="0"/>
              <a:t> </a:t>
            </a:r>
            <a:r>
              <a:rPr lang="en-US" dirty="0" err="1"/>
              <a:t>си</a:t>
            </a:r>
            <a:r>
              <a:rPr lang="en-US" dirty="0"/>
              <a:t>, за да </a:t>
            </a:r>
            <a:r>
              <a:rPr lang="en-US" dirty="0" err="1" smtClean="0"/>
              <a:t>разбере</a:t>
            </a:r>
            <a:r>
              <a:rPr lang="bg-BG" dirty="0" smtClean="0"/>
              <a:t>м </a:t>
            </a:r>
            <a:r>
              <a:rPr lang="en-US" dirty="0" err="1" smtClean="0"/>
              <a:t>какво</a:t>
            </a:r>
            <a:r>
              <a:rPr lang="en-US" dirty="0" smtClean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случва</a:t>
            </a:r>
            <a:r>
              <a:rPr lang="en-US" dirty="0"/>
              <a:t> и да </a:t>
            </a:r>
            <a:r>
              <a:rPr lang="en-US" dirty="0" err="1"/>
              <a:t>го</a:t>
            </a:r>
            <a:r>
              <a:rPr lang="en-US" dirty="0"/>
              <a:t> </a:t>
            </a:r>
            <a:r>
              <a:rPr lang="en-US" dirty="0" err="1"/>
              <a:t>коригираме</a:t>
            </a:r>
            <a:r>
              <a:rPr lang="en-US" dirty="0"/>
              <a:t>, </a:t>
            </a:r>
            <a:r>
              <a:rPr lang="en-US" dirty="0" err="1"/>
              <a:t>така</a:t>
            </a:r>
            <a:r>
              <a:rPr lang="en-US" dirty="0"/>
              <a:t> </a:t>
            </a:r>
            <a:r>
              <a:rPr lang="en-US" dirty="0" err="1"/>
              <a:t>че</a:t>
            </a:r>
            <a:r>
              <a:rPr lang="en-US" dirty="0"/>
              <a:t> да </a:t>
            </a:r>
            <a:r>
              <a:rPr lang="bg-BG" dirty="0" smtClean="0"/>
              <a:t>върши</a:t>
            </a:r>
            <a:r>
              <a:rPr lang="en-US" dirty="0" smtClean="0"/>
              <a:t> </a:t>
            </a:r>
            <a:r>
              <a:rPr lang="en-US" dirty="0"/>
              <a:t>това, за </a:t>
            </a:r>
            <a:r>
              <a:rPr lang="en-US" dirty="0" err="1"/>
              <a:t>което</a:t>
            </a:r>
            <a:r>
              <a:rPr lang="en-US" dirty="0"/>
              <a:t> е </a:t>
            </a:r>
            <a:r>
              <a:rPr lang="en-US" dirty="0" err="1" smtClean="0"/>
              <a:t>предназначен</a:t>
            </a:r>
            <a:r>
              <a:rPr lang="en-US" dirty="0" smtClean="0"/>
              <a:t>. </a:t>
            </a:r>
            <a:r>
              <a:rPr lang="en-US" dirty="0"/>
              <a:t>В </a:t>
            </a:r>
            <a:r>
              <a:rPr lang="en-US" dirty="0" err="1"/>
              <a:t>тези</a:t>
            </a:r>
            <a:r>
              <a:rPr lang="en-US" dirty="0"/>
              <a:t> </a:t>
            </a:r>
            <a:r>
              <a:rPr lang="en-US" dirty="0" err="1" smtClean="0"/>
              <a:t>ситуации</a:t>
            </a:r>
            <a:r>
              <a:rPr lang="bg-BG" dirty="0" smtClean="0"/>
              <a:t> можем да ползваме </a:t>
            </a:r>
            <a:r>
              <a:rPr lang="en-US" dirty="0" err="1"/>
              <a:t>възможностите</a:t>
            </a:r>
            <a:r>
              <a:rPr lang="en-US" dirty="0"/>
              <a:t> за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на Visual </a:t>
            </a:r>
            <a:r>
              <a:rPr lang="en-US" dirty="0" smtClean="0"/>
              <a:t>Studio</a:t>
            </a:r>
            <a:r>
              <a:rPr lang="bg-BG" dirty="0" smtClean="0"/>
              <a:t>, както и </a:t>
            </a:r>
            <a:r>
              <a:rPr lang="en-US" dirty="0" err="1" smtClean="0"/>
              <a:t>техниките</a:t>
            </a:r>
            <a:r>
              <a:rPr lang="en-US" dirty="0" smtClean="0"/>
              <a:t> </a:t>
            </a:r>
            <a:r>
              <a:rPr lang="en-US" dirty="0"/>
              <a:t>за </a:t>
            </a:r>
            <a:r>
              <a:rPr lang="en-US" dirty="0" err="1"/>
              <a:t>обработка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, </a:t>
            </a:r>
            <a:r>
              <a:rPr lang="en-US" dirty="0" err="1"/>
              <a:t>налични</a:t>
            </a:r>
            <a:r>
              <a:rPr lang="en-US" dirty="0"/>
              <a:t> в C</a:t>
            </a:r>
            <a:r>
              <a:rPr lang="en-US" dirty="0" smtClean="0"/>
              <a:t>#</a:t>
            </a:r>
            <a:r>
              <a:rPr lang="bg-B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1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8" y="524823"/>
            <a:ext cx="21945600" cy="707824"/>
          </a:xfrm>
        </p:spPr>
        <p:txBody>
          <a:bodyPr anchor="ctr">
            <a:normAutofit/>
          </a:bodyPr>
          <a:lstStyle/>
          <a:p>
            <a:r>
              <a:rPr lang="bg-BG" sz="4800" b="1" dirty="0" smtClean="0">
                <a:latin typeface="Canela Text Regular"/>
              </a:rPr>
              <a:t>СРЕДСТВА ЗА </a:t>
            </a:r>
            <a:r>
              <a:rPr lang="en-US" sz="4800" b="1" dirty="0" smtClean="0">
                <a:latin typeface="Canela Text Regular"/>
              </a:rPr>
              <a:t>ОТСТРАНЯВАНЕ </a:t>
            </a:r>
            <a:r>
              <a:rPr lang="en-US" sz="4800" b="1" dirty="0">
                <a:latin typeface="Canela Text Regular"/>
              </a:rPr>
              <a:t>НА ГРЕШКИ ВЪВ VISUAL STUDIO</a:t>
            </a:r>
            <a:endParaRPr lang="bg-BG" sz="4800" b="1" dirty="0">
              <a:latin typeface="Canela Text Regula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478" y="1562848"/>
            <a:ext cx="22397240" cy="11252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М</a:t>
            </a:r>
            <a:r>
              <a:rPr lang="en-US" dirty="0" err="1" smtClean="0"/>
              <a:t>оже</a:t>
            </a:r>
            <a:r>
              <a:rPr lang="bg-BG" dirty="0" smtClean="0"/>
              <a:t>м</a:t>
            </a:r>
            <a:r>
              <a:rPr lang="en-US" dirty="0" smtClean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 smtClean="0"/>
              <a:t>изпълнява</a:t>
            </a:r>
            <a:r>
              <a:rPr lang="bg-BG" dirty="0" smtClean="0"/>
              <a:t>м</a:t>
            </a:r>
            <a:r>
              <a:rPr lang="en-US" dirty="0" smtClean="0"/>
              <a:t>е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начина</a:t>
            </a:r>
            <a:r>
              <a:rPr lang="en-US" dirty="0"/>
              <a:t>: с </a:t>
            </a:r>
            <a:r>
              <a:rPr lang="en-US" dirty="0" err="1"/>
              <a:t>разрешено</a:t>
            </a:r>
            <a:r>
              <a:rPr lang="en-US" dirty="0"/>
              <a:t>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разрешено</a:t>
            </a:r>
            <a:r>
              <a:rPr lang="en-US" dirty="0"/>
              <a:t>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. Това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случва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когато</a:t>
            </a:r>
            <a:r>
              <a:rPr lang="en-US" dirty="0"/>
              <a:t> </a:t>
            </a:r>
            <a:r>
              <a:rPr lang="en-US" dirty="0" err="1"/>
              <a:t>натиснете</a:t>
            </a:r>
            <a:r>
              <a:rPr lang="en-US" dirty="0"/>
              <a:t> F5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щракнете</a:t>
            </a:r>
            <a:r>
              <a:rPr lang="en-US" dirty="0"/>
              <a:t> </a:t>
            </a:r>
            <a:r>
              <a:rPr lang="en-US" dirty="0" err="1"/>
              <a:t>върху</a:t>
            </a:r>
            <a:r>
              <a:rPr lang="en-US" dirty="0"/>
              <a:t> </a:t>
            </a:r>
            <a:r>
              <a:rPr lang="en-US" dirty="0" err="1"/>
              <a:t>зелена</a:t>
            </a:r>
            <a:r>
              <a:rPr lang="en-US" dirty="0"/>
              <a:t> </a:t>
            </a:r>
            <a:r>
              <a:rPr lang="en-US" dirty="0" err="1"/>
              <a:t>стрелка</a:t>
            </a:r>
            <a:r>
              <a:rPr lang="en-US" dirty="0"/>
              <a:t> </a:t>
            </a:r>
            <a:r>
              <a:rPr lang="en-US" dirty="0" err="1"/>
              <a:t>Старт</a:t>
            </a:r>
            <a:r>
              <a:rPr lang="en-US" dirty="0"/>
              <a:t> в </a:t>
            </a:r>
            <a:r>
              <a:rPr lang="en-US" dirty="0" err="1"/>
              <a:t>лентата</a:t>
            </a:r>
            <a:r>
              <a:rPr lang="en-US" dirty="0"/>
              <a:t> с </a:t>
            </a:r>
            <a:r>
              <a:rPr lang="en-US" dirty="0" err="1"/>
              <a:t>инструменти</a:t>
            </a:r>
            <a:r>
              <a:rPr lang="en-US" dirty="0"/>
              <a:t>. За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 smtClean="0"/>
              <a:t>изпълни</a:t>
            </a:r>
            <a:r>
              <a:rPr lang="bg-BG" dirty="0" smtClean="0"/>
              <a:t>м</a:t>
            </a:r>
            <a:r>
              <a:rPr lang="en-US" dirty="0" smtClean="0"/>
              <a:t> </a:t>
            </a:r>
            <a:r>
              <a:rPr lang="en-US" dirty="0" err="1"/>
              <a:t>приложение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разрешено</a:t>
            </a:r>
            <a:r>
              <a:rPr lang="en-US" dirty="0"/>
              <a:t>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, </a:t>
            </a:r>
            <a:r>
              <a:rPr lang="en-US" dirty="0" err="1"/>
              <a:t>избер</a:t>
            </a:r>
            <a:r>
              <a:rPr lang="bg-BG" dirty="0"/>
              <a:t>аме </a:t>
            </a:r>
            <a:r>
              <a:rPr lang="en-US" dirty="0"/>
              <a:t>➪ </a:t>
            </a:r>
            <a:r>
              <a:rPr lang="en-US" dirty="0" err="1"/>
              <a:t>Старт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натис</a:t>
            </a:r>
            <a:r>
              <a:rPr lang="bg-BG" dirty="0"/>
              <a:t>каме</a:t>
            </a:r>
            <a:r>
              <a:rPr lang="en-US" dirty="0"/>
              <a:t> Ctrl+F5.</a:t>
            </a:r>
          </a:p>
          <a:p>
            <a:pPr marL="0" indent="0">
              <a:buNone/>
            </a:pPr>
            <a:r>
              <a:rPr lang="en-US" dirty="0" err="1"/>
              <a:t>Когато</a:t>
            </a:r>
            <a:r>
              <a:rPr lang="en-US" dirty="0"/>
              <a:t> </a:t>
            </a:r>
            <a:r>
              <a:rPr lang="en-US" dirty="0" err="1"/>
              <a:t>създаде</a:t>
            </a:r>
            <a:r>
              <a:rPr lang="bg-BG" dirty="0"/>
              <a:t>м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 в </a:t>
            </a:r>
            <a:r>
              <a:rPr lang="en-US" dirty="0" err="1"/>
              <a:t>конфигурация</a:t>
            </a:r>
            <a:r>
              <a:rPr lang="en-US" dirty="0"/>
              <a:t> за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и </a:t>
            </a:r>
            <a:r>
              <a:rPr lang="en-US" dirty="0" err="1"/>
              <a:t>го</a:t>
            </a:r>
            <a:r>
              <a:rPr lang="en-US" dirty="0"/>
              <a:t> </a:t>
            </a:r>
            <a:r>
              <a:rPr lang="en-US" dirty="0" err="1"/>
              <a:t>изпълни</a:t>
            </a:r>
            <a:r>
              <a:rPr lang="bg-BG" dirty="0"/>
              <a:t>м</a:t>
            </a:r>
            <a:r>
              <a:rPr lang="en-US" dirty="0"/>
              <a:t> в </a:t>
            </a:r>
            <a:r>
              <a:rPr lang="en-US" dirty="0" err="1"/>
              <a:t>режим</a:t>
            </a:r>
            <a:r>
              <a:rPr lang="en-US" dirty="0"/>
              <a:t> на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,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случва</a:t>
            </a:r>
            <a:r>
              <a:rPr lang="en-US" dirty="0"/>
              <a:t> </a:t>
            </a:r>
            <a:r>
              <a:rPr lang="bg-BG" dirty="0"/>
              <a:t>нещо </a:t>
            </a:r>
            <a:r>
              <a:rPr lang="en-US" dirty="0"/>
              <a:t>повече от </a:t>
            </a:r>
            <a:r>
              <a:rPr lang="bg-BG" dirty="0"/>
              <a:t>елементарното </a:t>
            </a:r>
            <a:r>
              <a:rPr lang="en-US" dirty="0" err="1"/>
              <a:t>изпълнението</a:t>
            </a:r>
            <a:r>
              <a:rPr lang="en-US" dirty="0"/>
              <a:t> на </a:t>
            </a:r>
            <a:r>
              <a:rPr lang="bg-BG" dirty="0"/>
              <a:t>н</a:t>
            </a:r>
            <a:r>
              <a:rPr lang="en-US" dirty="0" err="1"/>
              <a:t>ашия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. </a:t>
            </a:r>
            <a:r>
              <a:rPr lang="bg-BG" dirty="0"/>
              <a:t>Системата</a:t>
            </a:r>
            <a:r>
              <a:rPr lang="en-US" dirty="0"/>
              <a:t> за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</a:t>
            </a:r>
            <a:r>
              <a:rPr lang="en-US" dirty="0" err="1"/>
              <a:t>поддържа</a:t>
            </a:r>
            <a:r>
              <a:rPr lang="en-US" dirty="0"/>
              <a:t> </a:t>
            </a:r>
            <a:r>
              <a:rPr lang="en-US" dirty="0" err="1"/>
              <a:t>символна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 за </a:t>
            </a:r>
            <a:r>
              <a:rPr lang="en-US" dirty="0" err="1"/>
              <a:t>нашето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така</a:t>
            </a:r>
            <a:r>
              <a:rPr lang="en-US" dirty="0"/>
              <a:t> </a:t>
            </a:r>
            <a:r>
              <a:rPr lang="en-US" dirty="0" err="1"/>
              <a:t>че</a:t>
            </a:r>
            <a:r>
              <a:rPr lang="en-US" dirty="0"/>
              <a:t> IDE да </a:t>
            </a:r>
            <a:r>
              <a:rPr lang="en-US" dirty="0" err="1"/>
              <a:t>знае</a:t>
            </a:r>
            <a:r>
              <a:rPr lang="en-US" dirty="0"/>
              <a:t> </a:t>
            </a:r>
            <a:r>
              <a:rPr lang="en-US" dirty="0" err="1"/>
              <a:t>точно</a:t>
            </a:r>
            <a:r>
              <a:rPr lang="en-US" dirty="0"/>
              <a:t>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случва</a:t>
            </a:r>
            <a:r>
              <a:rPr lang="en-US" dirty="0"/>
              <a:t>, </a:t>
            </a:r>
            <a:r>
              <a:rPr lang="en-US" dirty="0" err="1"/>
              <a:t>докато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изпълнява</a:t>
            </a:r>
            <a:r>
              <a:rPr lang="en-US" dirty="0"/>
              <a:t> </a:t>
            </a:r>
            <a:r>
              <a:rPr lang="en-US" dirty="0" err="1"/>
              <a:t>всеки</a:t>
            </a:r>
            <a:r>
              <a:rPr lang="en-US" dirty="0"/>
              <a:t> </a:t>
            </a:r>
            <a:r>
              <a:rPr lang="en-US" dirty="0" err="1"/>
              <a:t>ред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. </a:t>
            </a:r>
            <a:r>
              <a:rPr lang="en-US" dirty="0" err="1"/>
              <a:t>Символн</a:t>
            </a:r>
            <a:r>
              <a:rPr lang="bg-BG" dirty="0"/>
              <a:t>ата </a:t>
            </a: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bg-BG" dirty="0"/>
              <a:t>позволява </a:t>
            </a:r>
            <a:r>
              <a:rPr lang="en-US" dirty="0" err="1"/>
              <a:t>следене</a:t>
            </a:r>
            <a:r>
              <a:rPr lang="en-US" dirty="0"/>
              <a:t> на </a:t>
            </a:r>
            <a:r>
              <a:rPr lang="en-US" dirty="0" err="1"/>
              <a:t>имената</a:t>
            </a:r>
            <a:r>
              <a:rPr lang="en-US" dirty="0"/>
              <a:t> на </a:t>
            </a:r>
            <a:r>
              <a:rPr lang="en-US" dirty="0" err="1"/>
              <a:t>променливите</a:t>
            </a:r>
            <a:r>
              <a:rPr lang="en-US" dirty="0"/>
              <a:t>, </a:t>
            </a:r>
            <a:r>
              <a:rPr lang="en-US" dirty="0" err="1"/>
              <a:t>използвани</a:t>
            </a:r>
            <a:r>
              <a:rPr lang="en-US" dirty="0"/>
              <a:t> в </a:t>
            </a:r>
            <a:r>
              <a:rPr lang="bg-BG" dirty="0" smtClean="0"/>
              <a:t>сорс</a:t>
            </a:r>
            <a:r>
              <a:rPr lang="en-US" dirty="0" smtClean="0"/>
              <a:t> </a:t>
            </a:r>
            <a:r>
              <a:rPr lang="en-US" dirty="0" err="1"/>
              <a:t>код</a:t>
            </a:r>
            <a:r>
              <a:rPr lang="bg-BG" dirty="0"/>
              <a:t>а</a:t>
            </a:r>
            <a:r>
              <a:rPr lang="en-US" dirty="0"/>
              <a:t>,</a:t>
            </a:r>
            <a:r>
              <a:rPr lang="bg-BG" dirty="0"/>
              <a:t> и техните </a:t>
            </a:r>
            <a:r>
              <a:rPr lang="en-US" dirty="0" err="1" smtClean="0"/>
              <a:t>стойности</a:t>
            </a:r>
            <a:r>
              <a:rPr lang="en-US" dirty="0" smtClean="0"/>
              <a:t>. </a:t>
            </a:r>
            <a:r>
              <a:rPr lang="en-US" dirty="0" err="1"/>
              <a:t>Тази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съдържа</a:t>
            </a:r>
            <a:r>
              <a:rPr lang="en-US" dirty="0"/>
              <a:t> в .</a:t>
            </a:r>
            <a:r>
              <a:rPr lang="en-US" dirty="0" err="1"/>
              <a:t>pdb</a:t>
            </a:r>
            <a:r>
              <a:rPr lang="en-US" dirty="0"/>
              <a:t> </a:t>
            </a:r>
            <a:r>
              <a:rPr lang="en-US" dirty="0" err="1"/>
              <a:t>файлове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bg-BG" dirty="0"/>
              <a:t>м</a:t>
            </a:r>
            <a:r>
              <a:rPr lang="en-US" dirty="0"/>
              <a:t> да </a:t>
            </a:r>
            <a:r>
              <a:rPr lang="bg-BG" dirty="0"/>
              <a:t>разглеждаме </a:t>
            </a:r>
            <a:r>
              <a:rPr lang="en-US" dirty="0"/>
              <a:t>в </a:t>
            </a:r>
            <a:r>
              <a:rPr lang="en-US" dirty="0" err="1"/>
              <a:t>директориите</a:t>
            </a:r>
            <a:r>
              <a:rPr lang="en-US" dirty="0"/>
              <a:t> за </a:t>
            </a:r>
            <a:r>
              <a:rPr lang="en-US" dirty="0" err="1"/>
              <a:t>отстраняване</a:t>
            </a:r>
            <a:r>
              <a:rPr lang="en-US" dirty="0"/>
              <a:t> на </a:t>
            </a:r>
            <a:r>
              <a:rPr lang="en-US" dirty="0" err="1"/>
              <a:t>грешки</a:t>
            </a:r>
            <a:r>
              <a:rPr lang="en-US" dirty="0"/>
              <a:t> на </a:t>
            </a:r>
            <a:r>
              <a:rPr lang="bg-BG" dirty="0"/>
              <a:t>н</a:t>
            </a:r>
            <a:r>
              <a:rPr lang="en-US" dirty="0" err="1"/>
              <a:t>ашия</a:t>
            </a:r>
            <a:r>
              <a:rPr lang="en-US" dirty="0"/>
              <a:t> </a:t>
            </a:r>
            <a:r>
              <a:rPr lang="en-US" dirty="0" err="1"/>
              <a:t>компютър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В </a:t>
            </a:r>
            <a:r>
              <a:rPr lang="en-US" dirty="0" err="1"/>
              <a:t>термините</a:t>
            </a:r>
            <a:r>
              <a:rPr lang="en-US" dirty="0"/>
              <a:t> на Visual Studio </a:t>
            </a:r>
            <a:r>
              <a:rPr lang="en-US" dirty="0" err="1"/>
              <a:t>едно</a:t>
            </a:r>
            <a:r>
              <a:rPr lang="en-US" dirty="0"/>
              <a:t> </a:t>
            </a:r>
            <a:r>
              <a:rPr lang="en-US" dirty="0" err="1" smtClean="0"/>
              <a:t>приложение</a:t>
            </a:r>
            <a:r>
              <a:rPr lang="en-US" dirty="0" smtClean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 smtClean="0"/>
              <a:t>изпълнява</a:t>
            </a:r>
            <a:r>
              <a:rPr lang="bg-BG" dirty="0" smtClean="0"/>
              <a:t> или в нормален режим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dirty="0"/>
              <a:t>в </a:t>
            </a:r>
            <a:r>
              <a:rPr lang="en-US" dirty="0" err="1"/>
              <a:t>режим</a:t>
            </a:r>
            <a:r>
              <a:rPr lang="en-US" dirty="0"/>
              <a:t> на </a:t>
            </a:r>
            <a:r>
              <a:rPr lang="en-US" dirty="0" err="1"/>
              <a:t>прекъсване</a:t>
            </a:r>
            <a:r>
              <a:rPr lang="en-US" dirty="0"/>
              <a:t> - </a:t>
            </a:r>
            <a:r>
              <a:rPr lang="en-US" dirty="0" err="1"/>
              <a:t>т.е</a:t>
            </a:r>
            <a:r>
              <a:rPr lang="en-US" dirty="0"/>
              <a:t>. </a:t>
            </a:r>
            <a:r>
              <a:rPr lang="en-US" dirty="0" err="1"/>
              <a:t>нормалното</a:t>
            </a:r>
            <a:r>
              <a:rPr lang="en-US" dirty="0"/>
              <a:t> </a:t>
            </a:r>
            <a:r>
              <a:rPr lang="en-US" dirty="0" err="1"/>
              <a:t>изпълнение</a:t>
            </a:r>
            <a:r>
              <a:rPr lang="en-US" dirty="0"/>
              <a:t> е </a:t>
            </a:r>
            <a:r>
              <a:rPr lang="en-US" dirty="0" err="1"/>
              <a:t>спряно</a:t>
            </a:r>
            <a:r>
              <a:rPr lang="en-US" dirty="0"/>
              <a:t>. </a:t>
            </a:r>
            <a:r>
              <a:rPr lang="bg-BG" dirty="0" smtClean="0"/>
              <a:t>Първо щ</a:t>
            </a:r>
            <a:r>
              <a:rPr lang="en-US" dirty="0" smtClean="0"/>
              <a:t>е </a:t>
            </a:r>
            <a:r>
              <a:rPr lang="en-US" dirty="0" err="1" smtClean="0"/>
              <a:t>разгледа</a:t>
            </a:r>
            <a:r>
              <a:rPr lang="bg-BG" dirty="0" smtClean="0"/>
              <a:t>м</a:t>
            </a:r>
            <a:r>
              <a:rPr lang="en-US" dirty="0" smtClean="0"/>
              <a:t>е </a:t>
            </a:r>
            <a:r>
              <a:rPr lang="en-US" dirty="0" err="1"/>
              <a:t>режима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прекъсване</a:t>
            </a:r>
            <a:r>
              <a:rPr lang="en-US" dirty="0"/>
              <a:t> </a:t>
            </a:r>
            <a:r>
              <a:rPr lang="bg-BG" dirty="0" smtClean="0"/>
              <a:t>по </a:t>
            </a:r>
            <a:r>
              <a:rPr lang="en-US" dirty="0" err="1" smtClean="0"/>
              <a:t>време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 smtClean="0"/>
              <a:t>изпълнение</a:t>
            </a:r>
            <a:r>
              <a:rPr lang="bg-BG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30200"/>
            <a:ext cx="21945600" cy="1181100"/>
          </a:xfrm>
        </p:spPr>
        <p:txBody>
          <a:bodyPr>
            <a:normAutofit/>
          </a:bodyPr>
          <a:lstStyle/>
          <a:p>
            <a:r>
              <a:rPr lang="en-US" sz="8000" dirty="0"/>
              <a:t>Debugging in </a:t>
            </a:r>
            <a:r>
              <a:rPr lang="en-US" sz="8000" dirty="0" err="1"/>
              <a:t>Nonbreak</a:t>
            </a:r>
            <a:r>
              <a:rPr lang="en-US" sz="8000" dirty="0"/>
              <a:t> (Normal) Mode</a:t>
            </a:r>
            <a:endParaRPr lang="bg-BG" sz="8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12900"/>
            <a:ext cx="23291800" cy="11950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 </a:t>
            </a:r>
            <a:r>
              <a:rPr lang="bg-BG" dirty="0" smtClean="0"/>
              <a:t>Контролен печат с помощта на функцията: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Function about to be called.");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("Do something.");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execution completed.");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Този</a:t>
            </a:r>
            <a:r>
              <a:rPr lang="en-US" dirty="0"/>
              <a:t> </a:t>
            </a:r>
            <a:r>
              <a:rPr lang="bg-BG" dirty="0" smtClean="0"/>
              <a:t>код дава на конзолата </a:t>
            </a:r>
            <a:r>
              <a:rPr lang="en-US" dirty="0" err="1" smtClean="0"/>
              <a:t>допълнителна</a:t>
            </a:r>
            <a:r>
              <a:rPr lang="en-US" dirty="0" smtClean="0"/>
              <a:t> </a:t>
            </a: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en-US" dirty="0" err="1"/>
              <a:t>относно</a:t>
            </a:r>
            <a:r>
              <a:rPr lang="en-US" dirty="0"/>
              <a:t> </a:t>
            </a:r>
            <a:r>
              <a:rPr lang="en-US" dirty="0" err="1"/>
              <a:t>извикана</a:t>
            </a:r>
            <a:r>
              <a:rPr lang="en-US" dirty="0"/>
              <a:t> </a:t>
            </a:r>
            <a:r>
              <a:rPr lang="en-US" dirty="0" err="1" smtClean="0"/>
              <a:t>функция</a:t>
            </a:r>
            <a:r>
              <a:rPr lang="bg-BG" dirty="0" smtClean="0"/>
              <a:t>. Това може да е претрупано или да не разполагаме с конзола.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dirty="0" smtClean="0"/>
              <a:t>Отваряне на прозорец </a:t>
            </a:r>
            <a:r>
              <a:rPr lang="en-US" dirty="0" smtClean="0"/>
              <a:t>Output </a:t>
            </a:r>
            <a:r>
              <a:rPr lang="bg-BG" dirty="0" smtClean="0"/>
              <a:t>от меню </a:t>
            </a:r>
            <a:r>
              <a:rPr lang="en-US" dirty="0" smtClean="0"/>
              <a:t>View</a:t>
            </a:r>
            <a:r>
              <a:rPr lang="bg-BG" dirty="0" smtClean="0"/>
              <a:t>. Той има меню, за това какво да извежда. Съществува възможност тази информация да се запази във файл.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Извеждане на информация за отстраняване на </a:t>
            </a:r>
            <a:r>
              <a:rPr lang="ru-RU" dirty="0" smtClean="0"/>
              <a:t>грешки в </a:t>
            </a:r>
            <a:r>
              <a:rPr lang="bg-BG" dirty="0" smtClean="0"/>
              <a:t>прозореца </a:t>
            </a:r>
            <a:r>
              <a:rPr lang="en-US" dirty="0" smtClean="0"/>
              <a:t>Output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Има </a:t>
            </a:r>
            <a:r>
              <a:rPr lang="ru-RU" dirty="0"/>
              <a:t>две команди, които </a:t>
            </a:r>
            <a:r>
              <a:rPr lang="ru-RU" dirty="0" smtClean="0"/>
              <a:t>можем </a:t>
            </a:r>
            <a:r>
              <a:rPr lang="ru-RU" dirty="0"/>
              <a:t>да </a:t>
            </a:r>
            <a:r>
              <a:rPr lang="ru-RU" dirty="0" smtClean="0"/>
              <a:t>използваме</a:t>
            </a:r>
            <a:r>
              <a:rPr lang="ru-RU" dirty="0"/>
              <a:t>, за да направите това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//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Работи само в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Debug Mode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System.Diagnostics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sent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{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(sent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"!");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Function about to be called.");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("Do something.");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Function execution completed.");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571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16" y="-93402"/>
            <a:ext cx="21945600" cy="1146697"/>
          </a:xfrm>
        </p:spPr>
        <p:txBody>
          <a:bodyPr anchor="ctr">
            <a:normAutofit/>
          </a:bodyPr>
          <a:lstStyle/>
          <a:p>
            <a:r>
              <a:rPr lang="en-US" sz="6000" dirty="0" err="1"/>
              <a:t>Debug.WriteLine</a:t>
            </a:r>
            <a:r>
              <a:rPr lang="en-US" sz="6000" dirty="0"/>
              <a:t>() </a:t>
            </a:r>
            <a:r>
              <a:rPr lang="bg-BG" sz="6000" dirty="0"/>
              <a:t>и </a:t>
            </a:r>
            <a:r>
              <a:rPr lang="en-US" sz="6000" dirty="0" err="1"/>
              <a:t>Trace.WriteLine</a:t>
            </a:r>
            <a:r>
              <a:rPr lang="en-US" sz="6000" dirty="0"/>
              <a:t>()</a:t>
            </a:r>
            <a:endParaRPr lang="bg-BG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873" y="1155700"/>
            <a:ext cx="22374998" cy="125603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bg-BG" dirty="0"/>
              <a:t>И двата метода </a:t>
            </a:r>
            <a:r>
              <a:rPr lang="en-US" dirty="0" err="1"/>
              <a:t>Debug.WriteLine</a:t>
            </a:r>
            <a:r>
              <a:rPr lang="en-US" dirty="0"/>
              <a:t>() </a:t>
            </a:r>
            <a:r>
              <a:rPr lang="bg-BG" dirty="0"/>
              <a:t>и </a:t>
            </a:r>
            <a:r>
              <a:rPr lang="en-US" dirty="0" err="1"/>
              <a:t>Trace.WriteLine</a:t>
            </a:r>
            <a:r>
              <a:rPr lang="en-US" dirty="0"/>
              <a:t>() </a:t>
            </a:r>
            <a:r>
              <a:rPr lang="bg-BG" dirty="0"/>
              <a:t>се </a:t>
            </a:r>
            <a:r>
              <a:rPr lang="bg-BG" dirty="0" smtClean="0"/>
              <a:t>съдържат в </a:t>
            </a:r>
            <a:r>
              <a:rPr lang="bg-BG" dirty="0"/>
              <a:t>пространството на имената </a:t>
            </a:r>
            <a:r>
              <a:rPr lang="en-US" dirty="0" err="1"/>
              <a:t>System.Diagnostics</a:t>
            </a:r>
            <a:r>
              <a:rPr lang="en-US" dirty="0"/>
              <a:t>. </a:t>
            </a:r>
            <a:r>
              <a:rPr lang="bg-BG" dirty="0"/>
              <a:t>Използването на статична </a:t>
            </a:r>
            <a:r>
              <a:rPr lang="bg-BG" dirty="0" smtClean="0"/>
              <a:t>директива може </a:t>
            </a:r>
            <a:r>
              <a:rPr lang="bg-BG" dirty="0"/>
              <a:t>да се използва само със статични класове, например </a:t>
            </a:r>
            <a:r>
              <a:rPr lang="en-US" dirty="0" err="1"/>
              <a:t>System.Console</a:t>
            </a:r>
            <a:r>
              <a:rPr lang="en-US" dirty="0"/>
              <a:t>, </a:t>
            </a:r>
            <a:r>
              <a:rPr lang="bg-BG" dirty="0" smtClean="0"/>
              <a:t>който</a:t>
            </a:r>
            <a:r>
              <a:rPr lang="en-US" dirty="0" smtClean="0"/>
              <a:t> </a:t>
            </a:r>
            <a:r>
              <a:rPr lang="bg-BG" dirty="0" smtClean="0"/>
              <a:t>включва </a:t>
            </a:r>
            <a:r>
              <a:rPr lang="bg-BG" dirty="0"/>
              <a:t>метода </a:t>
            </a:r>
            <a:r>
              <a:rPr lang="en-US" dirty="0" err="1"/>
              <a:t>WriteLine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bg-BG" dirty="0" smtClean="0"/>
              <a:t>Тези две функции могат да извеждат само едно съобщение (стринг). Допуска се и втори незадължителен параметър (също стринг) </a:t>
            </a:r>
            <a:r>
              <a:rPr lang="en-US" i="1" dirty="0"/>
              <a:t>&lt;category&gt;</a:t>
            </a:r>
            <a:endParaRPr lang="en-US" dirty="0"/>
          </a:p>
          <a:p>
            <a:pPr marL="0" indent="0">
              <a:buNone/>
            </a:pPr>
            <a:r>
              <a:rPr lang="bg-BG" i="1" dirty="0" smtClean="0"/>
              <a:t>Пример: 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("Added 1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 smtClean="0"/>
              <a:t>Резултат: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Added 1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i="1" dirty="0" smtClean="0"/>
              <a:t>Упражнение:</a:t>
            </a:r>
          </a:p>
          <a:p>
            <a:pPr marL="0" indent="0">
              <a:buNone/>
            </a:pPr>
            <a:r>
              <a:rPr lang="en-US" b="1" i="1" dirty="0" smtClean="0"/>
              <a:t>Writing </a:t>
            </a:r>
            <a:r>
              <a:rPr lang="en-US" b="1" i="1" dirty="0"/>
              <a:t>Text to the Output Window</a:t>
            </a:r>
            <a:r>
              <a:rPr lang="en-US" dirty="0"/>
              <a:t>: </a:t>
            </a:r>
            <a:r>
              <a:rPr lang="en-US" dirty="0" smtClean="0"/>
              <a:t>Ch07Ex01\</a:t>
            </a:r>
            <a:r>
              <a:rPr lang="en-US" dirty="0" err="1" smtClean="0"/>
              <a:t>Program.cs</a:t>
            </a:r>
            <a:endParaRPr lang="en-US" dirty="0" smtClean="0"/>
          </a:p>
          <a:p>
            <a:pPr marL="0" indent="0">
              <a:buNone/>
            </a:pPr>
            <a:r>
              <a:rPr lang="bg-BG" b="1" dirty="0" smtClean="0"/>
              <a:t>Точки </a:t>
            </a:r>
            <a:r>
              <a:rPr lang="bg-BG" b="1" dirty="0"/>
              <a:t>за </a:t>
            </a:r>
            <a:r>
              <a:rPr lang="bg-BG" b="1" dirty="0" smtClean="0"/>
              <a:t>проследяване </a:t>
            </a:r>
            <a:r>
              <a:rPr lang="en-US" b="1" dirty="0" smtClean="0"/>
              <a:t>(</a:t>
            </a:r>
            <a:r>
              <a:rPr lang="en-US" b="1" dirty="0" err="1" smtClean="0"/>
              <a:t>tracepoints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ru-RU" dirty="0"/>
              <a:t>Алтернатива на записването на информация в прозореца за изход е използването на точки за проследяване. Това са </a:t>
            </a:r>
            <a:r>
              <a:rPr lang="ru-RU" dirty="0" smtClean="0"/>
              <a:t>функция </a:t>
            </a:r>
            <a:r>
              <a:rPr lang="ru-RU" dirty="0"/>
              <a:t>на Visual Studio, а не на C#, но те изпълняват същата функция като използването на Debug.WriteLine(). По същество те ви позволяват да изведете информация за отстраняване на грешки без </a:t>
            </a:r>
            <a:r>
              <a:rPr lang="ru-RU" dirty="0" smtClean="0"/>
              <a:t>промяна</a:t>
            </a:r>
            <a:r>
              <a:rPr lang="en-US" dirty="0" smtClean="0"/>
              <a:t> </a:t>
            </a:r>
            <a:r>
              <a:rPr lang="bg-BG" dirty="0" smtClean="0"/>
              <a:t>на н</a:t>
            </a:r>
            <a:r>
              <a:rPr lang="ru-RU" dirty="0" smtClean="0"/>
              <a:t>ашия </a:t>
            </a:r>
            <a:r>
              <a:rPr lang="ru-RU" dirty="0"/>
              <a:t>код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>Сложни детайлни настройки </a:t>
            </a:r>
            <a:r>
              <a:rPr lang="en-US" dirty="0" smtClean="0"/>
              <a:t>$FUNCTION</a:t>
            </a:r>
          </a:p>
          <a:p>
            <a:pPr marL="0" indent="0">
              <a:buNone/>
            </a:pPr>
            <a:r>
              <a:rPr lang="en-US" dirty="0" smtClean="0"/>
              <a:t>Debug </a:t>
            </a:r>
            <a:r>
              <a:rPr lang="bg-BG" dirty="0" smtClean="0"/>
              <a:t>срещу </a:t>
            </a:r>
            <a:r>
              <a:rPr lang="en-US" dirty="0" smtClean="0"/>
              <a:t>Trace</a:t>
            </a:r>
            <a:r>
              <a:rPr lang="bg-BG" dirty="0" smtClean="0"/>
              <a:t> - обсъждане</a:t>
            </a:r>
          </a:p>
        </p:txBody>
      </p:sp>
    </p:spTree>
    <p:extLst>
      <p:ext uri="{BB962C8B-B14F-4D97-AF65-F5344CB8AC3E}">
        <p14:creationId xmlns:p14="http://schemas.microsoft.com/office/powerpoint/2010/main" val="4427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6A6B-0D97-D545-91D1-90E533E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35" y="0"/>
            <a:ext cx="21945600" cy="1169847"/>
          </a:xfrm>
        </p:spPr>
        <p:txBody>
          <a:bodyPr anchor="ctr">
            <a:normAutofit/>
          </a:bodyPr>
          <a:lstStyle/>
          <a:p>
            <a:r>
              <a:rPr lang="ru-RU" sz="7200" dirty="0"/>
              <a:t>Отстраняване на грешки в режим на прекъсване</a:t>
            </a:r>
            <a:endParaRPr lang="x-none" sz="7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876A6B-0D97-D545-91D1-90E533EA5AD9}"/>
              </a:ext>
            </a:extLst>
          </p:cNvPr>
          <p:cNvSpPr txBox="1">
            <a:spLocks/>
          </p:cNvSpPr>
          <p:nvPr/>
        </p:nvSpPr>
        <p:spPr>
          <a:xfrm>
            <a:off x="884902" y="1169847"/>
            <a:ext cx="23499098" cy="1207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algn="l" hangingPunct="1">
              <a:lnSpc>
                <a:spcPct val="100000"/>
              </a:lnSpc>
            </a:pPr>
            <a:r>
              <a:rPr lang="ru-RU" sz="4100" dirty="0" smtClean="0">
                <a:latin typeface="Canela Text Regular"/>
              </a:rPr>
              <a:t>Останалите </a:t>
            </a:r>
            <a:r>
              <a:rPr lang="ru-RU" sz="4100" dirty="0">
                <a:latin typeface="Canela Text Regular"/>
              </a:rPr>
              <a:t>техники за отстраняване на грешки</a:t>
            </a:r>
            <a:r>
              <a:rPr lang="ru-RU" sz="4100" dirty="0" smtClean="0">
                <a:latin typeface="Canela Text Regular"/>
              </a:rPr>
              <a:t>, </a:t>
            </a:r>
            <a:r>
              <a:rPr lang="ru-RU" sz="4100" dirty="0">
                <a:latin typeface="Canela Text Regular"/>
              </a:rPr>
              <a:t>работят в режим на прекъсване. Този режим </a:t>
            </a:r>
            <a:r>
              <a:rPr lang="ru-RU" sz="4100" dirty="0" smtClean="0">
                <a:latin typeface="Canela Text Regular"/>
              </a:rPr>
              <a:t>може</a:t>
            </a:r>
            <a:r>
              <a:rPr lang="en-US" sz="4100" dirty="0" smtClean="0">
                <a:latin typeface="Canela Text Regular"/>
              </a:rPr>
              <a:t> </a:t>
            </a:r>
            <a:r>
              <a:rPr lang="ru-RU" sz="4100" dirty="0" smtClean="0">
                <a:latin typeface="Canela Text Regular"/>
              </a:rPr>
              <a:t>да бъде въведен </a:t>
            </a:r>
            <a:r>
              <a:rPr lang="ru-RU" sz="4100" dirty="0">
                <a:latin typeface="Canela Text Regular"/>
              </a:rPr>
              <a:t>по няколко начина, всички от които водят до </a:t>
            </a:r>
            <a:r>
              <a:rPr lang="ru-RU" sz="4100" dirty="0" smtClean="0">
                <a:latin typeface="Canela Text Regular"/>
              </a:rPr>
              <a:t>верменно спиране </a:t>
            </a:r>
            <a:r>
              <a:rPr lang="ru-RU" sz="4100" dirty="0">
                <a:latin typeface="Canela Text Regular"/>
              </a:rPr>
              <a:t>на </a:t>
            </a:r>
            <a:r>
              <a:rPr lang="ru-RU" sz="4100" dirty="0" smtClean="0">
                <a:latin typeface="Canela Text Regular"/>
              </a:rPr>
              <a:t>програмата. </a:t>
            </a:r>
          </a:p>
          <a:p>
            <a:pPr algn="l" hangingPunct="1">
              <a:lnSpc>
                <a:spcPct val="100000"/>
              </a:lnSpc>
            </a:pPr>
            <a:r>
              <a:rPr lang="ru-RU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Влизане </a:t>
            </a:r>
            <a:r>
              <a:rPr lang="ru-RU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в режим на </a:t>
            </a:r>
            <a:r>
              <a:rPr lang="ru-RU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Пауза. </a:t>
            </a:r>
            <a:r>
              <a:rPr lang="ru-RU" sz="4100" dirty="0" smtClean="0">
                <a:latin typeface="Canela Text Regular"/>
              </a:rPr>
              <a:t>Най-лесният </a:t>
            </a:r>
            <a:r>
              <a:rPr lang="ru-RU" sz="4100" dirty="0">
                <a:latin typeface="Canela Text Regular"/>
              </a:rPr>
              <a:t>начин да влезете в режим на прекъсване е да щракнете върху бутона Пауза в IDE, докато работи </a:t>
            </a:r>
            <a:r>
              <a:rPr lang="ru-RU" sz="4100" dirty="0" smtClean="0">
                <a:latin typeface="Canela Text Regular"/>
              </a:rPr>
              <a:t>приложението. </a:t>
            </a:r>
            <a:r>
              <a:rPr lang="ru-RU" sz="4100" dirty="0">
                <a:latin typeface="Canela Text Regular"/>
              </a:rPr>
              <a:t>Този бутон за пауза се намира в лентата с инструменти за отстраняване на грешки. </a:t>
            </a:r>
            <a:r>
              <a:rPr lang="ru-RU" sz="4100" dirty="0" smtClean="0">
                <a:latin typeface="Canela Text Regular"/>
              </a:rPr>
              <a:t>Не е приемлив, защото точната </a:t>
            </a:r>
            <a:r>
              <a:rPr lang="ru-RU" sz="4100" dirty="0">
                <a:latin typeface="Canela Text Regular"/>
              </a:rPr>
              <a:t>точка на спиране вероятно ще бъде доста произволна. Като цяло, </a:t>
            </a:r>
            <a:r>
              <a:rPr lang="ru-RU" sz="4100" dirty="0" smtClean="0">
                <a:latin typeface="Canela Text Regular"/>
              </a:rPr>
              <a:t>много </a:t>
            </a:r>
            <a:r>
              <a:rPr lang="ru-RU" sz="4100" dirty="0">
                <a:latin typeface="Canela Text Regular"/>
              </a:rPr>
              <a:t>по-добре е да се използват точки на прекъсване</a:t>
            </a:r>
            <a:r>
              <a:rPr lang="ru-RU" sz="4100" dirty="0" smtClean="0">
                <a:latin typeface="Canela Text Regular"/>
              </a:rPr>
              <a:t>.</a:t>
            </a:r>
          </a:p>
          <a:p>
            <a:pPr algn="l" hangingPunct="1">
              <a:lnSpc>
                <a:spcPct val="100000"/>
              </a:lnSpc>
            </a:pPr>
            <a:r>
              <a:rPr lang="ru-RU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Точката </a:t>
            </a:r>
            <a:r>
              <a:rPr lang="ru-RU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на прекъсване</a:t>
            </a:r>
            <a:r>
              <a:rPr lang="ru-RU" sz="4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ela Text Regular"/>
              </a:rPr>
              <a:t> </a:t>
            </a:r>
            <a:r>
              <a:rPr lang="ru-RU" sz="4100" dirty="0">
                <a:latin typeface="Canela Text Regular"/>
              </a:rPr>
              <a:t>е маркер във вашия изходен код, който задейства автоматично влизане в режим на прекъсване.Точките на прекъсване могат да бъдат конфигурирани да правят следното</a:t>
            </a:r>
            <a:r>
              <a:rPr lang="ru-RU" sz="4100" dirty="0" smtClean="0">
                <a:latin typeface="Canela Text Regular"/>
              </a:rPr>
              <a:t>:</a:t>
            </a:r>
          </a:p>
          <a:p>
            <a:pPr algn="l" hangingPunct="1">
              <a:lnSpc>
                <a:spcPct val="100000"/>
              </a:lnSpc>
            </a:pPr>
            <a:r>
              <a:rPr lang="ru-RU" sz="4100" dirty="0" smtClean="0">
                <a:latin typeface="Canela Text Regular"/>
              </a:rPr>
              <a:t>➤ Влизане </a:t>
            </a:r>
            <a:r>
              <a:rPr lang="ru-RU" sz="4100" dirty="0">
                <a:latin typeface="Canela Text Regular"/>
              </a:rPr>
              <a:t>в режим на прекъсване веднага след достигане на точката на прекъсване</a:t>
            </a:r>
            <a:r>
              <a:rPr lang="ru-RU" sz="4100" dirty="0" smtClean="0">
                <a:latin typeface="Canela Text Regular"/>
              </a:rPr>
              <a:t>.</a:t>
            </a:r>
          </a:p>
          <a:p>
            <a:pPr algn="l" hangingPunct="1">
              <a:lnSpc>
                <a:spcPct val="100000"/>
              </a:lnSpc>
            </a:pPr>
            <a:r>
              <a:rPr lang="ru-RU" sz="4100" dirty="0" smtClean="0">
                <a:latin typeface="Canela Text Regular"/>
              </a:rPr>
              <a:t>➤ </a:t>
            </a:r>
            <a:r>
              <a:rPr lang="ru-RU" sz="4100" dirty="0">
                <a:latin typeface="Canela Text Regular"/>
              </a:rPr>
              <a:t>Влизане</a:t>
            </a:r>
            <a:r>
              <a:rPr lang="ru-RU" sz="4100" dirty="0" smtClean="0">
                <a:latin typeface="Canela Text Regular"/>
              </a:rPr>
              <a:t> </a:t>
            </a:r>
            <a:r>
              <a:rPr lang="ru-RU" sz="4100" dirty="0">
                <a:latin typeface="Canela Text Regular"/>
              </a:rPr>
              <a:t>в режим на прекъсване, когато бъде достигната точката на прекъсване, ако булев израз се изчисли като true</a:t>
            </a:r>
            <a:r>
              <a:rPr lang="ru-RU" sz="4100" dirty="0" smtClean="0">
                <a:latin typeface="Canela Text Regular"/>
              </a:rPr>
              <a:t>.</a:t>
            </a:r>
          </a:p>
          <a:p>
            <a:pPr algn="l" hangingPunct="1">
              <a:lnSpc>
                <a:spcPct val="100000"/>
              </a:lnSpc>
            </a:pPr>
            <a:r>
              <a:rPr lang="ru-RU" sz="4100" dirty="0" smtClean="0">
                <a:latin typeface="Canela Text Regular"/>
              </a:rPr>
              <a:t>➤ </a:t>
            </a:r>
            <a:r>
              <a:rPr lang="ru-RU" sz="4100" dirty="0">
                <a:latin typeface="Canela Text Regular"/>
              </a:rPr>
              <a:t>Влизане</a:t>
            </a:r>
            <a:r>
              <a:rPr lang="ru-RU" sz="4100" dirty="0" smtClean="0">
                <a:latin typeface="Canela Text Regular"/>
              </a:rPr>
              <a:t> </a:t>
            </a:r>
            <a:r>
              <a:rPr lang="ru-RU" sz="4100" dirty="0">
                <a:latin typeface="Canela Text Regular"/>
              </a:rPr>
              <a:t>в режим на прекъсване, след като точката на прекъсване бъде достигната определен брой пъти</a:t>
            </a:r>
            <a:r>
              <a:rPr lang="ru-RU" sz="4100" dirty="0" smtClean="0">
                <a:latin typeface="Canela Text Regular"/>
              </a:rPr>
              <a:t>.</a:t>
            </a:r>
          </a:p>
          <a:p>
            <a:pPr algn="l" hangingPunct="1">
              <a:lnSpc>
                <a:spcPct val="100000"/>
              </a:lnSpc>
            </a:pPr>
            <a:r>
              <a:rPr lang="ru-RU" sz="4100" dirty="0" smtClean="0">
                <a:latin typeface="Canela Text Regular"/>
              </a:rPr>
              <a:t>➤ </a:t>
            </a:r>
            <a:r>
              <a:rPr lang="ru-RU" sz="4100" dirty="0">
                <a:latin typeface="Canela Text Regular"/>
              </a:rPr>
              <a:t>Влизане</a:t>
            </a:r>
            <a:r>
              <a:rPr lang="ru-RU" sz="4100" dirty="0" smtClean="0">
                <a:latin typeface="Canela Text Regular"/>
              </a:rPr>
              <a:t> </a:t>
            </a:r>
            <a:r>
              <a:rPr lang="ru-RU" sz="4100" dirty="0">
                <a:latin typeface="Canela Text Regular"/>
              </a:rPr>
              <a:t>в режим на прекъсване, след като бъде достигната точката на прекъсване и стойността на променлива се е променила </a:t>
            </a:r>
            <a:r>
              <a:rPr lang="ru-RU" sz="4100" dirty="0" smtClean="0">
                <a:latin typeface="Canela Text Regular"/>
              </a:rPr>
              <a:t>след последния </a:t>
            </a:r>
            <a:r>
              <a:rPr lang="ru-RU" sz="4100" dirty="0">
                <a:latin typeface="Canela Text Regular"/>
              </a:rPr>
              <a:t>път, когато беше достигната точката на прекъсване</a:t>
            </a:r>
            <a:r>
              <a:rPr lang="ru-RU" sz="4100" dirty="0" smtClean="0">
                <a:latin typeface="Canela Text Regular"/>
              </a:rPr>
              <a:t>.</a:t>
            </a:r>
          </a:p>
          <a:p>
            <a:pPr algn="l" hangingPunct="1">
              <a:lnSpc>
                <a:spcPct val="100000"/>
              </a:lnSpc>
            </a:pPr>
            <a:r>
              <a:rPr lang="ru-RU" sz="4100" dirty="0" smtClean="0">
                <a:solidFill>
                  <a:srgbClr val="FF0000"/>
                </a:solidFill>
                <a:latin typeface="Canela Text Regular"/>
              </a:rPr>
              <a:t>Тези </a:t>
            </a:r>
            <a:r>
              <a:rPr lang="ru-RU" sz="4100" dirty="0">
                <a:solidFill>
                  <a:srgbClr val="FF0000"/>
                </a:solidFill>
                <a:latin typeface="Canela Text Regular"/>
              </a:rPr>
              <a:t>функции са налични само когато компилацията е в режим за отстраняване на грешки. Ако компилираме в нормален </a:t>
            </a:r>
            <a:r>
              <a:rPr lang="ru-RU" sz="4100" dirty="0" smtClean="0">
                <a:solidFill>
                  <a:srgbClr val="FF0000"/>
                </a:solidFill>
                <a:latin typeface="Canela Text Regular"/>
              </a:rPr>
              <a:t>режим (</a:t>
            </a:r>
            <a:r>
              <a:rPr lang="ru-RU" sz="4100" dirty="0">
                <a:solidFill>
                  <a:srgbClr val="FF0000"/>
                </a:solidFill>
                <a:latin typeface="Canela Text Regular"/>
              </a:rPr>
              <a:t>без Debug</a:t>
            </a:r>
            <a:r>
              <a:rPr lang="ru-RU" sz="4100" dirty="0" smtClean="0">
                <a:solidFill>
                  <a:srgbClr val="FF0000"/>
                </a:solidFill>
                <a:latin typeface="Canela Text Regular"/>
              </a:rPr>
              <a:t>), </a:t>
            </a:r>
            <a:r>
              <a:rPr lang="ru-RU" sz="4100" dirty="0">
                <a:solidFill>
                  <a:srgbClr val="FF0000"/>
                </a:solidFill>
                <a:latin typeface="Canela Text Regular"/>
              </a:rPr>
              <a:t>всички точки на прекъсване се игнорират</a:t>
            </a:r>
            <a:r>
              <a:rPr lang="ru-RU" sz="4100" dirty="0" smtClean="0">
                <a:solidFill>
                  <a:srgbClr val="FF0000"/>
                </a:solidFill>
                <a:latin typeface="Canela Text Regular"/>
              </a:rPr>
              <a:t>.</a:t>
            </a:r>
            <a:endParaRPr lang="x-none" sz="4100" dirty="0">
              <a:solidFill>
                <a:srgbClr val="FF0000"/>
              </a:solidFill>
              <a:latin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032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892" y="562708"/>
            <a:ext cx="22291997" cy="133616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cs typeface="Courier New" panose="02070309020205020404" pitchFamily="49" charset="0"/>
              </a:rPr>
              <a:t>Има </a:t>
            </a:r>
            <a:r>
              <a:rPr lang="ru-RU" dirty="0">
                <a:cs typeface="Courier New" panose="02070309020205020404" pitchFamily="49" charset="0"/>
              </a:rPr>
              <a:t>няколко начина за добавяне на точки на прекъсване. За да добавите прости точки на прекъсване, които прекъсват, когато има </a:t>
            </a:r>
            <a:r>
              <a:rPr lang="ru-RU" dirty="0" smtClean="0">
                <a:cs typeface="Courier New" panose="02070309020205020404" pitchFamily="49" charset="0"/>
              </a:rPr>
              <a:t>достигнат ред, </a:t>
            </a:r>
            <a:r>
              <a:rPr lang="ru-RU" dirty="0">
                <a:cs typeface="Courier New" panose="02070309020205020404" pitchFamily="49" charset="0"/>
              </a:rPr>
              <a:t>просто щракнете с левия бутон най-вляво на реда с код. Като алтернатива можете да щракнете с десния бутон върху </a:t>
            </a:r>
            <a:r>
              <a:rPr lang="ru-RU" dirty="0" smtClean="0">
                <a:cs typeface="Courier New" panose="02070309020205020404" pitchFamily="49" charset="0"/>
              </a:rPr>
              <a:t>линията и </a:t>
            </a:r>
            <a:r>
              <a:rPr lang="ru-RU" dirty="0">
                <a:cs typeface="Courier New" panose="02070309020205020404" pitchFamily="49" charset="0"/>
              </a:rPr>
              <a:t>изберете </a:t>
            </a:r>
            <a:r>
              <a:rPr lang="ru-RU" b="1" dirty="0">
                <a:cs typeface="Courier New" panose="02070309020205020404" pitchFamily="49" charset="0"/>
              </a:rPr>
              <a:t>Breakpoint ➪ Insert Breakpoint</a:t>
            </a:r>
            <a:r>
              <a:rPr lang="ru-RU" dirty="0" smtClean="0">
                <a:cs typeface="Courier New" panose="02070309020205020404" pitchFamily="49" charset="0"/>
              </a:rPr>
              <a:t>, или </a:t>
            </a:r>
            <a:r>
              <a:rPr lang="ru-RU" dirty="0">
                <a:cs typeface="Courier New" panose="02070309020205020404" pitchFamily="49" charset="0"/>
              </a:rPr>
              <a:t>изберете </a:t>
            </a:r>
            <a:r>
              <a:rPr lang="ru-RU" b="1" dirty="0">
                <a:cs typeface="Courier New" panose="02070309020205020404" pitchFamily="49" charset="0"/>
              </a:rPr>
              <a:t>Debug ➪ Toggle Breakpoint </a:t>
            </a:r>
            <a:r>
              <a:rPr lang="ru-RU" dirty="0">
                <a:cs typeface="Courier New" panose="02070309020205020404" pitchFamily="49" charset="0"/>
              </a:rPr>
              <a:t>от менюто </a:t>
            </a:r>
            <a:r>
              <a:rPr lang="ru-RU" dirty="0" smtClean="0">
                <a:cs typeface="Courier New" panose="02070309020205020404" pitchFamily="49" charset="0"/>
              </a:rPr>
              <a:t>или натиснете </a:t>
            </a:r>
            <a:r>
              <a:rPr lang="ru-RU" b="1" dirty="0">
                <a:cs typeface="Courier New" panose="02070309020205020404" pitchFamily="49" charset="0"/>
              </a:rPr>
              <a:t>F9</a:t>
            </a:r>
            <a:r>
              <a:rPr lang="ru-RU" dirty="0" smtClean="0">
                <a:cs typeface="Courier New" panose="02070309020205020404" pitchFamily="49" charset="0"/>
              </a:rPr>
              <a:t>. </a:t>
            </a:r>
            <a:r>
              <a:rPr lang="en-US" dirty="0" smtClean="0">
                <a:cs typeface="Courier New" panose="02070309020205020404" pitchFamily="49" charset="0"/>
              </a:rPr>
              <a:t>F9 </a:t>
            </a:r>
            <a:r>
              <a:rPr lang="bg-BG" dirty="0" smtClean="0">
                <a:cs typeface="Courier New" panose="02070309020205020404" pitchFamily="49" charset="0"/>
              </a:rPr>
              <a:t>премахва точката на прекъсване. </a:t>
            </a:r>
            <a:r>
              <a:rPr lang="ru-RU" dirty="0" smtClean="0">
                <a:cs typeface="Courier New" panose="02070309020205020404" pitchFamily="49" charset="0"/>
              </a:rPr>
              <a:t>Точката </a:t>
            </a:r>
            <a:r>
              <a:rPr lang="ru-RU" dirty="0">
                <a:cs typeface="Courier New" panose="02070309020205020404" pitchFamily="49" charset="0"/>
              </a:rPr>
              <a:t>на прекъсване се появява като червен кръг </a:t>
            </a:r>
            <a:r>
              <a:rPr lang="ru-RU" dirty="0" smtClean="0">
                <a:cs typeface="Courier New" panose="02070309020205020404" pitchFamily="49" charset="0"/>
              </a:rPr>
              <a:t>вляво от </a:t>
            </a:r>
            <a:r>
              <a:rPr lang="ru-RU" dirty="0">
                <a:cs typeface="Courier New" panose="02070309020205020404" pitchFamily="49" charset="0"/>
              </a:rPr>
              <a:t>реда на кода, който е </a:t>
            </a:r>
            <a:r>
              <a:rPr lang="ru-RU" dirty="0" smtClean="0">
                <a:cs typeface="Courier New" panose="02070309020205020404" pitchFamily="49" charset="0"/>
              </a:rPr>
              <a:t>маркиран.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93" y="5781400"/>
            <a:ext cx="16496808" cy="72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8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16197</TotalTime>
  <Words>1794</Words>
  <Application>Microsoft Office PowerPoint</Application>
  <PresentationFormat>Custom</PresentationFormat>
  <Paragraphs>98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Avenir Book</vt:lpstr>
      <vt:lpstr>Avenir Heavy</vt:lpstr>
      <vt:lpstr>Canela Bold</vt:lpstr>
      <vt:lpstr>Canela Deck Regular</vt:lpstr>
      <vt:lpstr>Canela Text Regular</vt:lpstr>
      <vt:lpstr>Consolas</vt:lpstr>
      <vt:lpstr>Courier New</vt:lpstr>
      <vt:lpstr>Graphik</vt:lpstr>
      <vt:lpstr>Graphik Medium</vt:lpstr>
      <vt:lpstr>Graphik Semibold</vt:lpstr>
      <vt:lpstr>Helvetica</vt:lpstr>
      <vt:lpstr>Helvetica Neue</vt:lpstr>
      <vt:lpstr>23_ClassicWhite</vt:lpstr>
      <vt:lpstr>Bitmap Image</vt:lpstr>
      <vt:lpstr>PowerPoint Presentation</vt:lpstr>
      <vt:lpstr>Прихващане обработка и отстраняване на грешки </vt:lpstr>
      <vt:lpstr>КАКВО ЩЕ НАУЧИТЕ ОТ ТАЗИ ЛЕКЦИЯ</vt:lpstr>
      <vt:lpstr>Класификация на грешките</vt:lpstr>
      <vt:lpstr>СРЕДСТВА ЗА ОТСТРАНЯВАНЕ НА ГРЕШКИ ВЪВ VISUAL STUDIO</vt:lpstr>
      <vt:lpstr>Debugging in Nonbreak (Normal) Mode</vt:lpstr>
      <vt:lpstr>Debug.WriteLine() и Trace.WriteLine()</vt:lpstr>
      <vt:lpstr>Отстраняване на грешки в режим на прекъсване</vt:lpstr>
      <vt:lpstr>PowerPoint Presentation</vt:lpstr>
      <vt:lpstr>Други начини за влизане в режим на прекъсване</vt:lpstr>
      <vt:lpstr>Мониторинг на съдържанието на променливите</vt:lpstr>
      <vt:lpstr>ОБРАБОТКА НА ГРЕШКИ (ERROR HANDLING)</vt:lpstr>
      <vt:lpstr>ОБРАБОТКА НА ГРЕШКИ (ERROR HANDLING) - 2</vt:lpstr>
      <vt:lpstr>Блокове try…catch…finally</vt:lpstr>
      <vt:lpstr>PowerPoint Presentation</vt:lpstr>
      <vt:lpstr>Домашна работа</vt:lpstr>
      <vt:lpstr>Изгревът е близо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Pano Panov</cp:lastModifiedBy>
  <cp:revision>650</cp:revision>
  <dcterms:modified xsi:type="dcterms:W3CDTF">2022-07-20T10:27:33Z</dcterms:modified>
</cp:coreProperties>
</file>