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71" r:id="rId3"/>
    <p:sldId id="372" r:id="rId4"/>
    <p:sldId id="430" r:id="rId5"/>
    <p:sldId id="431" r:id="rId6"/>
    <p:sldId id="432" r:id="rId7"/>
    <p:sldId id="434" r:id="rId8"/>
    <p:sldId id="436" r:id="rId9"/>
    <p:sldId id="437" r:id="rId10"/>
    <p:sldId id="438" r:id="rId11"/>
    <p:sldId id="464" r:id="rId12"/>
    <p:sldId id="465" r:id="rId13"/>
    <p:sldId id="467" r:id="rId14"/>
    <p:sldId id="466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61" r:id="rId23"/>
    <p:sldId id="475" r:id="rId24"/>
    <p:sldId id="476" r:id="rId25"/>
    <p:sldId id="428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40" d="100"/>
          <a:sy n="40" d="100"/>
        </p:scale>
        <p:origin x="110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9789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24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6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616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marL="0" lvl="4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>
            <a:extLst>
              <a:ext uri="{FF2B5EF4-FFF2-40B4-BE49-F238E27FC236}">
                <a16:creationId xmlns:a16="http://schemas.microsoft.com/office/drawing/2014/main" id="{D9EF008F-CE2D-2E95-7F85-854976016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2939"/>
              </p:ext>
            </p:extLst>
          </p:nvPr>
        </p:nvGraphicFramePr>
        <p:xfrm>
          <a:off x="4858578" y="277951"/>
          <a:ext cx="14666844" cy="1229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Bitmap Image" r:id="rId3" imgW="7162920" imgH="6004440" progId="Paint.Picture">
                  <p:embed/>
                </p:oleObj>
              </mc:Choice>
              <mc:Fallback>
                <p:oleObj name="Bitmap Image" r:id="rId3" imgW="716292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8578" y="277951"/>
                        <a:ext cx="14666844" cy="1229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830" y="2031206"/>
            <a:ext cx="22224629" cy="112222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В светлината на горните дискусии, нека пренапишем предишния пример: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Books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title;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author;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subject;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t, string a, string 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author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subject =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 txBox="1">
            <a:spLocks/>
          </p:cNvSpPr>
          <p:nvPr/>
        </p:nvSpPr>
        <p:spPr>
          <a:xfrm>
            <a:off x="1296478" y="524822"/>
            <a:ext cx="21945600" cy="103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hangingPunct="1"/>
            <a:r>
              <a:rPr lang="bg-BG" sz="7200" b="1" dirty="0" smtClean="0">
                <a:latin typeface="Canela Text Regular"/>
              </a:rPr>
              <a:t>Структури</a:t>
            </a:r>
            <a:endParaRPr lang="bg-BG" sz="7200" b="1" dirty="0">
              <a:latin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4741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940" y="482548"/>
            <a:ext cx="23073275" cy="132334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("Title : {0}", title);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("Author : {0}", author);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("Subject : {0}", subject);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:{0}",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Books Book1 = new Books();   /* Declare Book1 of type Book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Books Book2 = new Books();   /* Declare Book2 of type Book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 1 specification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Book1.getValues("C Programming",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Ali", "C Programming Tutorial",6495407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/* book 2 specification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Book2.getValues("Telecom Billing",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"Zara Ali", "Telecom Billing Tutorial", 6495700);</a:t>
            </a:r>
          </a:p>
        </p:txBody>
      </p:sp>
    </p:spTree>
    <p:extLst>
      <p:ext uri="{BB962C8B-B14F-4D97-AF65-F5344CB8AC3E}">
        <p14:creationId xmlns:p14="http://schemas.microsoft.com/office/powerpoint/2010/main" val="2103889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726" y="805277"/>
            <a:ext cx="21361016" cy="122114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print Book1 info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Book1.display();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/* print Book2 info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Book2.display();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 smtClean="0">
                <a:cs typeface="Courier New" panose="02070309020205020404" pitchFamily="49" charset="0"/>
              </a:rPr>
              <a:t>Резултатът </a:t>
            </a:r>
            <a:r>
              <a:rPr lang="bg-BG" dirty="0">
                <a:cs typeface="Courier New" panose="02070309020205020404" pitchFamily="49" charset="0"/>
              </a:rPr>
              <a:t>от </a:t>
            </a:r>
            <a:r>
              <a:rPr lang="bg-BG" dirty="0" smtClean="0">
                <a:cs typeface="Courier New" panose="02070309020205020404" pitchFamily="49" charset="0"/>
              </a:rPr>
              <a:t>изпълнението е същият.</a:t>
            </a:r>
            <a:endParaRPr lang="bg-BG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3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3" y="816126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ИНТЕРФЕЙСИ</a:t>
            </a:r>
            <a:endParaRPr lang="en-GB" sz="6000" b="1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9077" y="1926469"/>
            <a:ext cx="22224642" cy="10659978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dirty="0"/>
              <a:t>Интерфейсът се дефинира като синтактичен договор, който трябва да следват всички класове, наследяващи интерфейса.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Интерфейсът </a:t>
            </a:r>
            <a:r>
              <a:rPr lang="ru-RU" dirty="0"/>
              <a:t>дефинира частта „какво“ от синтактичния договор, а производните класове дефинират частта „как“ от синтактичния договор.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Интерфейсите </a:t>
            </a:r>
            <a:r>
              <a:rPr lang="ru-RU" dirty="0"/>
              <a:t>дефинират свойства, методи и събития, които са членове на интерфейса.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Интерфейсите </a:t>
            </a:r>
            <a:r>
              <a:rPr lang="ru-RU" dirty="0"/>
              <a:t>съдържат само декларацията на членовете.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Отговорност </a:t>
            </a:r>
            <a:r>
              <a:rPr lang="ru-RU" dirty="0"/>
              <a:t>на производния клас е да дефинира членовете.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Често </a:t>
            </a:r>
            <a:r>
              <a:rPr lang="ru-RU" dirty="0"/>
              <a:t>помага при предоставянето на стандартна структура, която производните класове биха следвали.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Абстрактните </a:t>
            </a:r>
            <a:r>
              <a:rPr lang="ru-RU" dirty="0"/>
              <a:t>класове до известна степен служат на същата цел, но те се използват най-вече, когато само няколко метода трябва да бъдат декларирани от базовия клас и производният клас изпълнява функционалностите.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09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224740"/>
            <a:ext cx="22608988" cy="1221740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Деклариране на интерфейси 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 smtClean="0"/>
              <a:t>Интерфейсите </a:t>
            </a:r>
            <a:r>
              <a:rPr lang="ru-RU" dirty="0"/>
              <a:t>се декларират с помощта на ключовата дума interface. </a:t>
            </a:r>
            <a:r>
              <a:rPr lang="ru-RU" dirty="0" smtClean="0"/>
              <a:t>Подобно </a:t>
            </a:r>
            <a:r>
              <a:rPr lang="ru-RU" dirty="0"/>
              <a:t>е на декларацията на клас. Изявленията за интерфейс са публични по подразбиране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bg-BG" dirty="0"/>
              <a:t>Следва пример за декларация на </a:t>
            </a:r>
            <a:r>
              <a:rPr lang="bg-BG" dirty="0" smtClean="0"/>
              <a:t>интерфейс: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ITransactions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showTransaction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getAmount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3" y="816126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ИНТЕРФЕЙСИ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20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3923" y="1767539"/>
            <a:ext cx="22608988" cy="1221740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Пример:</a:t>
            </a:r>
            <a:r>
              <a:rPr lang="bg-BG" dirty="0" smtClean="0">
                <a:cs typeface="Courier New" panose="02070309020205020404" pitchFamily="49" charset="0"/>
              </a:rPr>
              <a:t> Демонстрира </a:t>
            </a:r>
            <a:r>
              <a:rPr lang="bg-BG" dirty="0">
                <a:cs typeface="Courier New" panose="02070309020205020404" pitchFamily="49" charset="0"/>
              </a:rPr>
              <a:t>изпълнението на горния </a:t>
            </a:r>
            <a:r>
              <a:rPr lang="bg-BG" dirty="0" smtClean="0">
                <a:cs typeface="Courier New" panose="02070309020205020404" pitchFamily="49" charset="0"/>
              </a:rPr>
              <a:t>интерфейс.</a:t>
            </a:r>
            <a:endParaRPr lang="bg-BG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ITransactions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interface members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Transaction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ITransactions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private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private string date;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private double amount;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617" y="484094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ИНТЕРФЕЙСИ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03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9076" y="1540041"/>
            <a:ext cx="22608988" cy="11987699"/>
          </a:xfrm>
        </p:spPr>
        <p:txBody>
          <a:bodyPr numCol="1"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bg-BG" dirty="0"/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tCode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= " 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= " 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tCode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getAmount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("Transaction: {0}",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("Date: {0}", date);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("Amount: {0}",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3" y="816126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ИНТЕРФЕЙСИ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89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9076" y="1055948"/>
            <a:ext cx="22608988" cy="12217401"/>
          </a:xfrm>
        </p:spPr>
        <p:txBody>
          <a:bodyPr numCol="1"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Tester {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Transaction t1 = new Transaction("001", "8/10/2012", 78900.00);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Transaction t2 = new Transaction("002", "9/10/2012", 451900.00);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t1.showTransaction();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t2.showTransaction();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bg-BG" dirty="0">
                <a:cs typeface="Courier New" panose="02070309020205020404" pitchFamily="49" charset="0"/>
              </a:rPr>
              <a:t>Резултат от изпълнението на </a:t>
            </a:r>
            <a:r>
              <a:rPr lang="bg-BG" dirty="0" smtClean="0">
                <a:cs typeface="Courier New" panose="02070309020205020404" pitchFamily="49" charset="0"/>
              </a:rPr>
              <a:t>програмата:</a:t>
            </a:r>
            <a:endParaRPr lang="bg-BG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001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Date: 8/10/2012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Amount: 78900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002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Date: 9/10/2012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Amount: 451900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46" y="332032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ИНТЕРФЕЙСИ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00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605" y="1532571"/>
            <a:ext cx="22608988" cy="1221740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bg-BG" dirty="0"/>
              <a:t>C# делегатите са подобни на указатели към функции в C или C++. Делегатът е променлива от референтен тип, която съдържа препратката към метод. Препратката може да бъде променена по време на изпълнение.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Делегатите </a:t>
            </a:r>
            <a:r>
              <a:rPr lang="bg-BG" dirty="0"/>
              <a:t>се използват специално за внедряване на събития и методи за обратно извикване. Всички делегати са имплицитно извлечени от класа </a:t>
            </a:r>
            <a:r>
              <a:rPr lang="bg-BG" dirty="0" err="1"/>
              <a:t>System.Delegate</a:t>
            </a:r>
            <a:r>
              <a:rPr lang="bg-BG" dirty="0"/>
              <a:t>. </a:t>
            </a:r>
            <a:endParaRPr lang="bg-BG" dirty="0" smtClean="0"/>
          </a:p>
          <a:p>
            <a:pPr marL="0" indent="0">
              <a:buNone/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Обявяване 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делегати 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bg-BG" dirty="0" smtClean="0"/>
              <a:t>Декларацията </a:t>
            </a:r>
            <a:r>
              <a:rPr lang="bg-BG" dirty="0"/>
              <a:t>на делегат определя методите, които могат да бъдат посочени от делегата. Делегат може да препраща към метод, който има същия подпис като този на делегата.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Например</a:t>
            </a:r>
            <a:r>
              <a:rPr lang="bg-BG" dirty="0"/>
              <a:t>, дефиниция на делегат:</a:t>
            </a:r>
            <a:endParaRPr lang="en-US" dirty="0"/>
          </a:p>
          <a:p>
            <a:pPr marL="0" indent="0">
              <a:buNone/>
            </a:pP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Синтаксисът за декларация на делегат е: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delegate-name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46" y="332032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Делегати (</a:t>
            </a:r>
            <a:r>
              <a:rPr lang="en-US" sz="5400" b="1" dirty="0" smtClean="0"/>
              <a:t>Delegates</a:t>
            </a:r>
            <a:r>
              <a:rPr lang="bg-BG" sz="5400" b="1" dirty="0" smtClean="0"/>
              <a:t>)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79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605" y="1532571"/>
            <a:ext cx="22466689" cy="1027394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Инстанциране на делегати 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След </a:t>
            </a:r>
            <a:r>
              <a:rPr lang="ru-RU" dirty="0">
                <a:cs typeface="Courier New" panose="02070309020205020404" pitchFamily="49" charset="0"/>
              </a:rPr>
              <a:t>като се декларира тип делегат, трябва да се създаде обект делегат с ключовата дума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new</a:t>
            </a:r>
            <a:r>
              <a:rPr lang="ru-RU" dirty="0">
                <a:cs typeface="Courier New" panose="02070309020205020404" pitchFamily="49" charset="0"/>
              </a:rPr>
              <a:t> и да се асоциира с определен метод. </a:t>
            </a: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Когато </a:t>
            </a:r>
            <a:r>
              <a:rPr lang="ru-RU" dirty="0">
                <a:cs typeface="Courier New" panose="02070309020205020404" pitchFamily="49" charset="0"/>
              </a:rPr>
              <a:t>създавате делегат, аргументът, предаван на новия израз, се записва подобно на извикване на метод, но без аргументите към метода. </a:t>
            </a: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urier New" panose="02070309020205020404" pitchFamily="49" charset="0"/>
              </a:rPr>
              <a:t>Например</a:t>
            </a:r>
            <a:r>
              <a:rPr lang="ru-RU" b="1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printString ps1 = new printString(WriteToScreen);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printString ps2 = new printString(WriteToFile);</a:t>
            </a: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Следващият пример демонстрира деклариране, инстанциране и използване на делегат, който може да се използва за рефериране на методи, които приемат целочислен параметър и връщат цяло число.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46" y="332032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Делегати (</a:t>
            </a:r>
            <a:r>
              <a:rPr lang="en-US" sz="5400" b="1" dirty="0" smtClean="0"/>
              <a:t>Delegates</a:t>
            </a:r>
            <a:r>
              <a:rPr lang="bg-BG" sz="5400" b="1" dirty="0" smtClean="0"/>
              <a:t>)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18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ia, 2021"/>
          <p:cNvSpPr txBox="1">
            <a:spLocks noGrp="1"/>
          </p:cNvSpPr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 defTabSz="808990">
              <a:defRPr sz="2900" spc="-1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GB"/>
              <a:t>Sofia, 2022</a:t>
            </a:r>
          </a:p>
        </p:txBody>
      </p:sp>
      <p:sp>
        <p:nvSpPr>
          <p:cNvPr id="154" name="IT for Tech Recruiters"/>
          <p:cNvSpPr txBox="1">
            <a:spLocks noGrp="1"/>
          </p:cNvSpPr>
          <p:nvPr>
            <p:ph type="title"/>
          </p:nvPr>
        </p:nvSpPr>
        <p:spPr>
          <a:xfrm>
            <a:off x="3391233" y="4978163"/>
            <a:ext cx="19058967" cy="365916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dirty="0" smtClean="0"/>
              <a:t>Структури, интерфейси, делегати, </a:t>
            </a:r>
            <a:r>
              <a:rPr lang="en-US" sz="8000" dirty="0"/>
              <a:t>L</a:t>
            </a:r>
            <a:r>
              <a:rPr lang="en-US" sz="8000" dirty="0" smtClean="0"/>
              <a:t>ambda </a:t>
            </a:r>
            <a:r>
              <a:rPr lang="bg-BG" sz="8000" dirty="0" smtClean="0"/>
              <a:t>функции</a:t>
            </a:r>
            <a:r>
              <a:rPr lang="bg-BG" sz="8000" dirty="0"/>
              <a:t/>
            </a:r>
            <a:br>
              <a:rPr lang="bg-BG" sz="8000" dirty="0"/>
            </a:br>
            <a:endParaRPr lang="bg-BG" sz="8000" dirty="0"/>
          </a:p>
        </p:txBody>
      </p:sp>
      <p:sp>
        <p:nvSpPr>
          <p:cNvPr id="155" name="By MNKnowledg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6000" spc="-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endParaRPr dirty="0"/>
          </a:p>
        </p:txBody>
      </p:sp>
      <p:pic>
        <p:nvPicPr>
          <p:cNvPr id="156" name="300x300.png" descr="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3" y="82975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3459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46" y="1290524"/>
            <a:ext cx="22466689" cy="11968276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NumberChanger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DelegateAppl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TestDelegate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+= p;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q)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*= q;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46" y="332032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Делегати (</a:t>
            </a:r>
            <a:r>
              <a:rPr lang="en-US" sz="5400" b="1" dirty="0" smtClean="0"/>
              <a:t>Delegates</a:t>
            </a:r>
            <a:r>
              <a:rPr lang="bg-BG" sz="5400" b="1" dirty="0" smtClean="0"/>
              <a:t>)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48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46" y="1290524"/>
            <a:ext cx="22466689" cy="12425476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NumberChanger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nc1 =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NumberChanger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NumberChanger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nc2 =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NumberChanger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MultNum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bg-BG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calling the methods using the delegate objects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nc1(25);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{0}",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nc2(5);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{0}",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46" y="332032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bg-BG" sz="6000" b="1" dirty="0" smtClean="0"/>
              <a:t>Делегати (</a:t>
            </a:r>
            <a:r>
              <a:rPr lang="en-US" sz="5400" b="1" dirty="0" smtClean="0"/>
              <a:t>Delegates</a:t>
            </a:r>
            <a:r>
              <a:rPr lang="bg-BG" sz="5400" b="1" dirty="0" smtClean="0"/>
              <a:t>)</a:t>
            </a:r>
            <a:endParaRPr lang="en-GB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2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D5EC-16BE-6240-9AB9-2BB5C5BE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43" y="243360"/>
            <a:ext cx="21945600" cy="114059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Lambda </a:t>
            </a:r>
            <a:r>
              <a:rPr lang="bg-BG" dirty="0" smtClean="0"/>
              <a:t>функции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70-26C1-ED47-8091-73BDF148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947" y="1383958"/>
            <a:ext cx="21948577" cy="1264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Ламбда изразите представляват анонимни функции, които съдържат изрази или последователност от оператори. Всички ламбда изрази използват ламбда оператора </a:t>
            </a:r>
            <a:r>
              <a:rPr lang="ru-RU" b="1" dirty="0"/>
              <a:t>=&gt;</a:t>
            </a:r>
            <a:r>
              <a:rPr lang="ru-RU" dirty="0"/>
              <a:t>, който може да се чете като "отива в". </a:t>
            </a:r>
            <a:r>
              <a:rPr lang="ru-RU" dirty="0" smtClean="0"/>
              <a:t>Лявата </a:t>
            </a:r>
            <a:r>
              <a:rPr lang="ru-RU" dirty="0"/>
              <a:t>страна на ламбда оператора определя входните параметри на анонимната функция, а дясната страна представлява израз или последователност от оператори, която работи с входните параметри и евентуално връща някакъв резултат. </a:t>
            </a:r>
          </a:p>
          <a:p>
            <a:pPr marL="0" indent="0">
              <a:buNone/>
            </a:pPr>
            <a:r>
              <a:rPr lang="ru-RU" dirty="0"/>
              <a:t>Обикновено ламбда изразите се използват като предикати или вместо делегати (променливи от тип функция), които се прилагат върху колекции, обработвайки елементите от колекцията по някакъв начин и/или връщайки определен резултат.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Единични ламбда функции:</a:t>
            </a:r>
          </a:p>
          <a:p>
            <a:pPr marL="0" indent="0">
              <a:buNone/>
            </a:pPr>
            <a:r>
              <a:rPr lang="ru-RU" dirty="0" smtClean="0"/>
              <a:t>&lt;параметър&gt; =&gt; &lt;израз&gt;</a:t>
            </a:r>
          </a:p>
          <a:p>
            <a:pPr marL="0" indent="0">
              <a:buNone/>
            </a:pPr>
            <a:r>
              <a:rPr lang="ru-RU" dirty="0" smtClean="0"/>
              <a:t>&lt;(параметъри)&gt; </a:t>
            </a:r>
            <a:r>
              <a:rPr lang="ru-RU" dirty="0"/>
              <a:t>=&gt; &lt;израз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/>
              <a:t>&lt;()&gt;=&gt;&lt;израз</a:t>
            </a:r>
            <a:r>
              <a:rPr lang="ru-RU" dirty="0" smtClean="0"/>
              <a:t>&gt;   - когато няма параметри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elegate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SumDel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</a:t>
            </a:r>
          </a:p>
          <a:p>
            <a:pPr marL="0" indent="0">
              <a:buNone/>
            </a:pPr>
            <a:r>
              <a:rPr lang="en-US" dirty="0" err="1" smtClean="0"/>
              <a:t>SumDel</a:t>
            </a:r>
            <a:r>
              <a:rPr lang="en-US" dirty="0" smtClean="0"/>
              <a:t> Sum = (</a:t>
            </a:r>
            <a:r>
              <a:rPr lang="en-US" dirty="0" err="1" smtClean="0"/>
              <a:t>a,b</a:t>
            </a:r>
            <a:r>
              <a:rPr lang="en-US" dirty="0" smtClean="0"/>
              <a:t>) =&gt; a + b;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Sum(1, 2);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1726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D5EC-16BE-6240-9AB9-2BB5C5BE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43" y="243360"/>
            <a:ext cx="21945600" cy="114059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Lambda </a:t>
            </a:r>
            <a:r>
              <a:rPr lang="bg-BG" dirty="0" smtClean="0"/>
              <a:t>функции</a:t>
            </a:r>
            <a:r>
              <a:rPr lang="en-US" dirty="0" smtClean="0"/>
              <a:t> -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70-26C1-ED47-8091-73BDF148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947" y="1383958"/>
            <a:ext cx="21948577" cy="1264096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Ch13Ex08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delegate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TwoIntegerOperationDelegate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Program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TwoIntegerOperationDelegate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delegateCallResult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Write($"f({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})={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delegateCallResult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Write(",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4794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D5EC-16BE-6240-9AB9-2BB5C5BE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43" y="243360"/>
            <a:ext cx="21945600" cy="114059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Lambda </a:t>
            </a:r>
            <a:r>
              <a:rPr lang="bg-BG" dirty="0" smtClean="0"/>
              <a:t>функции</a:t>
            </a:r>
            <a:r>
              <a:rPr lang="en-US" dirty="0" smtClean="0"/>
              <a:t> -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70-26C1-ED47-8091-73BDF148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947" y="1383958"/>
            <a:ext cx="21948577" cy="12640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("f(a, b) = a + b:");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("f(a, b) = a * b:");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("f(a, b) = (a - b) % b:");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0185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Изгревът е близо</a:t>
            </a:r>
            <a:endParaRPr dirty="0"/>
          </a:p>
        </p:txBody>
      </p:sp>
      <p:pic>
        <p:nvPicPr>
          <p:cNvPr id="163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472" r="461" b="4884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65" name="Slide bullet tex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Благодаря за вниманието!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Пано Панов</a:t>
            </a: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Готов </a:t>
            </a:r>
            <a:r>
              <a:rPr lang="bg-BG" dirty="0"/>
              <a:t>съм да отговарям на вашите въпроси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>
            <a:spLocks noGrp="1"/>
          </p:cNvSpPr>
          <p:nvPr>
            <p:ph type="title"/>
          </p:nvPr>
        </p:nvSpPr>
        <p:spPr>
          <a:xfrm>
            <a:off x="1171074" y="694481"/>
            <a:ext cx="21945600" cy="146998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sz="6000" b="1" dirty="0">
                <a:latin typeface="Canela Text Regular"/>
                <a:sym typeface="Avenir Heavy"/>
              </a:rPr>
              <a:t>КАКВО ЩЕ НАУЧИТЕ </a:t>
            </a:r>
            <a:r>
              <a:rPr lang="bg-BG" sz="6000" b="1" dirty="0" smtClean="0">
                <a:latin typeface="Canela Text Regular"/>
                <a:sym typeface="Avenir Heavy"/>
              </a:rPr>
              <a:t>ОТ</a:t>
            </a:r>
            <a:r>
              <a:rPr lang="en-US" sz="6000" b="1" dirty="0" smtClean="0">
                <a:latin typeface="Canela Text Regular"/>
                <a:sym typeface="Avenir Heavy"/>
              </a:rPr>
              <a:t> ТАЗИ</a:t>
            </a:r>
            <a:r>
              <a:rPr lang="bg-BG" sz="6000" b="1" dirty="0" smtClean="0">
                <a:latin typeface="Canela Text Regular"/>
                <a:sym typeface="Avenir Heavy"/>
              </a:rPr>
              <a:t> ЛЕКЦИЯ</a:t>
            </a:r>
            <a:endParaRPr sz="6000" b="1" dirty="0">
              <a:latin typeface="Canela Text Regular"/>
            </a:endParaRPr>
          </a:p>
        </p:txBody>
      </p:sp>
      <p:sp>
        <p:nvSpPr>
          <p:cNvPr id="159" name="Slide bullet text"/>
          <p:cNvSpPr txBox="1">
            <a:spLocks noGrp="1"/>
          </p:cNvSpPr>
          <p:nvPr>
            <p:ph type="body" idx="1"/>
          </p:nvPr>
        </p:nvSpPr>
        <p:spPr>
          <a:xfrm>
            <a:off x="2312894" y="2164466"/>
            <a:ext cx="20803780" cy="5775767"/>
          </a:xfrm>
          <a:prstGeom prst="rect">
            <a:avLst/>
          </a:prstGeom>
        </p:spPr>
        <p:txBody>
          <a:bodyPr numCol="1" anchor="ctr">
            <a:normAutofit/>
          </a:bodyPr>
          <a:lstStyle/>
          <a:p>
            <a:r>
              <a:rPr lang="bg-BG" sz="6600" dirty="0" smtClean="0"/>
              <a:t>Насоки за по-задълбочено навлизане в ООП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423140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06" y="350862"/>
            <a:ext cx="21945600" cy="962467"/>
          </a:xfrm>
        </p:spPr>
        <p:txBody>
          <a:bodyPr anchor="ctr">
            <a:normAutofit fontScale="90000"/>
          </a:bodyPr>
          <a:lstStyle/>
          <a:p>
            <a:r>
              <a:rPr lang="bg-BG" b="1" dirty="0" smtClean="0"/>
              <a:t>Структури</a:t>
            </a:r>
            <a:endParaRPr lang="bg-BG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5964" y="1822824"/>
            <a:ext cx="22718059" cy="1224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C# структурата е тип данни, който служи за съхраняване на стойности.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една променлива от тип структура можем да запазваме свързани данни от различни типове данни. Ключовата дума struct се използва за създаване на структура. Структурите се използват за представяне на записи.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 </a:t>
            </a:r>
            <a:r>
              <a:rPr lang="ru-RU" dirty="0"/>
              <a:t>предположим, че искаме да картотекираме книгите си в библиотеката. За всяка книга ще записваме следните атрибути:</a:t>
            </a:r>
          </a:p>
          <a:p>
            <a:pPr marL="2151063">
              <a:spcBef>
                <a:spcPts val="600"/>
              </a:spcBef>
            </a:pPr>
            <a:r>
              <a:rPr lang="ru-RU" dirty="0" smtClean="0"/>
              <a:t>Заглавие </a:t>
            </a:r>
            <a:endParaRPr lang="ru-RU" dirty="0"/>
          </a:p>
          <a:p>
            <a:pPr marL="2151063">
              <a:spcBef>
                <a:spcPts val="600"/>
              </a:spcBef>
            </a:pPr>
            <a:r>
              <a:rPr lang="ru-RU" dirty="0" smtClean="0"/>
              <a:t>Автор </a:t>
            </a:r>
            <a:endParaRPr lang="ru-RU" dirty="0"/>
          </a:p>
          <a:p>
            <a:pPr marL="2151063">
              <a:spcBef>
                <a:spcPts val="600"/>
              </a:spcBef>
            </a:pPr>
            <a:r>
              <a:rPr lang="ru-RU" dirty="0" smtClean="0"/>
              <a:t>Тематика</a:t>
            </a:r>
            <a:endParaRPr lang="ru-RU" dirty="0"/>
          </a:p>
          <a:p>
            <a:pPr marL="2151063">
              <a:spcBef>
                <a:spcPts val="600"/>
              </a:spcBef>
            </a:pPr>
            <a:r>
              <a:rPr lang="ru-RU" dirty="0" smtClean="0"/>
              <a:t>ID </a:t>
            </a:r>
            <a:r>
              <a:rPr lang="ru-RU" dirty="0"/>
              <a:t>на книгата </a:t>
            </a:r>
          </a:p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 на структура 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 smtClean="0"/>
              <a:t>За </a:t>
            </a:r>
            <a:r>
              <a:rPr lang="ru-RU" dirty="0"/>
              <a:t>да дефинираме структура, използваме оператора struct. Появата на struct дефинира нов тип данни с повече от един член за нашата програма.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718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78" y="524822"/>
            <a:ext cx="21945600" cy="1038025"/>
          </a:xfrm>
        </p:spPr>
        <p:txBody>
          <a:bodyPr anchor="ctr">
            <a:normAutofit/>
          </a:bodyPr>
          <a:lstStyle/>
          <a:p>
            <a:r>
              <a:rPr lang="bg-BG" sz="7200" b="1" dirty="0" smtClean="0">
                <a:latin typeface="Canela Text Regular"/>
              </a:rPr>
              <a:t>Структури</a:t>
            </a:r>
            <a:endParaRPr lang="bg-BG" sz="7200" b="1" dirty="0">
              <a:latin typeface="Canela Text Regula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478" y="1562847"/>
            <a:ext cx="22397240" cy="118842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Например, ето начина, по който можем да декларираме структурата на книгата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Books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title;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author;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subject;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/>
              <a:t>Следващата програма демонстрира използването на структурата </a:t>
            </a:r>
            <a:r>
              <a:rPr lang="en-US" dirty="0"/>
              <a:t>Books: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Books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title;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author;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subject;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4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12900"/>
            <a:ext cx="22022878" cy="11950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Books Book1;   /* Declare Book1 of type Book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Books Book2;   /* Declare Book2 of type Book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book 1 specification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Book1.title = "C Programming";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Book1.author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Ali";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Book1.subject = "C Programming Tutorial";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Book1.book_id = 6495407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book 2 specification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Book2.title = "Telecom Billing";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Book2.author = "Zara Ali";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Book2.subject =  "Telecom Billing Tutorial";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Book2.book_id = 6495700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bg-B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78" y="524822"/>
            <a:ext cx="21945600" cy="1038025"/>
          </a:xfrm>
        </p:spPr>
        <p:txBody>
          <a:bodyPr anchor="ctr">
            <a:normAutofit/>
          </a:bodyPr>
          <a:lstStyle/>
          <a:p>
            <a:r>
              <a:rPr lang="bg-BG" sz="7200" b="1" dirty="0" smtClean="0">
                <a:latin typeface="Canela Text Regular"/>
              </a:rPr>
              <a:t>Структури</a:t>
            </a:r>
            <a:endParaRPr lang="bg-BG" sz="7200" b="1" dirty="0">
              <a:latin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85719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478" y="1854947"/>
            <a:ext cx="22374998" cy="112962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print Book1 info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"Book 1 title : {0}", Book1.title);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("Book 1 author : {0}", Book1.author);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("Book 1 subject : {0}", Book1.subject);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("Book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:{0}", Book1.book_id);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print Book2 info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("Book 2 title : {0}", Book2.title);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("Book 2 author : {0}", Book2.author);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("Book 2 subject : {0}", Book2.subject);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("Book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{0}", Book2.book_id);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78" y="524822"/>
            <a:ext cx="21945600" cy="1038025"/>
          </a:xfrm>
        </p:spPr>
        <p:txBody>
          <a:bodyPr anchor="ctr">
            <a:normAutofit/>
          </a:bodyPr>
          <a:lstStyle/>
          <a:p>
            <a:r>
              <a:rPr lang="bg-BG" sz="7200" b="1" dirty="0" smtClean="0">
                <a:latin typeface="Canela Text Regular"/>
              </a:rPr>
              <a:t>Структури</a:t>
            </a:r>
            <a:endParaRPr lang="bg-BG" sz="7200" b="1" dirty="0">
              <a:latin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273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876A6B-0D97-D545-91D1-90E533EA5AD9}"/>
              </a:ext>
            </a:extLst>
          </p:cNvPr>
          <p:cNvSpPr txBox="1">
            <a:spLocks/>
          </p:cNvSpPr>
          <p:nvPr/>
        </p:nvSpPr>
        <p:spPr>
          <a:xfrm>
            <a:off x="884902" y="2178424"/>
            <a:ext cx="23499098" cy="11065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algn="l"/>
            <a:r>
              <a:rPr lang="bg-BG" sz="4400" spc="0" dirty="0">
                <a:latin typeface="Canela Text Regular"/>
                <a:ea typeface="Canela Text Regular"/>
                <a:cs typeface="Canela Text Regular"/>
                <a:sym typeface="Canela Text Regular"/>
              </a:rPr>
              <a:t>Резултат от изпълнението</a:t>
            </a:r>
            <a:r>
              <a:rPr lang="bg-BG" sz="4400" spc="0" dirty="0" smtClean="0">
                <a:latin typeface="Canela Text Regular"/>
                <a:ea typeface="Canela Text Regular"/>
                <a:cs typeface="Canela Text Regular"/>
                <a:sym typeface="Canela Text Regular"/>
              </a:rPr>
              <a:t>:</a:t>
            </a:r>
            <a:endParaRPr lang="en-US" sz="4400" spc="0" dirty="0" smtClean="0"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algn="l"/>
            <a:endParaRPr lang="en-US" sz="4400" spc="0" dirty="0"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1 title : C Programming</a:t>
            </a: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1 author :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Nuha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Ali</a:t>
            </a: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1 subject : C Programming Tutorial</a:t>
            </a: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1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: 6495407</a:t>
            </a: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2 title : Telecom Billing</a:t>
            </a: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2 author : Zara Ali</a:t>
            </a: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2 subject : Telecom Billing Tutorial</a:t>
            </a:r>
          </a:p>
          <a:p>
            <a:pPr marL="619125"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 2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: 6495700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78" y="524822"/>
            <a:ext cx="21945600" cy="1038025"/>
          </a:xfrm>
        </p:spPr>
        <p:txBody>
          <a:bodyPr anchor="ctr">
            <a:normAutofit/>
          </a:bodyPr>
          <a:lstStyle/>
          <a:p>
            <a:r>
              <a:rPr lang="bg-BG" sz="7200" b="1" dirty="0" smtClean="0">
                <a:latin typeface="Canela Text Regular"/>
              </a:rPr>
              <a:t>Структури</a:t>
            </a:r>
            <a:endParaRPr lang="bg-BG" sz="7200" b="1" dirty="0">
              <a:latin typeface="Canela Text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478" y="8313070"/>
            <a:ext cx="22693075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bg-BG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  <a:ea typeface="Canela Text Regular"/>
                <a:cs typeface="Canela Text Regular"/>
                <a:sym typeface="Canela Bold"/>
              </a:rPr>
              <a:t>Характеристики на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  <a:ea typeface="Canela Text Regular"/>
                <a:cs typeface="Canela Text Regular"/>
                <a:sym typeface="Canela Bold"/>
              </a:rPr>
              <a:t>C# </a:t>
            </a:r>
            <a:r>
              <a:rPr lang="bg-B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  <a:ea typeface="Canela Text Regular"/>
                <a:cs typeface="Canela Text Regular"/>
                <a:sym typeface="Canela Bold"/>
              </a:rPr>
              <a:t>структурите</a:t>
            </a: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ela Text Regular"/>
              <a:ea typeface="Canela Text Regular"/>
              <a:cs typeface="Canela Text Regular"/>
              <a:sym typeface="Canela Bold"/>
            </a:endParaRPr>
          </a:p>
          <a:p>
            <a:pPr marL="1344613" indent="-571500" algn="l">
              <a:buFont typeface="Arial" panose="020B0604020202020204" pitchFamily="34" charset="0"/>
              <a:buChar char="•"/>
            </a:pPr>
            <a:r>
              <a:rPr lang="ru-RU" sz="4400" dirty="0" smtClean="0">
                <a:latin typeface="Canela Text Regular"/>
              </a:rPr>
              <a:t>Структурите </a:t>
            </a:r>
            <a:r>
              <a:rPr lang="ru-RU" sz="4400" dirty="0">
                <a:latin typeface="Canela Text Regular"/>
              </a:rPr>
              <a:t>могат да имат методи, полета, индексатори, свойства, операторни методи и събития. </a:t>
            </a:r>
            <a:endParaRPr lang="en-US" sz="4400" dirty="0" smtClean="0">
              <a:latin typeface="Canela Text Regular"/>
            </a:endParaRPr>
          </a:p>
          <a:p>
            <a:pPr marL="1344613" indent="-571500" algn="l">
              <a:buFont typeface="Arial" panose="020B0604020202020204" pitchFamily="34" charset="0"/>
              <a:buChar char="•"/>
            </a:pPr>
            <a:r>
              <a:rPr lang="ru-RU" sz="4400" dirty="0" smtClean="0">
                <a:latin typeface="Canela Text Regular"/>
              </a:rPr>
              <a:t>Структурите </a:t>
            </a:r>
            <a:r>
              <a:rPr lang="ru-RU" sz="4400" dirty="0">
                <a:latin typeface="Canela Text Regular"/>
              </a:rPr>
              <a:t>могат да имат дефинирани конструктори, но не и деструктори.</a:t>
            </a:r>
            <a:r>
              <a:rPr lang="bg-B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  <a:ea typeface="Canela Text Regular"/>
                <a:cs typeface="Canela Text Regular"/>
                <a:sym typeface="Canela Bold"/>
              </a:rPr>
              <a:t> </a:t>
            </a: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ela Text Regular"/>
              <a:ea typeface="Canela Text Regular"/>
              <a:cs typeface="Canela Text Regular"/>
              <a:sym typeface="Canela Bold"/>
            </a:endParaRPr>
          </a:p>
          <a:p>
            <a:pPr marL="1344613" indent="-571500" algn="l">
              <a:buFont typeface="Arial" panose="020B0604020202020204" pitchFamily="34" charset="0"/>
              <a:buChar char="•"/>
            </a:pPr>
            <a:r>
              <a:rPr lang="ru-RU" sz="4400" dirty="0">
                <a:latin typeface="Canela Text Regular"/>
              </a:rPr>
              <a:t>Не </a:t>
            </a:r>
            <a:r>
              <a:rPr lang="ru-RU" sz="4400" dirty="0" smtClean="0">
                <a:latin typeface="Canela Text Regular"/>
              </a:rPr>
              <a:t>можете</a:t>
            </a:r>
            <a:r>
              <a:rPr lang="en-US" sz="4400" dirty="0" smtClean="0">
                <a:latin typeface="Canela Text Regular"/>
              </a:rPr>
              <a:t>,</a:t>
            </a:r>
            <a:r>
              <a:rPr lang="ru-RU" sz="4400" dirty="0" smtClean="0">
                <a:latin typeface="Canela Text Regular"/>
              </a:rPr>
              <a:t> обаче</a:t>
            </a:r>
            <a:r>
              <a:rPr lang="en-US" sz="4400" dirty="0" smtClean="0">
                <a:latin typeface="Canela Text Regular"/>
              </a:rPr>
              <a:t>,</a:t>
            </a:r>
            <a:r>
              <a:rPr lang="ru-RU" sz="4400" dirty="0" smtClean="0">
                <a:latin typeface="Canela Text Regular"/>
              </a:rPr>
              <a:t> </a:t>
            </a:r>
            <a:r>
              <a:rPr lang="ru-RU" sz="4400" dirty="0">
                <a:latin typeface="Canela Text Regular"/>
              </a:rPr>
              <a:t>да дефинирате конструктор по подразбиране за структура. Конструкторът по подразбиране се дефинира автоматично и не може да се променя. </a:t>
            </a:r>
            <a:endParaRPr lang="en-US" sz="4400" dirty="0" smtClean="0">
              <a:latin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0321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6479" y="1937658"/>
            <a:ext cx="22639286" cy="1045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57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latin typeface="Canela Text Regular"/>
              </a:rPr>
              <a:t>За разлика от класовете, структурите не могат да наследяват други структури или класове</a:t>
            </a:r>
            <a:r>
              <a:rPr lang="ru-RU" sz="4400" dirty="0" smtClean="0">
                <a:latin typeface="Canela Text Regular"/>
              </a:rPr>
              <a:t>.</a:t>
            </a:r>
            <a:endParaRPr lang="en-US" sz="4400" dirty="0" smtClean="0">
              <a:latin typeface="Canela Text Regular"/>
            </a:endParaRPr>
          </a:p>
          <a:p>
            <a:pPr marL="11557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latin typeface="Canela Text Regular"/>
              </a:rPr>
              <a:t>Структурите не могат да се използват като основа за други структури или </a:t>
            </a:r>
            <a:r>
              <a:rPr lang="ru-RU" sz="4400" dirty="0" smtClean="0">
                <a:latin typeface="Canela Text Regular"/>
              </a:rPr>
              <a:t>класове</a:t>
            </a:r>
            <a:r>
              <a:rPr lang="en-US" sz="4400" dirty="0" smtClean="0">
                <a:latin typeface="Canela Text Regular"/>
              </a:rPr>
              <a:t>.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ela Text Regular"/>
              <a:ea typeface="Canela Text Regular"/>
              <a:cs typeface="Canela Text Regular"/>
              <a:sym typeface="Canela Bold"/>
            </a:endParaRPr>
          </a:p>
          <a:p>
            <a:pPr marL="11557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latin typeface="Canela Text Regular"/>
              </a:rPr>
              <a:t>Една структура може да реализира един или повече </a:t>
            </a:r>
            <a:r>
              <a:rPr lang="ru-RU" sz="4400" dirty="0" smtClean="0">
                <a:latin typeface="Canela Text Regular"/>
              </a:rPr>
              <a:t>интерфейси</a:t>
            </a:r>
            <a:r>
              <a:rPr lang="en-US" sz="4400" dirty="0" smtClean="0">
                <a:latin typeface="Canela Text Regular"/>
              </a:rPr>
              <a:t>.</a:t>
            </a:r>
          </a:p>
          <a:p>
            <a:pPr marL="11557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latin typeface="Canela Text Regular"/>
              </a:rPr>
              <a:t>Членовете на структурата не могат да бъдат посочени като абстрактни, виртуални или защитени. Когато създавате структурен обект с помощта на оператора new, той се създава и се извиква подходящият конструктор. </a:t>
            </a:r>
            <a:endParaRPr lang="en-US" sz="4400" dirty="0">
              <a:latin typeface="Canela Text Regular"/>
            </a:endParaRPr>
          </a:p>
          <a:p>
            <a:pPr marL="11557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latin typeface="Canela Text Regular"/>
              </a:rPr>
              <a:t>За разлика от класовете, структурите могат да бъдат създадени без използване на оператора new. Ако операторът new не се използва, полетата остават неприсвоени и обектът не може да се използва, докато всички полета не бъдат инициализирани. </a:t>
            </a:r>
            <a:endParaRPr lang="en-US" sz="4400" dirty="0">
              <a:latin typeface="Canela Text Regular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latin typeface="Canela Text Regular"/>
            </a:endParaRPr>
          </a:p>
          <a:p>
            <a:pPr algn="just"/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Класове 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срещу </a:t>
            </a: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структури</a:t>
            </a: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ela Text Regular"/>
            </a:endParaRPr>
          </a:p>
          <a:p>
            <a:pPr algn="just"/>
            <a:r>
              <a:rPr lang="ru-RU" sz="4400" dirty="0" smtClean="0">
                <a:latin typeface="Canela Text Regular"/>
              </a:rPr>
              <a:t>Класовете </a:t>
            </a:r>
            <a:r>
              <a:rPr lang="ru-RU" sz="4400" dirty="0">
                <a:latin typeface="Canela Text Regular"/>
              </a:rPr>
              <a:t>и структурите имат следните основни разлики − класовете са референтни типове, а структурите са стойностни </a:t>
            </a:r>
            <a:r>
              <a:rPr lang="ru-RU" sz="4400" dirty="0" smtClean="0">
                <a:latin typeface="Canela Text Regular"/>
              </a:rPr>
              <a:t>типове</a:t>
            </a:r>
            <a:r>
              <a:rPr lang="en-US" sz="4400" dirty="0" smtClean="0">
                <a:latin typeface="Canela Text Regular"/>
              </a:rPr>
              <a:t>;</a:t>
            </a:r>
            <a:r>
              <a:rPr lang="ru-RU" sz="4400" dirty="0" smtClean="0">
                <a:latin typeface="Canela Text Regular"/>
              </a:rPr>
              <a:t> </a:t>
            </a:r>
            <a:r>
              <a:rPr lang="ru-RU" sz="4400" dirty="0">
                <a:latin typeface="Canela Text Regular"/>
              </a:rPr>
              <a:t>структурите не поддържат </a:t>
            </a:r>
            <a:r>
              <a:rPr lang="ru-RU" sz="4400" dirty="0" smtClean="0">
                <a:latin typeface="Canela Text Regular"/>
              </a:rPr>
              <a:t>наследяване</a:t>
            </a:r>
            <a:r>
              <a:rPr lang="en-US" sz="4400" dirty="0" smtClean="0">
                <a:latin typeface="Canela Text Regular"/>
              </a:rPr>
              <a:t>;</a:t>
            </a:r>
            <a:r>
              <a:rPr lang="ru-RU" sz="4400" dirty="0" smtClean="0">
                <a:latin typeface="Canela Text Regular"/>
              </a:rPr>
              <a:t> </a:t>
            </a:r>
            <a:r>
              <a:rPr lang="ru-RU" sz="4400" dirty="0">
                <a:latin typeface="Canela Text Regular"/>
              </a:rPr>
              <a:t>структурите не могат да имат конструктор по </a:t>
            </a:r>
            <a:r>
              <a:rPr lang="ru-RU" sz="4400" dirty="0" smtClean="0">
                <a:latin typeface="Canela Text Regular"/>
              </a:rPr>
              <a:t>подразбиране</a:t>
            </a:r>
            <a:r>
              <a:rPr lang="en-US" sz="4400" dirty="0" smtClean="0">
                <a:latin typeface="Canela Text Regular"/>
              </a:rPr>
              <a:t>.</a:t>
            </a:r>
            <a:endParaRPr lang="en-US" sz="4400" dirty="0">
              <a:latin typeface="Canela Text Regular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78" y="524822"/>
            <a:ext cx="21945600" cy="1038025"/>
          </a:xfrm>
        </p:spPr>
        <p:txBody>
          <a:bodyPr anchor="ctr">
            <a:normAutofit/>
          </a:bodyPr>
          <a:lstStyle/>
          <a:p>
            <a:r>
              <a:rPr lang="bg-BG" sz="7200" b="1" dirty="0" smtClean="0">
                <a:latin typeface="Canela Text Regular"/>
              </a:rPr>
              <a:t>Структури</a:t>
            </a:r>
            <a:endParaRPr lang="bg-BG" sz="7200" b="1" dirty="0">
              <a:latin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15680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16266</TotalTime>
  <Words>1910</Words>
  <Application>Microsoft Office PowerPoint</Application>
  <PresentationFormat>Custom</PresentationFormat>
  <Paragraphs>319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Avenir Book</vt:lpstr>
      <vt:lpstr>Avenir Heavy</vt:lpstr>
      <vt:lpstr>Canela Bold</vt:lpstr>
      <vt:lpstr>Canela Deck Regular</vt:lpstr>
      <vt:lpstr>Canela Text Regular</vt:lpstr>
      <vt:lpstr>Consolas</vt:lpstr>
      <vt:lpstr>Courier New</vt:lpstr>
      <vt:lpstr>Graphik</vt:lpstr>
      <vt:lpstr>Graphik Medium</vt:lpstr>
      <vt:lpstr>Graphik Semibold</vt:lpstr>
      <vt:lpstr>Helvetica</vt:lpstr>
      <vt:lpstr>Helvetica Neue</vt:lpstr>
      <vt:lpstr>23_ClassicWhite</vt:lpstr>
      <vt:lpstr>Bitmap Image</vt:lpstr>
      <vt:lpstr>PowerPoint Presentation</vt:lpstr>
      <vt:lpstr>Структури, интерфейси, делегати, Lambda функции </vt:lpstr>
      <vt:lpstr>КАКВО ЩЕ НАУЧИТЕ ОТ ТАЗИ ЛЕКЦИЯ</vt:lpstr>
      <vt:lpstr>Структури</vt:lpstr>
      <vt:lpstr>Структури</vt:lpstr>
      <vt:lpstr>Структури</vt:lpstr>
      <vt:lpstr>Структури</vt:lpstr>
      <vt:lpstr>Структури</vt:lpstr>
      <vt:lpstr>Структури</vt:lpstr>
      <vt:lpstr>PowerPoint Presentation</vt:lpstr>
      <vt:lpstr>PowerPoint Presentation</vt:lpstr>
      <vt:lpstr>PowerPoint Presentation</vt:lpstr>
      <vt:lpstr>ИНТЕРФЕЙСИ</vt:lpstr>
      <vt:lpstr>ИНТЕРФЕЙСИ</vt:lpstr>
      <vt:lpstr>ИНТЕРФЕЙСИ</vt:lpstr>
      <vt:lpstr>ИНТЕРФЕЙСИ</vt:lpstr>
      <vt:lpstr>ИНТЕРФЕЙСИ</vt:lpstr>
      <vt:lpstr>Делегати (Delegates)</vt:lpstr>
      <vt:lpstr>Делегати (Delegates)</vt:lpstr>
      <vt:lpstr>Делегати (Delegates)</vt:lpstr>
      <vt:lpstr>Делегати (Delegates)</vt:lpstr>
      <vt:lpstr>Lambda функции</vt:lpstr>
      <vt:lpstr>Lambda функции - пример</vt:lpstr>
      <vt:lpstr>Lambda функции - пример</vt:lpstr>
      <vt:lpstr>Изгревът е близо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Pano Panov</cp:lastModifiedBy>
  <cp:revision>677</cp:revision>
  <dcterms:modified xsi:type="dcterms:W3CDTF">2022-07-21T10:46:06Z</dcterms:modified>
</cp:coreProperties>
</file>