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39" r:id="rId12"/>
    <p:sldId id="440" r:id="rId13"/>
    <p:sldId id="462" r:id="rId14"/>
    <p:sldId id="441" r:id="rId15"/>
    <p:sldId id="442" r:id="rId16"/>
    <p:sldId id="443" r:id="rId17"/>
    <p:sldId id="444" r:id="rId18"/>
    <p:sldId id="445" r:id="rId19"/>
    <p:sldId id="446" r:id="rId20"/>
    <p:sldId id="463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1" r:id="rId33"/>
    <p:sldId id="428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3" d="100"/>
          <a:sy n="33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4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0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2418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09530"/>
            <a:ext cx="13520928" cy="11038256"/>
          </a:xfrm>
        </p:spPr>
        <p:txBody>
          <a:bodyPr>
            <a:normAutofit/>
          </a:bodyPr>
          <a:lstStyle/>
          <a:p>
            <a:r>
              <a:rPr lang="bg-BG" dirty="0"/>
              <a:t>Операторът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  <a:r>
              <a:rPr lang="en-GB" dirty="0"/>
              <a:t>  </a:t>
            </a:r>
            <a:r>
              <a:rPr lang="bg-BG" dirty="0"/>
              <a:t>реализира разклонения от вида, показан на </a:t>
            </a:r>
            <a:r>
              <a:rPr lang="bg-BG" dirty="0" smtClean="0"/>
              <a:t>блок </a:t>
            </a:r>
            <a:r>
              <a:rPr lang="bg-BG" dirty="0"/>
              <a:t>схемата.</a:t>
            </a:r>
          </a:p>
          <a:p>
            <a:r>
              <a:rPr lang="bg-BG" dirty="0"/>
              <a:t>Блок схемата описва ситуация с две възможни състояния. </a:t>
            </a:r>
          </a:p>
          <a:p>
            <a:r>
              <a:rPr lang="bg-BG" dirty="0"/>
              <a:t>Изразът </a:t>
            </a:r>
            <a:r>
              <a:rPr lang="en-GB" i="1" dirty="0" err="1"/>
              <a:t>boolean</a:t>
            </a:r>
            <a:r>
              <a:rPr lang="en-GB" i="1" dirty="0"/>
              <a:t> expression</a:t>
            </a:r>
            <a:r>
              <a:rPr lang="en-GB" dirty="0"/>
              <a:t> </a:t>
            </a:r>
            <a:r>
              <a:rPr lang="bg-BG" dirty="0"/>
              <a:t>се оценява до логическа стойност 0 (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) </a:t>
            </a:r>
            <a:r>
              <a:rPr lang="bg-BG" dirty="0"/>
              <a:t>или 1 (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). </a:t>
            </a:r>
          </a:p>
          <a:p>
            <a:r>
              <a:rPr lang="bg-BG" dirty="0"/>
              <a:t>В зависимост от стойността на израза </a:t>
            </a:r>
            <a:r>
              <a:rPr lang="en-GB" i="1" dirty="0" err="1"/>
              <a:t>boolean</a:t>
            </a:r>
            <a:r>
              <a:rPr lang="en-GB" i="1" dirty="0"/>
              <a:t> expression</a:t>
            </a:r>
            <a:r>
              <a:rPr lang="en-GB" dirty="0"/>
              <a:t> </a:t>
            </a:r>
            <a:r>
              <a:rPr lang="bg-BG" dirty="0"/>
              <a:t>в програмата се изпълнява един от двата блока оператори –</a:t>
            </a:r>
            <a:r>
              <a:rPr lang="en-US" dirty="0"/>
              <a:t> </a:t>
            </a:r>
            <a:r>
              <a:rPr lang="en-GB" i="1" dirty="0"/>
              <a:t>operators_1</a:t>
            </a:r>
            <a:r>
              <a:rPr lang="en-GB" dirty="0"/>
              <a:t> </a:t>
            </a:r>
            <a:r>
              <a:rPr lang="bg-BG" dirty="0"/>
              <a:t>при стойност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GB" i="1" dirty="0"/>
              <a:t>operators_2</a:t>
            </a:r>
            <a:r>
              <a:rPr lang="en-GB" dirty="0"/>
              <a:t> </a:t>
            </a:r>
            <a:r>
              <a:rPr lang="bg-BG" dirty="0"/>
              <a:t>стойност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GB" dirty="0"/>
              <a:t>. </a:t>
            </a:r>
          </a:p>
          <a:p>
            <a:r>
              <a:rPr lang="bg-BG" dirty="0"/>
              <a:t>След изпълнението на една от групите, програмата продължава с изпълнението на следващите оператори.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6047E-2D17-4048-9A9A-EBFF73E8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363" y="2025668"/>
            <a:ext cx="8935674" cy="58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09530"/>
            <a:ext cx="22692992" cy="1103825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Синтаксисът в </a:t>
            </a:r>
            <a:r>
              <a:rPr lang="en-GB" dirty="0" smtClean="0"/>
              <a:t>C# </a:t>
            </a:r>
            <a:r>
              <a:rPr lang="bg-BG" dirty="0"/>
              <a:t>на условния оператор </a:t>
            </a:r>
            <a:r>
              <a:rPr lang="en-US" dirty="0">
                <a:latin typeface="Consolas" panose="020B0609020204030204" pitchFamily="49" charset="0"/>
              </a:rPr>
              <a:t>if…else</a:t>
            </a:r>
            <a:r>
              <a:rPr lang="en-US" dirty="0"/>
              <a:t> </a:t>
            </a:r>
            <a:r>
              <a:rPr lang="bg-BG" dirty="0"/>
              <a:t>е следният: 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operators_1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operators_2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или 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operator_1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operator_2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когато двата блока съдържат само по един оператор. </a:t>
            </a:r>
            <a:endParaRPr lang="en-US" dirty="0"/>
          </a:p>
          <a:p>
            <a:r>
              <a:rPr lang="bg-BG" dirty="0"/>
              <a:t>Изразът </a:t>
            </a:r>
            <a:r>
              <a:rPr lang="en-GB" i="1" dirty="0">
                <a:latin typeface="Consolas" panose="020B0609020204030204" pitchFamily="49" charset="0"/>
              </a:rPr>
              <a:t>expression</a:t>
            </a:r>
            <a:r>
              <a:rPr lang="en-GB" dirty="0"/>
              <a:t> </a:t>
            </a:r>
            <a:r>
              <a:rPr lang="bg-BG" dirty="0"/>
              <a:t>може да бъде от всякакъв скаларен тип, като стойността му, ако не е булева, се преобразува до булева 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.</a:t>
            </a:r>
            <a:r>
              <a:rPr lang="bg-BG" dirty="0"/>
              <a:t> </a:t>
            </a:r>
            <a:r>
              <a:rPr lang="bg-BG" dirty="0" smtClean="0"/>
              <a:t>Числови стойности не се приемат. </a:t>
            </a:r>
            <a:r>
              <a:rPr lang="en-US" dirty="0" smtClean="0"/>
              <a:t>If(12) – </a:t>
            </a:r>
            <a:r>
              <a:rPr lang="bg-BG" dirty="0" smtClean="0"/>
              <a:t>не работи.</a:t>
            </a:r>
            <a:r>
              <a:rPr lang="en-GB" dirty="0"/>
              <a:t> </a:t>
            </a:r>
          </a:p>
          <a:p>
            <a:r>
              <a:rPr lang="bg-BG" dirty="0"/>
              <a:t>Изразът </a:t>
            </a:r>
            <a:r>
              <a:rPr lang="en-GB" i="1" dirty="0">
                <a:latin typeface="Consolas" panose="020B0609020204030204" pitchFamily="49" charset="0"/>
              </a:rPr>
              <a:t>expression </a:t>
            </a:r>
            <a:r>
              <a:rPr lang="bg-BG" dirty="0"/>
              <a:t>трябва непременно да е заграден с кръгли скоби. </a:t>
            </a:r>
          </a:p>
          <a:p>
            <a:r>
              <a:rPr lang="bg-BG" dirty="0"/>
              <a:t>Отстъпите би трябвало да покажат, за кой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bg-BG" dirty="0"/>
              <a:t> се отнася клаузата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bg-BG" dirty="0"/>
              <a:t>. В </a:t>
            </a:r>
            <a:r>
              <a:rPr lang="bg-BG" dirty="0" smtClean="0"/>
              <a:t>С</a:t>
            </a:r>
            <a:r>
              <a:rPr lang="en-US" dirty="0" smtClean="0"/>
              <a:t># </a:t>
            </a:r>
            <a:r>
              <a:rPr lang="bg-BG" dirty="0" smtClean="0"/>
              <a:t>формалното </a:t>
            </a:r>
            <a:r>
              <a:rPr lang="bg-BG" dirty="0"/>
              <a:t>правило е, че всяка клауза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 </a:t>
            </a:r>
            <a:r>
              <a:rPr lang="bg-BG" dirty="0"/>
              <a:t>се отнася за най-близкия предшестващ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en-GB" dirty="0"/>
              <a:t>, </a:t>
            </a:r>
            <a:r>
              <a:rPr lang="bg-BG" dirty="0"/>
              <a:t>който още не е свързан с клауза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.</a:t>
            </a:r>
            <a:endParaRPr lang="bg-BG" dirty="0"/>
          </a:p>
          <a:p>
            <a:r>
              <a:rPr lang="bg-BG" dirty="0"/>
              <a:t>Последното е много важно, когато в оператори </a:t>
            </a:r>
            <a:r>
              <a:rPr lang="en-US" dirty="0">
                <a:latin typeface="Consolas" panose="020B0609020204030204" pitchFamily="49" charset="0"/>
              </a:rPr>
              <a:t>if. . .else</a:t>
            </a:r>
            <a:r>
              <a:rPr lang="en-US" dirty="0"/>
              <a:t> </a:t>
            </a:r>
            <a:r>
              <a:rPr lang="bg-BG" dirty="0"/>
              <a:t>се влагат други оператори </a:t>
            </a:r>
            <a:r>
              <a:rPr lang="en-US" dirty="0">
                <a:latin typeface="Consolas" panose="020B0609020204030204" pitchFamily="49" charset="0"/>
              </a:rPr>
              <a:t>if. . .</a:t>
            </a:r>
            <a:r>
              <a:rPr lang="en-US" dirty="0" smtClean="0">
                <a:latin typeface="Consolas" panose="020B0609020204030204" pitchFamily="49" charset="0"/>
              </a:rPr>
              <a:t>else</a:t>
            </a:r>
            <a:r>
              <a:rPr lang="bg-BG" dirty="0" smtClean="0"/>
              <a:t>.</a:t>
            </a:r>
            <a:r>
              <a:rPr lang="en-GB" dirty="0"/>
              <a:t> 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673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155" y="2809074"/>
            <a:ext cx="21948578" cy="10132226"/>
          </a:xfrm>
        </p:spPr>
        <p:txBody>
          <a:bodyPr numCol="1">
            <a:normAutofit lnSpcReduction="10000"/>
          </a:bodyPr>
          <a:lstStyle/>
          <a:p>
            <a:r>
              <a:rPr lang="bg-BG" dirty="0"/>
              <a:t>Условният оператор може да съществува и в съкратена форма. Той реализира разклонение от вида, даден с блок схема на фигурата: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/>
              <a:t>Съкратената форма на условния оператор има </a:t>
            </a:r>
            <a:r>
              <a:rPr lang="bg-BG" dirty="0" smtClean="0"/>
              <a:t>следния </a:t>
            </a:r>
            <a:r>
              <a:rPr lang="bg-BG" dirty="0"/>
              <a:t>синтаксис: 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bg-BG" dirty="0"/>
              <a:t>или</a:t>
            </a:r>
            <a:br>
              <a:rPr lang="bg-BG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/>
              <a:t>Нека да разгледаме конкретна задача, чрез която да демонстрираме употребата на условния оператор.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9117-B16C-EC43-82B1-33FC619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394" y="4178300"/>
            <a:ext cx="6625263" cy="45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9690"/>
            <a:ext cx="21945600" cy="4953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98600"/>
            <a:ext cx="22646640" cy="11442700"/>
          </a:xfrm>
        </p:spPr>
        <p:txBody>
          <a:bodyPr numCol="1">
            <a:normAutofit fontScale="92500" lnSpcReduction="10000"/>
          </a:bodyPr>
          <a:lstStyle/>
          <a:p>
            <a:r>
              <a:rPr lang="bg-BG" b="1" i="1" dirty="0"/>
              <a:t>Задача 1</a:t>
            </a:r>
            <a:r>
              <a:rPr lang="bg-BG" dirty="0"/>
              <a:t>. Да се въведат три  дробни числа и да се изведе най-голямото от тях. </a:t>
            </a:r>
          </a:p>
          <a:p>
            <a:pPr marL="0" indent="0">
              <a:buNone/>
            </a:pPr>
            <a:r>
              <a:rPr lang="bg-BG" dirty="0"/>
              <a:t>Да разгледаме различни </a:t>
            </a:r>
            <a:r>
              <a:rPr lang="bg-BG" dirty="0" smtClean="0"/>
              <a:t>решения</a:t>
            </a:r>
            <a:endParaRPr lang="bg-BG" dirty="0"/>
          </a:p>
          <a:p>
            <a:pPr marL="0" indent="0">
              <a:buNone/>
            </a:pPr>
            <a:r>
              <a:rPr lang="bg-BG" b="1" i="1" dirty="0"/>
              <a:t>Решение 1</a:t>
            </a:r>
            <a:r>
              <a:rPr lang="bg-BG" dirty="0"/>
              <a:t>: </a:t>
            </a:r>
            <a:r>
              <a:rPr lang="bg-BG" dirty="0" err="1" smtClean="0"/>
              <a:t>Дефинир</a:t>
            </a:r>
            <a:r>
              <a:rPr lang="en-US" dirty="0" smtClean="0"/>
              <a:t>a</a:t>
            </a:r>
            <a:r>
              <a:rPr lang="bg-BG" dirty="0" smtClean="0"/>
              <a:t>ме </a:t>
            </a:r>
            <a:r>
              <a:rPr lang="bg-BG" dirty="0"/>
              <a:t>и </a:t>
            </a:r>
            <a:r>
              <a:rPr lang="bg-BG" dirty="0" smtClean="0"/>
              <a:t>въвеждаме </a:t>
            </a:r>
            <a:r>
              <a:rPr lang="bg-BG" dirty="0"/>
              <a:t>трите променливи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b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c</a:t>
            </a:r>
            <a:r>
              <a:rPr lang="en-GB" dirty="0"/>
              <a:t>. </a:t>
            </a:r>
            <a:r>
              <a:rPr lang="bg-BG" dirty="0"/>
              <a:t>Ако </a:t>
            </a:r>
            <a:r>
              <a:rPr lang="en-GB" dirty="0">
                <a:latin typeface="Consolas" panose="020B0609020204030204" pitchFamily="49" charset="0"/>
              </a:rPr>
              <a:t>a&gt;b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a&gt;c</a:t>
            </a:r>
            <a:r>
              <a:rPr lang="en-GB" dirty="0"/>
              <a:t>, </a:t>
            </a:r>
            <a:r>
              <a:rPr lang="bg-BG" dirty="0"/>
              <a:t>то тогава най-голямото число от трите е в </a:t>
            </a:r>
            <a:r>
              <a:rPr lang="en-GB" dirty="0"/>
              <a:t>a. </a:t>
            </a:r>
            <a:r>
              <a:rPr lang="bg-BG" dirty="0"/>
              <a:t>Аналогично разсъждаваме за </a:t>
            </a:r>
            <a:r>
              <a:rPr lang="en-GB" dirty="0"/>
              <a:t>b </a:t>
            </a:r>
            <a:r>
              <a:rPr lang="bg-BG" dirty="0"/>
              <a:t>и </a:t>
            </a:r>
            <a:r>
              <a:rPr lang="en-GB" dirty="0"/>
              <a:t>c. </a:t>
            </a:r>
          </a:p>
          <a:p>
            <a:pPr marL="0" indent="0">
              <a:buNone/>
            </a:pPr>
            <a:r>
              <a:rPr lang="bg-BG" dirty="0"/>
              <a:t>В този случай използваме само съкратената форма на условния оператор</a:t>
            </a:r>
            <a:r>
              <a:rPr lang="bg-BG" dirty="0" smtClean="0"/>
              <a:t>.</a:t>
            </a:r>
            <a:endParaRPr lang="en-GB" dirty="0"/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number1, number2, number3;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first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second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third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5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317" y="1065462"/>
            <a:ext cx="22646640" cy="10484853"/>
          </a:xfrm>
        </p:spPr>
        <p:txBody>
          <a:bodyPr numCol="1">
            <a:noAutofit/>
          </a:bodyPr>
          <a:lstStyle/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(number1 &gt; number2 &amp;&amp; number1 &gt; number3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result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1st Number is the greatest among three. \n";</a:t>
            </a: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(number2 &gt; number1 &amp;&amp; number2 &gt; number3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2nd Number is the greatest among three \n";</a:t>
            </a: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{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3rd Number is the greatest among three \n";</a:t>
            </a: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090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575D-8225-E643-8FA4-FFD0D294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947" y="902850"/>
            <a:ext cx="22507074" cy="1017422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b="1" i="1" dirty="0"/>
              <a:t>Решение</a:t>
            </a:r>
            <a:r>
              <a:rPr lang="bg-BG" dirty="0"/>
              <a:t> </a:t>
            </a:r>
            <a:r>
              <a:rPr lang="bg-BG" b="1" i="1" dirty="0"/>
              <a:t>2: </a:t>
            </a:r>
            <a:r>
              <a:rPr lang="bg-BG" dirty="0"/>
              <a:t>Ако </a:t>
            </a:r>
            <a:r>
              <a:rPr lang="en-GB" dirty="0"/>
              <a:t>a &gt; b, </a:t>
            </a:r>
            <a:r>
              <a:rPr lang="bg-BG" dirty="0"/>
              <a:t>тогава </a:t>
            </a:r>
            <a:r>
              <a:rPr lang="en-GB" dirty="0"/>
              <a:t>b </a:t>
            </a:r>
            <a:r>
              <a:rPr lang="bg-BG" dirty="0"/>
              <a:t>отпада от „борбата” за най-голямо число. Остава да сравняваме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c </a:t>
            </a:r>
            <a:r>
              <a:rPr lang="bg-BG" dirty="0" smtClean="0"/>
              <a:t>като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ако </a:t>
            </a:r>
            <a:r>
              <a:rPr lang="en-GB" dirty="0"/>
              <a:t>a &gt; c, </a:t>
            </a:r>
            <a:r>
              <a:rPr lang="bg-BG" dirty="0"/>
              <a:t>тогава </a:t>
            </a:r>
            <a:r>
              <a:rPr lang="en-GB" dirty="0"/>
              <a:t>a </a:t>
            </a:r>
            <a:r>
              <a:rPr lang="bg-BG" dirty="0"/>
              <a:t>е най-голямото, а в противен </a:t>
            </a:r>
            <a:r>
              <a:rPr lang="bg-BG" dirty="0" smtClean="0"/>
              <a:t>случай </a:t>
            </a:r>
            <a:r>
              <a:rPr lang="en-GB" dirty="0"/>
              <a:t>c.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Но </a:t>
            </a:r>
            <a:r>
              <a:rPr lang="bg-BG" dirty="0"/>
              <a:t>ако </a:t>
            </a:r>
            <a:r>
              <a:rPr lang="en-GB" dirty="0"/>
              <a:t>a </a:t>
            </a:r>
            <a:r>
              <a:rPr lang="bg-BG" dirty="0"/>
              <a:t>не е по-голямо от </a:t>
            </a:r>
            <a:r>
              <a:rPr lang="en-GB" dirty="0"/>
              <a:t>b, </a:t>
            </a:r>
            <a:r>
              <a:rPr lang="bg-BG" dirty="0"/>
              <a:t>тогава </a:t>
            </a:r>
            <a:r>
              <a:rPr lang="en-GB" dirty="0"/>
              <a:t>a </a:t>
            </a:r>
            <a:r>
              <a:rPr lang="bg-BG" dirty="0"/>
              <a:t>отпада и трябва да продължим аналогично сравняване на </a:t>
            </a:r>
            <a:r>
              <a:rPr lang="en-GB" dirty="0"/>
              <a:t>b </a:t>
            </a:r>
            <a:r>
              <a:rPr lang="bg-BG" dirty="0"/>
              <a:t>и </a:t>
            </a:r>
            <a:r>
              <a:rPr lang="en-GB" dirty="0"/>
              <a:t>c. </a:t>
            </a:r>
          </a:p>
          <a:p>
            <a:r>
              <a:rPr lang="bg-BG" dirty="0"/>
              <a:t>Програмата </a:t>
            </a:r>
            <a:r>
              <a:rPr lang="bg-BG" dirty="0" smtClean="0"/>
              <a:t>трябва да реализира </a:t>
            </a:r>
            <a:r>
              <a:rPr lang="bg-BG" dirty="0"/>
              <a:t>тези разсъждения.</a:t>
            </a:r>
          </a:p>
          <a:p>
            <a:r>
              <a:rPr lang="bg-BG" dirty="0"/>
              <a:t>В този пример </a:t>
            </a:r>
            <a:r>
              <a:rPr lang="bg-BG" dirty="0" smtClean="0"/>
              <a:t>трябва да се </a:t>
            </a:r>
            <a:r>
              <a:rPr lang="bg-BG" dirty="0"/>
              <a:t>използва три пъти пълната форма на условен оператор. </a:t>
            </a:r>
          </a:p>
          <a:p>
            <a:r>
              <a:rPr lang="bg-BG" dirty="0"/>
              <a:t>Два от операторите са вложени в един </a:t>
            </a:r>
            <a:r>
              <a:rPr lang="en-GB" dirty="0"/>
              <a:t>if else. </a:t>
            </a:r>
            <a:r>
              <a:rPr lang="bg-BG" dirty="0"/>
              <a:t>Единият е в частта на </a:t>
            </a:r>
            <a:r>
              <a:rPr lang="en-GB" dirty="0"/>
              <a:t>if, </a:t>
            </a:r>
            <a:r>
              <a:rPr lang="bg-BG" dirty="0"/>
              <a:t>а другият – в </a:t>
            </a:r>
            <a:r>
              <a:rPr lang="en-GB" dirty="0"/>
              <a:t>else. </a:t>
            </a:r>
          </a:p>
          <a:p>
            <a:r>
              <a:rPr lang="bg-BG" dirty="0"/>
              <a:t>Фигурни скоби не </a:t>
            </a:r>
            <a:r>
              <a:rPr lang="bg-BG" dirty="0" smtClean="0"/>
              <a:t>е необходимо да се </a:t>
            </a:r>
            <a:r>
              <a:rPr lang="bg-BG" dirty="0"/>
              <a:t>използват, тъй като в частите за оператори е поставен само по един оператор (друг условен оператор).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860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7234-54E1-A546-AF91-52D8F051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75" y="2935705"/>
            <a:ext cx="21786783" cy="787263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bg-BG" b="1" i="1" dirty="0"/>
              <a:t>Решение</a:t>
            </a:r>
            <a:r>
              <a:rPr lang="bg-BG" dirty="0"/>
              <a:t> </a:t>
            </a:r>
            <a:r>
              <a:rPr lang="bg-BG" b="1" i="1" dirty="0"/>
              <a:t>3:</a:t>
            </a:r>
            <a:r>
              <a:rPr lang="bg-BG" b="1" dirty="0"/>
              <a:t> </a:t>
            </a:r>
            <a:r>
              <a:rPr lang="bg-BG" dirty="0"/>
              <a:t>За намиране на най-голямото от трите число, можем да използваме една допълнителна променлива (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).</a:t>
            </a:r>
            <a:r>
              <a:rPr lang="bg-BG" dirty="0"/>
              <a:t> </a:t>
            </a:r>
          </a:p>
          <a:p>
            <a:r>
              <a:rPr lang="bg-BG" dirty="0"/>
              <a:t>В началото ѝ присвояваме стойността  на едното от трите числа. </a:t>
            </a:r>
          </a:p>
          <a:p>
            <a:r>
              <a:rPr lang="bg-BG" dirty="0" smtClean="0"/>
              <a:t>Сравняваме </a:t>
            </a:r>
            <a:r>
              <a:rPr lang="bg-BG" dirty="0"/>
              <a:t>временно най-голямата стойност с останалите.  Ако открием число по-голямо от стойността в 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, </a:t>
            </a:r>
            <a:r>
              <a:rPr lang="bg-BG" dirty="0"/>
              <a:t>тогава в 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 </a:t>
            </a:r>
            <a:r>
              <a:rPr lang="bg-BG" dirty="0"/>
              <a:t>ще запомним тази по-голяма стойност. </a:t>
            </a:r>
          </a:p>
          <a:p>
            <a:r>
              <a:rPr lang="bg-BG" dirty="0"/>
              <a:t>Накрая в </a:t>
            </a:r>
            <a:r>
              <a:rPr lang="en-GB" dirty="0"/>
              <a:t>max </a:t>
            </a:r>
            <a:r>
              <a:rPr lang="bg-BG" dirty="0"/>
              <a:t>ще </a:t>
            </a:r>
            <a:r>
              <a:rPr lang="bg-BG" dirty="0" smtClean="0"/>
              <a:t>остане </a:t>
            </a:r>
            <a:r>
              <a:rPr lang="bg-BG" dirty="0"/>
              <a:t>записано най-голямото число от трите. 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774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095B-E98C-AB42-935A-2217DCE1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4FCF-7E3A-CF4E-9436-51505FF8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4416" y="2191004"/>
            <a:ext cx="21948577" cy="106837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Сложно условие в условен оператор би го направило труден за четене. В този </a:t>
            </a:r>
            <a:r>
              <a:rPr lang="bg-BG" dirty="0" smtClean="0"/>
              <a:t>случай </a:t>
            </a:r>
            <a:r>
              <a:rPr lang="bg-BG" dirty="0"/>
              <a:t>е удачно стойността, която изразът изчислява, да бъде предварително присвоена на променлива. След това тази променлива да се постави в частта за условие.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a &gt; b and a &gt; c;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cout &lt;&lt; “max: “ &lt;&lt; a &lt;&lt; endl;</a:t>
            </a:r>
          </a:p>
          <a:p>
            <a:r>
              <a:rPr lang="bg-BG" dirty="0"/>
              <a:t>В </a:t>
            </a:r>
            <a:r>
              <a:rPr lang="bg-BG" dirty="0" smtClean="0"/>
              <a:t>случай, </a:t>
            </a:r>
            <a:r>
              <a:rPr lang="bg-BG" dirty="0"/>
              <a:t>когато изразът </a:t>
            </a:r>
            <a:r>
              <a:rPr lang="en-GB" i="1" dirty="0">
                <a:latin typeface="Consolas" panose="020B0609020204030204" pitchFamily="49" charset="0"/>
              </a:rPr>
              <a:t>expression</a:t>
            </a:r>
            <a:r>
              <a:rPr lang="en-GB" dirty="0"/>
              <a:t> </a:t>
            </a:r>
            <a:r>
              <a:rPr lang="bg-BG" dirty="0"/>
              <a:t>е от другите скаларни типове данни, а не от </a:t>
            </a:r>
            <a:r>
              <a:rPr lang="en-GB" dirty="0">
                <a:latin typeface="Consolas" panose="020B0609020204030204" pitchFamily="49" charset="0"/>
              </a:rPr>
              <a:t>bool</a:t>
            </a:r>
            <a:r>
              <a:rPr lang="en-GB" dirty="0"/>
              <a:t>, </a:t>
            </a:r>
            <a:r>
              <a:rPr lang="bg-BG" dirty="0"/>
              <a:t>получената стойност, както споменахме вече, се преобразува до логическа. Това е показано в следния пример: 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price1 - price2;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0)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Има разлика между двете цени!\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n";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Няма разлика между двете цени.\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n"; </a:t>
            </a:r>
          </a:p>
          <a:p>
            <a:r>
              <a:rPr lang="bg-BG" dirty="0" smtClean="0"/>
              <a:t>Променливите и изразите не се преобразуват до логическа стойност! </a:t>
            </a:r>
            <a:r>
              <a:rPr lang="bg-BG" dirty="0"/>
              <a:t> </a:t>
            </a:r>
            <a:r>
              <a:rPr lang="bg-BG" dirty="0" smtClean="0"/>
              <a:t>Изисква се явна операция за сравнение.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69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144131"/>
            <a:ext cx="21945600" cy="1246605"/>
          </a:xfrm>
        </p:spPr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067" y="2728739"/>
            <a:ext cx="16091838" cy="97726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bg-BG" dirty="0"/>
              <a:t>Алгоритъм</a:t>
            </a:r>
            <a:r>
              <a:rPr lang="bg-BG" b="1" i="1" dirty="0"/>
              <a:t>: </a:t>
            </a:r>
            <a:endParaRPr lang="bg-BG" dirty="0"/>
          </a:p>
          <a:p>
            <a:r>
              <a:rPr lang="bg-BG" dirty="0"/>
              <a:t>Въвеждане на </a:t>
            </a:r>
            <a:r>
              <a:rPr lang="en-GB" dirty="0"/>
              <a:t>a, b, c; </a:t>
            </a:r>
          </a:p>
          <a:p>
            <a:r>
              <a:rPr lang="bg-BG" dirty="0"/>
              <a:t>Ако </a:t>
            </a:r>
            <a:r>
              <a:rPr lang="en-GB" dirty="0"/>
              <a:t>a=0 </a:t>
            </a:r>
          </a:p>
          <a:p>
            <a:pPr lvl="1"/>
            <a:r>
              <a:rPr lang="bg-BG" dirty="0"/>
              <a:t>извеждаме „Уравнението не е квадратно”; </a:t>
            </a:r>
          </a:p>
          <a:p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r>
              <a:rPr lang="bg-BG" dirty="0"/>
              <a:t> </a:t>
            </a:r>
          </a:p>
          <a:p>
            <a:pPr lvl="1"/>
            <a:r>
              <a:rPr lang="en-GB" dirty="0"/>
              <a:t>D := b*b – 4*a*c; </a:t>
            </a:r>
          </a:p>
          <a:p>
            <a:r>
              <a:rPr lang="bg-BG" dirty="0"/>
              <a:t>Ако </a:t>
            </a:r>
            <a:r>
              <a:rPr lang="en-GB" dirty="0"/>
              <a:t>D&lt;0 </a:t>
            </a:r>
          </a:p>
          <a:p>
            <a:pPr lvl="1"/>
            <a:r>
              <a:rPr lang="bg-BG" dirty="0"/>
              <a:t>извеждаме „Уравнението няма реални корени”; </a:t>
            </a:r>
          </a:p>
          <a:p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GB" dirty="0"/>
              <a:t>D=0 </a:t>
            </a:r>
          </a:p>
          <a:p>
            <a:pPr lvl="2"/>
            <a:r>
              <a:rPr lang="en-GB" dirty="0"/>
              <a:t>x := b / (2*a); </a:t>
            </a:r>
          </a:p>
          <a:p>
            <a:pPr lvl="2"/>
            <a:r>
              <a:rPr lang="bg-BG" dirty="0" smtClean="0"/>
              <a:t>извеждаме </a:t>
            </a:r>
            <a:r>
              <a:rPr lang="bg-BG" dirty="0"/>
              <a:t>на </a:t>
            </a:r>
            <a:r>
              <a:rPr lang="en-GB" dirty="0"/>
              <a:t>x; </a:t>
            </a:r>
          </a:p>
          <a:p>
            <a:pPr lvl="1"/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endParaRPr lang="bg-BG" dirty="0"/>
          </a:p>
          <a:p>
            <a:pPr lvl="2"/>
            <a:r>
              <a:rPr lang="en-GB" dirty="0"/>
              <a:t>x1 := (b + sqrt(D)) / (2*a); </a:t>
            </a:r>
            <a:endParaRPr lang="bg-BG" dirty="0"/>
          </a:p>
          <a:p>
            <a:pPr lvl="2"/>
            <a:r>
              <a:rPr lang="en-GB" dirty="0"/>
              <a:t>x2 := (b – sqrt(D)) / (2*a); </a:t>
            </a:r>
          </a:p>
          <a:p>
            <a:pPr lvl="2"/>
            <a:r>
              <a:rPr lang="bg-BG" dirty="0" smtClean="0"/>
              <a:t>извеждаме </a:t>
            </a:r>
            <a:r>
              <a:rPr lang="bg-BG" dirty="0"/>
              <a:t>на </a:t>
            </a:r>
            <a:r>
              <a:rPr lang="en-GB" dirty="0"/>
              <a:t>x1 </a:t>
            </a:r>
            <a:r>
              <a:rPr lang="bg-BG" dirty="0"/>
              <a:t>и </a:t>
            </a:r>
            <a:r>
              <a:rPr lang="en-GB" dirty="0"/>
              <a:t>x2; </a:t>
            </a:r>
          </a:p>
          <a:p>
            <a:r>
              <a:rPr lang="bg-BG" dirty="0"/>
              <a:t>Край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1C9F27-9889-AD47-BD75-C018DC2ED4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2078" y="1643430"/>
            <a:ext cx="21945602" cy="832615"/>
          </a:xfrm>
        </p:spPr>
        <p:txBody>
          <a:bodyPr/>
          <a:lstStyle/>
          <a:p>
            <a:pPr algn="l"/>
            <a:r>
              <a:rPr lang="bg-BG" b="1" dirty="0"/>
              <a:t>Задача 2.</a:t>
            </a:r>
            <a:r>
              <a:rPr lang="bg-BG" dirty="0"/>
              <a:t> Решаване на квадратно уравнение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372E3-8AB8-4E42-B104-DAB73C8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538" y="396825"/>
            <a:ext cx="6698012" cy="130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1879"/>
            <a:ext cx="21945600" cy="9906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717800"/>
            <a:ext cx="21945600" cy="10998200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flag = true;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check palindrome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(text[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 text[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+ 1)])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false;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 txBox="1">
            <a:spLocks/>
          </p:cNvSpPr>
          <p:nvPr/>
        </p:nvSpPr>
        <p:spPr>
          <a:xfrm>
            <a:off x="649705" y="1452479"/>
            <a:ext cx="21945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algn="l" defTabSz="825500" hangingPunct="1">
              <a:lnSpc>
                <a:spcPct val="110000"/>
              </a:lnSpc>
            </a:pPr>
            <a:r>
              <a:rPr lang="bg-BG" sz="4400" b="1" spc="-100" dirty="0" smtClean="0">
                <a:latin typeface="Graphik Semibold"/>
                <a:ea typeface="Graphik Semibold"/>
                <a:cs typeface="Graphik Semibold"/>
                <a:sym typeface="Graphik Semibold"/>
              </a:rPr>
              <a:t>Задача 3: </a:t>
            </a:r>
            <a:r>
              <a:rPr lang="bg-BG" sz="4400" spc="-100" dirty="0">
                <a:latin typeface="Graphik Semibold"/>
                <a:ea typeface="Graphik Semibold"/>
                <a:cs typeface="Graphik Semibold"/>
                <a:sym typeface="Graphik Semibold"/>
              </a:rPr>
              <a:t>Проверка дали даден стринг е </a:t>
            </a:r>
            <a:r>
              <a:rPr lang="bg-BG" sz="4400" spc="-100" dirty="0" err="1">
                <a:latin typeface="Graphik Semibold"/>
                <a:ea typeface="Graphik Semibold"/>
                <a:cs typeface="Graphik Semibold"/>
                <a:sym typeface="Graphik Semibold"/>
              </a:rPr>
              <a:t>палиндром</a:t>
            </a:r>
            <a:r>
              <a:rPr lang="bg-BG" sz="4400" spc="-100" dirty="0">
                <a:latin typeface="Graphik Semibold"/>
                <a:ea typeface="Graphik Semibold"/>
                <a:cs typeface="Graphik Semibold"/>
                <a:sym typeface="Graphik Semi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09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008104" y="4651114"/>
            <a:ext cx="21945602" cy="58329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50000"/>
              </a:lnSpc>
            </a:pPr>
            <a:r>
              <a:rPr lang="bg-BG" sz="8000" dirty="0"/>
              <a:t>Условен </a:t>
            </a:r>
            <a:r>
              <a:rPr lang="bg-BG" sz="8000" dirty="0" smtClean="0"/>
              <a:t>оператор</a:t>
            </a:r>
            <a:br>
              <a:rPr lang="bg-BG" sz="8000" dirty="0" smtClean="0"/>
            </a:br>
            <a:r>
              <a:rPr lang="bg-BG" sz="8000" dirty="0" smtClean="0"/>
              <a:t>Масиви </a:t>
            </a:r>
            <a:br>
              <a:rPr lang="bg-BG" sz="8000" dirty="0" smtClean="0"/>
            </a:br>
            <a:r>
              <a:rPr lang="bg-BG" sz="8000" dirty="0" smtClean="0"/>
              <a:t>Оператори за повторение </a:t>
            </a: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7642" y="768684"/>
            <a:ext cx="21945600" cy="1010786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flag true, text is palindrome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(flag)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("{0} is palindrome", text);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("{0} is not palindrome", text);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029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4D5-6459-624F-87A5-1B6188B4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1879"/>
            <a:ext cx="21945600" cy="1198479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на вариант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5CD8-16B9-7F47-9153-7C801653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60357"/>
            <a:ext cx="22555200" cy="1133374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Многократното влагане на оператори </a:t>
            </a:r>
            <a:r>
              <a:rPr lang="en-GB" sz="4800" dirty="0">
                <a:latin typeface="Consolas" panose="020B0609020204030204" pitchFamily="49" charset="0"/>
              </a:rPr>
              <a:t>if</a:t>
            </a:r>
            <a:r>
              <a:rPr lang="en-US" sz="4800" dirty="0" smtClean="0">
                <a:latin typeface="Consolas" panose="020B0609020204030204" pitchFamily="49" charset="0"/>
              </a:rPr>
              <a:t>...</a:t>
            </a:r>
            <a:r>
              <a:rPr lang="bg-BG" sz="4800" dirty="0" smtClean="0">
                <a:latin typeface="Consolas" panose="020B0609020204030204" pitchFamily="49" charset="0"/>
              </a:rPr>
              <a:t> </a:t>
            </a:r>
            <a:r>
              <a:rPr lang="en-GB" sz="4800" dirty="0" smtClean="0">
                <a:latin typeface="Consolas" panose="020B0609020204030204" pitchFamily="49" charset="0"/>
              </a:rPr>
              <a:t>else</a:t>
            </a:r>
            <a:r>
              <a:rPr lang="en-GB" dirty="0" smtClean="0"/>
              <a:t> </a:t>
            </a:r>
            <a:r>
              <a:rPr lang="bg-BG" dirty="0"/>
              <a:t>често изисква корекции, защото действителният ефект е различен от очаквания. </a:t>
            </a:r>
          </a:p>
          <a:p>
            <a:r>
              <a:rPr lang="bg-BG" dirty="0"/>
              <a:t>Съществува вероятност, нежеланите свързвания </a:t>
            </a:r>
            <a:r>
              <a:rPr lang="en-GB" sz="4800" dirty="0">
                <a:latin typeface="Consolas" panose="020B0609020204030204" pitchFamily="49" charset="0"/>
              </a:rPr>
              <a:t>else if</a:t>
            </a:r>
            <a:r>
              <a:rPr lang="en-GB" dirty="0"/>
              <a:t> </a:t>
            </a:r>
            <a:r>
              <a:rPr lang="bg-BG" dirty="0"/>
              <a:t>да останат незабелязани. </a:t>
            </a:r>
          </a:p>
          <a:p>
            <a:r>
              <a:rPr lang="bg-BG" dirty="0"/>
              <a:t>Модифицирането на операторите е трудно. </a:t>
            </a:r>
          </a:p>
          <a:p>
            <a:r>
              <a:rPr lang="bg-BG" dirty="0"/>
              <a:t>Един алтернативен начин за избор от множество възможности в </a:t>
            </a:r>
            <a:r>
              <a:rPr lang="bg-BG" dirty="0" smtClean="0"/>
              <a:t>С</a:t>
            </a:r>
            <a:r>
              <a:rPr lang="en-US" dirty="0" smtClean="0"/>
              <a:t>#</a:t>
            </a:r>
            <a:r>
              <a:rPr lang="bg-BG" dirty="0" smtClean="0"/>
              <a:t> </a:t>
            </a:r>
            <a:r>
              <a:rPr lang="bg-BG" dirty="0"/>
              <a:t>предлага операторът </a:t>
            </a:r>
            <a:r>
              <a:rPr lang="en-GB" sz="4800" dirty="0">
                <a:latin typeface="Consolas" panose="020B0609020204030204" pitchFamily="49" charset="0"/>
              </a:rPr>
              <a:t>switch</a:t>
            </a:r>
            <a:r>
              <a:rPr lang="en-GB" dirty="0"/>
              <a:t>.</a:t>
            </a:r>
          </a:p>
          <a:p>
            <a:r>
              <a:rPr lang="bg-BG" dirty="0"/>
              <a:t>Операторът </a:t>
            </a:r>
            <a:r>
              <a:rPr lang="en-GB" dirty="0"/>
              <a:t>switch </a:t>
            </a:r>
            <a:r>
              <a:rPr lang="bg-BG" dirty="0"/>
              <a:t>има следният синтаксис: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израз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break;...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default: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r>
              <a:rPr lang="bg-BG" dirty="0"/>
              <a:t>Целта на оператора е да сравни текущата стойност </a:t>
            </a:r>
            <a:r>
              <a:rPr lang="bg-BG" i="1" dirty="0"/>
              <a:t>израз</a:t>
            </a:r>
            <a:r>
              <a:rPr lang="bg-BG" dirty="0"/>
              <a:t> с възможни константни изрази и да изпълни свързаните с тях оператори. При несъвпадение с нито един от случаите </a:t>
            </a:r>
            <a:r>
              <a:rPr lang="en-US" sz="5200" dirty="0">
                <a:latin typeface="Consolas" panose="020B0609020204030204" pitchFamily="49" charset="0"/>
              </a:rPr>
              <a:t>case</a:t>
            </a:r>
            <a:r>
              <a:rPr lang="bg-BG" dirty="0"/>
              <a:t> се изпълняват операторите описани като </a:t>
            </a:r>
            <a:r>
              <a:rPr lang="en-US" sz="5200" dirty="0">
                <a:latin typeface="Consolas" panose="020B0609020204030204" pitchFamily="49" charset="0"/>
              </a:rPr>
              <a:t>default</a:t>
            </a:r>
            <a:r>
              <a:rPr lang="bg-BG" dirty="0"/>
              <a:t>. </a:t>
            </a:r>
          </a:p>
          <a:p>
            <a:r>
              <a:rPr lang="bg-BG" dirty="0"/>
              <a:t>Смисълът е подобен на използването на </a:t>
            </a:r>
            <a:r>
              <a:rPr lang="en-GB" sz="5200" dirty="0">
                <a:latin typeface="Consolas" panose="020B0609020204030204" pitchFamily="49" charset="0"/>
              </a:rPr>
              <a:t>if</a:t>
            </a:r>
            <a:r>
              <a:rPr lang="en-US" sz="5200" dirty="0" smtClean="0">
                <a:latin typeface="Consolas" panose="020B0609020204030204" pitchFamily="49" charset="0"/>
              </a:rPr>
              <a:t>...</a:t>
            </a:r>
            <a:r>
              <a:rPr lang="bg-BG" sz="5200" dirty="0" smtClean="0">
                <a:latin typeface="Consolas" panose="020B0609020204030204" pitchFamily="49" charset="0"/>
              </a:rPr>
              <a:t> </a:t>
            </a:r>
            <a:r>
              <a:rPr lang="en-GB" sz="5200" dirty="0" smtClean="0">
                <a:latin typeface="Consolas" panose="020B0609020204030204" pitchFamily="49" charset="0"/>
              </a:rPr>
              <a:t>else</a:t>
            </a:r>
            <a:r>
              <a:rPr lang="bg-BG" dirty="0"/>
              <a:t>, но проверките са ограничени до няколко константни стойности. В </a:t>
            </a:r>
            <a:r>
              <a:rPr lang="en-US" dirty="0"/>
              <a:t>case </a:t>
            </a:r>
            <a:r>
              <a:rPr lang="bg-BG" dirty="0"/>
              <a:t>не могат да се задават изрази с променлива стойност.</a:t>
            </a:r>
          </a:p>
        </p:txBody>
      </p:sp>
    </p:spTree>
    <p:extLst>
      <p:ext uri="{BB962C8B-B14F-4D97-AF65-F5344CB8AC3E}">
        <p14:creationId xmlns:p14="http://schemas.microsoft.com/office/powerpoint/2010/main" val="363197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D66C-3722-4343-8CD3-E666A60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216" y="461879"/>
            <a:ext cx="21945600" cy="1222542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на вариант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97E6-DFFF-E648-8402-CA59DF6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711" y="2045369"/>
            <a:ext cx="22691878" cy="10189972"/>
          </a:xfrm>
        </p:spPr>
        <p:txBody>
          <a:bodyPr numCol="1">
            <a:normAutofit fontScale="92500" lnSpcReduction="10000"/>
          </a:bodyPr>
          <a:lstStyle/>
          <a:p>
            <a:r>
              <a:rPr lang="bg-BG" dirty="0"/>
              <a:t>Изразът </a:t>
            </a:r>
            <a:r>
              <a:rPr lang="bg-BG" sz="4800" i="1" dirty="0">
                <a:latin typeface="Consolas" panose="020B0609020204030204" pitchFamily="49" charset="0"/>
              </a:rPr>
              <a:t>израз</a:t>
            </a:r>
            <a:r>
              <a:rPr lang="en-GB" dirty="0"/>
              <a:t> </a:t>
            </a:r>
            <a:r>
              <a:rPr lang="bg-BG" dirty="0"/>
              <a:t>трябва да се изчислява до целочислен тип данни. </a:t>
            </a:r>
          </a:p>
          <a:p>
            <a:r>
              <a:rPr lang="bg-BG" dirty="0"/>
              <a:t>Стойностите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en-GB" i="1" dirty="0">
                <a:latin typeface="Consolas" panose="020B0609020204030204" pitchFamily="49" charset="0"/>
              </a:rPr>
              <a:t>1</a:t>
            </a:r>
            <a:r>
              <a:rPr lang="en-GB" dirty="0"/>
              <a:t>,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2</a:t>
            </a:r>
            <a:r>
              <a:rPr lang="en-GB" dirty="0"/>
              <a:t> </a:t>
            </a:r>
            <a:r>
              <a:rPr lang="bg-BG" dirty="0"/>
              <a:t>и т.н. до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_N</a:t>
            </a:r>
            <a:r>
              <a:rPr lang="en-GB" dirty="0"/>
              <a:t> </a:t>
            </a:r>
            <a:r>
              <a:rPr lang="bg-BG" dirty="0"/>
              <a:t>трябва да бъдат целочислени константни изрази. </a:t>
            </a:r>
          </a:p>
          <a:p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en-GB" i="1" dirty="0">
                <a:latin typeface="Consolas" panose="020B0609020204030204" pitchFamily="49" charset="0"/>
              </a:rPr>
              <a:t>1</a:t>
            </a:r>
            <a:r>
              <a:rPr lang="en-GB" dirty="0"/>
              <a:t>,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_2</a:t>
            </a:r>
            <a:r>
              <a:rPr lang="bg-BG" dirty="0"/>
              <a:t> и т.н. трябва да са различни. Не се допуска повторение на стойности в рамките на един </a:t>
            </a:r>
            <a:r>
              <a:rPr lang="en-US" dirty="0"/>
              <a:t>switch</a:t>
            </a:r>
            <a:r>
              <a:rPr lang="bg-BG" dirty="0"/>
              <a:t>.</a:t>
            </a:r>
          </a:p>
          <a:p>
            <a:r>
              <a:rPr lang="bg-BG" dirty="0"/>
              <a:t>Броят на редовете </a:t>
            </a:r>
            <a:r>
              <a:rPr lang="en-US" dirty="0"/>
              <a:t>case</a:t>
            </a:r>
            <a:r>
              <a:rPr lang="bg-BG" dirty="0"/>
              <a:t> е неограничен. </a:t>
            </a:r>
          </a:p>
          <a:p>
            <a:r>
              <a:rPr lang="bg-BG" dirty="0"/>
              <a:t>Операторът търси съвпадение на стойността на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en-GB" dirty="0"/>
              <a:t> </a:t>
            </a:r>
            <a:r>
              <a:rPr lang="bg-BG" dirty="0"/>
              <a:t>с някоя от стойностите, поставени след всяка ключова дума </a:t>
            </a:r>
            <a:r>
              <a:rPr lang="en-GB" dirty="0"/>
              <a:t>case. </a:t>
            </a:r>
          </a:p>
          <a:p>
            <a:r>
              <a:rPr lang="bg-BG" dirty="0"/>
              <a:t>Ако такова съвпадение е намерено, тогава се изпълняват операторите след двоеточието на случая, в който е съвпадението до срещане на оператора </a:t>
            </a:r>
            <a:r>
              <a:rPr lang="en-US" sz="4800" dirty="0">
                <a:latin typeface="Consolas" panose="020B0609020204030204" pitchFamily="49" charset="0"/>
              </a:rPr>
              <a:t>break;</a:t>
            </a:r>
            <a:r>
              <a:rPr lang="bg-BG" dirty="0"/>
              <a:t>, но без операторите на </a:t>
            </a:r>
            <a:r>
              <a:rPr lang="en-GB" sz="4800" dirty="0">
                <a:latin typeface="Consolas" panose="020B0609020204030204" pitchFamily="49" charset="0"/>
              </a:rPr>
              <a:t>default</a:t>
            </a:r>
            <a:r>
              <a:rPr lang="en-GB" dirty="0"/>
              <a:t>. </a:t>
            </a:r>
          </a:p>
          <a:p>
            <a:r>
              <a:rPr lang="bg-BG" dirty="0"/>
              <a:t>Секцията </a:t>
            </a:r>
            <a:r>
              <a:rPr lang="en-GB" sz="4800" dirty="0">
                <a:latin typeface="Consolas" panose="020B0609020204030204" pitchFamily="49" charset="0"/>
              </a:rPr>
              <a:t>default</a:t>
            </a:r>
            <a:r>
              <a:rPr lang="en-GB" dirty="0"/>
              <a:t> </a:t>
            </a:r>
            <a:r>
              <a:rPr lang="bg-BG" dirty="0"/>
              <a:t>не е задължителна, но ако фигурира, операторите след </a:t>
            </a:r>
            <a:r>
              <a:rPr lang="en-GB" dirty="0"/>
              <a:t>default </a:t>
            </a:r>
            <a:r>
              <a:rPr lang="bg-BG" dirty="0"/>
              <a:t>се изпълняват само ако не са намерени съвпадения. </a:t>
            </a:r>
            <a:endParaRPr lang="en-US" dirty="0"/>
          </a:p>
          <a:p>
            <a:r>
              <a:rPr lang="bg-BG" dirty="0"/>
              <a:t>Ако операторът не намери стойност и няма секция </a:t>
            </a:r>
            <a:r>
              <a:rPr lang="en-US" dirty="0"/>
              <a:t>default</a:t>
            </a:r>
            <a:r>
              <a:rPr lang="bg-BG" dirty="0"/>
              <a:t> тогава се преминава към следващ оператор без никакво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72624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83C-2516-E345-B15E-2F030D8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7" y="389689"/>
            <a:ext cx="21945600" cy="1126290"/>
          </a:xfrm>
        </p:spPr>
        <p:txBody>
          <a:bodyPr>
            <a:normAutofit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98F-66A3-C240-AE7F-31E126B7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880" y="1934972"/>
            <a:ext cx="23070152" cy="1090320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bg-BG" b="1" i="1" dirty="0"/>
              <a:t>Задача</a:t>
            </a:r>
            <a:r>
              <a:rPr lang="bg-BG" dirty="0"/>
              <a:t> </a:t>
            </a:r>
            <a:r>
              <a:rPr lang="bg-BG" b="1" i="1" dirty="0" smtClean="0"/>
              <a:t>4</a:t>
            </a:r>
            <a:r>
              <a:rPr lang="bg-BG" b="1" dirty="0" smtClean="0"/>
              <a:t>: </a:t>
            </a:r>
            <a:r>
              <a:rPr lang="bg-BG" dirty="0"/>
              <a:t>Да се напише програма, която въвежда от стандартния вход цяло число от 1 до 7, след което извежда съответстващия му ден от седмицата. 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d;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cin &gt;&gt; d;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switch( d ) {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1: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Понеделник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2: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Вторник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3: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Сряда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4: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Четвъртък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5: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Петък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6: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Събота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7: cout 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Неделя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\n"; 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default: cout&lt;&lt; 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Числото не е в интервала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[1,7]!\n";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 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7285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47BC-E65A-2149-9368-FDD03D8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5971"/>
            <a:ext cx="21945600" cy="1306576"/>
          </a:xfrm>
        </p:spPr>
        <p:txBody>
          <a:bodyPr>
            <a:normAutofit/>
          </a:bodyPr>
          <a:lstStyle/>
          <a:p>
            <a:r>
              <a:rPr lang="bg-BG" dirty="0"/>
              <a:t>Пример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E3D0-1CB8-4141-B346-2E81A79F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153171"/>
            <a:ext cx="22747705" cy="9790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b="1" i="1" dirty="0"/>
              <a:t>Задача </a:t>
            </a:r>
            <a:r>
              <a:rPr lang="bg-BG" b="1" i="1" dirty="0" smtClean="0"/>
              <a:t>5.</a:t>
            </a:r>
            <a:r>
              <a:rPr lang="bg-BG" dirty="0" smtClean="0"/>
              <a:t> </a:t>
            </a:r>
            <a:r>
              <a:rPr lang="bg-BG" dirty="0"/>
              <a:t>Напишете програма, която да провери дали въведен символ е някоя от петте гласни на латинската азбука – </a:t>
            </a:r>
            <a:r>
              <a:rPr lang="en-US" dirty="0"/>
              <a:t>a, e, I, o, u</a:t>
            </a:r>
            <a:r>
              <a:rPr lang="bg-BG" dirty="0"/>
              <a:t>. </a:t>
            </a:r>
          </a:p>
          <a:p>
            <a:pPr marL="0" indent="0">
              <a:buNone/>
            </a:pPr>
            <a:r>
              <a:rPr lang="bg-BG" dirty="0"/>
              <a:t>Ще използваме следния алгоритъм: </a:t>
            </a:r>
          </a:p>
          <a:p>
            <a:pPr lvl="1"/>
            <a:r>
              <a:rPr lang="bg-BG" dirty="0"/>
              <a:t>Четем символ от клавиатурата. </a:t>
            </a:r>
          </a:p>
          <a:p>
            <a:pPr lvl="1"/>
            <a:r>
              <a:rPr lang="bg-BG" dirty="0"/>
              <a:t>Проверяваме дали е гласна. </a:t>
            </a:r>
          </a:p>
          <a:p>
            <a:pPr lvl="1"/>
            <a:r>
              <a:rPr lang="bg-BG" dirty="0"/>
              <a:t>Ако знакът е гласна </a:t>
            </a:r>
            <a:r>
              <a:rPr lang="bg-BG" dirty="0" smtClean="0"/>
              <a:t>буква, </a:t>
            </a:r>
            <a:r>
              <a:rPr lang="bg-BG" dirty="0"/>
              <a:t>отпечатваме </a:t>
            </a:r>
            <a:r>
              <a:rPr lang="en-US" dirty="0"/>
              <a:t>YES</a:t>
            </a:r>
            <a:r>
              <a:rPr lang="bg-BG" dirty="0"/>
              <a:t>. </a:t>
            </a:r>
          </a:p>
          <a:p>
            <a:pPr lvl="1"/>
            <a:r>
              <a:rPr lang="bg-BG" dirty="0"/>
              <a:t>Ако знакът</a:t>
            </a:r>
            <a:r>
              <a:rPr lang="en-US" dirty="0"/>
              <a:t> </a:t>
            </a:r>
            <a:r>
              <a:rPr lang="bg-BG" dirty="0"/>
              <a:t>не е гласна </a:t>
            </a:r>
            <a:r>
              <a:rPr lang="bg-BG" dirty="0" smtClean="0"/>
              <a:t>буква, </a:t>
            </a:r>
            <a:r>
              <a:rPr lang="bg-BG" dirty="0"/>
              <a:t>отпечатваме </a:t>
            </a:r>
            <a:r>
              <a:rPr lang="en-US" dirty="0"/>
              <a:t>NO</a:t>
            </a:r>
            <a:r>
              <a:rPr lang="bg-BG" dirty="0"/>
              <a:t>.</a:t>
            </a:r>
          </a:p>
          <a:p>
            <a:r>
              <a:rPr lang="bg-BG" dirty="0"/>
              <a:t>В реализацията се използва един оператор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 </a:t>
            </a:r>
          </a:p>
          <a:p>
            <a:r>
              <a:rPr lang="bg-BG" dirty="0"/>
              <a:t>За подобряване на четимостта на програмата се използва изброимия тип </a:t>
            </a:r>
            <a:r>
              <a:rPr lang="en-GB" dirty="0">
                <a:latin typeface="Consolas" panose="020B0609020204030204" pitchFamily="49" charset="0"/>
              </a:rPr>
              <a:t>Vowels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6317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9AE5-938E-4D49-B571-53F33CC9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821" y="573129"/>
            <a:ext cx="22675516" cy="11795334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Vowel </a:t>
            </a:r>
          </a:p>
          <a:p>
            <a:pPr marL="0" indent="0">
              <a:buNone/>
            </a:pP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Vowels {a='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a',e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='e', i='i', o='o', u='u' };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char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bool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KeyChar</a:t>
            </a: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endParaRPr lang="en-GB" sz="5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};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)?”YES”:”NO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5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4700" dirty="0"/>
              <a:t>Тази програма има един недостатък. Ще се справи ли тя със </a:t>
            </a:r>
            <a:r>
              <a:rPr lang="bg-BG" sz="4700" dirty="0" smtClean="0"/>
              <a:t>символа </a:t>
            </a:r>
            <a:r>
              <a:rPr lang="en-GB" sz="4700" dirty="0"/>
              <a:t>U</a:t>
            </a:r>
            <a:r>
              <a:rPr lang="bg-BG" sz="4700" dirty="0"/>
              <a:t> или </a:t>
            </a:r>
            <a:r>
              <a:rPr lang="en-US" sz="4700" dirty="0"/>
              <a:t>I?</a:t>
            </a:r>
            <a:endParaRPr lang="en-GB" sz="4700" dirty="0"/>
          </a:p>
          <a:p>
            <a:r>
              <a:rPr lang="en-GB" sz="4700" dirty="0"/>
              <a:t>U </a:t>
            </a:r>
            <a:r>
              <a:rPr lang="bg-BG" sz="4700" dirty="0"/>
              <a:t>и </a:t>
            </a:r>
            <a:r>
              <a:rPr lang="en-GB" sz="4700" dirty="0"/>
              <a:t>I </a:t>
            </a:r>
            <a:r>
              <a:rPr lang="bg-BG" sz="4700" dirty="0"/>
              <a:t>няма да бъдат разпознати като гласни, защото програмата не разпознава гласните, записани с главни букви. </a:t>
            </a:r>
          </a:p>
          <a:p>
            <a:r>
              <a:rPr lang="bg-BG" sz="4700" dirty="0"/>
              <a:t>Преди да отстраним допуснатата неточност, да разгледаме особеностите на оператора </a:t>
            </a:r>
            <a:r>
              <a:rPr lang="en-GB" sz="4700" dirty="0"/>
              <a:t>switch. </a:t>
            </a:r>
          </a:p>
          <a:p>
            <a:r>
              <a:rPr lang="bg-BG" sz="4700" dirty="0"/>
              <a:t>Стойността след ключовата дума </a:t>
            </a:r>
            <a:r>
              <a:rPr lang="en-GB" sz="4700" dirty="0"/>
              <a:t>case </a:t>
            </a:r>
            <a:r>
              <a:rPr lang="bg-BG" sz="4700" dirty="0"/>
              <a:t>се нарича етикет </a:t>
            </a:r>
            <a:r>
              <a:rPr lang="en-GB" sz="4700" dirty="0"/>
              <a:t>case (case label). </a:t>
            </a:r>
            <a:r>
              <a:rPr lang="bg-BG" sz="4700" dirty="0"/>
              <a:t>След него задължително следва ":". </a:t>
            </a:r>
          </a:p>
        </p:txBody>
      </p:sp>
    </p:spTree>
    <p:extLst>
      <p:ext uri="{BB962C8B-B14F-4D97-AF65-F5344CB8AC3E}">
        <p14:creationId xmlns:p14="http://schemas.microsoft.com/office/powerpoint/2010/main" val="53851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9D3A-6241-9044-A33D-6E8CBC1C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705" y="938463"/>
            <a:ext cx="22266442" cy="113818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Всеки етикет </a:t>
            </a:r>
            <a:r>
              <a:rPr lang="en-GB" dirty="0"/>
              <a:t>case </a:t>
            </a:r>
            <a:r>
              <a:rPr lang="bg-BG" dirty="0"/>
              <a:t>е израз, чиято стойност е цяло число. </a:t>
            </a:r>
          </a:p>
          <a:p>
            <a:pPr>
              <a:lnSpc>
                <a:spcPct val="120000"/>
              </a:lnSpc>
            </a:pPr>
            <a:r>
              <a:rPr lang="en-US" dirty="0"/>
              <a:t>!!! </a:t>
            </a:r>
            <a:r>
              <a:rPr lang="bg-BG" b="1" dirty="0"/>
              <a:t>Два етикета не бива да имат еднаква стойност</a:t>
            </a:r>
            <a:r>
              <a:rPr lang="bg-BG" dirty="0"/>
              <a:t>. В противен случай компилаторът сигнализира за грешка. 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Операторът</a:t>
            </a:r>
            <a:r>
              <a:rPr lang="bg-BG" sz="5200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GB" dirty="0"/>
              <a:t> </a:t>
            </a:r>
            <a:r>
              <a:rPr lang="bg-BG" dirty="0"/>
              <a:t>предизвиква излизане от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 </a:t>
            </a:r>
            <a:r>
              <a:rPr lang="bg-BG" dirty="0"/>
              <a:t>Управлението се предава на първия оператор след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 </a:t>
            </a:r>
          </a:p>
          <a:p>
            <a:pPr>
              <a:lnSpc>
                <a:spcPct val="120000"/>
              </a:lnSpc>
            </a:pPr>
            <a:r>
              <a:rPr lang="bg-BG" dirty="0"/>
              <a:t>В примера това е операторът: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)?”YES”:”NO”) &lt;&lt; "\n";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за илюстрация</a:t>
            </a:r>
          </a:p>
          <a:p>
            <a:pPr>
              <a:lnSpc>
                <a:spcPct val="120000"/>
              </a:lnSpc>
            </a:pPr>
            <a:r>
              <a:rPr lang="bg-BG" dirty="0"/>
              <a:t>Добре е да се постави коментар за съзнателно пропуснат </a:t>
            </a:r>
            <a:r>
              <a:rPr lang="en-GB" dirty="0"/>
              <a:t>break. </a:t>
            </a:r>
            <a:r>
              <a:rPr lang="bg-BG" dirty="0"/>
              <a:t>Коментар не е необходим, ако контекстът е достатъчен за изясняване на смисъла. </a:t>
            </a:r>
          </a:p>
          <a:p>
            <a:pPr>
              <a:lnSpc>
                <a:spcPct val="120000"/>
              </a:lnSpc>
            </a:pPr>
            <a:r>
              <a:rPr lang="bg-BG" dirty="0"/>
              <a:t>Кога програмистът съзнателно пропуска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? </a:t>
            </a:r>
            <a:r>
              <a:rPr lang="bg-BG" dirty="0"/>
              <a:t>Първо, когато за няколко стойности от множеството трябва да се извършат еднакви действия. Всяка отделна стойност, обаче, трябва да има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</a:t>
            </a:r>
            <a:r>
              <a:rPr lang="bg-BG" dirty="0"/>
              <a:t>етикет. </a:t>
            </a:r>
          </a:p>
          <a:p>
            <a:pPr>
              <a:lnSpc>
                <a:spcPct val="120000"/>
              </a:lnSpc>
            </a:pPr>
            <a:r>
              <a:rPr lang="bg-BG" dirty="0"/>
              <a:t>Да припомним, че нашата програма не може да обработва гласни, записани с главни букви. </a:t>
            </a:r>
          </a:p>
        </p:txBody>
      </p:sp>
    </p:spTree>
    <p:extLst>
      <p:ext uri="{BB962C8B-B14F-4D97-AF65-F5344CB8AC3E}">
        <p14:creationId xmlns:p14="http://schemas.microsoft.com/office/powerpoint/2010/main" val="808404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AF1D-1E0D-D540-950B-C3633F56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021443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39DE-00A9-5142-8D37-FC44C448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96143"/>
            <a:ext cx="22783800" cy="1138722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Vowels { a='a', e='e',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o='o', u=‘u’, A='A', E='E', I='I', O='O', U='U' };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char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switch 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   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};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край на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451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5447-8564-4342-B095-452050A5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за преход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9878-023A-3E41-AC10-38224D69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3243178"/>
            <a:ext cx="21945599" cy="848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Операторите за преход предават безусловно управлението в някаква точка на програмата. </a:t>
            </a:r>
          </a:p>
          <a:p>
            <a:pPr>
              <a:lnSpc>
                <a:spcPct val="150000"/>
              </a:lnSpc>
            </a:pPr>
            <a:r>
              <a:rPr lang="bg-BG" dirty="0"/>
              <a:t>В </a:t>
            </a:r>
            <a:r>
              <a:rPr lang="bg-BG" dirty="0" smtClean="0"/>
              <a:t>С</a:t>
            </a:r>
            <a:r>
              <a:rPr lang="en-US" dirty="0" smtClean="0"/>
              <a:t>#</a:t>
            </a:r>
            <a:r>
              <a:rPr lang="bg-BG" dirty="0" smtClean="0"/>
              <a:t> </a:t>
            </a:r>
            <a:r>
              <a:rPr lang="bg-BG" dirty="0"/>
              <a:t>такива операторите са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goto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3372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553D-01C1-1D4A-83CA-81A90067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0D05-E119-9141-83B0-23BF975D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653" y="2978484"/>
            <a:ext cx="21945599" cy="848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GB" dirty="0"/>
              <a:t>break </a:t>
            </a:r>
            <a:r>
              <a:rPr lang="bg-BG" dirty="0"/>
              <a:t>прекъсва изпълнението на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bg-BG" dirty="0"/>
              <a:t>, но и на операторите</a:t>
            </a:r>
            <a:r>
              <a:rPr lang="en-US" dirty="0"/>
              <a:t> </a:t>
            </a:r>
            <a:r>
              <a:rPr lang="bg-BG" dirty="0"/>
              <a:t>за цикъл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bg-BG" dirty="0"/>
              <a:t>, с които ще се запознаем по-нататък.</a:t>
            </a:r>
            <a:r>
              <a:rPr lang="en-GB" dirty="0"/>
              <a:t> </a:t>
            </a:r>
          </a:p>
          <a:p>
            <a:pPr>
              <a:lnSpc>
                <a:spcPct val="150000"/>
              </a:lnSpc>
            </a:pPr>
            <a:r>
              <a:rPr lang="bg-BG" dirty="0"/>
              <a:t>Ако няколко от изброените по-горе оператори са вложени един в друг, ще се прекрати изпълнението на този, </a:t>
            </a:r>
            <a:r>
              <a:rPr lang="bg-BG" dirty="0" smtClean="0"/>
              <a:t>ко</a:t>
            </a:r>
            <a:r>
              <a:rPr lang="bg-BG" dirty="0"/>
              <a:t>й</a:t>
            </a:r>
            <a:r>
              <a:rPr lang="bg-BG" dirty="0" smtClean="0"/>
              <a:t>то </a:t>
            </a:r>
            <a:r>
              <a:rPr lang="bg-BG" dirty="0"/>
              <a:t>съдържа </a:t>
            </a:r>
            <a:r>
              <a:rPr lang="en-GB" sz="3700" dirty="0">
                <a:latin typeface="Consolas" panose="020B0609020204030204" pitchFamily="49" charset="0"/>
              </a:rPr>
              <a:t>break</a:t>
            </a:r>
            <a:r>
              <a:rPr lang="en-GB" dirty="0"/>
              <a:t> </a:t>
            </a:r>
            <a:r>
              <a:rPr lang="bg-BG" dirty="0"/>
              <a:t>в тялото си. </a:t>
            </a:r>
          </a:p>
          <a:p>
            <a:pPr>
              <a:lnSpc>
                <a:spcPct val="150000"/>
              </a:lnSpc>
            </a:pPr>
            <a:r>
              <a:rPr lang="bg-BG" dirty="0"/>
              <a:t>Изпълнението продължава от първия оператор след прекъснатия.</a:t>
            </a:r>
          </a:p>
        </p:txBody>
      </p:sp>
    </p:spTree>
    <p:extLst>
      <p:ext uri="{BB962C8B-B14F-4D97-AF65-F5344CB8AC3E}">
        <p14:creationId xmlns:p14="http://schemas.microsoft.com/office/powerpoint/2010/main" val="1518684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1183774"/>
            <a:ext cx="21945600" cy="17272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В тази тема ще стане </a:t>
            </a:r>
            <a:r>
              <a:rPr lang="bg-BG" dirty="0" smtClean="0"/>
              <a:t>дума за:</a:t>
            </a:r>
            <a:endParaRPr dirty="0"/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2459483" y="3941011"/>
            <a:ext cx="21603675" cy="695960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ru-RU" sz="5400" dirty="0"/>
              <a:t>Структура и организация на C# </a:t>
            </a:r>
            <a:r>
              <a:rPr lang="ru-RU" sz="5400" dirty="0" smtClean="0"/>
              <a:t>програма</a:t>
            </a: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Условен оператор – управление на реда на изпълнението на операторите на програмата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Превключвател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Едномерни, двумерни и назъбени масиви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Оператори </a:t>
            </a:r>
            <a:r>
              <a:rPr lang="bg-BG" sz="5400" dirty="0"/>
              <a:t>за </a:t>
            </a:r>
            <a:r>
              <a:rPr lang="bg-BG" sz="5400" dirty="0" smtClean="0"/>
              <a:t>организиране на цикли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Оператор за безусловен преход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7252-BDCC-2846-AAD4-A71581FE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2C3A-CA97-404C-8BBA-20B81508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211" y="2930356"/>
            <a:ext cx="21948577" cy="98231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GB" sz="3700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текущото изпълнение (итерация) на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en-GB" dirty="0"/>
              <a:t>. </a:t>
            </a:r>
          </a:p>
          <a:p>
            <a:pPr>
              <a:lnSpc>
                <a:spcPct val="150000"/>
              </a:lnSpc>
            </a:pPr>
            <a:r>
              <a:rPr lang="bg-BG" dirty="0"/>
              <a:t>При влагане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текущата итерация на оператора, в чието тяло непосредствено се намира. </a:t>
            </a:r>
          </a:p>
          <a:p>
            <a:pPr>
              <a:lnSpc>
                <a:spcPct val="150000"/>
              </a:lnSpc>
            </a:pPr>
            <a:r>
              <a:rPr lang="bg-BG" dirty="0"/>
              <a:t>Ако </a:t>
            </a:r>
            <a:r>
              <a:rPr lang="en-GB" dirty="0"/>
              <a:t>continue </a:t>
            </a:r>
            <a:r>
              <a:rPr lang="bg-BG" dirty="0"/>
              <a:t>е в тялото на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en-GB" dirty="0"/>
              <a:t>, </a:t>
            </a:r>
            <a:r>
              <a:rPr lang="bg-BG" dirty="0"/>
              <a:t>изпълнението продължава с ново оценяване на </a:t>
            </a:r>
            <a:r>
              <a:rPr lang="bg-BG" i="1" dirty="0"/>
              <a:t>израза-условие</a:t>
            </a:r>
            <a:r>
              <a:rPr lang="bg-BG" dirty="0"/>
              <a:t>. </a:t>
            </a:r>
          </a:p>
          <a:p>
            <a:pPr>
              <a:lnSpc>
                <a:spcPct val="150000"/>
              </a:lnSpc>
            </a:pPr>
            <a:r>
              <a:rPr lang="bg-BG" dirty="0"/>
              <a:t>За разлика от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, </a:t>
            </a:r>
            <a:r>
              <a:rPr lang="bg-BG" dirty="0" smtClean="0"/>
              <a:t>който </a:t>
            </a:r>
            <a:r>
              <a:rPr lang="bg-BG" dirty="0"/>
              <a:t>прекратява изпълнението на целия цикъл,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само изпълнението на текущата итерация.</a:t>
            </a:r>
          </a:p>
        </p:txBody>
      </p:sp>
    </p:spTree>
    <p:extLst>
      <p:ext uri="{BB962C8B-B14F-4D97-AF65-F5344CB8AC3E}">
        <p14:creationId xmlns:p14="http://schemas.microsoft.com/office/powerpoint/2010/main" val="6684488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goto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2117558"/>
            <a:ext cx="21948577" cy="11598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Операторът </a:t>
            </a:r>
            <a:r>
              <a:rPr lang="en-US" sz="3700" dirty="0" err="1">
                <a:latin typeface="Consolas" panose="020B0609020204030204" pitchFamily="49" charset="0"/>
              </a:rPr>
              <a:t>goto</a:t>
            </a:r>
            <a:r>
              <a:rPr lang="en-US" dirty="0"/>
              <a:t>, </a:t>
            </a:r>
            <a:r>
              <a:rPr lang="bg-BG" dirty="0" smtClean="0"/>
              <a:t>вече се </a:t>
            </a:r>
            <a:r>
              <a:rPr lang="bg-BG" dirty="0"/>
              <a:t>използва много </a:t>
            </a:r>
            <a:r>
              <a:rPr lang="bg-BG" dirty="0" smtClean="0"/>
              <a:t>рядко, </a:t>
            </a:r>
            <a:r>
              <a:rPr lang="bg-BG" dirty="0"/>
              <a:t>за да не кажем, че не се използва изобщо. Това е защото на практика той не е необходим и продължава да се поддържа в </a:t>
            </a:r>
            <a:r>
              <a:rPr lang="en-US" dirty="0" smtClean="0"/>
              <a:t>C#</a:t>
            </a:r>
            <a:r>
              <a:rPr lang="bg-BG" dirty="0" smtClean="0"/>
              <a:t> </a:t>
            </a:r>
            <a:r>
              <a:rPr lang="bg-BG" dirty="0"/>
              <a:t>по традиция с отминали използвания на езика.</a:t>
            </a:r>
          </a:p>
          <a:p>
            <a:pPr>
              <a:lnSpc>
                <a:spcPct val="100000"/>
              </a:lnSpc>
            </a:pPr>
            <a:r>
              <a:rPr lang="bg-BG" dirty="0"/>
              <a:t>Синтаксисът му е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етикет</a:t>
            </a:r>
            <a:r>
              <a:rPr lang="en-US" sz="3700" dirty="0">
                <a:latin typeface="Consolas" panose="020B0609020204030204" pitchFamily="49" charset="0"/>
              </a:rPr>
              <a:t>;</a:t>
            </a:r>
            <a:r>
              <a:rPr lang="bg-BG" sz="3700" dirty="0">
                <a:latin typeface="Consolas" panose="020B0609020204030204" pitchFamily="49" charset="0"/>
              </a:rPr>
              <a:t>, </a:t>
            </a:r>
            <a:r>
              <a:rPr lang="bg-BG" dirty="0"/>
              <a:t>където </a:t>
            </a:r>
            <a:r>
              <a:rPr lang="bg-BG" i="1" dirty="0">
                <a:latin typeface="Consolas" panose="020B0609020204030204" pitchFamily="49" charset="0"/>
              </a:rPr>
              <a:t>етикет </a:t>
            </a:r>
            <a:r>
              <a:rPr lang="bg-BG" dirty="0"/>
              <a:t>е име последвано от две точки.  </a:t>
            </a:r>
          </a:p>
          <a:p>
            <a:pPr>
              <a:lnSpc>
                <a:spcPct val="100000"/>
              </a:lnSpc>
            </a:pPr>
            <a:r>
              <a:rPr lang="bg-BG" dirty="0"/>
              <a:t> Например: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end: ;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празен оператор 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 изпълнение на този оператор, програмата преминава безусловно към изпълнение на </a:t>
            </a:r>
            <a:r>
              <a:rPr lang="bg-BG" dirty="0" smtClean="0"/>
              <a:t>оператора, </a:t>
            </a:r>
            <a:r>
              <a:rPr lang="bg-BG" dirty="0"/>
              <a:t>непосредствено следващ след </a:t>
            </a:r>
            <a:r>
              <a:rPr lang="bg-BG" i="1" dirty="0">
                <a:latin typeface="Consolas" panose="020B0609020204030204" pitchFamily="49" charset="0"/>
              </a:rPr>
              <a:t>етикет</a:t>
            </a:r>
            <a:r>
              <a:rPr lang="bg-BG" dirty="0"/>
              <a:t>. Етикетите трябва да са уникални, за да може програмата да направи искания преход.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Оператор </a:t>
            </a:r>
            <a:r>
              <a:rPr lang="en-GB" dirty="0"/>
              <a:t>goto </a:t>
            </a:r>
            <a:r>
              <a:rPr lang="bg-BG" dirty="0"/>
              <a:t>не може да прескача дефиниция на променлива, която се инициализира явно или неявно, освен ако дефиницията се намира в блок и целият блок се прескочи.</a:t>
            </a:r>
          </a:p>
        </p:txBody>
      </p:sp>
    </p:spTree>
    <p:extLst>
      <p:ext uri="{BB962C8B-B14F-4D97-AF65-F5344CB8AC3E}">
        <p14:creationId xmlns:p14="http://schemas.microsoft.com/office/powerpoint/2010/main" val="28619115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Задача 1. </a:t>
            </a:r>
            <a:r>
              <a:rPr lang="bg-BG" dirty="0"/>
              <a:t>Съставете С</a:t>
            </a:r>
            <a:r>
              <a:rPr lang="en-US" dirty="0"/>
              <a:t>#</a:t>
            </a:r>
            <a:r>
              <a:rPr lang="bg-BG" dirty="0"/>
              <a:t> конзолна </a:t>
            </a:r>
            <a:r>
              <a:rPr lang="bg-BG" dirty="0" smtClean="0"/>
              <a:t>програма</a:t>
            </a:r>
            <a:r>
              <a:rPr lang="en-US" dirty="0" smtClean="0"/>
              <a:t>, </a:t>
            </a:r>
            <a:r>
              <a:rPr lang="bg-BG" dirty="0" smtClean="0"/>
              <a:t>която извежда име на месец по зададен пореден номер на месец. Ползвайте </a:t>
            </a:r>
            <a:r>
              <a:rPr lang="en-US" dirty="0" smtClean="0"/>
              <a:t>Switch Case. </a:t>
            </a:r>
            <a:r>
              <a:rPr lang="bg-BG" dirty="0" smtClean="0"/>
              <a:t>Вариант 2 с използване на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  <a:endParaRPr lang="bg-BG" dirty="0"/>
          </a:p>
          <a:p>
            <a:r>
              <a:rPr lang="bg-BG" b="1" dirty="0"/>
              <a:t>Задача </a:t>
            </a:r>
            <a:r>
              <a:rPr lang="bg-BG" b="1" dirty="0" smtClean="0"/>
              <a:t>2.</a:t>
            </a:r>
            <a:r>
              <a:rPr lang="bg-BG" dirty="0" smtClean="0"/>
              <a:t> </a:t>
            </a:r>
            <a:r>
              <a:rPr lang="bg-BG" dirty="0"/>
              <a:t>Съставете </a:t>
            </a:r>
            <a:r>
              <a:rPr lang="bg-BG" dirty="0" smtClean="0"/>
              <a:t>С</a:t>
            </a:r>
            <a:r>
              <a:rPr lang="en-US" dirty="0"/>
              <a:t>#</a:t>
            </a:r>
            <a:r>
              <a:rPr lang="bg-BG" dirty="0" smtClean="0"/>
              <a:t> </a:t>
            </a:r>
            <a:r>
              <a:rPr lang="bg-BG" dirty="0"/>
              <a:t>конзолна програма, чрез която да изведете на екрана дали дадено реално число принадлежи на интервал дефиниран от програмиста с константни начало и край [</a:t>
            </a:r>
            <a:r>
              <a:rPr lang="en-GB" dirty="0"/>
              <a:t>MIN, MAX]. </a:t>
            </a:r>
            <a:r>
              <a:rPr lang="bg-BG" dirty="0"/>
              <a:t>Използвайте дефиниране на константи чрез директиви.</a:t>
            </a:r>
          </a:p>
          <a:p>
            <a:r>
              <a:rPr lang="bg-BG" b="1" dirty="0"/>
              <a:t>Задача </a:t>
            </a:r>
            <a:r>
              <a:rPr lang="bg-BG" b="1" dirty="0" smtClean="0"/>
              <a:t>3. </a:t>
            </a:r>
            <a:r>
              <a:rPr lang="bg-BG" dirty="0"/>
              <a:t>Съставете </a:t>
            </a:r>
            <a:r>
              <a:rPr lang="bg-BG" dirty="0" smtClean="0"/>
              <a:t>С</a:t>
            </a:r>
            <a:r>
              <a:rPr lang="en-US" dirty="0"/>
              <a:t>#</a:t>
            </a:r>
            <a:r>
              <a:rPr lang="bg-BG" dirty="0" smtClean="0"/>
              <a:t> </a:t>
            </a:r>
            <a:r>
              <a:rPr lang="bg-BG" dirty="0"/>
              <a:t>конзолна програма, чрез която да изведете на екрана всяка цифра на въведено от потребителя произволно цяло число.</a:t>
            </a:r>
          </a:p>
          <a:p>
            <a:r>
              <a:rPr lang="bg-BG" b="1" dirty="0"/>
              <a:t>Задача </a:t>
            </a:r>
            <a:r>
              <a:rPr lang="bg-BG" b="1" dirty="0" smtClean="0"/>
              <a:t>4.</a:t>
            </a:r>
            <a:r>
              <a:rPr lang="bg-BG" dirty="0" smtClean="0"/>
              <a:t> </a:t>
            </a:r>
            <a:r>
              <a:rPr lang="bg-BG" dirty="0"/>
              <a:t>Да се проучи как работи и за какво се използва функцията </a:t>
            </a:r>
            <a:r>
              <a:rPr lang="en-GB" dirty="0"/>
              <a:t>rand(). </a:t>
            </a:r>
            <a:r>
              <a:rPr lang="bg-BG" dirty="0"/>
              <a:t>Съставете изрази, включващи извикване на тази функция, за да можете да генерирате псевдо случайно цяло число в посочен от потребителя интервал. След което допълнете функционалността на програмата като отпечатате цифрите на така генерираното число (всяка на нов ред), само ако числото има най-много 3 цифри. </a:t>
            </a:r>
          </a:p>
          <a:p>
            <a:r>
              <a:rPr lang="bg-BG" b="1" dirty="0"/>
              <a:t>Задача </a:t>
            </a:r>
            <a:r>
              <a:rPr lang="bg-BG" b="1" dirty="0" smtClean="0"/>
              <a:t>5.</a:t>
            </a:r>
            <a:r>
              <a:rPr lang="bg-BG" b="1" dirty="0"/>
              <a:t> </a:t>
            </a:r>
            <a:r>
              <a:rPr lang="bg-BG" dirty="0"/>
              <a:t> Да се проучи как функцията </a:t>
            </a:r>
            <a:r>
              <a:rPr lang="en-GB" dirty="0"/>
              <a:t>rand() </a:t>
            </a:r>
            <a:r>
              <a:rPr lang="bg-BG" dirty="0"/>
              <a:t>може да генерира случайни числа. Съставете израз, чрез който да можете да генерирате случайно реално число в зададен интервал.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2635-85B0-F143-99A1-B61E931880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2172605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Изброим</a:t>
            </a:r>
            <a:r>
              <a:rPr lang="en-US" dirty="0" smtClean="0"/>
              <a:t> </a:t>
            </a:r>
            <a:r>
              <a:rPr lang="bg-BG" dirty="0" smtClean="0"/>
              <a:t>тип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909" y="2008554"/>
            <a:ext cx="21948578" cy="10968892"/>
          </a:xfrm>
        </p:spPr>
        <p:txBody>
          <a:bodyPr>
            <a:normAutofit lnSpcReduction="10000"/>
          </a:bodyPr>
          <a:lstStyle/>
          <a:p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Изброим тип </a:t>
            </a:r>
            <a:r>
              <a:rPr lang="bg-BG" dirty="0"/>
              <a:t>се дефинира в програма чрез ключовата дума </a:t>
            </a:r>
            <a:r>
              <a:rPr lang="en-GB" b="1" dirty="0" err="1">
                <a:latin typeface="Consolas" panose="020B0609020204030204" pitchFamily="49" charset="0"/>
              </a:rPr>
              <a:t>enum</a:t>
            </a:r>
            <a:r>
              <a:rPr lang="en-GB" dirty="0"/>
              <a:t>. </a:t>
            </a:r>
          </a:p>
          <a:p>
            <a:r>
              <a:rPr lang="bg-BG" dirty="0"/>
              <a:t>Стойности на изброимия тип са множество от идентификатори, съответстващи на целочислени константи от типа </a:t>
            </a:r>
            <a:r>
              <a:rPr lang="en-GB" dirty="0"/>
              <a:t>int. </a:t>
            </a:r>
          </a:p>
          <a:p>
            <a:r>
              <a:rPr lang="bg-BG" dirty="0"/>
              <a:t>Синтаксисът е </a:t>
            </a:r>
            <a:r>
              <a:rPr lang="bg-BG" dirty="0" smtClean="0"/>
              <a:t>следния:</a:t>
            </a: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dirty="0" smtClean="0"/>
              <a:t>    </a:t>
            </a:r>
            <a:r>
              <a:rPr lang="en-US" dirty="0" smtClean="0"/>
              <a:t>&lt;</a:t>
            </a:r>
            <a:r>
              <a:rPr lang="bg-BG" dirty="0" smtClean="0"/>
              <a:t>модификатор&gt; </a:t>
            </a:r>
            <a:r>
              <a:rPr lang="en-GB" dirty="0" err="1" smtClean="0">
                <a:latin typeface="Consolas" panose="020B0609020204030204" pitchFamily="49" charset="0"/>
              </a:rPr>
              <a:t>enum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име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на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типа</a:t>
            </a:r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</a:t>
            </a:r>
            <a:r>
              <a:rPr lang="en-GB" dirty="0">
                <a:latin typeface="Consolas" panose="020B0609020204030204" pitchFamily="49" charset="0"/>
              </a:rPr>
              <a:t>{ 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_1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],  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  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</a:t>
            </a:r>
            <a:r>
              <a:rPr lang="bg-BG" dirty="0"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], .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bg-BG" dirty="0"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 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_N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	}</a:t>
            </a:r>
          </a:p>
          <a:p>
            <a:r>
              <a:rPr lang="bg-BG" dirty="0"/>
              <a:t>В случай че </a:t>
            </a:r>
            <a:r>
              <a:rPr lang="bg-BG" dirty="0" smtClean="0"/>
              <a:t>стойността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съответна на </a:t>
            </a:r>
            <a:r>
              <a:rPr lang="bg-BG" dirty="0" smtClean="0"/>
              <a:t>идентификатора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е пропусната (в синтаксиса отбелязваме такава стойност в квадратни скоби), се присвояват поредни </a:t>
            </a:r>
            <a:r>
              <a:rPr lang="bg-BG" dirty="0" smtClean="0"/>
              <a:t>стойности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започващи от </a:t>
            </a:r>
            <a:r>
              <a:rPr lang="bg-BG" dirty="0" smtClean="0"/>
              <a:t>0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  <a:p>
            <a:r>
              <a:rPr lang="bg-BG" dirty="0"/>
              <a:t>Следващият програмен фрагмент дефинира изброим тип, със стойности за дните от седмицата: 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Изброим</a:t>
            </a:r>
            <a:r>
              <a:rPr lang="en-US" dirty="0"/>
              <a:t> </a:t>
            </a:r>
            <a:r>
              <a:rPr lang="bg-BG" dirty="0"/>
              <a:t>тип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833" y="2061310"/>
            <a:ext cx="21948578" cy="10968892"/>
          </a:xfrm>
        </p:spPr>
        <p:txBody>
          <a:bodyPr>
            <a:normAutofit/>
          </a:bodyPr>
          <a:lstStyle/>
          <a:p>
            <a:r>
              <a:rPr lang="bg-BG" dirty="0"/>
              <a:t>Всеки идентификатор от множеството на типа </a:t>
            </a:r>
            <a:r>
              <a:rPr lang="en-GB" dirty="0" err="1"/>
              <a:t>daysofweek</a:t>
            </a:r>
            <a:r>
              <a:rPr lang="en-GB" dirty="0"/>
              <a:t> </a:t>
            </a:r>
            <a:r>
              <a:rPr lang="bg-BG" dirty="0"/>
              <a:t>представлява константа-име, на която е присвоена целочислена стойност. </a:t>
            </a:r>
          </a:p>
          <a:p>
            <a:r>
              <a:rPr lang="bg-BG" dirty="0"/>
              <a:t>По подразбиране стойността на първата константа от списъка е 0, а всяка следваща приема инкрементираната стойност на предходната. </a:t>
            </a:r>
          </a:p>
          <a:p>
            <a:r>
              <a:rPr lang="bg-BG" dirty="0"/>
              <a:t>Тези стойности също могат да бъдат определени от програмиста при дефинирането на типа. </a:t>
            </a:r>
          </a:p>
          <a:p>
            <a:r>
              <a:rPr lang="bg-BG" dirty="0"/>
              <a:t>Пример: 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mon = 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wed,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sun };</a:t>
            </a:r>
          </a:p>
          <a:p>
            <a:r>
              <a:rPr lang="bg-BG" dirty="0"/>
              <a:t>На променливите от изброим тип, могат да се присвояват стойности от списъка на този тип, но не и на друг изброим тип. </a:t>
            </a:r>
          </a:p>
          <a:p>
            <a:r>
              <a:rPr lang="bg-BG" dirty="0"/>
              <a:t>Изброим тип може да бъде дефиниран и като </a:t>
            </a:r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анонимен</a:t>
            </a:r>
            <a:r>
              <a:rPr lang="bg-BG" dirty="0"/>
              <a:t>. </a:t>
            </a:r>
          </a:p>
          <a:p>
            <a:pPr marL="5461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black, red=7, green, blue, white=15 }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/>
              <a:t>В този </a:t>
            </a:r>
            <a:r>
              <a:rPr lang="bg-BG" dirty="0" smtClean="0"/>
              <a:t>случай </a:t>
            </a:r>
            <a:r>
              <a:rPr lang="bg-BG" dirty="0"/>
              <a:t>променливите от този тип трябва да бъдат дефинирани веднага след дефиницията на типа. </a:t>
            </a:r>
          </a:p>
        </p:txBody>
      </p:sp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Изброим</a:t>
            </a:r>
            <a:r>
              <a:rPr lang="en-US" dirty="0"/>
              <a:t> </a:t>
            </a:r>
            <a:r>
              <a:rPr lang="bg-BG" dirty="0"/>
              <a:t>тип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216" y="2307495"/>
            <a:ext cx="21734583" cy="1045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Ето един пример, </a:t>
            </a:r>
            <a:r>
              <a:rPr lang="bg-BG" dirty="0" smtClean="0"/>
              <a:t>който </a:t>
            </a:r>
            <a:r>
              <a:rPr lang="bg-BG" dirty="0"/>
              <a:t>демонстрира тези особености:</a:t>
            </a: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mon = 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wed,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sun };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black, red=7, green, blue, white=15 }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= mon;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white;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= black; //error!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day; //error!</a:t>
            </a:r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873" y="2709162"/>
            <a:ext cx="21948578" cy="102303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 програмите много често се налага употребата на математически функции (тригонометрични функции, повдигане на степен, логаритми и </a:t>
            </a:r>
            <a:r>
              <a:rPr lang="bg-BG" dirty="0" smtClean="0"/>
              <a:t>др.) </a:t>
            </a:r>
            <a:r>
              <a:rPr lang="bg-BG" dirty="0"/>
              <a:t>и на математически </a:t>
            </a:r>
            <a:r>
              <a:rPr lang="bg-BG" dirty="0" smtClean="0"/>
              <a:t>константи, като </a:t>
            </a:r>
            <a:r>
              <a:rPr lang="en-US" dirty="0" smtClean="0"/>
              <a:t>PI, E (</a:t>
            </a:r>
            <a:r>
              <a:rPr lang="bg-BG" dirty="0" smtClean="0"/>
              <a:t>Неперово число) и други.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 </a:t>
            </a:r>
            <a:r>
              <a:rPr lang="bg-BG" dirty="0" smtClean="0"/>
              <a:t>В </a:t>
            </a:r>
            <a:r>
              <a:rPr lang="bg-BG" dirty="0"/>
              <a:t>езика </a:t>
            </a:r>
            <a:r>
              <a:rPr lang="en-GB" dirty="0" smtClean="0"/>
              <a:t>C</a:t>
            </a:r>
            <a:r>
              <a:rPr lang="en-GB" dirty="0"/>
              <a:t>#</a:t>
            </a:r>
            <a:r>
              <a:rPr lang="en-GB" dirty="0" smtClean="0"/>
              <a:t> </a:t>
            </a:r>
            <a:r>
              <a:rPr lang="bg-BG" dirty="0"/>
              <a:t>те са реализирани във вградената библиотека </a:t>
            </a:r>
            <a:r>
              <a:rPr lang="en-GB" dirty="0"/>
              <a:t>M</a:t>
            </a:r>
            <a:r>
              <a:rPr lang="en-GB" dirty="0" smtClean="0"/>
              <a:t>ath</a:t>
            </a:r>
            <a:r>
              <a:rPr lang="en-GB" dirty="0"/>
              <a:t>. </a:t>
            </a:r>
          </a:p>
          <a:p>
            <a:r>
              <a:rPr lang="bg-BG" dirty="0" smtClean="0"/>
              <a:t>Всяка </a:t>
            </a:r>
            <a:r>
              <a:rPr lang="bg-BG" dirty="0"/>
              <a:t>функция от тази библиотека, се извиква със своето име и параметри, поставени в скоби. </a:t>
            </a:r>
          </a:p>
          <a:p>
            <a:r>
              <a:rPr lang="bg-BG" dirty="0"/>
              <a:t>След нейното изпълнение, тя обикновено връща </a:t>
            </a:r>
            <a:r>
              <a:rPr lang="bg-BG" dirty="0" smtClean="0"/>
              <a:t>стойността, </a:t>
            </a:r>
            <a:r>
              <a:rPr lang="bg-BG" dirty="0"/>
              <a:t>която е изчислила. </a:t>
            </a:r>
          </a:p>
          <a:p>
            <a:pPr marL="0" indent="0">
              <a:buNone/>
            </a:pPr>
            <a:r>
              <a:rPr lang="en-US" dirty="0"/>
              <a:t>C# Math (w3schools.com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6A6B-0D97-D545-91D1-90E533EA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  <a:endParaRPr lang="x-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C28642-3E6F-8347-A2BA-3EDB1C018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4754" y="2330450"/>
          <a:ext cx="19496704" cy="9613138"/>
        </p:xfrm>
        <a:graphic>
          <a:graphicData uri="http://schemas.openxmlformats.org/drawingml/2006/table">
            <a:tbl>
              <a:tblPr/>
              <a:tblGrid>
                <a:gridCol w="2804020">
                  <a:extLst>
                    <a:ext uri="{9D8B030D-6E8A-4147-A177-3AD203B41FA5}">
                      <a16:colId xmlns:a16="http://schemas.microsoft.com/office/drawing/2014/main" val="2400372396"/>
                    </a:ext>
                  </a:extLst>
                </a:gridCol>
                <a:gridCol w="16692684">
                  <a:extLst>
                    <a:ext uri="{9D8B030D-6E8A-4147-A177-3AD203B41FA5}">
                      <a16:colId xmlns:a16="http://schemas.microsoft.com/office/drawing/2014/main" val="4236559865"/>
                    </a:ext>
                  </a:extLst>
                </a:gridCol>
              </a:tblGrid>
              <a:tr h="1007596"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A71902"/>
                          </a:solidFill>
                          <a:effectLst/>
                          <a:latin typeface="DIN Condensed" pitchFamily="2" charset="0"/>
                        </a:rPr>
                        <a:t>Декларация на функция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A71902"/>
                          </a:solidFill>
                          <a:effectLst/>
                          <a:latin typeface="DIN Condensed" pitchFamily="2" charset="0"/>
                        </a:rPr>
                        <a:t>Значение на функция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47404"/>
                  </a:ext>
                </a:extLst>
              </a:tr>
              <a:tr h="564864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sin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синуса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2941"/>
                  </a:ext>
                </a:extLst>
              </a:tr>
              <a:tr h="85013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cos 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косинуса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54079"/>
                  </a:ext>
                </a:extLst>
              </a:tr>
              <a:tr h="549597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tan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тангенса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29661"/>
                  </a:ext>
                </a:extLst>
              </a:tr>
              <a:tr h="519065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log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натурален логаритъм.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3826"/>
                  </a:ext>
                </a:extLst>
              </a:tr>
              <a:tr h="564864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log10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логаритъм при основа 10.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66977"/>
                  </a:ext>
                </a:extLst>
              </a:tr>
              <a:tr h="580131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ceil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нагоре. 3.0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ceil( 2.3 ); -2.0 ceil( -2.3 );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45386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floor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надолу. 2.0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floor( 2.3 ); -3.0 ceil( -2.3 );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27671"/>
                  </a:ext>
                </a:extLst>
              </a:tr>
              <a:tr h="1007596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до най-близкото цяло число. 4.0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round( 4.3 ); 5.0 round( 4.5 ); -5.0 round( -4.5 );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39591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trunc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Връща цялата част от реално (дробно) число. 4.0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round( 4.8 );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2283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abs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Връща абсолютна стойност. 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13983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sqrt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корен квадратен.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56319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pow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x</a:t>
                      </a:r>
                      <a:r>
                        <a:rPr lang="en-GB" sz="4000" baseline="30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y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=&gt;pow(</a:t>
                      </a:r>
                      <a:r>
                        <a:rPr lang="en-GB" sz="4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x,y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)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8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за разклонения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893" y="2501900"/>
            <a:ext cx="21948578" cy="1051071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Много често в програмите се налага да бъдат реализирани разклонения. </a:t>
            </a:r>
          </a:p>
          <a:p>
            <a:r>
              <a:rPr lang="bg-BG" dirty="0"/>
              <a:t>Разклоненията представляват пътища, по които програмата може да премине, като се изпълняват различни групи от оператори. </a:t>
            </a:r>
          </a:p>
          <a:p>
            <a:r>
              <a:rPr lang="bg-BG" dirty="0"/>
              <a:t>В </a:t>
            </a:r>
            <a:r>
              <a:rPr lang="en-GB" dirty="0" smtClean="0"/>
              <a:t>C</a:t>
            </a:r>
            <a:r>
              <a:rPr lang="en-GB" dirty="0"/>
              <a:t>#</a:t>
            </a:r>
            <a:r>
              <a:rPr lang="en-GB" dirty="0" smtClean="0"/>
              <a:t> </a:t>
            </a:r>
            <a:r>
              <a:rPr lang="bg-BG" dirty="0"/>
              <a:t>разклоненията се осъществяват с операторите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bg-BG" dirty="0"/>
              <a:t>,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bg-BG" dirty="0">
                <a:latin typeface="Consolas" panose="020B0609020204030204" pitchFamily="49" charset="0"/>
              </a:rPr>
              <a:t>...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 smtClean="0"/>
              <a:t>.</a:t>
            </a:r>
          </a:p>
          <a:p>
            <a:r>
              <a:rPr lang="bg-BG" dirty="0" smtClean="0"/>
              <a:t>Може да се използва и оператор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bg-BG" dirty="0" smtClean="0"/>
              <a:t>(оператор за безусловен преход) в комбинация с оператор </a:t>
            </a:r>
            <a:r>
              <a:rPr lang="en-US" dirty="0" smtClean="0"/>
              <a:t>if.</a:t>
            </a:r>
            <a:r>
              <a:rPr lang="bg-BG" dirty="0" smtClean="0"/>
              <a:t> (</a:t>
            </a:r>
            <a:r>
              <a:rPr lang="en-US" dirty="0" smtClean="0"/>
              <a:t>if() </a:t>
            </a:r>
            <a:r>
              <a:rPr lang="en-US" dirty="0" err="1" smtClean="0"/>
              <a:t>goto</a:t>
            </a:r>
            <a:r>
              <a:rPr lang="en-US" dirty="0" smtClean="0"/>
              <a:t> &lt;</a:t>
            </a:r>
            <a:r>
              <a:rPr lang="bg-BG" dirty="0" smtClean="0"/>
              <a:t>етикет&gt;;)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Блок оператори представлява последователност от оператори, заградени с къдрави скоби: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operator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8397</TotalTime>
  <Words>1187</Words>
  <Application>Microsoft Office PowerPoint</Application>
  <PresentationFormat>Custom</PresentationFormat>
  <Paragraphs>285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Avenir Book</vt:lpstr>
      <vt:lpstr>Avenir Heavy</vt:lpstr>
      <vt:lpstr>Canela Bold</vt:lpstr>
      <vt:lpstr>Canela Deck Regular</vt:lpstr>
      <vt:lpstr>Canela Text Regular</vt:lpstr>
      <vt:lpstr>Consolas</vt:lpstr>
      <vt:lpstr>Courier New</vt:lpstr>
      <vt:lpstr>DIN Condensed</vt:lpstr>
      <vt:lpstr>Graphik</vt:lpstr>
      <vt:lpstr>Graphik Medium</vt:lpstr>
      <vt:lpstr>Graphik Semibold</vt:lpstr>
      <vt:lpstr>Helvetica</vt:lpstr>
      <vt:lpstr>Helvetica Neue</vt:lpstr>
      <vt:lpstr>23_ClassicWhite</vt:lpstr>
      <vt:lpstr>Bitmap Image</vt:lpstr>
      <vt:lpstr>PowerPoint Presentation</vt:lpstr>
      <vt:lpstr>Условен оператор Масиви  Оператори за повторение  </vt:lpstr>
      <vt:lpstr>В тази тема ще стане дума за:</vt:lpstr>
      <vt:lpstr>Изброим тип</vt:lpstr>
      <vt:lpstr>Изброим тип</vt:lpstr>
      <vt:lpstr>Изброим тип</vt:lpstr>
      <vt:lpstr>Вградени функции</vt:lpstr>
      <vt:lpstr>Вградени функции</vt:lpstr>
      <vt:lpstr>Оператори за разклонения</vt:lpstr>
      <vt:lpstr>Условен оператор if ... else</vt:lpstr>
      <vt:lpstr>Условен оператор if ... else</vt:lpstr>
      <vt:lpstr>Условен оператор if</vt:lpstr>
      <vt:lpstr>Пример</vt:lpstr>
      <vt:lpstr>PowerPoint Presentation</vt:lpstr>
      <vt:lpstr>PowerPoint Presentation</vt:lpstr>
      <vt:lpstr>PowerPoint Presentation</vt:lpstr>
      <vt:lpstr>Пример</vt:lpstr>
      <vt:lpstr>Пример</vt:lpstr>
      <vt:lpstr>Пример</vt:lpstr>
      <vt:lpstr>PowerPoint Presentation</vt:lpstr>
      <vt:lpstr>Оператор за избор на вариант switch</vt:lpstr>
      <vt:lpstr>Оператор за избор на вариант switch</vt:lpstr>
      <vt:lpstr>Пример</vt:lpstr>
      <vt:lpstr>Пример</vt:lpstr>
      <vt:lpstr>PowerPoint Presentation</vt:lpstr>
      <vt:lpstr>PowerPoint Presentation</vt:lpstr>
      <vt:lpstr>Пример</vt:lpstr>
      <vt:lpstr>Оператори за преход</vt:lpstr>
      <vt:lpstr>Оператор break</vt:lpstr>
      <vt:lpstr>Оператор continue</vt:lpstr>
      <vt:lpstr>Оператор goto</vt:lpstr>
      <vt:lpstr>Домашна работа</vt:lpstr>
      <vt:lpstr>Изгревът е близо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Pano Panov</cp:lastModifiedBy>
  <cp:revision>540</cp:revision>
  <dcterms:modified xsi:type="dcterms:W3CDTF">2022-07-12T09:35:24Z</dcterms:modified>
</cp:coreProperties>
</file>