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71" r:id="rId3"/>
    <p:sldId id="372" r:id="rId4"/>
    <p:sldId id="430" r:id="rId5"/>
    <p:sldId id="431" r:id="rId6"/>
    <p:sldId id="432" r:id="rId7"/>
    <p:sldId id="434" r:id="rId8"/>
    <p:sldId id="436" r:id="rId9"/>
    <p:sldId id="437" r:id="rId10"/>
    <p:sldId id="438" r:id="rId11"/>
    <p:sldId id="439" r:id="rId12"/>
    <p:sldId id="440" r:id="rId13"/>
    <p:sldId id="462" r:id="rId14"/>
    <p:sldId id="441" r:id="rId15"/>
    <p:sldId id="442" r:id="rId16"/>
    <p:sldId id="443" r:id="rId17"/>
    <p:sldId id="444" r:id="rId18"/>
    <p:sldId id="445" r:id="rId19"/>
    <p:sldId id="446" r:id="rId20"/>
    <p:sldId id="463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61" r:id="rId33"/>
    <p:sldId id="428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/>
      <a:tcStyle>
        <a:tcBdr/>
        <a:fill>
          <a:solidFill>
            <a:srgbClr val="E8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/>
      <a:tcStyle>
        <a:tcBdr/>
        <a:fill>
          <a:solidFill>
            <a:srgbClr val="E8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/>
      <a:tcStyle>
        <a:tcBdr/>
        <a:fill>
          <a:solidFill>
            <a:srgbClr val="ECEA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38" d="100"/>
          <a:sy n="38" d="100"/>
        </p:scale>
        <p:origin x="27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4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9789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245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76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403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2418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986162"/>
            <a:ext cx="21945599" cy="6057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39" indent="-372339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7567579"/>
            <a:ext cx="21945600" cy="225059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1"/>
            <a:ext cx="7365408" cy="8280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8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4" y="4585101"/>
            <a:ext cx="9757340" cy="254000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2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462239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214482"/>
            <a:ext cx="21945600" cy="4269711"/>
          </a:xfrm>
          <a:prstGeom prst="rect">
            <a:avLst/>
          </a:prstGeom>
        </p:spPr>
        <p:txBody>
          <a:bodyPr anchor="b"/>
          <a:lstStyle/>
          <a:p>
            <a:pPr marL="0" lvl="4" indent="1166774" algn="ctr" defTabSz="565708">
              <a:lnSpc>
                <a:spcPct val="80000"/>
              </a:lnSpc>
              <a:spcBef>
                <a:spcPts val="0"/>
              </a:spcBef>
              <a:buSzTx/>
              <a:buNone/>
              <a:defRPr sz="5162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11100051"/>
            <a:ext cx="21945602" cy="832615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marL="0" lvl="4" indent="26151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>
            <a:extLst>
              <a:ext uri="{FF2B5EF4-FFF2-40B4-BE49-F238E27FC236}">
                <a16:creationId xmlns:a16="http://schemas.microsoft.com/office/drawing/2014/main" id="{D9EF008F-CE2D-2E95-7F85-854976016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42939"/>
              </p:ext>
            </p:extLst>
          </p:nvPr>
        </p:nvGraphicFramePr>
        <p:xfrm>
          <a:off x="4858578" y="277951"/>
          <a:ext cx="14666844" cy="1229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Bitmap Image" r:id="rId3" imgW="7162920" imgH="6004440" progId="Paint.Picture">
                  <p:embed/>
                </p:oleObj>
              </mc:Choice>
              <mc:Fallback>
                <p:oleObj name="Bitmap Image" r:id="rId3" imgW="7162920" imgH="600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8578" y="277951"/>
                        <a:ext cx="14666844" cy="12293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Условен оператор </a:t>
            </a:r>
            <a:r>
              <a:rPr lang="en-GB" dirty="0">
                <a:latin typeface="Consolas" panose="020B0609020204030204" pitchFamily="49" charset="0"/>
              </a:rPr>
              <a:t>if ...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09530"/>
            <a:ext cx="13520928" cy="11038256"/>
          </a:xfrm>
        </p:spPr>
        <p:txBody>
          <a:bodyPr>
            <a:normAutofit/>
          </a:bodyPr>
          <a:lstStyle/>
          <a:p>
            <a:r>
              <a:rPr lang="bg-BG" dirty="0"/>
              <a:t>Операторът </a:t>
            </a:r>
            <a:r>
              <a:rPr lang="en-GB" dirty="0">
                <a:latin typeface="Consolas" panose="020B0609020204030204" pitchFamily="49" charset="0"/>
              </a:rPr>
              <a:t>if ... else</a:t>
            </a:r>
            <a:r>
              <a:rPr lang="en-GB" dirty="0"/>
              <a:t>  </a:t>
            </a:r>
            <a:r>
              <a:rPr lang="bg-BG" dirty="0"/>
              <a:t>реализира разклонения от вида, показан на </a:t>
            </a:r>
            <a:r>
              <a:rPr lang="bg-BG" dirty="0" smtClean="0"/>
              <a:t>блок </a:t>
            </a:r>
            <a:r>
              <a:rPr lang="bg-BG" dirty="0"/>
              <a:t>схемата.</a:t>
            </a:r>
          </a:p>
          <a:p>
            <a:r>
              <a:rPr lang="bg-BG" dirty="0"/>
              <a:t>Блок схемата описва ситуация с две възможни състояния. </a:t>
            </a:r>
          </a:p>
          <a:p>
            <a:r>
              <a:rPr lang="bg-BG" dirty="0"/>
              <a:t>Изразът </a:t>
            </a:r>
            <a:r>
              <a:rPr lang="en-GB" i="1" dirty="0" err="1"/>
              <a:t>boolean</a:t>
            </a:r>
            <a:r>
              <a:rPr lang="en-GB" i="1" dirty="0"/>
              <a:t> expression</a:t>
            </a:r>
            <a:r>
              <a:rPr lang="en-GB" dirty="0"/>
              <a:t> </a:t>
            </a:r>
            <a:r>
              <a:rPr lang="bg-BG" dirty="0"/>
              <a:t>се оценява до логическа стойност 0 (</a:t>
            </a:r>
            <a:r>
              <a:rPr lang="en-GB" dirty="0">
                <a:latin typeface="Consolas" panose="020B0609020204030204" pitchFamily="49" charset="0"/>
              </a:rPr>
              <a:t>false</a:t>
            </a:r>
            <a:r>
              <a:rPr lang="en-GB" dirty="0"/>
              <a:t>) </a:t>
            </a:r>
            <a:r>
              <a:rPr lang="bg-BG" dirty="0"/>
              <a:t>или 1 (</a:t>
            </a:r>
            <a:r>
              <a:rPr lang="en-GB" dirty="0">
                <a:latin typeface="Consolas" panose="020B0609020204030204" pitchFamily="49" charset="0"/>
              </a:rPr>
              <a:t>true</a:t>
            </a:r>
            <a:r>
              <a:rPr lang="en-GB" dirty="0"/>
              <a:t>). </a:t>
            </a:r>
          </a:p>
          <a:p>
            <a:r>
              <a:rPr lang="bg-BG" dirty="0"/>
              <a:t>В зависимост от стойността на израза </a:t>
            </a:r>
            <a:r>
              <a:rPr lang="en-GB" i="1" dirty="0" err="1"/>
              <a:t>boolean</a:t>
            </a:r>
            <a:r>
              <a:rPr lang="en-GB" i="1" dirty="0"/>
              <a:t> expression</a:t>
            </a:r>
            <a:r>
              <a:rPr lang="en-GB" dirty="0"/>
              <a:t> </a:t>
            </a:r>
            <a:r>
              <a:rPr lang="bg-BG" dirty="0"/>
              <a:t>в програмата се изпълнява един от двата блока оператори –</a:t>
            </a:r>
            <a:r>
              <a:rPr lang="en-US" dirty="0"/>
              <a:t> </a:t>
            </a:r>
            <a:r>
              <a:rPr lang="en-GB" i="1" dirty="0"/>
              <a:t>operators_1</a:t>
            </a:r>
            <a:r>
              <a:rPr lang="en-GB" dirty="0"/>
              <a:t> </a:t>
            </a:r>
            <a:r>
              <a:rPr lang="bg-BG" dirty="0"/>
              <a:t>при стойност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GB" i="1" dirty="0"/>
              <a:t>operators_2</a:t>
            </a:r>
            <a:r>
              <a:rPr lang="en-GB" dirty="0"/>
              <a:t> </a:t>
            </a:r>
            <a:r>
              <a:rPr lang="bg-BG" dirty="0"/>
              <a:t>стойност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GB" dirty="0"/>
              <a:t>. </a:t>
            </a:r>
          </a:p>
          <a:p>
            <a:r>
              <a:rPr lang="bg-BG" dirty="0"/>
              <a:t>След изпълнението на една от групите, програмата продължава с изпълнението на следващите оператори.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6047E-2D17-4048-9A9A-EBFF73E8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363" y="2025668"/>
            <a:ext cx="8935674" cy="58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41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Условен оператор </a:t>
            </a:r>
            <a:r>
              <a:rPr lang="en-GB" dirty="0">
                <a:latin typeface="Consolas" panose="020B0609020204030204" pitchFamily="49" charset="0"/>
              </a:rPr>
              <a:t>if ... else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09530"/>
            <a:ext cx="22692992" cy="1103825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Синтаксисът в </a:t>
            </a:r>
            <a:r>
              <a:rPr lang="en-GB" dirty="0" smtClean="0"/>
              <a:t>C# </a:t>
            </a:r>
            <a:r>
              <a:rPr lang="bg-BG" dirty="0"/>
              <a:t>на условния оператор </a:t>
            </a:r>
            <a:r>
              <a:rPr lang="en-US" dirty="0">
                <a:latin typeface="Consolas" panose="020B0609020204030204" pitchFamily="49" charset="0"/>
              </a:rPr>
              <a:t>if…else</a:t>
            </a:r>
            <a:r>
              <a:rPr lang="en-US" dirty="0"/>
              <a:t> </a:t>
            </a:r>
            <a:r>
              <a:rPr lang="bg-BG" dirty="0"/>
              <a:t>е следният: 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operators_1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else {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operators_2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 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bg-BG" dirty="0"/>
              <a:t>или 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operator_1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operator_2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bg-BG" dirty="0"/>
              <a:t>когато двата блока съдържат само по един оператор. </a:t>
            </a:r>
            <a:endParaRPr lang="en-US" dirty="0"/>
          </a:p>
          <a:p>
            <a:r>
              <a:rPr lang="bg-BG" dirty="0"/>
              <a:t>Изразът </a:t>
            </a:r>
            <a:r>
              <a:rPr lang="en-GB" i="1" dirty="0">
                <a:latin typeface="Consolas" panose="020B0609020204030204" pitchFamily="49" charset="0"/>
              </a:rPr>
              <a:t>expression</a:t>
            </a:r>
            <a:r>
              <a:rPr lang="en-GB" dirty="0"/>
              <a:t> </a:t>
            </a:r>
            <a:r>
              <a:rPr lang="bg-BG" dirty="0"/>
              <a:t>може да бъде от всякакъв скаларен тип, като стойността му, ако не е булева, се преобразува до булева </a:t>
            </a:r>
            <a:r>
              <a:rPr lang="en-GB" dirty="0">
                <a:latin typeface="Consolas" panose="020B0609020204030204" pitchFamily="49" charset="0"/>
              </a:rPr>
              <a:t>false</a:t>
            </a:r>
            <a:r>
              <a:rPr lang="en-GB" dirty="0"/>
              <a:t> </a:t>
            </a:r>
            <a:r>
              <a:rPr lang="bg-BG" dirty="0"/>
              <a:t>или </a:t>
            </a:r>
            <a:r>
              <a:rPr lang="en-GB" dirty="0">
                <a:latin typeface="Consolas" panose="020B0609020204030204" pitchFamily="49" charset="0"/>
              </a:rPr>
              <a:t>true</a:t>
            </a:r>
            <a:r>
              <a:rPr lang="en-GB" dirty="0"/>
              <a:t>.</a:t>
            </a:r>
            <a:r>
              <a:rPr lang="bg-BG" dirty="0"/>
              <a:t> </a:t>
            </a:r>
            <a:r>
              <a:rPr lang="bg-BG" dirty="0" smtClean="0"/>
              <a:t>Числови стойности не се приемат. </a:t>
            </a:r>
            <a:r>
              <a:rPr lang="en-US" dirty="0" smtClean="0"/>
              <a:t>If(12) – </a:t>
            </a:r>
            <a:r>
              <a:rPr lang="bg-BG" dirty="0" smtClean="0"/>
              <a:t>не работи.</a:t>
            </a:r>
            <a:r>
              <a:rPr lang="en-GB" dirty="0"/>
              <a:t> </a:t>
            </a:r>
          </a:p>
          <a:p>
            <a:r>
              <a:rPr lang="bg-BG" dirty="0"/>
              <a:t>Изразът </a:t>
            </a:r>
            <a:r>
              <a:rPr lang="en-GB" i="1" dirty="0">
                <a:latin typeface="Consolas" panose="020B0609020204030204" pitchFamily="49" charset="0"/>
              </a:rPr>
              <a:t>expression </a:t>
            </a:r>
            <a:r>
              <a:rPr lang="bg-BG" dirty="0"/>
              <a:t>трябва непременно да е заграден с кръгли скоби. </a:t>
            </a:r>
          </a:p>
          <a:p>
            <a:r>
              <a:rPr lang="bg-BG" dirty="0"/>
              <a:t>Отстъпите би трябвало да покажат, за кой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bg-BG" dirty="0"/>
              <a:t> се отнася клаузата </a:t>
            </a:r>
            <a:r>
              <a:rPr lang="en-GB" dirty="0">
                <a:latin typeface="Consolas" panose="020B0609020204030204" pitchFamily="49" charset="0"/>
              </a:rPr>
              <a:t>else</a:t>
            </a:r>
            <a:r>
              <a:rPr lang="bg-BG" dirty="0"/>
              <a:t>. В </a:t>
            </a:r>
            <a:r>
              <a:rPr lang="bg-BG" dirty="0" smtClean="0"/>
              <a:t>С</a:t>
            </a:r>
            <a:r>
              <a:rPr lang="en-US" dirty="0" smtClean="0"/>
              <a:t># </a:t>
            </a:r>
            <a:r>
              <a:rPr lang="bg-BG" dirty="0" smtClean="0"/>
              <a:t>формалното </a:t>
            </a:r>
            <a:r>
              <a:rPr lang="bg-BG" dirty="0"/>
              <a:t>правило е, че всяка клауза </a:t>
            </a:r>
            <a:r>
              <a:rPr lang="en-GB" dirty="0">
                <a:latin typeface="Consolas" panose="020B0609020204030204" pitchFamily="49" charset="0"/>
              </a:rPr>
              <a:t>else</a:t>
            </a:r>
            <a:r>
              <a:rPr lang="en-GB" dirty="0"/>
              <a:t> </a:t>
            </a:r>
            <a:r>
              <a:rPr lang="bg-BG" dirty="0"/>
              <a:t>се отнася за най-близкия предшестващ </a:t>
            </a:r>
            <a:r>
              <a:rPr lang="en-GB" dirty="0">
                <a:latin typeface="Consolas" panose="020B0609020204030204" pitchFamily="49" charset="0"/>
              </a:rPr>
              <a:t>if</a:t>
            </a:r>
            <a:r>
              <a:rPr lang="en-GB" dirty="0"/>
              <a:t>, </a:t>
            </a:r>
            <a:r>
              <a:rPr lang="bg-BG" dirty="0"/>
              <a:t>който още не е свързан с клауза </a:t>
            </a:r>
            <a:r>
              <a:rPr lang="en-GB" dirty="0">
                <a:latin typeface="Consolas" panose="020B0609020204030204" pitchFamily="49" charset="0"/>
              </a:rPr>
              <a:t>else</a:t>
            </a:r>
            <a:r>
              <a:rPr lang="en-GB" dirty="0"/>
              <a:t>.</a:t>
            </a:r>
            <a:endParaRPr lang="bg-BG" dirty="0"/>
          </a:p>
          <a:p>
            <a:r>
              <a:rPr lang="bg-BG" dirty="0"/>
              <a:t>Последното е много важно, когато в оператори </a:t>
            </a:r>
            <a:r>
              <a:rPr lang="en-US" dirty="0">
                <a:latin typeface="Consolas" panose="020B0609020204030204" pitchFamily="49" charset="0"/>
              </a:rPr>
              <a:t>if. . .else</a:t>
            </a:r>
            <a:r>
              <a:rPr lang="en-US" dirty="0"/>
              <a:t> </a:t>
            </a:r>
            <a:r>
              <a:rPr lang="bg-BG" dirty="0"/>
              <a:t>се влагат други оператори </a:t>
            </a:r>
            <a:r>
              <a:rPr lang="en-US" dirty="0">
                <a:latin typeface="Consolas" panose="020B0609020204030204" pitchFamily="49" charset="0"/>
              </a:rPr>
              <a:t>if. . .</a:t>
            </a:r>
            <a:r>
              <a:rPr lang="en-US" dirty="0" smtClean="0">
                <a:latin typeface="Consolas" panose="020B0609020204030204" pitchFamily="49" charset="0"/>
              </a:rPr>
              <a:t>else</a:t>
            </a:r>
            <a:r>
              <a:rPr lang="bg-BG" dirty="0" smtClean="0"/>
              <a:t>.</a:t>
            </a:r>
            <a:r>
              <a:rPr lang="en-GB" dirty="0"/>
              <a:t> 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6733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Условен оператор </a:t>
            </a:r>
            <a:r>
              <a:rPr lang="en-GB" dirty="0">
                <a:latin typeface="Consolas" panose="020B0609020204030204" pitchFamily="49" charset="0"/>
              </a:rPr>
              <a:t>if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155" y="2809074"/>
            <a:ext cx="21948578" cy="10132226"/>
          </a:xfrm>
        </p:spPr>
        <p:txBody>
          <a:bodyPr numCol="1">
            <a:normAutofit lnSpcReduction="10000"/>
          </a:bodyPr>
          <a:lstStyle/>
          <a:p>
            <a:r>
              <a:rPr lang="bg-BG" dirty="0"/>
              <a:t>Условният оператор може да съществува и в съкратена форма. Той реализира разклонение от вида, даден с блок схема на фигурата: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dirty="0"/>
              <a:t>Съкратената форма на условния оператор има </a:t>
            </a:r>
            <a:r>
              <a:rPr lang="bg-BG" dirty="0" smtClean="0"/>
              <a:t>следния </a:t>
            </a:r>
            <a:r>
              <a:rPr lang="bg-BG" dirty="0"/>
              <a:t>синтаксис: </a:t>
            </a:r>
          </a:p>
          <a:p>
            <a:pPr marL="10922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bg-BG" dirty="0"/>
              <a:t>или</a:t>
            </a:r>
            <a:br>
              <a:rPr lang="bg-BG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dirty="0"/>
              <a:t>Нека да разгледаме конкретна задача, чрез която да демонстрираме употребата на условния оператор.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19117-B16C-EC43-82B1-33FC619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394" y="4178300"/>
            <a:ext cx="6625263" cy="455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61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ABD9-CBCB-E443-908E-2CF753EC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9690"/>
            <a:ext cx="21945600" cy="495300"/>
          </a:xfrm>
        </p:spPr>
        <p:txBody>
          <a:bodyPr anchor="ctr">
            <a:normAutofit fontScale="90000"/>
          </a:bodyPr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498600"/>
            <a:ext cx="22646640" cy="11442700"/>
          </a:xfrm>
        </p:spPr>
        <p:txBody>
          <a:bodyPr numCol="1">
            <a:normAutofit fontScale="92500" lnSpcReduction="10000"/>
          </a:bodyPr>
          <a:lstStyle/>
          <a:p>
            <a:r>
              <a:rPr lang="bg-BG" b="1" i="1" dirty="0"/>
              <a:t>Задача 1</a:t>
            </a:r>
            <a:r>
              <a:rPr lang="bg-BG" dirty="0"/>
              <a:t>. Да се въведат три  дробни числа и да се изведе най-голямото от тях. </a:t>
            </a:r>
          </a:p>
          <a:p>
            <a:pPr marL="0" indent="0">
              <a:buNone/>
            </a:pPr>
            <a:r>
              <a:rPr lang="bg-BG" dirty="0"/>
              <a:t>Да разгледаме различни </a:t>
            </a:r>
            <a:r>
              <a:rPr lang="bg-BG" dirty="0" smtClean="0"/>
              <a:t>решения</a:t>
            </a:r>
            <a:endParaRPr lang="bg-BG" dirty="0"/>
          </a:p>
          <a:p>
            <a:pPr marL="0" indent="0">
              <a:buNone/>
            </a:pPr>
            <a:r>
              <a:rPr lang="bg-BG" b="1" i="1" dirty="0"/>
              <a:t>Решение 1</a:t>
            </a:r>
            <a:r>
              <a:rPr lang="bg-BG" dirty="0"/>
              <a:t>: </a:t>
            </a:r>
            <a:r>
              <a:rPr lang="bg-BG" dirty="0" err="1" smtClean="0"/>
              <a:t>Дефинир</a:t>
            </a:r>
            <a:r>
              <a:rPr lang="en-US" dirty="0" smtClean="0"/>
              <a:t>a</a:t>
            </a:r>
            <a:r>
              <a:rPr lang="bg-BG" dirty="0" smtClean="0"/>
              <a:t>ме </a:t>
            </a:r>
            <a:r>
              <a:rPr lang="bg-BG" dirty="0"/>
              <a:t>и </a:t>
            </a:r>
            <a:r>
              <a:rPr lang="bg-BG" dirty="0" smtClean="0"/>
              <a:t>въвеждаме </a:t>
            </a:r>
            <a:r>
              <a:rPr lang="bg-BG" dirty="0"/>
              <a:t>трите променливи </a:t>
            </a:r>
            <a:r>
              <a:rPr lang="en-GB" dirty="0">
                <a:latin typeface="Consolas" panose="020B0609020204030204" pitchFamily="49" charset="0"/>
              </a:rPr>
              <a:t>a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b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latin typeface="Consolas" panose="020B0609020204030204" pitchFamily="49" charset="0"/>
              </a:rPr>
              <a:t>c</a:t>
            </a:r>
            <a:r>
              <a:rPr lang="en-GB" dirty="0"/>
              <a:t>. </a:t>
            </a:r>
            <a:r>
              <a:rPr lang="bg-BG" dirty="0"/>
              <a:t>Ако </a:t>
            </a:r>
            <a:r>
              <a:rPr lang="en-GB" dirty="0">
                <a:latin typeface="Consolas" panose="020B0609020204030204" pitchFamily="49" charset="0"/>
              </a:rPr>
              <a:t>a&gt;b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latin typeface="Consolas" panose="020B0609020204030204" pitchFamily="49" charset="0"/>
              </a:rPr>
              <a:t>a&gt;c</a:t>
            </a:r>
            <a:r>
              <a:rPr lang="en-GB" dirty="0"/>
              <a:t>, </a:t>
            </a:r>
            <a:r>
              <a:rPr lang="bg-BG" dirty="0"/>
              <a:t>то тогава най-голямото число от трите е в </a:t>
            </a:r>
            <a:r>
              <a:rPr lang="en-GB" dirty="0"/>
              <a:t>a. </a:t>
            </a:r>
            <a:r>
              <a:rPr lang="bg-BG" dirty="0"/>
              <a:t>Аналогично разсъждаваме за </a:t>
            </a:r>
            <a:r>
              <a:rPr lang="en-GB" dirty="0"/>
              <a:t>b </a:t>
            </a:r>
            <a:r>
              <a:rPr lang="bg-BG" dirty="0"/>
              <a:t>и </a:t>
            </a:r>
            <a:r>
              <a:rPr lang="en-GB" dirty="0"/>
              <a:t>c. </a:t>
            </a:r>
          </a:p>
          <a:p>
            <a:pPr marL="0" indent="0">
              <a:buNone/>
            </a:pPr>
            <a:r>
              <a:rPr lang="bg-BG" dirty="0"/>
              <a:t>В този случай използваме само съкратената форма на условния оператор</a:t>
            </a:r>
            <a:r>
              <a:rPr lang="bg-BG" dirty="0" smtClean="0"/>
              <a:t>.</a:t>
            </a:r>
            <a:endParaRPr lang="en-GB" dirty="0"/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number1, number2, number3;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the first number :");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Convert.ToInt32(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the second number :");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Convert.ToInt32(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the third number :");</a:t>
            </a:r>
          </a:p>
          <a:p>
            <a:pPr marL="5461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Convert.ToInt32(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51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616" y="1227507"/>
            <a:ext cx="22646640" cy="10484853"/>
          </a:xfrm>
        </p:spPr>
        <p:txBody>
          <a:bodyPr numCol="1">
            <a:noAutofit/>
          </a:bodyPr>
          <a:lstStyle/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(number1 &gt; number2 &amp;&amp; number1 &gt; number3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result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= "The 1st Number is the greatest among three. \n";</a:t>
            </a:r>
          </a:p>
          <a:p>
            <a:pPr marL="54610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4610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(number2 &gt; number1 &amp;&amp; number2 &gt; number3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result 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= "The 2nd Number is the greatest among three \n";</a:t>
            </a: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else {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result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= "The 3rd Number is the greatest among three \n";</a:t>
            </a:r>
          </a:p>
          <a:p>
            <a:pPr marL="546100" lvl="1" indent="0">
              <a:buNone/>
            </a:pP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(result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090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575D-8225-E643-8FA4-FFD0D294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947" y="902850"/>
            <a:ext cx="22507074" cy="1017422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bg-BG" b="1" i="1" dirty="0"/>
              <a:t>Решение</a:t>
            </a:r>
            <a:r>
              <a:rPr lang="bg-BG" dirty="0"/>
              <a:t> </a:t>
            </a:r>
            <a:r>
              <a:rPr lang="bg-BG" b="1" i="1" dirty="0"/>
              <a:t>2: </a:t>
            </a:r>
            <a:r>
              <a:rPr lang="bg-BG" dirty="0"/>
              <a:t>Ако </a:t>
            </a:r>
            <a:r>
              <a:rPr lang="en-GB" dirty="0"/>
              <a:t>a &gt; b, </a:t>
            </a:r>
            <a:r>
              <a:rPr lang="bg-BG" dirty="0"/>
              <a:t>тогава </a:t>
            </a:r>
            <a:r>
              <a:rPr lang="en-GB" dirty="0"/>
              <a:t>b </a:t>
            </a:r>
            <a:r>
              <a:rPr lang="bg-BG" dirty="0"/>
              <a:t>отпада от „борбата” за най-голямо число. Остава да сравняваме </a:t>
            </a:r>
            <a:r>
              <a:rPr lang="en-GB" dirty="0"/>
              <a:t>a </a:t>
            </a:r>
            <a:r>
              <a:rPr lang="bg-BG" dirty="0"/>
              <a:t>и </a:t>
            </a:r>
            <a:r>
              <a:rPr lang="en-GB" dirty="0"/>
              <a:t>c </a:t>
            </a:r>
            <a:r>
              <a:rPr lang="bg-BG" dirty="0" smtClean="0"/>
              <a:t>като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ако </a:t>
            </a:r>
            <a:r>
              <a:rPr lang="en-GB" dirty="0"/>
              <a:t>a &gt; c, </a:t>
            </a:r>
            <a:r>
              <a:rPr lang="bg-BG" dirty="0"/>
              <a:t>тогава </a:t>
            </a:r>
            <a:r>
              <a:rPr lang="en-GB" dirty="0"/>
              <a:t>a </a:t>
            </a:r>
            <a:r>
              <a:rPr lang="bg-BG" dirty="0"/>
              <a:t>е най-голямото, а в противен </a:t>
            </a:r>
            <a:r>
              <a:rPr lang="bg-BG" dirty="0" smtClean="0"/>
              <a:t>случай </a:t>
            </a:r>
            <a:r>
              <a:rPr lang="en-GB" dirty="0"/>
              <a:t>c.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Но </a:t>
            </a:r>
            <a:r>
              <a:rPr lang="bg-BG" dirty="0"/>
              <a:t>ако </a:t>
            </a:r>
            <a:r>
              <a:rPr lang="en-GB" dirty="0"/>
              <a:t>a </a:t>
            </a:r>
            <a:r>
              <a:rPr lang="bg-BG" dirty="0"/>
              <a:t>не е по-голямо от </a:t>
            </a:r>
            <a:r>
              <a:rPr lang="en-GB" dirty="0"/>
              <a:t>b, </a:t>
            </a:r>
            <a:r>
              <a:rPr lang="bg-BG" dirty="0"/>
              <a:t>тогава </a:t>
            </a:r>
            <a:r>
              <a:rPr lang="en-GB" dirty="0"/>
              <a:t>a </a:t>
            </a:r>
            <a:r>
              <a:rPr lang="bg-BG" dirty="0"/>
              <a:t>отпада и трябва да продължим аналогично сравняване на </a:t>
            </a:r>
            <a:r>
              <a:rPr lang="en-GB" dirty="0"/>
              <a:t>b </a:t>
            </a:r>
            <a:r>
              <a:rPr lang="bg-BG" dirty="0"/>
              <a:t>и </a:t>
            </a:r>
            <a:r>
              <a:rPr lang="en-GB" dirty="0"/>
              <a:t>c. </a:t>
            </a:r>
          </a:p>
          <a:p>
            <a:r>
              <a:rPr lang="bg-BG" dirty="0"/>
              <a:t>Програмата </a:t>
            </a:r>
            <a:r>
              <a:rPr lang="bg-BG" dirty="0" smtClean="0"/>
              <a:t>трябва да реализира </a:t>
            </a:r>
            <a:r>
              <a:rPr lang="bg-BG" dirty="0"/>
              <a:t>тези разсъждения.</a:t>
            </a:r>
          </a:p>
          <a:p>
            <a:r>
              <a:rPr lang="bg-BG" dirty="0"/>
              <a:t>В този пример </a:t>
            </a:r>
            <a:r>
              <a:rPr lang="bg-BG" dirty="0" smtClean="0"/>
              <a:t>трябва да се </a:t>
            </a:r>
            <a:r>
              <a:rPr lang="bg-BG" dirty="0"/>
              <a:t>използва три пъти пълната форма на условен оператор. </a:t>
            </a:r>
          </a:p>
          <a:p>
            <a:r>
              <a:rPr lang="bg-BG" dirty="0"/>
              <a:t>Два от операторите са вложени в един </a:t>
            </a:r>
            <a:r>
              <a:rPr lang="en-GB" dirty="0"/>
              <a:t>if else. </a:t>
            </a:r>
            <a:r>
              <a:rPr lang="bg-BG" dirty="0"/>
              <a:t>Единият е в частта на </a:t>
            </a:r>
            <a:r>
              <a:rPr lang="en-GB" dirty="0"/>
              <a:t>if, </a:t>
            </a:r>
            <a:r>
              <a:rPr lang="bg-BG" dirty="0"/>
              <a:t>а другият – в </a:t>
            </a:r>
            <a:r>
              <a:rPr lang="en-GB" dirty="0"/>
              <a:t>else. </a:t>
            </a:r>
          </a:p>
          <a:p>
            <a:r>
              <a:rPr lang="bg-BG" dirty="0"/>
              <a:t>Фигурни скоби не </a:t>
            </a:r>
            <a:r>
              <a:rPr lang="bg-BG" dirty="0" smtClean="0"/>
              <a:t>е необходимо да се </a:t>
            </a:r>
            <a:r>
              <a:rPr lang="bg-BG" dirty="0"/>
              <a:t>използват, тъй като в частите за оператори е поставен само по един оператор (друг условен оператор). 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8609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27234-54E1-A546-AF91-52D8F051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975" y="2935705"/>
            <a:ext cx="21786783" cy="7872635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bg-BG" b="1" i="1" dirty="0"/>
              <a:t>Решение</a:t>
            </a:r>
            <a:r>
              <a:rPr lang="bg-BG" dirty="0"/>
              <a:t> </a:t>
            </a:r>
            <a:r>
              <a:rPr lang="bg-BG" b="1" i="1" dirty="0"/>
              <a:t>3:</a:t>
            </a:r>
            <a:r>
              <a:rPr lang="bg-BG" b="1" dirty="0"/>
              <a:t> </a:t>
            </a:r>
            <a:r>
              <a:rPr lang="bg-BG" dirty="0"/>
              <a:t>За намиране на най-голямото от трите число, можем да използваме една допълнителна променлива (</a:t>
            </a:r>
            <a:r>
              <a:rPr lang="en-GB" dirty="0">
                <a:latin typeface="Consolas" panose="020B0609020204030204" pitchFamily="49" charset="0"/>
              </a:rPr>
              <a:t>max</a:t>
            </a:r>
            <a:r>
              <a:rPr lang="en-GB" dirty="0"/>
              <a:t>).</a:t>
            </a:r>
            <a:r>
              <a:rPr lang="bg-BG" dirty="0"/>
              <a:t> </a:t>
            </a:r>
          </a:p>
          <a:p>
            <a:r>
              <a:rPr lang="bg-BG" dirty="0"/>
              <a:t>В началото ѝ присвояваме стойността  на едното от трите числа. </a:t>
            </a:r>
          </a:p>
          <a:p>
            <a:r>
              <a:rPr lang="bg-BG" dirty="0" smtClean="0"/>
              <a:t>Сравняваме </a:t>
            </a:r>
            <a:r>
              <a:rPr lang="bg-BG" dirty="0"/>
              <a:t>временно най-голямата стойност с останалите.  Ако открием число по-голямо от стойността в </a:t>
            </a:r>
            <a:r>
              <a:rPr lang="en-GB" dirty="0">
                <a:latin typeface="Consolas" panose="020B0609020204030204" pitchFamily="49" charset="0"/>
              </a:rPr>
              <a:t>max</a:t>
            </a:r>
            <a:r>
              <a:rPr lang="en-GB" dirty="0"/>
              <a:t>, </a:t>
            </a:r>
            <a:r>
              <a:rPr lang="bg-BG" dirty="0"/>
              <a:t>тогава в </a:t>
            </a:r>
            <a:r>
              <a:rPr lang="en-GB" dirty="0">
                <a:latin typeface="Consolas" panose="020B0609020204030204" pitchFamily="49" charset="0"/>
              </a:rPr>
              <a:t>max</a:t>
            </a:r>
            <a:r>
              <a:rPr lang="en-GB" dirty="0"/>
              <a:t> </a:t>
            </a:r>
            <a:r>
              <a:rPr lang="bg-BG" dirty="0"/>
              <a:t>ще запомним тази по-голяма стойност. </a:t>
            </a:r>
          </a:p>
          <a:p>
            <a:r>
              <a:rPr lang="bg-BG" dirty="0"/>
              <a:t>Накрая в </a:t>
            </a:r>
            <a:r>
              <a:rPr lang="en-GB" dirty="0"/>
              <a:t>max </a:t>
            </a:r>
            <a:r>
              <a:rPr lang="bg-BG" dirty="0"/>
              <a:t>ще </a:t>
            </a:r>
            <a:r>
              <a:rPr lang="bg-BG" dirty="0" smtClean="0"/>
              <a:t>остане </a:t>
            </a:r>
            <a:r>
              <a:rPr lang="bg-BG" dirty="0"/>
              <a:t>записано най-голямото число от трите. 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774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095B-E98C-AB42-935A-2217DCE1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4FCF-7E3A-CF4E-9436-51505FF88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4416" y="2191004"/>
            <a:ext cx="21948577" cy="1068374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Сложно условие в условен оператор би го направило труден за четене. В този </a:t>
            </a:r>
            <a:r>
              <a:rPr lang="bg-BG" dirty="0" smtClean="0"/>
              <a:t>случай </a:t>
            </a:r>
            <a:r>
              <a:rPr lang="bg-BG" dirty="0"/>
              <a:t>е удачно стойността, която изразът изчислява, да бъде предварително присвоена на променлива. След това тази променлива да се постави в частта за условие.</a:t>
            </a:r>
          </a:p>
          <a:p>
            <a:pPr marL="10922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a &gt; b and a &gt; c;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“+a);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dirty="0"/>
              <a:t>В </a:t>
            </a:r>
            <a:r>
              <a:rPr lang="bg-BG" dirty="0" smtClean="0"/>
              <a:t>случай, </a:t>
            </a:r>
            <a:r>
              <a:rPr lang="bg-BG" dirty="0"/>
              <a:t>когато изразът </a:t>
            </a:r>
            <a:r>
              <a:rPr lang="en-GB" i="1" dirty="0">
                <a:latin typeface="Consolas" panose="020B0609020204030204" pitchFamily="49" charset="0"/>
              </a:rPr>
              <a:t>expression</a:t>
            </a:r>
            <a:r>
              <a:rPr lang="en-GB" dirty="0"/>
              <a:t> </a:t>
            </a:r>
            <a:r>
              <a:rPr lang="bg-BG" dirty="0"/>
              <a:t>е от другите скаларни типове данни, а не от </a:t>
            </a:r>
            <a:r>
              <a:rPr lang="en-GB" dirty="0">
                <a:latin typeface="Consolas" panose="020B0609020204030204" pitchFamily="49" charset="0"/>
              </a:rPr>
              <a:t>bool</a:t>
            </a:r>
            <a:r>
              <a:rPr lang="en-GB" dirty="0"/>
              <a:t>, </a:t>
            </a:r>
            <a:r>
              <a:rPr lang="bg-BG" dirty="0"/>
              <a:t>получената стойност, както споменахме вече, се преобразува до логическа. Това е показано в следния пример: </a:t>
            </a:r>
          </a:p>
          <a:p>
            <a:pPr marL="10922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double d = price1 - price2;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 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0)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Има разлика между двете цени!\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n„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Няма разлика между двете цени.\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n„</a:t>
            </a: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bg-BG" dirty="0" smtClean="0"/>
              <a:t>Променливите и изразите не се преобразуват до логическа стойност! </a:t>
            </a:r>
            <a:r>
              <a:rPr lang="bg-BG" dirty="0"/>
              <a:t> </a:t>
            </a:r>
            <a:r>
              <a:rPr lang="bg-BG" dirty="0" smtClean="0"/>
              <a:t>Изисква се явна операция за сравнение.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694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AB44-799C-5A4E-8344-AD0AF9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0" y="144131"/>
            <a:ext cx="21945600" cy="1246605"/>
          </a:xfrm>
        </p:spPr>
        <p:txBody>
          <a:bodyPr>
            <a:normAutofit/>
          </a:bodyPr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9C4C-C338-B846-8B36-A90B5BB3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067" y="2728739"/>
            <a:ext cx="16091838" cy="977261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bg-BG" dirty="0"/>
              <a:t>Алгоритъм</a:t>
            </a:r>
            <a:r>
              <a:rPr lang="bg-BG" b="1" i="1" dirty="0"/>
              <a:t>: </a:t>
            </a:r>
            <a:endParaRPr lang="bg-BG" dirty="0"/>
          </a:p>
          <a:p>
            <a:r>
              <a:rPr lang="bg-BG" dirty="0"/>
              <a:t>Въвеждане на </a:t>
            </a:r>
            <a:r>
              <a:rPr lang="en-GB" dirty="0"/>
              <a:t>a, b, c; </a:t>
            </a:r>
          </a:p>
          <a:p>
            <a:r>
              <a:rPr lang="bg-BG" dirty="0"/>
              <a:t>Ако </a:t>
            </a:r>
            <a:r>
              <a:rPr lang="en-GB" dirty="0"/>
              <a:t>a=0 </a:t>
            </a:r>
          </a:p>
          <a:p>
            <a:pPr lvl="1"/>
            <a:r>
              <a:rPr lang="bg-BG" dirty="0"/>
              <a:t>извеждаме „Уравнението не е квадратно”; </a:t>
            </a:r>
          </a:p>
          <a:p>
            <a:r>
              <a:rPr lang="bg-BG" dirty="0"/>
              <a:t>В противен </a:t>
            </a:r>
            <a:r>
              <a:rPr lang="bg-BG" dirty="0" smtClean="0"/>
              <a:t>случай</a:t>
            </a:r>
            <a:r>
              <a:rPr lang="bg-BG" dirty="0"/>
              <a:t> </a:t>
            </a:r>
          </a:p>
          <a:p>
            <a:pPr lvl="1"/>
            <a:r>
              <a:rPr lang="en-GB" dirty="0"/>
              <a:t>D := b*b – 4*a*c; </a:t>
            </a:r>
          </a:p>
          <a:p>
            <a:r>
              <a:rPr lang="bg-BG" dirty="0"/>
              <a:t>Ако </a:t>
            </a:r>
            <a:r>
              <a:rPr lang="en-GB" dirty="0"/>
              <a:t>D&lt;0 </a:t>
            </a:r>
          </a:p>
          <a:p>
            <a:pPr lvl="1"/>
            <a:r>
              <a:rPr lang="bg-BG" dirty="0"/>
              <a:t>извеждаме „Уравнението няма реални корени”; </a:t>
            </a:r>
          </a:p>
          <a:p>
            <a:r>
              <a:rPr lang="bg-BG" dirty="0"/>
              <a:t>В противен </a:t>
            </a:r>
            <a:r>
              <a:rPr lang="bg-BG" dirty="0" smtClean="0"/>
              <a:t>случай</a:t>
            </a:r>
            <a:endParaRPr lang="bg-BG" dirty="0"/>
          </a:p>
          <a:p>
            <a:pPr lvl="1"/>
            <a:r>
              <a:rPr lang="bg-BG" dirty="0"/>
              <a:t>Ако </a:t>
            </a:r>
            <a:r>
              <a:rPr lang="en-GB" dirty="0"/>
              <a:t>D=0 </a:t>
            </a:r>
          </a:p>
          <a:p>
            <a:pPr lvl="2"/>
            <a:r>
              <a:rPr lang="en-GB" dirty="0"/>
              <a:t>x := b / (2*a); </a:t>
            </a:r>
          </a:p>
          <a:p>
            <a:pPr lvl="2"/>
            <a:r>
              <a:rPr lang="bg-BG" dirty="0" smtClean="0"/>
              <a:t>извеждаме </a:t>
            </a:r>
            <a:r>
              <a:rPr lang="bg-BG" dirty="0"/>
              <a:t>на </a:t>
            </a:r>
            <a:r>
              <a:rPr lang="en-GB" dirty="0"/>
              <a:t>x; </a:t>
            </a:r>
          </a:p>
          <a:p>
            <a:pPr lvl="1"/>
            <a:r>
              <a:rPr lang="bg-BG" dirty="0"/>
              <a:t>В противен </a:t>
            </a:r>
            <a:r>
              <a:rPr lang="bg-BG" dirty="0" smtClean="0"/>
              <a:t>случай</a:t>
            </a:r>
            <a:endParaRPr lang="bg-BG" dirty="0"/>
          </a:p>
          <a:p>
            <a:pPr lvl="2"/>
            <a:r>
              <a:rPr lang="en-GB" dirty="0"/>
              <a:t>x1 := (b + sqrt(D)) / (2*a); </a:t>
            </a:r>
            <a:endParaRPr lang="bg-BG" dirty="0"/>
          </a:p>
          <a:p>
            <a:pPr lvl="2"/>
            <a:r>
              <a:rPr lang="en-GB" dirty="0"/>
              <a:t>x2 := (b – sqrt(D)) / (2*a); </a:t>
            </a:r>
          </a:p>
          <a:p>
            <a:pPr lvl="2"/>
            <a:r>
              <a:rPr lang="bg-BG" dirty="0" smtClean="0"/>
              <a:t>извеждаме </a:t>
            </a:r>
            <a:r>
              <a:rPr lang="bg-BG" dirty="0"/>
              <a:t>на </a:t>
            </a:r>
            <a:r>
              <a:rPr lang="en-GB" dirty="0"/>
              <a:t>x1 </a:t>
            </a:r>
            <a:r>
              <a:rPr lang="bg-BG" dirty="0"/>
              <a:t>и </a:t>
            </a:r>
            <a:r>
              <a:rPr lang="en-GB" dirty="0"/>
              <a:t>x2; </a:t>
            </a:r>
          </a:p>
          <a:p>
            <a:r>
              <a:rPr lang="bg-BG" dirty="0"/>
              <a:t>Край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1C9F27-9889-AD47-BD75-C018DC2ED4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2078" y="1643430"/>
            <a:ext cx="21945602" cy="832615"/>
          </a:xfrm>
        </p:spPr>
        <p:txBody>
          <a:bodyPr/>
          <a:lstStyle/>
          <a:p>
            <a:pPr algn="l"/>
            <a:r>
              <a:rPr lang="bg-BG" b="1" dirty="0"/>
              <a:t>Задача 2.</a:t>
            </a:r>
            <a:r>
              <a:rPr lang="bg-BG" dirty="0"/>
              <a:t> Решаване на квадратно уравнение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372E3-8AB8-4E42-B104-DAB73C8D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9538" y="396825"/>
            <a:ext cx="6698012" cy="130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8052-9944-9047-BC01-44FD390C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61879"/>
            <a:ext cx="21945600" cy="990600"/>
          </a:xfrm>
        </p:spPr>
        <p:txBody>
          <a:bodyPr anchor="ctr">
            <a:normAutofit fontScale="90000"/>
          </a:bodyPr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C929-2B95-4746-8E06-B972782A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717800"/>
            <a:ext cx="21945600" cy="10998200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flag = true;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check palindrome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(text[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!= text[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+ 1)])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false;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AC8052-9944-9047-BC01-44FD390CC18B}"/>
              </a:ext>
            </a:extLst>
          </p:cNvPr>
          <p:cNvSpPr txBox="1">
            <a:spLocks/>
          </p:cNvSpPr>
          <p:nvPr/>
        </p:nvSpPr>
        <p:spPr>
          <a:xfrm>
            <a:off x="649705" y="1452479"/>
            <a:ext cx="219456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7500"/>
          </a:bodyPr>
          <a:lstStyle>
            <a:lvl1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1pPr>
            <a:lvl2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2pPr>
            <a:lvl3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3pPr>
            <a:lvl4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4pPr>
            <a:lvl5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5pPr>
            <a:lvl6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6pPr>
            <a:lvl7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7pPr>
            <a:lvl8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8pPr>
            <a:lvl9pPr marL="0" marR="0" indent="0" algn="ctr" defTabSz="2438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84" baseline="0">
                <a:solidFill>
                  <a:srgbClr val="000000"/>
                </a:solidFill>
                <a:uFillTx/>
                <a:latin typeface="Canela Bold"/>
                <a:ea typeface="Canela Bold"/>
                <a:cs typeface="Canela Bold"/>
                <a:sym typeface="Canela Bold"/>
              </a:defRPr>
            </a:lvl9pPr>
          </a:lstStyle>
          <a:p>
            <a:pPr algn="l" defTabSz="825500" hangingPunct="1">
              <a:lnSpc>
                <a:spcPct val="110000"/>
              </a:lnSpc>
            </a:pPr>
            <a:r>
              <a:rPr lang="bg-BG" sz="4400" b="1" spc="-100" dirty="0" smtClean="0">
                <a:latin typeface="Graphik Semibold"/>
                <a:ea typeface="Graphik Semibold"/>
                <a:cs typeface="Graphik Semibold"/>
                <a:sym typeface="Graphik Semibold"/>
              </a:rPr>
              <a:t>Задача 3: </a:t>
            </a:r>
            <a:r>
              <a:rPr lang="bg-BG" sz="4400" spc="-100" dirty="0">
                <a:latin typeface="Graphik Semibold"/>
                <a:ea typeface="Graphik Semibold"/>
                <a:cs typeface="Graphik Semibold"/>
                <a:sym typeface="Graphik Semibold"/>
              </a:rPr>
              <a:t>Проверка дали даден стринг е </a:t>
            </a:r>
            <a:r>
              <a:rPr lang="bg-BG" sz="4400" spc="-100" dirty="0" err="1">
                <a:latin typeface="Graphik Semibold"/>
                <a:ea typeface="Graphik Semibold"/>
                <a:cs typeface="Graphik Semibold"/>
                <a:sym typeface="Graphik Semibold"/>
              </a:rPr>
              <a:t>палиндром</a:t>
            </a:r>
            <a:r>
              <a:rPr lang="bg-BG" sz="4400" spc="-100" dirty="0">
                <a:latin typeface="Graphik Semibold"/>
                <a:ea typeface="Graphik Semibold"/>
                <a:cs typeface="Graphik Semibold"/>
                <a:sym typeface="Graphik Semi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09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ofia, 2021"/>
          <p:cNvSpPr txBox="1">
            <a:spLocks noGrp="1"/>
          </p:cNvSpPr>
          <p:nvPr>
            <p:ph type="body" sz="quarter" idx="1"/>
          </p:nvPr>
        </p:nvSpPr>
        <p:spPr>
          <a:xfrm>
            <a:off x="1219199" y="11986162"/>
            <a:ext cx="21945601" cy="605793"/>
          </a:xfrm>
          <a:prstGeom prst="rect">
            <a:avLst/>
          </a:prstGeom>
        </p:spPr>
        <p:txBody>
          <a:bodyPr/>
          <a:lstStyle>
            <a:lvl1pPr defTabSz="808990">
              <a:defRPr sz="2900" spc="-1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GB"/>
              <a:t>Sofia, 2022</a:t>
            </a:r>
          </a:p>
        </p:txBody>
      </p:sp>
      <p:sp>
        <p:nvSpPr>
          <p:cNvPr id="154" name="IT for Tech Recruiters"/>
          <p:cNvSpPr txBox="1">
            <a:spLocks noGrp="1"/>
          </p:cNvSpPr>
          <p:nvPr>
            <p:ph type="title"/>
          </p:nvPr>
        </p:nvSpPr>
        <p:spPr>
          <a:xfrm>
            <a:off x="1008104" y="4651114"/>
            <a:ext cx="21945602" cy="58329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-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lnSpc>
                <a:spcPct val="150000"/>
              </a:lnSpc>
            </a:pPr>
            <a:r>
              <a:rPr lang="bg-BG" sz="8000" dirty="0"/>
              <a:t>Условен </a:t>
            </a:r>
            <a:r>
              <a:rPr lang="bg-BG" sz="8000" dirty="0" smtClean="0"/>
              <a:t>оператор</a:t>
            </a:r>
            <a:br>
              <a:rPr lang="bg-BG" sz="8000" dirty="0" smtClean="0"/>
            </a:br>
            <a:r>
              <a:rPr lang="bg-BG" sz="8000" dirty="0"/>
              <a:t/>
            </a:r>
            <a:br>
              <a:rPr lang="bg-BG" sz="8000" dirty="0"/>
            </a:br>
            <a:endParaRPr lang="bg-BG" sz="8000" dirty="0"/>
          </a:p>
        </p:txBody>
      </p:sp>
      <p:sp>
        <p:nvSpPr>
          <p:cNvPr id="155" name="By MNKnowledge"/>
          <p:cNvSpPr txBox="1"/>
          <p:nvPr/>
        </p:nvSpPr>
        <p:spPr>
          <a:xfrm>
            <a:off x="1219200" y="7567579"/>
            <a:ext cx="21945600" cy="2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6000" spc="-1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endParaRPr dirty="0"/>
          </a:p>
        </p:txBody>
      </p:sp>
      <p:pic>
        <p:nvPicPr>
          <p:cNvPr id="156" name="300x300.png" descr="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33" y="829758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3459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C929-2B95-4746-8E06-B972782A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7642" y="768684"/>
            <a:ext cx="21945600" cy="1010786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bg-B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flag true, text is palindrome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(flag)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("{0} is palindrome", text);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("{0} is not palindrome", text);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029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64D5-6459-624F-87A5-1B6188B4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61879"/>
            <a:ext cx="21945600" cy="1198479"/>
          </a:xfrm>
        </p:spPr>
        <p:txBody>
          <a:bodyPr>
            <a:normAutofit/>
          </a:bodyPr>
          <a:lstStyle/>
          <a:p>
            <a:r>
              <a:rPr lang="bg-BG" dirty="0"/>
              <a:t>Оператор за избор на вариант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45CD8-16B9-7F47-9153-7C801653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660357"/>
            <a:ext cx="22555200" cy="11333747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Многократното влагане на оператори </a:t>
            </a:r>
            <a:r>
              <a:rPr lang="en-GB" sz="4800" dirty="0">
                <a:latin typeface="Consolas" panose="020B0609020204030204" pitchFamily="49" charset="0"/>
              </a:rPr>
              <a:t>if</a:t>
            </a:r>
            <a:r>
              <a:rPr lang="en-US" sz="4800" dirty="0" smtClean="0">
                <a:latin typeface="Consolas" panose="020B0609020204030204" pitchFamily="49" charset="0"/>
              </a:rPr>
              <a:t>...</a:t>
            </a:r>
            <a:r>
              <a:rPr lang="bg-BG" sz="4800" dirty="0" smtClean="0">
                <a:latin typeface="Consolas" panose="020B0609020204030204" pitchFamily="49" charset="0"/>
              </a:rPr>
              <a:t> </a:t>
            </a:r>
            <a:r>
              <a:rPr lang="en-GB" sz="4800" dirty="0" smtClean="0">
                <a:latin typeface="Consolas" panose="020B0609020204030204" pitchFamily="49" charset="0"/>
              </a:rPr>
              <a:t>else</a:t>
            </a:r>
            <a:r>
              <a:rPr lang="en-GB" dirty="0" smtClean="0"/>
              <a:t> </a:t>
            </a:r>
            <a:r>
              <a:rPr lang="bg-BG" dirty="0"/>
              <a:t>често изисква корекции, защото действителният ефект е различен от очаквания. </a:t>
            </a:r>
          </a:p>
          <a:p>
            <a:r>
              <a:rPr lang="bg-BG" dirty="0"/>
              <a:t>Съществува вероятност, нежеланите свързвания </a:t>
            </a:r>
            <a:r>
              <a:rPr lang="en-GB" sz="4800" dirty="0">
                <a:latin typeface="Consolas" panose="020B0609020204030204" pitchFamily="49" charset="0"/>
              </a:rPr>
              <a:t>else if</a:t>
            </a:r>
            <a:r>
              <a:rPr lang="en-GB" dirty="0"/>
              <a:t> </a:t>
            </a:r>
            <a:r>
              <a:rPr lang="bg-BG" dirty="0"/>
              <a:t>да останат незабелязани. </a:t>
            </a:r>
          </a:p>
          <a:p>
            <a:r>
              <a:rPr lang="bg-BG" dirty="0"/>
              <a:t>Модифицирането на операторите е трудно. </a:t>
            </a:r>
          </a:p>
          <a:p>
            <a:r>
              <a:rPr lang="bg-BG" dirty="0"/>
              <a:t>Един алтернативен начин за избор от множество възможности в </a:t>
            </a:r>
            <a:r>
              <a:rPr lang="bg-BG" dirty="0" smtClean="0"/>
              <a:t>С</a:t>
            </a:r>
            <a:r>
              <a:rPr lang="en-US" dirty="0" smtClean="0"/>
              <a:t>#</a:t>
            </a:r>
            <a:r>
              <a:rPr lang="bg-BG" dirty="0" smtClean="0"/>
              <a:t> </a:t>
            </a:r>
            <a:r>
              <a:rPr lang="bg-BG" dirty="0"/>
              <a:t>предлага операторът </a:t>
            </a:r>
            <a:r>
              <a:rPr lang="en-GB" sz="4800" dirty="0">
                <a:latin typeface="Consolas" panose="020B0609020204030204" pitchFamily="49" charset="0"/>
              </a:rPr>
              <a:t>switch</a:t>
            </a:r>
            <a:r>
              <a:rPr lang="en-GB" dirty="0"/>
              <a:t>.</a:t>
            </a:r>
          </a:p>
          <a:p>
            <a:r>
              <a:rPr lang="bg-BG" dirty="0"/>
              <a:t>Операторът </a:t>
            </a:r>
            <a:r>
              <a:rPr lang="en-GB" dirty="0"/>
              <a:t>switch </a:t>
            </a:r>
            <a:r>
              <a:rPr lang="bg-BG" dirty="0"/>
              <a:t>има следният синтаксис:</a:t>
            </a:r>
          </a:p>
          <a:p>
            <a:pPr marL="10922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израз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case &lt;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оператори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case &lt;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оператори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break;...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case &lt;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оператори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default: &lt;</a:t>
            </a:r>
            <a:r>
              <a:rPr lang="bg-BG" i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оператори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  <a:p>
            <a:r>
              <a:rPr lang="bg-BG" dirty="0"/>
              <a:t>Целта на оператора е да сравни текущата стойност </a:t>
            </a:r>
            <a:r>
              <a:rPr lang="bg-BG" i="1" dirty="0"/>
              <a:t>израз</a:t>
            </a:r>
            <a:r>
              <a:rPr lang="bg-BG" dirty="0"/>
              <a:t> с възможни константни изрази и да изпълни свързаните с тях оператори. При несъвпадение с нито един от случаите </a:t>
            </a:r>
            <a:r>
              <a:rPr lang="en-US" sz="5200" dirty="0">
                <a:latin typeface="Consolas" panose="020B0609020204030204" pitchFamily="49" charset="0"/>
              </a:rPr>
              <a:t>case</a:t>
            </a:r>
            <a:r>
              <a:rPr lang="bg-BG" dirty="0"/>
              <a:t> се изпълняват операторите описани като </a:t>
            </a:r>
            <a:r>
              <a:rPr lang="en-US" sz="5200" dirty="0">
                <a:latin typeface="Consolas" panose="020B0609020204030204" pitchFamily="49" charset="0"/>
              </a:rPr>
              <a:t>default</a:t>
            </a:r>
            <a:r>
              <a:rPr lang="bg-BG" dirty="0"/>
              <a:t>. </a:t>
            </a:r>
          </a:p>
          <a:p>
            <a:r>
              <a:rPr lang="bg-BG" dirty="0"/>
              <a:t>Смисълът е подобен на използването на </a:t>
            </a:r>
            <a:r>
              <a:rPr lang="en-GB" sz="5200" dirty="0">
                <a:latin typeface="Consolas" panose="020B0609020204030204" pitchFamily="49" charset="0"/>
              </a:rPr>
              <a:t>if</a:t>
            </a:r>
            <a:r>
              <a:rPr lang="en-US" sz="5200" dirty="0" smtClean="0">
                <a:latin typeface="Consolas" panose="020B0609020204030204" pitchFamily="49" charset="0"/>
              </a:rPr>
              <a:t>...</a:t>
            </a:r>
            <a:r>
              <a:rPr lang="bg-BG" sz="5200" dirty="0" smtClean="0">
                <a:latin typeface="Consolas" panose="020B0609020204030204" pitchFamily="49" charset="0"/>
              </a:rPr>
              <a:t> </a:t>
            </a:r>
            <a:r>
              <a:rPr lang="en-GB" sz="5200" dirty="0" smtClean="0">
                <a:latin typeface="Consolas" panose="020B0609020204030204" pitchFamily="49" charset="0"/>
              </a:rPr>
              <a:t>else</a:t>
            </a:r>
            <a:r>
              <a:rPr lang="bg-BG" dirty="0"/>
              <a:t>, но проверките са ограничени до няколко константни стойности. В </a:t>
            </a:r>
            <a:r>
              <a:rPr lang="en-US" dirty="0"/>
              <a:t>case </a:t>
            </a:r>
            <a:r>
              <a:rPr lang="bg-BG" dirty="0"/>
              <a:t>не могат да се задават изрази с променлива стойност.</a:t>
            </a:r>
          </a:p>
        </p:txBody>
      </p:sp>
    </p:spTree>
    <p:extLst>
      <p:ext uri="{BB962C8B-B14F-4D97-AF65-F5344CB8AC3E}">
        <p14:creationId xmlns:p14="http://schemas.microsoft.com/office/powerpoint/2010/main" val="3631979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D66C-3722-4343-8CD3-E666A60A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216" y="461879"/>
            <a:ext cx="21945600" cy="1222542"/>
          </a:xfrm>
        </p:spPr>
        <p:txBody>
          <a:bodyPr>
            <a:normAutofit/>
          </a:bodyPr>
          <a:lstStyle/>
          <a:p>
            <a:r>
              <a:rPr lang="bg-BG" dirty="0"/>
              <a:t>Оператор за избор на вариант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97E6-DFFF-E648-8402-CA59DF6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711" y="2045369"/>
            <a:ext cx="22691878" cy="10189972"/>
          </a:xfrm>
        </p:spPr>
        <p:txBody>
          <a:bodyPr numCol="1">
            <a:normAutofit fontScale="92500" lnSpcReduction="10000"/>
          </a:bodyPr>
          <a:lstStyle/>
          <a:p>
            <a:r>
              <a:rPr lang="bg-BG" dirty="0"/>
              <a:t>Изразът </a:t>
            </a:r>
            <a:r>
              <a:rPr lang="bg-BG" sz="4800" i="1" dirty="0">
                <a:latin typeface="Consolas" panose="020B0609020204030204" pitchFamily="49" charset="0"/>
              </a:rPr>
              <a:t>израз</a:t>
            </a:r>
            <a:r>
              <a:rPr lang="en-GB" dirty="0"/>
              <a:t> </a:t>
            </a:r>
            <a:r>
              <a:rPr lang="bg-BG" dirty="0"/>
              <a:t>трябва да се изчислява до целочислен тип данни. </a:t>
            </a:r>
          </a:p>
          <a:p>
            <a:r>
              <a:rPr lang="bg-BG" dirty="0"/>
              <a:t>Стойностите </a:t>
            </a:r>
            <a:r>
              <a:rPr lang="bg-BG" i="1" dirty="0">
                <a:latin typeface="Consolas" panose="020B0609020204030204" pitchFamily="49" charset="0"/>
              </a:rPr>
              <a:t>стойност</a:t>
            </a:r>
            <a:r>
              <a:rPr lang="en-US" i="1" dirty="0">
                <a:latin typeface="Consolas" panose="020B0609020204030204" pitchFamily="49" charset="0"/>
              </a:rPr>
              <a:t>_</a:t>
            </a:r>
            <a:r>
              <a:rPr lang="en-GB" i="1" dirty="0">
                <a:latin typeface="Consolas" panose="020B0609020204030204" pitchFamily="49" charset="0"/>
              </a:rPr>
              <a:t>1</a:t>
            </a:r>
            <a:r>
              <a:rPr lang="en-GB" dirty="0"/>
              <a:t>, </a:t>
            </a:r>
            <a:r>
              <a:rPr lang="bg-BG" i="1" dirty="0">
                <a:latin typeface="Consolas" panose="020B0609020204030204" pitchFamily="49" charset="0"/>
              </a:rPr>
              <a:t>стойност</a:t>
            </a:r>
            <a:r>
              <a:rPr lang="en-US" i="1" dirty="0">
                <a:latin typeface="Consolas" panose="020B0609020204030204" pitchFamily="49" charset="0"/>
              </a:rPr>
              <a:t>_</a:t>
            </a:r>
            <a:r>
              <a:rPr lang="bg-BG" i="1" dirty="0">
                <a:latin typeface="Consolas" panose="020B0609020204030204" pitchFamily="49" charset="0"/>
              </a:rPr>
              <a:t>2</a:t>
            </a:r>
            <a:r>
              <a:rPr lang="en-GB" dirty="0"/>
              <a:t> </a:t>
            </a:r>
            <a:r>
              <a:rPr lang="bg-BG" dirty="0"/>
              <a:t>и т.н. до </a:t>
            </a:r>
            <a:r>
              <a:rPr lang="bg-BG" i="1" dirty="0">
                <a:latin typeface="Consolas" panose="020B0609020204030204" pitchFamily="49" charset="0"/>
              </a:rPr>
              <a:t>стойност</a:t>
            </a:r>
            <a:r>
              <a:rPr lang="en-US" i="1" dirty="0">
                <a:latin typeface="Consolas" panose="020B0609020204030204" pitchFamily="49" charset="0"/>
              </a:rPr>
              <a:t>_N</a:t>
            </a:r>
            <a:r>
              <a:rPr lang="en-GB" dirty="0"/>
              <a:t> </a:t>
            </a:r>
            <a:r>
              <a:rPr lang="bg-BG" dirty="0"/>
              <a:t>трябва да бъдат целочислени константни изрази. </a:t>
            </a:r>
          </a:p>
          <a:p>
            <a:r>
              <a:rPr lang="bg-BG" i="1" dirty="0">
                <a:latin typeface="Consolas" panose="020B0609020204030204" pitchFamily="49" charset="0"/>
              </a:rPr>
              <a:t>стойност</a:t>
            </a:r>
            <a:r>
              <a:rPr lang="en-US" i="1" dirty="0">
                <a:latin typeface="Consolas" panose="020B0609020204030204" pitchFamily="49" charset="0"/>
              </a:rPr>
              <a:t>_</a:t>
            </a:r>
            <a:r>
              <a:rPr lang="en-GB" i="1" dirty="0">
                <a:latin typeface="Consolas" panose="020B0609020204030204" pitchFamily="49" charset="0"/>
              </a:rPr>
              <a:t>1</a:t>
            </a:r>
            <a:r>
              <a:rPr lang="en-GB" dirty="0"/>
              <a:t>, </a:t>
            </a:r>
            <a:r>
              <a:rPr lang="bg-BG" i="1" dirty="0">
                <a:latin typeface="Consolas" panose="020B0609020204030204" pitchFamily="49" charset="0"/>
              </a:rPr>
              <a:t>стойност</a:t>
            </a:r>
            <a:r>
              <a:rPr lang="en-US" i="1" dirty="0">
                <a:latin typeface="Consolas" panose="020B0609020204030204" pitchFamily="49" charset="0"/>
              </a:rPr>
              <a:t>_2</a:t>
            </a:r>
            <a:r>
              <a:rPr lang="bg-BG" dirty="0"/>
              <a:t> и т.н. трябва да са различни. Не се допуска повторение на стойности в рамките на един </a:t>
            </a:r>
            <a:r>
              <a:rPr lang="en-US" dirty="0"/>
              <a:t>switch</a:t>
            </a:r>
            <a:r>
              <a:rPr lang="bg-BG" dirty="0"/>
              <a:t>.</a:t>
            </a:r>
          </a:p>
          <a:p>
            <a:r>
              <a:rPr lang="bg-BG" dirty="0"/>
              <a:t>Броят на редовете </a:t>
            </a:r>
            <a:r>
              <a:rPr lang="en-US" dirty="0"/>
              <a:t>case</a:t>
            </a:r>
            <a:r>
              <a:rPr lang="bg-BG" dirty="0"/>
              <a:t> е неограничен. </a:t>
            </a:r>
          </a:p>
          <a:p>
            <a:r>
              <a:rPr lang="bg-BG" dirty="0"/>
              <a:t>Операторът търси съвпадение на стойността на </a:t>
            </a:r>
            <a:r>
              <a:rPr lang="bg-BG" i="1" dirty="0">
                <a:latin typeface="Consolas" panose="020B0609020204030204" pitchFamily="49" charset="0"/>
              </a:rPr>
              <a:t>израз</a:t>
            </a:r>
            <a:r>
              <a:rPr lang="en-GB" dirty="0"/>
              <a:t> </a:t>
            </a:r>
            <a:r>
              <a:rPr lang="bg-BG" dirty="0"/>
              <a:t>с някоя от стойностите, поставени след всяка ключова дума </a:t>
            </a:r>
            <a:r>
              <a:rPr lang="en-GB" dirty="0"/>
              <a:t>case. </a:t>
            </a:r>
          </a:p>
          <a:p>
            <a:r>
              <a:rPr lang="bg-BG" dirty="0"/>
              <a:t>Ако такова съвпадение е намерено, тогава се изпълняват операторите след двоеточието на случая, в който е съвпадението до срещане на оператора </a:t>
            </a:r>
            <a:r>
              <a:rPr lang="en-US" sz="4800" dirty="0">
                <a:latin typeface="Consolas" panose="020B0609020204030204" pitchFamily="49" charset="0"/>
              </a:rPr>
              <a:t>break;</a:t>
            </a:r>
            <a:r>
              <a:rPr lang="bg-BG" dirty="0"/>
              <a:t>, но без операторите на </a:t>
            </a:r>
            <a:r>
              <a:rPr lang="en-GB" sz="4800" dirty="0">
                <a:latin typeface="Consolas" panose="020B0609020204030204" pitchFamily="49" charset="0"/>
              </a:rPr>
              <a:t>default</a:t>
            </a:r>
            <a:r>
              <a:rPr lang="en-GB" dirty="0"/>
              <a:t>. </a:t>
            </a:r>
          </a:p>
          <a:p>
            <a:r>
              <a:rPr lang="bg-BG" dirty="0"/>
              <a:t>Секцията </a:t>
            </a:r>
            <a:r>
              <a:rPr lang="en-GB" sz="4800" dirty="0">
                <a:latin typeface="Consolas" panose="020B0609020204030204" pitchFamily="49" charset="0"/>
              </a:rPr>
              <a:t>default</a:t>
            </a:r>
            <a:r>
              <a:rPr lang="en-GB" dirty="0"/>
              <a:t> </a:t>
            </a:r>
            <a:r>
              <a:rPr lang="bg-BG" dirty="0"/>
              <a:t>не е задължителна, но ако фигурира, операторите след </a:t>
            </a:r>
            <a:r>
              <a:rPr lang="en-GB" dirty="0"/>
              <a:t>default </a:t>
            </a:r>
            <a:r>
              <a:rPr lang="bg-BG" dirty="0"/>
              <a:t>се изпълняват само ако не са намерени съвпадения. </a:t>
            </a:r>
            <a:endParaRPr lang="en-US" dirty="0"/>
          </a:p>
          <a:p>
            <a:r>
              <a:rPr lang="bg-BG" dirty="0"/>
              <a:t>Ако операторът не намери стойност и няма секция </a:t>
            </a:r>
            <a:r>
              <a:rPr lang="en-US" dirty="0"/>
              <a:t>default</a:t>
            </a:r>
            <a:r>
              <a:rPr lang="bg-BG" dirty="0"/>
              <a:t> тогава се преминава към следващ оператор без никакво 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72624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883C-2516-E345-B15E-2F030D8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37" y="389689"/>
            <a:ext cx="21945600" cy="1126290"/>
          </a:xfrm>
        </p:spPr>
        <p:txBody>
          <a:bodyPr>
            <a:normAutofit/>
          </a:bodyPr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298F-66A3-C240-AE7F-31E126B7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880" y="1934972"/>
            <a:ext cx="23070152" cy="1090320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bg-BG" b="1" i="1" dirty="0"/>
              <a:t>Задача</a:t>
            </a:r>
            <a:r>
              <a:rPr lang="bg-BG" dirty="0"/>
              <a:t> </a:t>
            </a:r>
            <a:r>
              <a:rPr lang="bg-BG" b="1" i="1" dirty="0" smtClean="0"/>
              <a:t>4</a:t>
            </a:r>
            <a:r>
              <a:rPr lang="bg-BG" b="1" dirty="0" smtClean="0"/>
              <a:t>: </a:t>
            </a:r>
            <a:r>
              <a:rPr lang="bg-BG" dirty="0"/>
              <a:t>Да се напише програма, която въвежда от стандартния вход цяло число от 1 до 7, след което извежда съответстващия му ден от седмицата. </a:t>
            </a:r>
          </a:p>
          <a:p>
            <a:pPr marL="54610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4610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54610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54610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 d;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 cin &gt;&gt; d;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 switch( d ) {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1: </a:t>
            </a:r>
            <a:r>
              <a:rPr lang="en-GB" sz="4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Понеделник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 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2: 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Вторник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 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3: 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Сряда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";) 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4: 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Четвъртък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5: 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Петък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 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6: 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Събота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 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case 7: 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Неделя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   default: </a:t>
            </a:r>
            <a:r>
              <a:rPr lang="en-GB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bg-BG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Числото не е в интервала</a:t>
            </a: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[1,7</a:t>
            </a:r>
            <a:r>
              <a:rPr lang="en-GB" sz="4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]!“);</a:t>
            </a:r>
            <a:endParaRPr lang="en-GB" sz="4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 </a:t>
            </a:r>
            <a:b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7285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47BC-E65A-2149-9368-FDD03D8E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25971"/>
            <a:ext cx="21945600" cy="1306576"/>
          </a:xfrm>
        </p:spPr>
        <p:txBody>
          <a:bodyPr>
            <a:normAutofit/>
          </a:bodyPr>
          <a:lstStyle/>
          <a:p>
            <a:r>
              <a:rPr lang="bg-BG" dirty="0"/>
              <a:t>Пример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E3D0-1CB8-4141-B346-2E81A79F7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153171"/>
            <a:ext cx="22747705" cy="97901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bg-BG" b="1" i="1" dirty="0"/>
              <a:t>Задача </a:t>
            </a:r>
            <a:r>
              <a:rPr lang="bg-BG" b="1" i="1" dirty="0" smtClean="0"/>
              <a:t>5.</a:t>
            </a:r>
            <a:r>
              <a:rPr lang="bg-BG" dirty="0" smtClean="0"/>
              <a:t> </a:t>
            </a:r>
            <a:r>
              <a:rPr lang="bg-BG" dirty="0"/>
              <a:t>Напишете програма, която да провери дали въведен символ е някоя от петте гласни на латинската азбука – </a:t>
            </a:r>
            <a:r>
              <a:rPr lang="en-US" dirty="0"/>
              <a:t>a, e, I, o, u</a:t>
            </a:r>
            <a:r>
              <a:rPr lang="bg-BG" dirty="0"/>
              <a:t>. </a:t>
            </a:r>
          </a:p>
          <a:p>
            <a:pPr marL="0" indent="0">
              <a:buNone/>
            </a:pPr>
            <a:r>
              <a:rPr lang="bg-BG" dirty="0"/>
              <a:t>Ще използваме следния алгоритъм: </a:t>
            </a:r>
          </a:p>
          <a:p>
            <a:pPr lvl="1"/>
            <a:r>
              <a:rPr lang="bg-BG" dirty="0"/>
              <a:t>Четем символ от клавиатурата. </a:t>
            </a:r>
          </a:p>
          <a:p>
            <a:pPr lvl="1"/>
            <a:r>
              <a:rPr lang="bg-BG" dirty="0"/>
              <a:t>Проверяваме дали е гласна. </a:t>
            </a:r>
          </a:p>
          <a:p>
            <a:pPr lvl="1"/>
            <a:r>
              <a:rPr lang="bg-BG" dirty="0"/>
              <a:t>Ако знакът е гласна </a:t>
            </a:r>
            <a:r>
              <a:rPr lang="bg-BG" dirty="0" smtClean="0"/>
              <a:t>буква, </a:t>
            </a:r>
            <a:r>
              <a:rPr lang="bg-BG" dirty="0"/>
              <a:t>отпечатваме </a:t>
            </a:r>
            <a:r>
              <a:rPr lang="en-US" dirty="0"/>
              <a:t>YES</a:t>
            </a:r>
            <a:r>
              <a:rPr lang="bg-BG" dirty="0"/>
              <a:t>. </a:t>
            </a:r>
          </a:p>
          <a:p>
            <a:pPr lvl="1"/>
            <a:r>
              <a:rPr lang="bg-BG" dirty="0"/>
              <a:t>Ако знакът</a:t>
            </a:r>
            <a:r>
              <a:rPr lang="en-US" dirty="0"/>
              <a:t> </a:t>
            </a:r>
            <a:r>
              <a:rPr lang="bg-BG" dirty="0"/>
              <a:t>не е гласна </a:t>
            </a:r>
            <a:r>
              <a:rPr lang="bg-BG" dirty="0" smtClean="0"/>
              <a:t>буква, </a:t>
            </a:r>
            <a:r>
              <a:rPr lang="bg-BG" dirty="0"/>
              <a:t>отпечатваме </a:t>
            </a:r>
            <a:r>
              <a:rPr lang="en-US" dirty="0"/>
              <a:t>NO</a:t>
            </a:r>
            <a:r>
              <a:rPr lang="bg-BG" dirty="0"/>
              <a:t>.</a:t>
            </a:r>
          </a:p>
          <a:p>
            <a:r>
              <a:rPr lang="bg-BG" dirty="0"/>
              <a:t>В реализацията се използва един оператор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en-GB" dirty="0"/>
              <a:t>. </a:t>
            </a:r>
          </a:p>
          <a:p>
            <a:r>
              <a:rPr lang="bg-BG" dirty="0"/>
              <a:t>За подобряване на четимостта на програмата се използва изброимия тип </a:t>
            </a:r>
            <a:r>
              <a:rPr lang="en-GB" dirty="0">
                <a:latin typeface="Consolas" panose="020B0609020204030204" pitchFamily="49" charset="0"/>
              </a:rPr>
              <a:t>Vowels</a:t>
            </a:r>
            <a:r>
              <a:rPr lang="en-GB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063174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C9AE5-938E-4D49-B571-53F33CC9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821" y="573129"/>
            <a:ext cx="22675516" cy="11795334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en-US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Vowel </a:t>
            </a:r>
          </a:p>
          <a:p>
            <a:pPr marL="0" indent="0">
              <a:buNone/>
            </a:pPr>
            <a:r>
              <a:rPr lang="en-GB" sz="5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Vowels {a='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a',e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='e', i='i', o='o', u='u' };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Main()</a:t>
            </a: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char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bool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GB" sz="5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5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US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KeyChar</a:t>
            </a:r>
            <a:r>
              <a:rPr lang="en-US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endParaRPr lang="en-GB" sz="5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a: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e: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i: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o: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u: 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};</a:t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GB" sz="5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sz="5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>)?”YES”:”NO</a:t>
            </a: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  <a: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5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5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5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4700" dirty="0"/>
              <a:t>Тази програма има един недостатък. Ще се справи ли тя със </a:t>
            </a:r>
            <a:r>
              <a:rPr lang="bg-BG" sz="4700" dirty="0" smtClean="0"/>
              <a:t>символа </a:t>
            </a:r>
            <a:r>
              <a:rPr lang="en-GB" sz="4700" dirty="0"/>
              <a:t>U</a:t>
            </a:r>
            <a:r>
              <a:rPr lang="bg-BG" sz="4700" dirty="0"/>
              <a:t> или </a:t>
            </a:r>
            <a:r>
              <a:rPr lang="en-US" sz="4700" dirty="0"/>
              <a:t>I?</a:t>
            </a:r>
            <a:endParaRPr lang="en-GB" sz="4700" dirty="0"/>
          </a:p>
          <a:p>
            <a:r>
              <a:rPr lang="en-GB" sz="4700" dirty="0"/>
              <a:t>U </a:t>
            </a:r>
            <a:r>
              <a:rPr lang="bg-BG" sz="4700" dirty="0"/>
              <a:t>и </a:t>
            </a:r>
            <a:r>
              <a:rPr lang="en-GB" sz="4700" dirty="0"/>
              <a:t>I </a:t>
            </a:r>
            <a:r>
              <a:rPr lang="bg-BG" sz="4700" dirty="0"/>
              <a:t>няма да бъдат разпознати като гласни, защото програмата не разпознава гласните, записани с главни букви. </a:t>
            </a:r>
          </a:p>
          <a:p>
            <a:r>
              <a:rPr lang="bg-BG" sz="4700" dirty="0"/>
              <a:t>Преди да отстраним допуснатата неточност, да разгледаме особеностите на оператора </a:t>
            </a:r>
            <a:r>
              <a:rPr lang="en-GB" sz="4700" dirty="0"/>
              <a:t>switch. </a:t>
            </a:r>
          </a:p>
          <a:p>
            <a:r>
              <a:rPr lang="bg-BG" sz="4700" dirty="0"/>
              <a:t>Стойността след ключовата дума </a:t>
            </a:r>
            <a:r>
              <a:rPr lang="en-GB" sz="4700" dirty="0"/>
              <a:t>case </a:t>
            </a:r>
            <a:r>
              <a:rPr lang="bg-BG" sz="4700" dirty="0"/>
              <a:t>се нарича етикет </a:t>
            </a:r>
            <a:r>
              <a:rPr lang="en-GB" sz="4700" dirty="0"/>
              <a:t>case (case label). </a:t>
            </a:r>
            <a:r>
              <a:rPr lang="bg-BG" sz="4700" dirty="0"/>
              <a:t>След него задължително следва ":". </a:t>
            </a:r>
          </a:p>
        </p:txBody>
      </p:sp>
    </p:spTree>
    <p:extLst>
      <p:ext uri="{BB962C8B-B14F-4D97-AF65-F5344CB8AC3E}">
        <p14:creationId xmlns:p14="http://schemas.microsoft.com/office/powerpoint/2010/main" val="53851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9D3A-6241-9044-A33D-6E8CBC1C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1705" y="938463"/>
            <a:ext cx="22266442" cy="113818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Всеки етикет </a:t>
            </a:r>
            <a:r>
              <a:rPr lang="en-GB" dirty="0"/>
              <a:t>case </a:t>
            </a:r>
            <a:r>
              <a:rPr lang="bg-BG" dirty="0"/>
              <a:t>е израз, чиято стойност е цяло число. </a:t>
            </a:r>
          </a:p>
          <a:p>
            <a:pPr>
              <a:lnSpc>
                <a:spcPct val="120000"/>
              </a:lnSpc>
            </a:pPr>
            <a:r>
              <a:rPr lang="en-US" dirty="0"/>
              <a:t>!!! </a:t>
            </a:r>
            <a:r>
              <a:rPr lang="bg-BG" b="1" dirty="0"/>
              <a:t>Два етикета не бива да имат еднаква стойност</a:t>
            </a:r>
            <a:r>
              <a:rPr lang="bg-BG" dirty="0"/>
              <a:t>. В противен случай компилаторът сигнализира за грешка. </a:t>
            </a:r>
          </a:p>
          <a:p>
            <a:pPr>
              <a:lnSpc>
                <a:spcPct val="120000"/>
              </a:lnSpc>
            </a:pPr>
            <a:r>
              <a:rPr lang="bg-BG" dirty="0" smtClean="0"/>
              <a:t>Операторът</a:t>
            </a:r>
            <a:r>
              <a:rPr lang="bg-BG" sz="5200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GB" dirty="0"/>
              <a:t> </a:t>
            </a:r>
            <a:r>
              <a:rPr lang="bg-BG" dirty="0"/>
              <a:t>предизвиква излизане от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en-GB" dirty="0"/>
              <a:t>. </a:t>
            </a:r>
            <a:r>
              <a:rPr lang="bg-BG" dirty="0"/>
              <a:t>Управлението се предава на първия оператор след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en-GB" dirty="0"/>
              <a:t>. </a:t>
            </a:r>
          </a:p>
          <a:p>
            <a:pPr>
              <a:lnSpc>
                <a:spcPct val="120000"/>
              </a:lnSpc>
            </a:pPr>
            <a:r>
              <a:rPr lang="bg-BG" dirty="0"/>
              <a:t>В примера това е операторът: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)?”YES”:”NO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за илюстрация</a:t>
            </a:r>
          </a:p>
          <a:p>
            <a:pPr>
              <a:lnSpc>
                <a:spcPct val="120000"/>
              </a:lnSpc>
            </a:pPr>
            <a:r>
              <a:rPr lang="bg-BG" dirty="0"/>
              <a:t>Добре е да се постави коментар за съзнателно пропуснат </a:t>
            </a:r>
            <a:r>
              <a:rPr lang="en-GB" dirty="0"/>
              <a:t>break. </a:t>
            </a:r>
            <a:r>
              <a:rPr lang="bg-BG" dirty="0"/>
              <a:t>Коментар не е необходим, ако контекстът е достатъчен за изясняване на смисъла. </a:t>
            </a:r>
          </a:p>
          <a:p>
            <a:pPr>
              <a:lnSpc>
                <a:spcPct val="120000"/>
              </a:lnSpc>
            </a:pPr>
            <a:r>
              <a:rPr lang="bg-BG" dirty="0"/>
              <a:t>Кога програмистът съзнателно пропуска </a:t>
            </a:r>
            <a:r>
              <a:rPr lang="en-GB" dirty="0">
                <a:latin typeface="Consolas" panose="020B0609020204030204" pitchFamily="49" charset="0"/>
              </a:rPr>
              <a:t>break</a:t>
            </a:r>
            <a:r>
              <a:rPr lang="en-GB" dirty="0"/>
              <a:t>? </a:t>
            </a:r>
            <a:r>
              <a:rPr lang="bg-BG" dirty="0"/>
              <a:t>Първо, когато за няколко стойности от множеството трябва да се извършат еднакви действия. Всяка отделна стойност, обаче, трябва да има </a:t>
            </a:r>
            <a:r>
              <a:rPr lang="en-US" dirty="0">
                <a:latin typeface="Consolas" panose="020B0609020204030204" pitchFamily="49" charset="0"/>
              </a:rPr>
              <a:t>case</a:t>
            </a:r>
            <a:r>
              <a:rPr lang="en-US" dirty="0"/>
              <a:t> </a:t>
            </a:r>
            <a:r>
              <a:rPr lang="bg-BG" dirty="0"/>
              <a:t>етикет. </a:t>
            </a:r>
          </a:p>
          <a:p>
            <a:pPr>
              <a:lnSpc>
                <a:spcPct val="120000"/>
              </a:lnSpc>
            </a:pPr>
            <a:r>
              <a:rPr lang="bg-BG" dirty="0"/>
              <a:t>Да припомним, че нашата програма не може да обработва гласни, записани с главни букви. </a:t>
            </a:r>
          </a:p>
        </p:txBody>
      </p:sp>
    </p:spTree>
    <p:extLst>
      <p:ext uri="{BB962C8B-B14F-4D97-AF65-F5344CB8AC3E}">
        <p14:creationId xmlns:p14="http://schemas.microsoft.com/office/powerpoint/2010/main" val="808404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AF1D-1E0D-D540-950B-C3633F56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74700"/>
            <a:ext cx="21945600" cy="1021443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39DE-00A9-5142-8D37-FC44C448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796143"/>
            <a:ext cx="22783800" cy="11387221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Vowels { a='a', e='e',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o='o', u=‘u’, A='A', E='E', I='I', O='O', U='U' };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Main()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char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bool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switch 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A: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a: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E: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e: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I: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i: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O: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o: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U: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case u: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isVowel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break;    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}; 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край на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45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5447-8564-4342-B095-452050A5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Оператори за преход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A9878-023A-3E41-AC10-38224D69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3243178"/>
            <a:ext cx="21945599" cy="848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Операторите за преход предават безусловно управлението в някаква точка на програмата. </a:t>
            </a:r>
          </a:p>
          <a:p>
            <a:pPr>
              <a:lnSpc>
                <a:spcPct val="150000"/>
              </a:lnSpc>
            </a:pPr>
            <a:r>
              <a:rPr lang="bg-BG" dirty="0"/>
              <a:t>В </a:t>
            </a:r>
            <a:r>
              <a:rPr lang="bg-BG" dirty="0" smtClean="0"/>
              <a:t>С</a:t>
            </a:r>
            <a:r>
              <a:rPr lang="en-US" dirty="0" smtClean="0"/>
              <a:t>#</a:t>
            </a:r>
            <a:r>
              <a:rPr lang="bg-BG" dirty="0" smtClean="0"/>
              <a:t> </a:t>
            </a:r>
            <a:r>
              <a:rPr lang="bg-BG" dirty="0"/>
              <a:t>такива операторите са </a:t>
            </a:r>
            <a:r>
              <a:rPr lang="en-GB" dirty="0">
                <a:latin typeface="Consolas" panose="020B0609020204030204" pitchFamily="49" charset="0"/>
              </a:rPr>
              <a:t>break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continue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latin typeface="Consolas" panose="020B0609020204030204" pitchFamily="49" charset="0"/>
              </a:rPr>
              <a:t>goto</a:t>
            </a:r>
            <a:r>
              <a:rPr lang="en-GB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733723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553D-01C1-1D4A-83CA-81A90067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 </a:t>
            </a:r>
            <a:r>
              <a:rPr lang="en-GB" dirty="0"/>
              <a:t>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E0D05-E119-9141-83B0-23BF975D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653" y="2978484"/>
            <a:ext cx="21945599" cy="848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Оператор </a:t>
            </a:r>
            <a:r>
              <a:rPr lang="en-GB" dirty="0"/>
              <a:t>break </a:t>
            </a:r>
            <a:r>
              <a:rPr lang="bg-BG" dirty="0"/>
              <a:t>прекъсва изпълнението на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bg-BG" dirty="0"/>
              <a:t>, но и на операторите</a:t>
            </a:r>
            <a:r>
              <a:rPr lang="en-US" dirty="0"/>
              <a:t> </a:t>
            </a:r>
            <a:r>
              <a:rPr lang="bg-BG" dirty="0"/>
              <a:t>за цикъл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for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do</a:t>
            </a:r>
            <a:r>
              <a:rPr lang="bg-BG" dirty="0"/>
              <a:t>, с които ще се запознаем по-нататък.</a:t>
            </a:r>
            <a:r>
              <a:rPr lang="en-GB" dirty="0"/>
              <a:t> </a:t>
            </a:r>
          </a:p>
          <a:p>
            <a:pPr>
              <a:lnSpc>
                <a:spcPct val="150000"/>
              </a:lnSpc>
            </a:pPr>
            <a:r>
              <a:rPr lang="bg-BG" dirty="0"/>
              <a:t>Ако няколко от изброените по-горе оператори са вложени един в друг, ще се прекрати изпълнението на този, </a:t>
            </a:r>
            <a:r>
              <a:rPr lang="bg-BG" dirty="0" smtClean="0"/>
              <a:t>ко</a:t>
            </a:r>
            <a:r>
              <a:rPr lang="bg-BG" dirty="0"/>
              <a:t>й</a:t>
            </a:r>
            <a:r>
              <a:rPr lang="bg-BG" dirty="0" smtClean="0"/>
              <a:t>то </a:t>
            </a:r>
            <a:r>
              <a:rPr lang="bg-BG" dirty="0"/>
              <a:t>съдържа </a:t>
            </a:r>
            <a:r>
              <a:rPr lang="en-GB" sz="3700" dirty="0">
                <a:latin typeface="Consolas" panose="020B0609020204030204" pitchFamily="49" charset="0"/>
              </a:rPr>
              <a:t>break</a:t>
            </a:r>
            <a:r>
              <a:rPr lang="en-GB" dirty="0"/>
              <a:t> </a:t>
            </a:r>
            <a:r>
              <a:rPr lang="bg-BG" dirty="0"/>
              <a:t>в тялото си. </a:t>
            </a:r>
          </a:p>
          <a:p>
            <a:pPr>
              <a:lnSpc>
                <a:spcPct val="150000"/>
              </a:lnSpc>
            </a:pPr>
            <a:r>
              <a:rPr lang="bg-BG" dirty="0"/>
              <a:t>Изпълнението продължава от първия оператор след прекъснатия.</a:t>
            </a:r>
          </a:p>
        </p:txBody>
      </p:sp>
    </p:spTree>
    <p:extLst>
      <p:ext uri="{BB962C8B-B14F-4D97-AF65-F5344CB8AC3E}">
        <p14:creationId xmlns:p14="http://schemas.microsoft.com/office/powerpoint/2010/main" val="15186849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Title"/>
          <p:cNvSpPr txBox="1">
            <a:spLocks noGrp="1"/>
          </p:cNvSpPr>
          <p:nvPr>
            <p:ph type="title"/>
          </p:nvPr>
        </p:nvSpPr>
        <p:spPr>
          <a:xfrm>
            <a:off x="1171074" y="1183774"/>
            <a:ext cx="21945600" cy="17272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В тази тема ще стане </a:t>
            </a:r>
            <a:r>
              <a:rPr lang="bg-BG" dirty="0" smtClean="0"/>
              <a:t>дума за:</a:t>
            </a:r>
            <a:endParaRPr dirty="0"/>
          </a:p>
        </p:txBody>
      </p:sp>
      <p:sp>
        <p:nvSpPr>
          <p:cNvPr id="159" name="Slide bullet text"/>
          <p:cNvSpPr txBox="1">
            <a:spLocks noGrp="1"/>
          </p:cNvSpPr>
          <p:nvPr>
            <p:ph type="body" idx="1"/>
          </p:nvPr>
        </p:nvSpPr>
        <p:spPr>
          <a:xfrm>
            <a:off x="2459483" y="3941011"/>
            <a:ext cx="21603675" cy="695960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ru-RU" sz="5400" dirty="0"/>
              <a:t>Структура и организация на C# </a:t>
            </a:r>
            <a:r>
              <a:rPr lang="ru-RU" sz="5400" dirty="0" smtClean="0"/>
              <a:t>програма</a:t>
            </a:r>
            <a:endParaRPr lang="bg-BG" sz="5400" dirty="0" smtClean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Условен оператор – управление на реда на изпълнението на операторите на програмата</a:t>
            </a:r>
            <a:endParaRPr lang="bg-BG" sz="5400" dirty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Превключвател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Едномерни, двумерни и назъбени масиви</a:t>
            </a:r>
            <a:endParaRPr lang="bg-BG" sz="5400" dirty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Оператори </a:t>
            </a:r>
            <a:r>
              <a:rPr lang="bg-BG" sz="5400" dirty="0"/>
              <a:t>за </a:t>
            </a:r>
            <a:r>
              <a:rPr lang="bg-BG" sz="5400" dirty="0" smtClean="0"/>
              <a:t>организиране на цикли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sz="5400" dirty="0" smtClean="0"/>
              <a:t>Оператор за безусловен преход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sz="5400" dirty="0" smtClean="0"/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400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7252-BDCC-2846-AAD4-A71581FE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 </a:t>
            </a:r>
            <a:r>
              <a:rPr lang="en-GB" dirty="0"/>
              <a:t>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2C3A-CA97-404C-8BBA-20B81508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211" y="2930356"/>
            <a:ext cx="21948577" cy="98231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Оператор </a:t>
            </a:r>
            <a:r>
              <a:rPr lang="en-GB" sz="3700" dirty="0">
                <a:latin typeface="Consolas" panose="020B0609020204030204" pitchFamily="49" charset="0"/>
              </a:rPr>
              <a:t>continue</a:t>
            </a:r>
            <a:r>
              <a:rPr lang="en-GB" dirty="0"/>
              <a:t> </a:t>
            </a:r>
            <a:r>
              <a:rPr lang="bg-BG" dirty="0"/>
              <a:t>прекратява текущото изпълнение (итерация) на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for</a:t>
            </a:r>
            <a:r>
              <a:rPr lang="en-GB" dirty="0"/>
              <a:t> </a:t>
            </a:r>
            <a:r>
              <a:rPr lang="bg-BG" dirty="0"/>
              <a:t>или </a:t>
            </a:r>
            <a:r>
              <a:rPr lang="en-GB" dirty="0">
                <a:latin typeface="Consolas" panose="020B0609020204030204" pitchFamily="49" charset="0"/>
              </a:rPr>
              <a:t>do</a:t>
            </a:r>
            <a:r>
              <a:rPr lang="en-GB" dirty="0"/>
              <a:t>. </a:t>
            </a:r>
          </a:p>
          <a:p>
            <a:pPr>
              <a:lnSpc>
                <a:spcPct val="150000"/>
              </a:lnSpc>
            </a:pPr>
            <a:r>
              <a:rPr lang="bg-BG" dirty="0"/>
              <a:t>При влагане </a:t>
            </a:r>
            <a:r>
              <a:rPr lang="en-GB" dirty="0">
                <a:latin typeface="Consolas" panose="020B0609020204030204" pitchFamily="49" charset="0"/>
              </a:rPr>
              <a:t>continue</a:t>
            </a:r>
            <a:r>
              <a:rPr lang="en-GB" dirty="0"/>
              <a:t> </a:t>
            </a:r>
            <a:r>
              <a:rPr lang="bg-BG" dirty="0"/>
              <a:t>прекратява текущата итерация на оператора, в чието тяло непосредствено се намира. </a:t>
            </a:r>
          </a:p>
          <a:p>
            <a:pPr>
              <a:lnSpc>
                <a:spcPct val="150000"/>
              </a:lnSpc>
            </a:pPr>
            <a:r>
              <a:rPr lang="bg-BG" dirty="0"/>
              <a:t>Ако </a:t>
            </a:r>
            <a:r>
              <a:rPr lang="en-GB" dirty="0"/>
              <a:t>continue </a:t>
            </a:r>
            <a:r>
              <a:rPr lang="bg-BG" dirty="0"/>
              <a:t>е в тялото на </a:t>
            </a:r>
            <a:r>
              <a:rPr lang="en-GB" dirty="0">
                <a:latin typeface="Consolas" panose="020B0609020204030204" pitchFamily="49" charset="0"/>
              </a:rPr>
              <a:t>while</a:t>
            </a:r>
            <a:r>
              <a:rPr lang="en-GB" dirty="0"/>
              <a:t> </a:t>
            </a:r>
            <a:r>
              <a:rPr lang="bg-BG" dirty="0"/>
              <a:t>или </a:t>
            </a:r>
            <a:r>
              <a:rPr lang="en-GB" dirty="0">
                <a:latin typeface="Consolas" panose="020B0609020204030204" pitchFamily="49" charset="0"/>
              </a:rPr>
              <a:t>do</a:t>
            </a:r>
            <a:r>
              <a:rPr lang="en-GB" dirty="0"/>
              <a:t>, </a:t>
            </a:r>
            <a:r>
              <a:rPr lang="bg-BG" dirty="0"/>
              <a:t>изпълнението продължава с ново оценяване на </a:t>
            </a:r>
            <a:r>
              <a:rPr lang="bg-BG" i="1" dirty="0"/>
              <a:t>израза-условие</a:t>
            </a:r>
            <a:r>
              <a:rPr lang="bg-BG" dirty="0"/>
              <a:t>. </a:t>
            </a:r>
          </a:p>
          <a:p>
            <a:pPr>
              <a:lnSpc>
                <a:spcPct val="150000"/>
              </a:lnSpc>
            </a:pPr>
            <a:r>
              <a:rPr lang="bg-BG" dirty="0"/>
              <a:t>За разлика от </a:t>
            </a:r>
            <a:r>
              <a:rPr lang="en-GB" dirty="0">
                <a:latin typeface="Consolas" panose="020B0609020204030204" pitchFamily="49" charset="0"/>
              </a:rPr>
              <a:t>break</a:t>
            </a:r>
            <a:r>
              <a:rPr lang="en-GB" dirty="0"/>
              <a:t>, </a:t>
            </a:r>
            <a:r>
              <a:rPr lang="bg-BG" dirty="0" smtClean="0"/>
              <a:t>който </a:t>
            </a:r>
            <a:r>
              <a:rPr lang="bg-BG" dirty="0"/>
              <a:t>прекратява изпълнението на целия цикъл, </a:t>
            </a:r>
            <a:r>
              <a:rPr lang="en-GB" dirty="0">
                <a:latin typeface="Consolas" panose="020B0609020204030204" pitchFamily="49" charset="0"/>
              </a:rPr>
              <a:t>continue</a:t>
            </a:r>
            <a:r>
              <a:rPr lang="en-GB" dirty="0"/>
              <a:t> </a:t>
            </a:r>
            <a:r>
              <a:rPr lang="bg-BG" dirty="0"/>
              <a:t>прекратява само изпълнението на текущата итерация.</a:t>
            </a:r>
          </a:p>
        </p:txBody>
      </p:sp>
    </p:spTree>
    <p:extLst>
      <p:ext uri="{BB962C8B-B14F-4D97-AF65-F5344CB8AC3E}">
        <p14:creationId xmlns:p14="http://schemas.microsoft.com/office/powerpoint/2010/main" val="66844883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4619-9A8F-4B4F-9B1F-BFB1A351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 </a:t>
            </a:r>
            <a:r>
              <a:rPr lang="en-GB" dirty="0"/>
              <a:t>goto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81DFA-B984-4740-8A2C-D2C46921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1808" y="2117558"/>
            <a:ext cx="21948577" cy="115984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Операторът </a:t>
            </a:r>
            <a:r>
              <a:rPr lang="en-US" sz="3700" dirty="0" err="1">
                <a:latin typeface="Consolas" panose="020B0609020204030204" pitchFamily="49" charset="0"/>
              </a:rPr>
              <a:t>goto</a:t>
            </a:r>
            <a:r>
              <a:rPr lang="en-US" dirty="0"/>
              <a:t>, </a:t>
            </a:r>
            <a:r>
              <a:rPr lang="bg-BG" dirty="0" smtClean="0"/>
              <a:t>вече се </a:t>
            </a:r>
            <a:r>
              <a:rPr lang="bg-BG" dirty="0"/>
              <a:t>използва много </a:t>
            </a:r>
            <a:r>
              <a:rPr lang="bg-BG" dirty="0" smtClean="0"/>
              <a:t>рядко, </a:t>
            </a:r>
            <a:r>
              <a:rPr lang="bg-BG" dirty="0"/>
              <a:t>за да не кажем, че не се използва изобщо. Това е защото на практика той не е необходим и продължава да се поддържа в </a:t>
            </a:r>
            <a:r>
              <a:rPr lang="en-US" dirty="0" smtClean="0"/>
              <a:t>C#</a:t>
            </a:r>
            <a:r>
              <a:rPr lang="bg-BG" dirty="0" smtClean="0"/>
              <a:t> </a:t>
            </a:r>
            <a:r>
              <a:rPr lang="bg-BG" dirty="0"/>
              <a:t>по традиция с отминали използвания на езика.</a:t>
            </a:r>
          </a:p>
          <a:p>
            <a:pPr>
              <a:lnSpc>
                <a:spcPct val="100000"/>
              </a:lnSpc>
            </a:pPr>
            <a:r>
              <a:rPr lang="bg-BG" dirty="0"/>
              <a:t>Синтаксисът му е 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bg-BG" i="1" dirty="0">
                <a:latin typeface="Consolas" panose="020B0609020204030204" pitchFamily="49" charset="0"/>
              </a:rPr>
              <a:t>етикет</a:t>
            </a:r>
            <a:r>
              <a:rPr lang="en-US" sz="3700" dirty="0">
                <a:latin typeface="Consolas" panose="020B0609020204030204" pitchFamily="49" charset="0"/>
              </a:rPr>
              <a:t>;</a:t>
            </a:r>
            <a:r>
              <a:rPr lang="bg-BG" sz="3700" dirty="0">
                <a:latin typeface="Consolas" panose="020B0609020204030204" pitchFamily="49" charset="0"/>
              </a:rPr>
              <a:t>, </a:t>
            </a:r>
            <a:r>
              <a:rPr lang="bg-BG" dirty="0"/>
              <a:t>където </a:t>
            </a:r>
            <a:r>
              <a:rPr lang="bg-BG" i="1" dirty="0">
                <a:latin typeface="Consolas" panose="020B0609020204030204" pitchFamily="49" charset="0"/>
              </a:rPr>
              <a:t>етикет </a:t>
            </a:r>
            <a:r>
              <a:rPr lang="bg-BG" dirty="0"/>
              <a:t>е име последвано от две точки.  </a:t>
            </a:r>
          </a:p>
          <a:p>
            <a:pPr>
              <a:lnSpc>
                <a:spcPct val="100000"/>
              </a:lnSpc>
            </a:pPr>
            <a:r>
              <a:rPr lang="bg-BG" dirty="0"/>
              <a:t> Например: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end;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end: ; // </a:t>
            </a: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празен оператор 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 изпълнение на този оператор, програмата преминава безусловно към изпълнение на </a:t>
            </a:r>
            <a:r>
              <a:rPr lang="bg-BG" dirty="0" smtClean="0"/>
              <a:t>оператора, </a:t>
            </a:r>
            <a:r>
              <a:rPr lang="bg-BG" dirty="0"/>
              <a:t>непосредствено следващ след </a:t>
            </a:r>
            <a:r>
              <a:rPr lang="bg-BG" i="1" dirty="0">
                <a:latin typeface="Consolas" panose="020B0609020204030204" pitchFamily="49" charset="0"/>
              </a:rPr>
              <a:t>етикет</a:t>
            </a:r>
            <a:r>
              <a:rPr lang="bg-BG" dirty="0"/>
              <a:t>. Етикетите трябва да са уникални, за да може програмата да направи искания преход.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Оператор </a:t>
            </a:r>
            <a:r>
              <a:rPr lang="en-GB" dirty="0"/>
              <a:t>goto </a:t>
            </a:r>
            <a:r>
              <a:rPr lang="bg-BG" dirty="0"/>
              <a:t>не може да прескача дефиниция на променлива, която се инициализира явно или неявно, освен ако дефиницията се намира в блок и целият блок се прескочи.</a:t>
            </a:r>
          </a:p>
        </p:txBody>
      </p:sp>
    </p:spTree>
    <p:extLst>
      <p:ext uri="{BB962C8B-B14F-4D97-AF65-F5344CB8AC3E}">
        <p14:creationId xmlns:p14="http://schemas.microsoft.com/office/powerpoint/2010/main" val="28619115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D5EC-16BE-6240-9AB9-2BB5C5BE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9370-26C1-ED47-8091-73BDF1486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Задача 1. </a:t>
            </a:r>
            <a:r>
              <a:rPr lang="bg-BG" dirty="0"/>
              <a:t>Съставете С</a:t>
            </a:r>
            <a:r>
              <a:rPr lang="en-US" dirty="0"/>
              <a:t>#</a:t>
            </a:r>
            <a:r>
              <a:rPr lang="bg-BG" dirty="0"/>
              <a:t> конзолна </a:t>
            </a:r>
            <a:r>
              <a:rPr lang="bg-BG" dirty="0" smtClean="0"/>
              <a:t>програма</a:t>
            </a:r>
            <a:r>
              <a:rPr lang="en-US" dirty="0" smtClean="0"/>
              <a:t>, </a:t>
            </a:r>
            <a:r>
              <a:rPr lang="bg-BG" dirty="0" smtClean="0"/>
              <a:t>която извежда име на месец по зададен пореден номер на месец. Ползвайте </a:t>
            </a:r>
            <a:r>
              <a:rPr lang="en-US" dirty="0" smtClean="0"/>
              <a:t>Switch Case. </a:t>
            </a:r>
            <a:r>
              <a:rPr lang="bg-BG" dirty="0" smtClean="0"/>
              <a:t>Вариант 2 с използване на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  <a:endParaRPr lang="bg-BG" dirty="0"/>
          </a:p>
          <a:p>
            <a:r>
              <a:rPr lang="bg-BG" b="1" dirty="0"/>
              <a:t>Задача </a:t>
            </a:r>
            <a:r>
              <a:rPr lang="bg-BG" b="1" dirty="0" smtClean="0"/>
              <a:t>2.</a:t>
            </a:r>
            <a:r>
              <a:rPr lang="bg-BG" dirty="0" smtClean="0"/>
              <a:t> </a:t>
            </a:r>
            <a:r>
              <a:rPr lang="bg-BG" dirty="0"/>
              <a:t>Съставете </a:t>
            </a:r>
            <a:r>
              <a:rPr lang="bg-BG" dirty="0" smtClean="0"/>
              <a:t>С</a:t>
            </a:r>
            <a:r>
              <a:rPr lang="en-US" dirty="0"/>
              <a:t>#</a:t>
            </a:r>
            <a:r>
              <a:rPr lang="bg-BG" dirty="0" smtClean="0"/>
              <a:t> </a:t>
            </a:r>
            <a:r>
              <a:rPr lang="bg-BG" dirty="0"/>
              <a:t>конзолна програма, чрез която да изведете на екрана дали дадено реално число принадлежи на интервал дефиниран от програмиста с константни начало и край [</a:t>
            </a:r>
            <a:r>
              <a:rPr lang="en-GB" dirty="0"/>
              <a:t>MIN, MAX]. </a:t>
            </a:r>
            <a:endParaRPr lang="bg-BG" dirty="0"/>
          </a:p>
          <a:p>
            <a:r>
              <a:rPr lang="bg-BG" b="1" dirty="0"/>
              <a:t>Задача </a:t>
            </a:r>
            <a:r>
              <a:rPr lang="bg-BG" b="1" dirty="0" smtClean="0"/>
              <a:t>3. </a:t>
            </a:r>
            <a:r>
              <a:rPr lang="bg-BG" dirty="0"/>
              <a:t>Съставете </a:t>
            </a:r>
            <a:r>
              <a:rPr lang="bg-BG" dirty="0" smtClean="0"/>
              <a:t>С</a:t>
            </a:r>
            <a:r>
              <a:rPr lang="en-US" dirty="0"/>
              <a:t>#</a:t>
            </a:r>
            <a:r>
              <a:rPr lang="bg-BG" dirty="0" smtClean="0"/>
              <a:t> </a:t>
            </a:r>
            <a:r>
              <a:rPr lang="bg-BG" dirty="0"/>
              <a:t>конзолна програма, чрез която да изведете на екрана всяка цифра на въведено от потребителя произволно цяло число.</a:t>
            </a:r>
          </a:p>
          <a:p>
            <a:r>
              <a:rPr lang="bg-BG" b="1" dirty="0"/>
              <a:t>Задача </a:t>
            </a:r>
            <a:r>
              <a:rPr lang="bg-BG" b="1" dirty="0" smtClean="0"/>
              <a:t>4.</a:t>
            </a:r>
            <a:r>
              <a:rPr lang="bg-BG" dirty="0" smtClean="0"/>
              <a:t> </a:t>
            </a:r>
            <a:r>
              <a:rPr lang="bg-BG" dirty="0"/>
              <a:t>Да се проучи как работи и за какво се използва функцията </a:t>
            </a:r>
            <a:r>
              <a:rPr lang="en-GB" dirty="0"/>
              <a:t>rand(). </a:t>
            </a:r>
            <a:r>
              <a:rPr lang="bg-BG" dirty="0"/>
              <a:t>Съставете изрази, включващи извикване на тази функция, за да можете да генерирате псевдо случайно цяло число в посочен от потребителя интервал. След което допълнете функционалността на програмата като отпечатате цифрите на така генерираното число (всяка на нов ред), само ако числото има най-много 3 цифри. </a:t>
            </a:r>
          </a:p>
          <a:p>
            <a:r>
              <a:rPr lang="bg-BG" b="1" dirty="0"/>
              <a:t>Задача </a:t>
            </a:r>
            <a:r>
              <a:rPr lang="bg-BG" b="1" dirty="0" smtClean="0"/>
              <a:t>5.</a:t>
            </a:r>
            <a:r>
              <a:rPr lang="bg-BG" b="1" dirty="0"/>
              <a:t> </a:t>
            </a:r>
            <a:r>
              <a:rPr lang="bg-BG" dirty="0"/>
              <a:t> Да се проучи как функцията </a:t>
            </a:r>
            <a:r>
              <a:rPr lang="en-GB" dirty="0"/>
              <a:t>rand() </a:t>
            </a:r>
            <a:r>
              <a:rPr lang="bg-BG" dirty="0"/>
              <a:t>може да генерира случайни числа. Съставете израз, чрез който да можете да генерирате случайно реално число в зададен интервал.</a:t>
            </a:r>
          </a:p>
        </p:txBody>
      </p:sp>
    </p:spTree>
    <p:extLst>
      <p:ext uri="{BB962C8B-B14F-4D97-AF65-F5344CB8AC3E}">
        <p14:creationId xmlns:p14="http://schemas.microsoft.com/office/powerpoint/2010/main" val="332172605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bg-BG" dirty="0"/>
              <a:t>Изгревът е близо</a:t>
            </a:r>
            <a:endParaRPr dirty="0"/>
          </a:p>
        </p:txBody>
      </p:sp>
      <p:pic>
        <p:nvPicPr>
          <p:cNvPr id="163" name="Image" descr="Imag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4472" r="461" b="4884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165" name="Slide bullet text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/>
              <a:t>Благодаря за вниманието!</a:t>
            </a:r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Пано Панов</a:t>
            </a: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bg-BG" dirty="0"/>
          </a:p>
          <a:p>
            <a:pPr marL="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bg-BG" dirty="0" smtClean="0"/>
              <a:t>Готов </a:t>
            </a:r>
            <a:r>
              <a:rPr lang="bg-BG" dirty="0"/>
              <a:t>съм да отговарям на вашите въпроси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607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Изброим</a:t>
            </a:r>
            <a:r>
              <a:rPr lang="en-US" dirty="0" smtClean="0"/>
              <a:t> </a:t>
            </a:r>
            <a:r>
              <a:rPr lang="bg-BG" dirty="0" smtClean="0"/>
              <a:t>тип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909" y="2008554"/>
            <a:ext cx="21948578" cy="10968892"/>
          </a:xfrm>
        </p:spPr>
        <p:txBody>
          <a:bodyPr>
            <a:normAutofit lnSpcReduction="10000"/>
          </a:bodyPr>
          <a:lstStyle/>
          <a:p>
            <a:r>
              <a:rPr lang="bg-BG" b="1" i="1" dirty="0">
                <a:solidFill>
                  <a:schemeClr val="accent1">
                    <a:lumMod val="75000"/>
                  </a:schemeClr>
                </a:solidFill>
              </a:rPr>
              <a:t>Изброим тип </a:t>
            </a:r>
            <a:r>
              <a:rPr lang="bg-BG" dirty="0"/>
              <a:t>се дефинира в програма чрез ключовата дума </a:t>
            </a:r>
            <a:r>
              <a:rPr lang="en-GB" b="1" dirty="0" err="1">
                <a:latin typeface="Consolas" panose="020B0609020204030204" pitchFamily="49" charset="0"/>
              </a:rPr>
              <a:t>enum</a:t>
            </a:r>
            <a:r>
              <a:rPr lang="en-GB" dirty="0"/>
              <a:t>. </a:t>
            </a:r>
          </a:p>
          <a:p>
            <a:r>
              <a:rPr lang="bg-BG" dirty="0"/>
              <a:t>Стойности на изброимия тип са множество от идентификатори, съответстващи на целочислени константи от типа </a:t>
            </a:r>
            <a:r>
              <a:rPr lang="en-GB" dirty="0"/>
              <a:t>int. </a:t>
            </a:r>
          </a:p>
          <a:p>
            <a:r>
              <a:rPr lang="bg-BG" dirty="0"/>
              <a:t>Синтаксисът е </a:t>
            </a:r>
            <a:r>
              <a:rPr lang="bg-BG" dirty="0" smtClean="0"/>
              <a:t>следния:</a:t>
            </a:r>
            <a:r>
              <a:rPr lang="bg-BG" dirty="0"/>
              <a:t> </a:t>
            </a:r>
          </a:p>
          <a:p>
            <a:pPr marL="0" indent="0">
              <a:buNone/>
            </a:pPr>
            <a:r>
              <a:rPr lang="bg-BG" dirty="0" smtClean="0"/>
              <a:t>    </a:t>
            </a:r>
            <a:r>
              <a:rPr lang="en-US" dirty="0" smtClean="0"/>
              <a:t>&lt;</a:t>
            </a:r>
            <a:r>
              <a:rPr lang="bg-BG" dirty="0" smtClean="0"/>
              <a:t>модификатор&gt; </a:t>
            </a:r>
            <a:r>
              <a:rPr lang="en-GB" dirty="0" err="1" smtClean="0">
                <a:latin typeface="Consolas" panose="020B0609020204030204" pitchFamily="49" charset="0"/>
              </a:rPr>
              <a:t>enum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bg-BG" i="1" dirty="0">
                <a:latin typeface="Consolas" panose="020B0609020204030204" pitchFamily="49" charset="0"/>
              </a:rPr>
              <a:t>име</a:t>
            </a:r>
            <a:r>
              <a:rPr lang="en-US" i="1" dirty="0">
                <a:latin typeface="Consolas" panose="020B0609020204030204" pitchFamily="49" charset="0"/>
              </a:rPr>
              <a:t>_</a:t>
            </a:r>
            <a:r>
              <a:rPr lang="bg-BG" i="1" dirty="0">
                <a:latin typeface="Consolas" panose="020B0609020204030204" pitchFamily="49" charset="0"/>
              </a:rPr>
              <a:t>на</a:t>
            </a:r>
            <a:r>
              <a:rPr lang="en-US" i="1" dirty="0">
                <a:latin typeface="Consolas" panose="020B0609020204030204" pitchFamily="49" charset="0"/>
              </a:rPr>
              <a:t>_</a:t>
            </a:r>
            <a:r>
              <a:rPr lang="bg-BG" i="1" dirty="0">
                <a:latin typeface="Consolas" panose="020B0609020204030204" pitchFamily="49" charset="0"/>
              </a:rPr>
              <a:t>типа</a:t>
            </a:r>
            <a:r>
              <a:rPr lang="en-GB" dirty="0">
                <a:latin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</a:rPr>
            </a:br>
            <a:r>
              <a:rPr lang="bg-BG" dirty="0">
                <a:latin typeface="Consolas" panose="020B0609020204030204" pitchFamily="49" charset="0"/>
              </a:rPr>
              <a:t>	</a:t>
            </a:r>
            <a:r>
              <a:rPr lang="en-GB" dirty="0">
                <a:latin typeface="Consolas" panose="020B0609020204030204" pitchFamily="49" charset="0"/>
              </a:rPr>
              <a:t>{ 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bg-BG" i="1" dirty="0">
                <a:latin typeface="Consolas" panose="020B0609020204030204" pitchFamily="49" charset="0"/>
              </a:rPr>
              <a:t>идентификатор</a:t>
            </a:r>
            <a:r>
              <a:rPr lang="en-GB" dirty="0">
                <a:latin typeface="Consolas" panose="020B0609020204030204" pitchFamily="49" charset="0"/>
              </a:rPr>
              <a:t>_1 [ = </a:t>
            </a:r>
            <a:r>
              <a:rPr lang="bg-BG" i="1" dirty="0">
                <a:latin typeface="Consolas" panose="020B0609020204030204" pitchFamily="49" charset="0"/>
              </a:rPr>
              <a:t>израз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],  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bg-BG" dirty="0">
                <a:latin typeface="Consolas" panose="020B0609020204030204" pitchFamily="49" charset="0"/>
              </a:rPr>
              <a:t>	   </a:t>
            </a:r>
            <a:r>
              <a:rPr lang="bg-BG" i="1" dirty="0">
                <a:latin typeface="Consolas" panose="020B0609020204030204" pitchFamily="49" charset="0"/>
              </a:rPr>
              <a:t>идентификатор</a:t>
            </a:r>
            <a:r>
              <a:rPr lang="en-GB" dirty="0">
                <a:latin typeface="Consolas" panose="020B0609020204030204" pitchFamily="49" charset="0"/>
              </a:rPr>
              <a:t>_</a:t>
            </a:r>
            <a:r>
              <a:rPr lang="bg-BG" dirty="0">
                <a:latin typeface="Consolas" panose="020B0609020204030204" pitchFamily="49" charset="0"/>
              </a:rPr>
              <a:t>2</a:t>
            </a:r>
            <a:r>
              <a:rPr lang="en-GB" dirty="0">
                <a:latin typeface="Consolas" panose="020B0609020204030204" pitchFamily="49" charset="0"/>
              </a:rPr>
              <a:t> [ = </a:t>
            </a:r>
            <a:r>
              <a:rPr lang="bg-BG" i="1" dirty="0">
                <a:latin typeface="Consolas" panose="020B0609020204030204" pitchFamily="49" charset="0"/>
              </a:rPr>
              <a:t>израз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], .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bg-BG" dirty="0"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 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bg-BG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bg-BG" i="1" dirty="0">
                <a:latin typeface="Consolas" panose="020B0609020204030204" pitchFamily="49" charset="0"/>
              </a:rPr>
              <a:t>идентификатор</a:t>
            </a:r>
            <a:r>
              <a:rPr lang="en-GB" dirty="0">
                <a:latin typeface="Consolas" panose="020B0609020204030204" pitchFamily="49" charset="0"/>
              </a:rPr>
              <a:t>_N [ = </a:t>
            </a:r>
            <a:r>
              <a:rPr lang="bg-BG" i="1" dirty="0">
                <a:latin typeface="Consolas" panose="020B0609020204030204" pitchFamily="49" charset="0"/>
              </a:rPr>
              <a:t>израз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	}</a:t>
            </a:r>
          </a:p>
          <a:p>
            <a:r>
              <a:rPr lang="bg-BG" dirty="0"/>
              <a:t>В случай че </a:t>
            </a:r>
            <a:r>
              <a:rPr lang="bg-BG" dirty="0" smtClean="0"/>
              <a:t>стойността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съответна на </a:t>
            </a:r>
            <a:r>
              <a:rPr lang="bg-BG" dirty="0" smtClean="0"/>
              <a:t>идентификатора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е пропусната (в синтаксиса отбелязваме такава стойност в квадратни скоби), се присвояват поредни </a:t>
            </a:r>
            <a:r>
              <a:rPr lang="bg-BG" dirty="0" smtClean="0"/>
              <a:t>стойности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започващи от </a:t>
            </a:r>
            <a:r>
              <a:rPr lang="bg-BG" dirty="0" smtClean="0"/>
              <a:t>0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bg-BG" dirty="0">
              <a:solidFill>
                <a:srgbClr val="FF0000"/>
              </a:solidFill>
            </a:endParaRPr>
          </a:p>
          <a:p>
            <a:r>
              <a:rPr lang="bg-BG" dirty="0"/>
              <a:t>Следващият програмен фрагмент дефинира изброим тип, със стойности за дните от седмицата: 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daysofweek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8718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F6C-6BAB-C94C-A4C1-C249D95C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Изброим</a:t>
            </a:r>
            <a:r>
              <a:rPr lang="en-US" dirty="0"/>
              <a:t> </a:t>
            </a:r>
            <a:r>
              <a:rPr lang="bg-BG" dirty="0"/>
              <a:t>тип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3B07-1122-7349-A5D4-2743CFC2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9833" y="2061310"/>
            <a:ext cx="21948578" cy="10968892"/>
          </a:xfrm>
        </p:spPr>
        <p:txBody>
          <a:bodyPr>
            <a:normAutofit/>
          </a:bodyPr>
          <a:lstStyle/>
          <a:p>
            <a:r>
              <a:rPr lang="bg-BG" dirty="0"/>
              <a:t>Всеки идентификатор от множеството на типа </a:t>
            </a:r>
            <a:r>
              <a:rPr lang="en-GB" dirty="0" err="1"/>
              <a:t>daysofweek</a:t>
            </a:r>
            <a:r>
              <a:rPr lang="en-GB" dirty="0"/>
              <a:t> </a:t>
            </a:r>
            <a:r>
              <a:rPr lang="bg-BG" dirty="0"/>
              <a:t>представлява константа-име, на която е присвоена целочислена стойност. </a:t>
            </a:r>
          </a:p>
          <a:p>
            <a:r>
              <a:rPr lang="bg-BG" dirty="0"/>
              <a:t>По подразбиране стойността на първата константа от списъка е 0, а всяка следваща приема инкрементираната стойност на предходната. </a:t>
            </a:r>
          </a:p>
          <a:p>
            <a:r>
              <a:rPr lang="bg-BG" dirty="0"/>
              <a:t>Тези стойности също могат да бъдат определени от програмиста при дефинирането на типа. </a:t>
            </a:r>
          </a:p>
          <a:p>
            <a:r>
              <a:rPr lang="bg-BG" dirty="0"/>
              <a:t>Пример: 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daysofweek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 mon = 1,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wed,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sun };</a:t>
            </a:r>
          </a:p>
          <a:p>
            <a:r>
              <a:rPr lang="bg-BG" dirty="0"/>
              <a:t>На променливите от изброим тип, могат да се присвояват стойности от списъка на този тип, но не и на друг изброим тип. </a:t>
            </a:r>
          </a:p>
          <a:p>
            <a:r>
              <a:rPr lang="bg-BG" dirty="0"/>
              <a:t>Изброим тип може да бъде дефиниран и като </a:t>
            </a:r>
            <a:r>
              <a:rPr lang="bg-BG" b="1" i="1" dirty="0">
                <a:solidFill>
                  <a:schemeClr val="accent1">
                    <a:lumMod val="75000"/>
                  </a:schemeClr>
                </a:solidFill>
              </a:rPr>
              <a:t>анонимен</a:t>
            </a:r>
            <a:r>
              <a:rPr lang="bg-BG" dirty="0"/>
              <a:t>. </a:t>
            </a:r>
          </a:p>
          <a:p>
            <a:pPr marL="546100" lvl="1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black, red=7, green, blue, white=15 }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/>
              <a:t>В този </a:t>
            </a:r>
            <a:r>
              <a:rPr lang="bg-BG" dirty="0" smtClean="0"/>
              <a:t>случай </a:t>
            </a:r>
            <a:r>
              <a:rPr lang="bg-BG" dirty="0"/>
              <a:t>променливите от този тип трябва да бъдат дефинирани веднага след дефиницията на типа. </a:t>
            </a:r>
          </a:p>
        </p:txBody>
      </p:sp>
    </p:spTree>
    <p:extLst>
      <p:ext uri="{BB962C8B-B14F-4D97-AF65-F5344CB8AC3E}">
        <p14:creationId xmlns:p14="http://schemas.microsoft.com/office/powerpoint/2010/main" val="3034364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8052-9944-9047-BC01-44FD390C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Изброим</a:t>
            </a:r>
            <a:r>
              <a:rPr lang="en-US" dirty="0"/>
              <a:t> </a:t>
            </a:r>
            <a:r>
              <a:rPr lang="bg-BG" dirty="0"/>
              <a:t>тип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C929-2B95-4746-8E06-B972782A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0216" y="2307495"/>
            <a:ext cx="21734583" cy="1045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Ето един пример, </a:t>
            </a:r>
            <a:r>
              <a:rPr lang="bg-BG" dirty="0" smtClean="0"/>
              <a:t>който </a:t>
            </a:r>
            <a:r>
              <a:rPr lang="bg-BG" dirty="0"/>
              <a:t>демонстрира тези особености:</a:t>
            </a:r>
          </a:p>
          <a:p>
            <a:pPr marL="5461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daysofweek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 mon = 1,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wed,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sun };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 black, red=7, green, blue, white=15 }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61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daysofweek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day;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 = mon;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white;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 = black; //error!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day; //error!</a:t>
            </a:r>
          </a:p>
        </p:txBody>
      </p:sp>
    </p:spTree>
    <p:extLst>
      <p:ext uri="{BB962C8B-B14F-4D97-AF65-F5344CB8AC3E}">
        <p14:creationId xmlns:p14="http://schemas.microsoft.com/office/powerpoint/2010/main" val="3585719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ABD9-CBCB-E443-908E-2CF753EC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Вградени функции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8D68-C27A-1045-B322-AB00482F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873" y="2709162"/>
            <a:ext cx="21948578" cy="102303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В програмите много често се налага употребата на математически функции (тригонометрични функции, повдигане на степен, логаритми и </a:t>
            </a:r>
            <a:r>
              <a:rPr lang="bg-BG" dirty="0" smtClean="0"/>
              <a:t>др.) </a:t>
            </a:r>
            <a:r>
              <a:rPr lang="bg-BG" dirty="0"/>
              <a:t>и на математически </a:t>
            </a:r>
            <a:r>
              <a:rPr lang="bg-BG" dirty="0" smtClean="0"/>
              <a:t>константи, като </a:t>
            </a:r>
            <a:r>
              <a:rPr lang="en-US" dirty="0" smtClean="0"/>
              <a:t>PI, E (</a:t>
            </a:r>
            <a:r>
              <a:rPr lang="bg-BG" dirty="0" smtClean="0"/>
              <a:t>Неперово число) и други.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bg-BG" dirty="0"/>
              <a:t> </a:t>
            </a:r>
            <a:r>
              <a:rPr lang="bg-BG" dirty="0" smtClean="0"/>
              <a:t>В </a:t>
            </a:r>
            <a:r>
              <a:rPr lang="bg-BG" dirty="0"/>
              <a:t>езика </a:t>
            </a:r>
            <a:r>
              <a:rPr lang="en-GB" dirty="0" smtClean="0"/>
              <a:t>C</a:t>
            </a:r>
            <a:r>
              <a:rPr lang="en-GB" dirty="0"/>
              <a:t>#</a:t>
            </a:r>
            <a:r>
              <a:rPr lang="en-GB" dirty="0" smtClean="0"/>
              <a:t> </a:t>
            </a:r>
            <a:r>
              <a:rPr lang="bg-BG" dirty="0"/>
              <a:t>те са реализирани във вградената библиотека </a:t>
            </a:r>
            <a:r>
              <a:rPr lang="en-GB" dirty="0"/>
              <a:t>M</a:t>
            </a:r>
            <a:r>
              <a:rPr lang="en-GB" dirty="0" smtClean="0"/>
              <a:t>ath</a:t>
            </a:r>
            <a:r>
              <a:rPr lang="en-GB" dirty="0"/>
              <a:t>. </a:t>
            </a:r>
          </a:p>
          <a:p>
            <a:r>
              <a:rPr lang="bg-BG" dirty="0" smtClean="0"/>
              <a:t>Всяка </a:t>
            </a:r>
            <a:r>
              <a:rPr lang="bg-BG" dirty="0"/>
              <a:t>функция от тази библиотека, се извиква със своето име и параметри, поставени в скоби. </a:t>
            </a:r>
          </a:p>
          <a:p>
            <a:r>
              <a:rPr lang="bg-BG" dirty="0"/>
              <a:t>След нейното изпълнение, тя обикновено връща </a:t>
            </a:r>
            <a:r>
              <a:rPr lang="bg-BG" dirty="0" smtClean="0"/>
              <a:t>стойността, </a:t>
            </a:r>
            <a:r>
              <a:rPr lang="bg-BG" dirty="0"/>
              <a:t>която е изчислила. </a:t>
            </a:r>
          </a:p>
          <a:p>
            <a:pPr marL="0" indent="0">
              <a:buNone/>
            </a:pPr>
            <a:r>
              <a:rPr lang="en-US" dirty="0"/>
              <a:t>C# Math (w3schools.com</a:t>
            </a:r>
            <a:r>
              <a:rPr lang="en-US" dirty="0" smtClean="0"/>
              <a:t>)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2733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6A6B-0D97-D545-91D1-90E533EA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Вградени функции</a:t>
            </a:r>
            <a:endParaRPr lang="x-non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C28642-3E6F-8347-A2BA-3EDB1C018F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4754" y="2330450"/>
          <a:ext cx="19496704" cy="9613138"/>
        </p:xfrm>
        <a:graphic>
          <a:graphicData uri="http://schemas.openxmlformats.org/drawingml/2006/table">
            <a:tbl>
              <a:tblPr/>
              <a:tblGrid>
                <a:gridCol w="2804020">
                  <a:extLst>
                    <a:ext uri="{9D8B030D-6E8A-4147-A177-3AD203B41FA5}">
                      <a16:colId xmlns:a16="http://schemas.microsoft.com/office/drawing/2014/main" val="2400372396"/>
                    </a:ext>
                  </a:extLst>
                </a:gridCol>
                <a:gridCol w="16692684">
                  <a:extLst>
                    <a:ext uri="{9D8B030D-6E8A-4147-A177-3AD203B41FA5}">
                      <a16:colId xmlns:a16="http://schemas.microsoft.com/office/drawing/2014/main" val="4236559865"/>
                    </a:ext>
                  </a:extLst>
                </a:gridCol>
              </a:tblGrid>
              <a:tr h="1007596">
                <a:tc>
                  <a:txBody>
                    <a:bodyPr/>
                    <a:lstStyle/>
                    <a:p>
                      <a:pPr algn="ctr"/>
                      <a:r>
                        <a:rPr lang="bg-BG" sz="4000">
                          <a:solidFill>
                            <a:srgbClr val="A71902"/>
                          </a:solidFill>
                          <a:effectLst/>
                          <a:latin typeface="DIN Condensed" pitchFamily="2" charset="0"/>
                        </a:rPr>
                        <a:t>Декларация на функция</a:t>
                      </a:r>
                      <a:endParaRPr lang="bg-BG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>
                          <a:solidFill>
                            <a:srgbClr val="A71902"/>
                          </a:solidFill>
                          <a:effectLst/>
                          <a:latin typeface="DIN Condensed" pitchFamily="2" charset="0"/>
                        </a:rPr>
                        <a:t>Значение на функция</a:t>
                      </a:r>
                      <a:endParaRPr lang="bg-BG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47404"/>
                  </a:ext>
                </a:extLst>
              </a:tr>
              <a:tr h="564864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sin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синуса на ъгъл, подаден в радиани.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2941"/>
                  </a:ext>
                </a:extLst>
              </a:tr>
              <a:tr h="85013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cos 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косинуса на ъгъл, подаден в радиани.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54079"/>
                  </a:ext>
                </a:extLst>
              </a:tr>
              <a:tr h="549597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tan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тангенса на ъгъл, подаден в радиани.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29661"/>
                  </a:ext>
                </a:extLst>
              </a:tr>
              <a:tr h="519065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log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натурален логаритъм.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73826"/>
                  </a:ext>
                </a:extLst>
              </a:tr>
              <a:tr h="564864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log10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логаритъм при основа 10.</a:t>
                      </a:r>
                      <a:endParaRPr lang="bg-BG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66977"/>
                  </a:ext>
                </a:extLst>
              </a:tr>
              <a:tr h="580131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ceil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Закръгля подадената стойност нагоре. 3.0 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ceil( 2.3 ); -2.0 ceil( -2.3 );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45386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floor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Закръгля подадената стойност надолу. 2.0 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floor( 2.3 ); -3.0 ceil( -2.3 );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27671"/>
                  </a:ext>
                </a:extLst>
              </a:tr>
              <a:tr h="1007596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round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Закръгля подадената стойност до най-близкото цяло число. 4.0 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round( 4.3 ); 5.0 round( 4.5 ); -5.0 round( -4.5 );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39591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trunc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Връща цялата част от реално (дробно) число. 4.0 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round( 4.8 );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2283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abs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Връща абсолютна стойност. 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13983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sqrt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Изчислява корен квадратен.</a:t>
                      </a:r>
                      <a:endParaRPr lang="bg-BG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56319"/>
                  </a:ext>
                </a:extLst>
              </a:tr>
              <a:tr h="625930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pow</a:t>
                      </a:r>
                      <a:endParaRPr lang="en-GB" sz="400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 err="1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x</a:t>
                      </a:r>
                      <a:r>
                        <a:rPr lang="en-GB" sz="4000" baseline="30000" dirty="0" err="1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y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=&gt;pow(</a:t>
                      </a:r>
                      <a:r>
                        <a:rPr lang="en-GB" sz="4000" dirty="0" err="1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x,y</a:t>
                      </a:r>
                      <a:r>
                        <a:rPr lang="en-GB" sz="4000" dirty="0">
                          <a:solidFill>
                            <a:srgbClr val="5C5C5C"/>
                          </a:solidFill>
                          <a:effectLst/>
                          <a:latin typeface="DIN Condensed" pitchFamily="2" charset="0"/>
                        </a:rPr>
                        <a:t>)</a:t>
                      </a:r>
                      <a:endParaRPr lang="en-GB" sz="4000" dirty="0">
                        <a:effectLst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8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21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3D4-B654-4047-8FF7-9556672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Оператори за разклонения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3AAC-F238-C943-99FB-FB5CF81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0893" y="2501900"/>
            <a:ext cx="21948578" cy="1051071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Много често в програмите се налага да бъдат реализирани разклонения. </a:t>
            </a:r>
          </a:p>
          <a:p>
            <a:r>
              <a:rPr lang="bg-BG" dirty="0"/>
              <a:t>Разклоненията представляват пътища, по които програмата може да премине, като се изпълняват различни групи от оператори. </a:t>
            </a:r>
          </a:p>
          <a:p>
            <a:r>
              <a:rPr lang="bg-BG" dirty="0"/>
              <a:t>В </a:t>
            </a:r>
            <a:r>
              <a:rPr lang="en-GB" dirty="0" smtClean="0"/>
              <a:t>C</a:t>
            </a:r>
            <a:r>
              <a:rPr lang="en-GB" dirty="0"/>
              <a:t>#</a:t>
            </a:r>
            <a:r>
              <a:rPr lang="en-GB" dirty="0" smtClean="0"/>
              <a:t> </a:t>
            </a:r>
            <a:r>
              <a:rPr lang="bg-BG" dirty="0"/>
              <a:t>разклоненията се осъществяват с операторите </a:t>
            </a:r>
            <a:r>
              <a:rPr lang="en-GB" dirty="0">
                <a:latin typeface="Consolas" panose="020B0609020204030204" pitchFamily="49" charset="0"/>
              </a:rPr>
              <a:t>if</a:t>
            </a:r>
            <a:r>
              <a:rPr lang="bg-BG" dirty="0"/>
              <a:t>, </a:t>
            </a:r>
            <a:r>
              <a:rPr lang="en-GB" dirty="0">
                <a:latin typeface="Consolas" panose="020B0609020204030204" pitchFamily="49" charset="0"/>
              </a:rPr>
              <a:t>if</a:t>
            </a:r>
            <a:r>
              <a:rPr lang="bg-BG" dirty="0">
                <a:latin typeface="Consolas" panose="020B0609020204030204" pitchFamily="49" charset="0"/>
              </a:rPr>
              <a:t>...</a:t>
            </a:r>
            <a:r>
              <a:rPr lang="en-GB" dirty="0">
                <a:latin typeface="Consolas" panose="020B0609020204030204" pitchFamily="49" charset="0"/>
              </a:rPr>
              <a:t>else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latin typeface="Consolas" panose="020B0609020204030204" pitchFamily="49" charset="0"/>
              </a:rPr>
              <a:t>switch</a:t>
            </a:r>
            <a:r>
              <a:rPr lang="en-GB" dirty="0" smtClean="0"/>
              <a:t>.</a:t>
            </a:r>
          </a:p>
          <a:p>
            <a:r>
              <a:rPr lang="bg-BG" dirty="0" smtClean="0"/>
              <a:t>Може да се използва и оператор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bg-BG" dirty="0" smtClean="0"/>
              <a:t>(оператор за безусловен преход) в комбинация с оператор </a:t>
            </a:r>
            <a:r>
              <a:rPr lang="en-US" dirty="0" smtClean="0"/>
              <a:t>if.</a:t>
            </a:r>
            <a:r>
              <a:rPr lang="bg-BG" dirty="0" smtClean="0"/>
              <a:t> (</a:t>
            </a:r>
            <a:r>
              <a:rPr lang="en-US" dirty="0" smtClean="0"/>
              <a:t>if() </a:t>
            </a:r>
            <a:r>
              <a:rPr lang="en-US" dirty="0" err="1" smtClean="0"/>
              <a:t>goto</a:t>
            </a:r>
            <a:r>
              <a:rPr lang="en-US" dirty="0" smtClean="0"/>
              <a:t> &lt;</a:t>
            </a:r>
            <a:r>
              <a:rPr lang="bg-BG" dirty="0" smtClean="0"/>
              <a:t>етикет&gt;;)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Блок оператори представлява последователност от оператори, заградени с къдрави скоби: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operator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80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13745</TotalTime>
  <Words>1180</Words>
  <Application>Microsoft Office PowerPoint</Application>
  <PresentationFormat>Custom</PresentationFormat>
  <Paragraphs>285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Avenir Book</vt:lpstr>
      <vt:lpstr>Avenir Heavy</vt:lpstr>
      <vt:lpstr>Canela Bold</vt:lpstr>
      <vt:lpstr>Canela Deck Regular</vt:lpstr>
      <vt:lpstr>Canela Text Regular</vt:lpstr>
      <vt:lpstr>Consolas</vt:lpstr>
      <vt:lpstr>Courier New</vt:lpstr>
      <vt:lpstr>DIN Condensed</vt:lpstr>
      <vt:lpstr>Graphik</vt:lpstr>
      <vt:lpstr>Graphik Medium</vt:lpstr>
      <vt:lpstr>Graphik Semibold</vt:lpstr>
      <vt:lpstr>Helvetica</vt:lpstr>
      <vt:lpstr>Helvetica Neue</vt:lpstr>
      <vt:lpstr>23_ClassicWhite</vt:lpstr>
      <vt:lpstr>Bitmap Image</vt:lpstr>
      <vt:lpstr>PowerPoint Presentation</vt:lpstr>
      <vt:lpstr>Условен оператор  </vt:lpstr>
      <vt:lpstr>В тази тема ще стане дума за:</vt:lpstr>
      <vt:lpstr>Изброим тип</vt:lpstr>
      <vt:lpstr>Изброим тип</vt:lpstr>
      <vt:lpstr>Изброим тип</vt:lpstr>
      <vt:lpstr>Вградени функции</vt:lpstr>
      <vt:lpstr>Вградени функции</vt:lpstr>
      <vt:lpstr>Оператори за разклонения</vt:lpstr>
      <vt:lpstr>Условен оператор if ... else</vt:lpstr>
      <vt:lpstr>Условен оператор if ... else</vt:lpstr>
      <vt:lpstr>Условен оператор if</vt:lpstr>
      <vt:lpstr>Пример</vt:lpstr>
      <vt:lpstr>PowerPoint Presentation</vt:lpstr>
      <vt:lpstr>PowerPoint Presentation</vt:lpstr>
      <vt:lpstr>PowerPoint Presentation</vt:lpstr>
      <vt:lpstr>Пример</vt:lpstr>
      <vt:lpstr>Пример</vt:lpstr>
      <vt:lpstr>Пример</vt:lpstr>
      <vt:lpstr>PowerPoint Presentation</vt:lpstr>
      <vt:lpstr>Оператор за избор на вариант switch</vt:lpstr>
      <vt:lpstr>Оператор за избор на вариант switch</vt:lpstr>
      <vt:lpstr>Пример</vt:lpstr>
      <vt:lpstr>Пример</vt:lpstr>
      <vt:lpstr>PowerPoint Presentation</vt:lpstr>
      <vt:lpstr>PowerPoint Presentation</vt:lpstr>
      <vt:lpstr>Пример</vt:lpstr>
      <vt:lpstr>Оператори за преход</vt:lpstr>
      <vt:lpstr>Оператор break</vt:lpstr>
      <vt:lpstr>Оператор continue</vt:lpstr>
      <vt:lpstr>Оператор goto</vt:lpstr>
      <vt:lpstr>Домашна работа</vt:lpstr>
      <vt:lpstr>Изгревът е близо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Pano Panov</cp:lastModifiedBy>
  <cp:revision>545</cp:revision>
  <dcterms:modified xsi:type="dcterms:W3CDTF">2022-07-19T04:45:01Z</dcterms:modified>
</cp:coreProperties>
</file>