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71" r:id="rId3"/>
    <p:sldId id="372" r:id="rId4"/>
    <p:sldId id="430" r:id="rId5"/>
    <p:sldId id="431" r:id="rId6"/>
    <p:sldId id="432" r:id="rId7"/>
    <p:sldId id="434" r:id="rId8"/>
    <p:sldId id="436" r:id="rId9"/>
    <p:sldId id="437" r:id="rId10"/>
    <p:sldId id="438" r:id="rId11"/>
    <p:sldId id="439" r:id="rId12"/>
    <p:sldId id="440" r:id="rId13"/>
    <p:sldId id="443" r:id="rId14"/>
    <p:sldId id="444" r:id="rId15"/>
    <p:sldId id="446" r:id="rId16"/>
    <p:sldId id="448" r:id="rId17"/>
    <p:sldId id="449" r:id="rId18"/>
    <p:sldId id="445" r:id="rId19"/>
    <p:sldId id="427" r:id="rId20"/>
    <p:sldId id="428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40" d="100"/>
          <a:sy n="40" d="100"/>
        </p:scale>
        <p:origin x="27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4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9789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24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6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403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marL="0" lvl="4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>
            <a:extLst>
              <a:ext uri="{FF2B5EF4-FFF2-40B4-BE49-F238E27FC236}">
                <a16:creationId xmlns:a16="http://schemas.microsoft.com/office/drawing/2014/main" xmlns="" id="{D9EF008F-CE2D-2E95-7F85-854976016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2939"/>
              </p:ext>
            </p:extLst>
          </p:nvPr>
        </p:nvGraphicFramePr>
        <p:xfrm>
          <a:off x="4858578" y="277951"/>
          <a:ext cx="14666844" cy="1229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Bitmap Image" r:id="rId3" imgW="7162920" imgH="6004440" progId="Paint.Picture">
                  <p:embed/>
                </p:oleObj>
              </mc:Choice>
              <mc:Fallback>
                <p:oleObj name="Bitmap Image" r:id="rId3" imgW="716292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8578" y="277951"/>
                        <a:ext cx="14666844" cy="1229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168" y="613458"/>
            <a:ext cx="23789832" cy="131025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Методът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Sum()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очаква два параметъра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от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потребителя,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изчислява тяхната сума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накрая връща резултата.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дефинирани са две локални променливи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от тип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 променливата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 присвоява стойността на параметъра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на променливата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‘b’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се присвоява стойността на параметъра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‘y’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помощта на локалните променливи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пресмята сумата на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я присвоява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 променливата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result,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която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 от тип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a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Връщане на резултата от тип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endParaRPr lang="bg-BG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bg-BG" dirty="0" smtClean="0"/>
              <a:t> </a:t>
            </a:r>
            <a:r>
              <a:rPr lang="en-US" sz="4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the sum is 35 </a:t>
            </a:r>
            <a:endParaRPr lang="bg-BG" sz="4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41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82" y="138093"/>
            <a:ext cx="21945600" cy="1100399"/>
          </a:xfrm>
        </p:spPr>
        <p:txBody>
          <a:bodyPr>
            <a:normAutofit fontScale="90000"/>
          </a:bodyPr>
          <a:lstStyle/>
          <a:p>
            <a:r>
              <a:rPr lang="bg-BG" dirty="0"/>
              <a:t>Параметри на </a:t>
            </a:r>
            <a:r>
              <a:rPr lang="bg-BG" dirty="0" smtClean="0"/>
              <a:t>метод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981" y="1319514"/>
            <a:ext cx="22919389" cy="12396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Методите изискват </a:t>
            </a:r>
            <a:r>
              <a:rPr lang="ru-RU" dirty="0"/>
              <a:t>въвеждане на </a:t>
            </a:r>
            <a:r>
              <a:rPr lang="ru-RU" dirty="0" smtClean="0"/>
              <a:t>някакви </a:t>
            </a:r>
            <a:r>
              <a:rPr lang="ru-RU" dirty="0"/>
              <a:t>стойности, за да </a:t>
            </a:r>
            <a:r>
              <a:rPr lang="ru-RU" dirty="0" smtClean="0"/>
              <a:t>могат да изпълнят </a:t>
            </a:r>
            <a:r>
              <a:rPr lang="ru-RU" dirty="0"/>
              <a:t>своите задачи. Тези входни стойности са известни като параметри в термините на компютърния език. </a:t>
            </a:r>
            <a:r>
              <a:rPr lang="ru-RU" dirty="0" smtClean="0"/>
              <a:t>Тези </a:t>
            </a:r>
            <a:r>
              <a:rPr lang="ru-RU" dirty="0"/>
              <a:t>параметри могат да </a:t>
            </a:r>
            <a:r>
              <a:rPr lang="ru-RU" dirty="0" smtClean="0"/>
              <a:t>бъдат </a:t>
            </a:r>
            <a:r>
              <a:rPr lang="ru-RU" dirty="0"/>
              <a:t>int, </a:t>
            </a:r>
            <a:r>
              <a:rPr lang="ru-RU" dirty="0" smtClean="0"/>
              <a:t>long, float, </a:t>
            </a:r>
            <a:r>
              <a:rPr lang="ru-RU" dirty="0"/>
              <a:t>double или char. </a:t>
            </a:r>
            <a:r>
              <a:rPr lang="ru-RU" dirty="0" smtClean="0"/>
              <a:t>Това зависи </a:t>
            </a:r>
            <a:r>
              <a:rPr lang="ru-RU" dirty="0"/>
              <a:t>от изискванията на потребителя. Методите в C# могат да бъдат класифицирани в различни категории въз основа на типа на връщане, както и на </a:t>
            </a:r>
            <a:r>
              <a:rPr lang="ru-RU" dirty="0" smtClean="0"/>
              <a:t>входните </a:t>
            </a:r>
            <a:r>
              <a:rPr lang="ru-RU" dirty="0"/>
              <a:t>параметри</a:t>
            </a:r>
            <a:r>
              <a:rPr lang="ru-RU" dirty="0" smtClean="0"/>
              <a:t>. Входни, изходни, формални и физически параметри.</a:t>
            </a:r>
          </a:p>
          <a:p>
            <a:pPr marL="0" indent="0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 </a:t>
            </a:r>
            <a:r>
              <a:rPr lang="ru-RU" dirty="0" smtClean="0"/>
              <a:t>Метод който е без параметри и не връща никаква стойност: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PrintSentence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("No parameters and return type void");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Method Invoking or Method calling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PrintSentence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parameters and return type void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3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054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anela Text Regular"/>
              </a:rPr>
              <a:t>Метод </a:t>
            </a:r>
            <a:r>
              <a:rPr lang="ru-RU" dirty="0">
                <a:latin typeface="Canela Text Regular"/>
              </a:rPr>
              <a:t>без </a:t>
            </a:r>
            <a:r>
              <a:rPr lang="ru-RU" dirty="0" smtClean="0">
                <a:latin typeface="Canela Text Regular"/>
              </a:rPr>
              <a:t>параметри с връщане на </a:t>
            </a:r>
            <a:r>
              <a:rPr lang="ru-RU" dirty="0">
                <a:latin typeface="Canela Text Regular"/>
              </a:rPr>
              <a:t>стойност</a:t>
            </a:r>
            <a:endParaRPr lang="en-GB" dirty="0">
              <a:latin typeface="Canela Text Regula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006" y="2222339"/>
            <a:ext cx="21948578" cy="899353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78, b = 70, add;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Извикване от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Резултат: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148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6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E23FD-EEB1-1249-BE2C-C4A6D7F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15827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Метод с параметри без връщане на стойност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27234-54E1-A546-AF91-52D8F051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103120"/>
            <a:ext cx="22829520" cy="1110359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perimeter(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Печат на периметър на квадрат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("Perimeter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 is " + 4 * p);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side of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Method invoking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perimeter(p);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 smtClean="0">
                <a:cs typeface="Courier New" panose="02070309020205020404" pitchFamily="49" charset="0"/>
              </a:rPr>
              <a:t>Резултат</a:t>
            </a:r>
            <a:r>
              <a:rPr lang="bg-BG" b="1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Perimeter of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4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3095B-E98C-AB42-935A-2217DCE1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074" y="439035"/>
            <a:ext cx="21945600" cy="7763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с </a:t>
            </a:r>
            <a:r>
              <a:rPr lang="ru-RU" dirty="0"/>
              <a:t>параметри и </a:t>
            </a:r>
            <a:r>
              <a:rPr lang="ru-RU" dirty="0" smtClean="0"/>
              <a:t>връщане на </a:t>
            </a:r>
            <a:r>
              <a:rPr lang="ru-RU" dirty="0"/>
              <a:t>стойност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74FCF-7E3A-CF4E-9436-51505FF8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348" y="1865260"/>
            <a:ext cx="21948577" cy="118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1;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 to calculate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a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displaying result by calling the function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("Factorial is : " + factorial(p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 smtClean="0">
                <a:cs typeface="Courier New" panose="02070309020205020404" pitchFamily="49" charset="0"/>
              </a:rPr>
              <a:t>Резултат: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: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990600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Едномерен масив – параметър на метод?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199" y="1943099"/>
            <a:ext cx="22653171" cy="11446329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static void Result(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displaying the array elements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("Array Element: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static void 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// declaring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initializing it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1, 2, 3, 4, 5 };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// calling the method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Result(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3609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DD66C-3722-4343-8CD3-E666A60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2814"/>
            <a:ext cx="21945600" cy="1239295"/>
          </a:xfrm>
        </p:spPr>
        <p:txBody>
          <a:bodyPr>
            <a:normAutofit/>
          </a:bodyPr>
          <a:lstStyle/>
          <a:p>
            <a:r>
              <a:rPr lang="bg-BG" dirty="0" smtClean="0"/>
              <a:t>Двумерен </a:t>
            </a:r>
            <a:r>
              <a:rPr lang="bg-BG" dirty="0"/>
              <a:t>масив – параметър на метод?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9D97E6-DFFF-E648-8402-CA59DF6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714" y="1622109"/>
            <a:ext cx="23404286" cy="11342776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sz="4200" dirty="0" smtClean="0"/>
              <a:t>Предаването на двумерен масив като параметър става по същия начин както при едномерния масив.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sz="4200" dirty="0" smtClean="0"/>
              <a:t>Там от където се извиква методът:</a:t>
            </a:r>
            <a:endParaRPr lang="en-US" sz="4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= { { 1, 2 }, { 2, 3 }, { 3, 4 }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bg-BG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//инициализиране на масива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Print2DArray(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Извикване на метода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sz="4200" dirty="0" smtClean="0"/>
              <a:t>Така изглежда методът, който приема масива:</a:t>
            </a:r>
            <a:endParaRPr lang="en-US" sz="4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Print2DArray(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 code.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sz="4200" dirty="0" smtClean="0"/>
              <a:t>От извикващата програма можем да инициализираме и да предадем като параметър с една стъпка, както е показано по долу: </a:t>
            </a:r>
            <a:endParaRPr lang="en-US" sz="4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Print2DArray(new 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[,] { { 1, 2 }, { 3, 4 }, { 5, 6 }, { 7, 8 } });</a:t>
            </a:r>
            <a:endParaRPr lang="bg-BG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4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DD66C-3722-4343-8CD3-E666A60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03" y="161241"/>
            <a:ext cx="21945600" cy="105410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 с променлив брой </a:t>
            </a:r>
            <a:r>
              <a:rPr lang="bg-BG" b="1" dirty="0" smtClean="0"/>
              <a:t>параметри</a:t>
            </a:r>
            <a:r>
              <a:rPr lang="ru-RU" b="1" dirty="0" smtClean="0"/>
              <a:t> </a:t>
            </a:r>
            <a:r>
              <a:rPr lang="ru-RU" b="1" dirty="0"/>
              <a:t>(var-args)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9D97E6-DFFF-E648-8402-CA59DF6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216" y="1377387"/>
            <a:ext cx="21948577" cy="12199717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/>
              <a:t>Д</a:t>
            </a:r>
            <a:r>
              <a:rPr lang="ru-RU" dirty="0" smtClean="0"/>
              <a:t>еклариране на </a:t>
            </a:r>
            <a:r>
              <a:rPr lang="ru-RU" dirty="0"/>
              <a:t>методи, които позволяват по време на извикване, броят на подаваните аргументи да е различен, в зависимост от нуждите на извикващия код. Такива методи се наричат </a:t>
            </a:r>
            <a:r>
              <a:rPr lang="ru-RU" b="1" dirty="0"/>
              <a:t>методи с променлив брой </a:t>
            </a:r>
            <a:r>
              <a:rPr lang="ru-RU" b="1" dirty="0" smtClean="0"/>
              <a:t>параметри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elements)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in elements)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element;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5);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(4, 0, -2, 12);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(sum2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sum3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(sum3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4070671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343467"/>
          </a:xfrm>
        </p:spPr>
        <p:txBody>
          <a:bodyPr>
            <a:normAutofit/>
          </a:bodyPr>
          <a:lstStyle/>
          <a:p>
            <a:r>
              <a:rPr lang="ru-RU" dirty="0"/>
              <a:t>Предимства от използването на </a:t>
            </a:r>
            <a:r>
              <a:rPr lang="ru-RU" dirty="0" smtClean="0"/>
              <a:t>методите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079" y="2720052"/>
            <a:ext cx="22117677" cy="4907664"/>
          </a:xfrm>
        </p:spPr>
        <p:txBody>
          <a:bodyPr numCol="1">
            <a:normAutofit/>
          </a:bodyPr>
          <a:lstStyle/>
          <a:p>
            <a:r>
              <a:rPr lang="ru-RU" dirty="0" smtClean="0"/>
              <a:t>Прави </a:t>
            </a:r>
            <a:r>
              <a:rPr lang="ru-RU" dirty="0"/>
              <a:t>програмата добре структурирана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Методите </a:t>
            </a:r>
            <a:r>
              <a:rPr lang="ru-RU" dirty="0"/>
              <a:t>подобряват </a:t>
            </a:r>
            <a:r>
              <a:rPr lang="ru-RU" dirty="0" smtClean="0"/>
              <a:t>значително четливостта </a:t>
            </a:r>
            <a:r>
              <a:rPr lang="ru-RU" dirty="0"/>
              <a:t>на кода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Използването на методи </a:t>
            </a:r>
            <a:r>
              <a:rPr lang="ru-RU" dirty="0"/>
              <a:t>предоставя на програмиста </a:t>
            </a:r>
            <a:r>
              <a:rPr lang="ru-RU" dirty="0" smtClean="0"/>
              <a:t>ефективен </a:t>
            </a:r>
            <a:r>
              <a:rPr lang="ru-RU" dirty="0"/>
              <a:t>начин </a:t>
            </a:r>
            <a:r>
              <a:rPr lang="ru-RU" dirty="0" smtClean="0"/>
              <a:t>за повторно използване на съществуващия </a:t>
            </a:r>
            <a:r>
              <a:rPr lang="ru-RU" dirty="0"/>
              <a:t>код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Оптимизира </a:t>
            </a:r>
            <a:r>
              <a:rPr lang="ru-RU" dirty="0"/>
              <a:t>времето за изпълнение и </a:t>
            </a:r>
            <a:r>
              <a:rPr lang="ru-RU" dirty="0" smtClean="0"/>
              <a:t>обемите на използвана памет.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156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A378E-73AE-9E41-9059-2891F774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Домашна работа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AC77AF-9F7E-2048-9498-17351079A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958" y="2501900"/>
            <a:ext cx="22876042" cy="10971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1. Задача: </a:t>
            </a:r>
            <a:r>
              <a:rPr lang="ru-RU" dirty="0" smtClean="0"/>
              <a:t>Напишете </a:t>
            </a:r>
            <a:r>
              <a:rPr lang="ru-RU" dirty="0"/>
              <a:t>програма, която решава следните задачи: </a:t>
            </a:r>
          </a:p>
          <a:p>
            <a:pPr marL="1082675"/>
            <a:r>
              <a:rPr lang="ru-RU" dirty="0" smtClean="0"/>
              <a:t>Обръща </a:t>
            </a:r>
            <a:r>
              <a:rPr lang="ru-RU" dirty="0"/>
              <a:t>последователността на цифрите на едно число. </a:t>
            </a:r>
          </a:p>
          <a:p>
            <a:pPr marL="1082675"/>
            <a:r>
              <a:rPr lang="ru-RU" dirty="0" smtClean="0"/>
              <a:t>Пресмята </a:t>
            </a:r>
            <a:r>
              <a:rPr lang="ru-RU" dirty="0"/>
              <a:t>средното аритметично на дадена поредица от числа. </a:t>
            </a:r>
          </a:p>
          <a:p>
            <a:pPr marL="1082675"/>
            <a:r>
              <a:rPr lang="ru-RU" dirty="0" smtClean="0"/>
              <a:t>Решава </a:t>
            </a:r>
            <a:r>
              <a:rPr lang="ru-RU" dirty="0"/>
              <a:t>линейното уравнение </a:t>
            </a:r>
            <a:r>
              <a:rPr lang="ru-RU" b="1" dirty="0"/>
              <a:t>a * x + b = 0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Създайте подходящи методи за всяка една от задачите. </a:t>
            </a:r>
          </a:p>
          <a:p>
            <a:pPr marL="0" indent="0">
              <a:buNone/>
            </a:pPr>
            <a:r>
              <a:rPr lang="ru-RU" dirty="0"/>
              <a:t>Напишете програмата така, че на потребителя да му бъде изведено текстово меню, от което да избира коя от задачите да решава. </a:t>
            </a:r>
          </a:p>
          <a:p>
            <a:pPr marL="0" indent="0">
              <a:buNone/>
            </a:pPr>
            <a:r>
              <a:rPr lang="ru-RU" dirty="0"/>
              <a:t>Направете проверка на входните данни: </a:t>
            </a:r>
          </a:p>
          <a:p>
            <a:pPr marL="0" indent="0">
              <a:buNone/>
            </a:pPr>
            <a:r>
              <a:rPr lang="ru-RU" dirty="0"/>
              <a:t>- Десетичното число трябва да е неотрицателно. </a:t>
            </a:r>
          </a:p>
          <a:p>
            <a:pPr marL="0" indent="0">
              <a:buNone/>
            </a:pPr>
            <a:r>
              <a:rPr lang="ru-RU" dirty="0"/>
              <a:t>- Редицата не трябва да е празна. </a:t>
            </a:r>
          </a:p>
          <a:p>
            <a:pPr>
              <a:buFontTx/>
              <a:buChar char="-"/>
            </a:pPr>
            <a:r>
              <a:rPr lang="ru-RU" dirty="0" smtClean="0"/>
              <a:t>Коефициентът </a:t>
            </a:r>
            <a:r>
              <a:rPr lang="ru-RU" b="1" dirty="0"/>
              <a:t>a </a:t>
            </a:r>
            <a:r>
              <a:rPr lang="ru-RU" dirty="0"/>
              <a:t>не трябва да е </a:t>
            </a:r>
            <a:r>
              <a:rPr lang="ru-RU" b="1" dirty="0"/>
              <a:t>0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sz="1000" b="1" smtClean="0"/>
          </a:p>
          <a:p>
            <a:pPr marL="0" indent="0">
              <a:buNone/>
            </a:pPr>
            <a:r>
              <a:rPr lang="ru-RU" b="1" dirty="0" smtClean="0"/>
              <a:t>2</a:t>
            </a:r>
            <a:r>
              <a:rPr lang="ru-RU" b="1" dirty="0" smtClean="0"/>
              <a:t>. Задача: </a:t>
            </a:r>
            <a:r>
              <a:rPr lang="ru-RU" dirty="0" smtClean="0"/>
              <a:t>Напишете </a:t>
            </a:r>
            <a:r>
              <a:rPr lang="ru-RU" dirty="0"/>
              <a:t>метод, който връща позицията на първия елемент на масив, който е по-голям от двата свои съседи едновременно, или </a:t>
            </a:r>
            <a:r>
              <a:rPr lang="ru-RU" b="1" dirty="0"/>
              <a:t>-1</a:t>
            </a:r>
            <a:r>
              <a:rPr lang="ru-RU" dirty="0"/>
              <a:t>, ако няма такъв елемент.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336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ia, 2021"/>
          <p:cNvSpPr txBox="1">
            <a:spLocks noGrp="1"/>
          </p:cNvSpPr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 defTabSz="808990">
              <a:defRPr sz="2900" spc="-1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GB"/>
              <a:t>Sofia, 2022</a:t>
            </a:r>
          </a:p>
        </p:txBody>
      </p:sp>
      <p:sp>
        <p:nvSpPr>
          <p:cNvPr id="154" name="IT for Tech Recruiters"/>
          <p:cNvSpPr txBox="1">
            <a:spLocks noGrp="1"/>
          </p:cNvSpPr>
          <p:nvPr>
            <p:ph type="title"/>
          </p:nvPr>
        </p:nvSpPr>
        <p:spPr>
          <a:xfrm>
            <a:off x="1008104" y="4651114"/>
            <a:ext cx="21945602" cy="58329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lnSpc>
                <a:spcPct val="150000"/>
              </a:lnSpc>
            </a:pPr>
            <a:r>
              <a:rPr lang="bg-BG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</a:t>
            </a:r>
            <a:r>
              <a:rPr lang="bg-BG" sz="8000" dirty="0" smtClean="0"/>
              <a:t> </a:t>
            </a:r>
            <a:br>
              <a:rPr lang="bg-BG" sz="8000" dirty="0" smtClean="0"/>
            </a:br>
            <a:r>
              <a:rPr lang="bg-BG" sz="8000" dirty="0"/>
              <a:t/>
            </a:r>
            <a:br>
              <a:rPr lang="bg-BG" sz="8000" dirty="0"/>
            </a:br>
            <a:endParaRPr lang="bg-BG" sz="8000" dirty="0"/>
          </a:p>
        </p:txBody>
      </p:sp>
      <p:sp>
        <p:nvSpPr>
          <p:cNvPr id="155" name="By MNKnowledg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6000" spc="-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endParaRPr dirty="0"/>
          </a:p>
        </p:txBody>
      </p:sp>
      <p:pic>
        <p:nvPicPr>
          <p:cNvPr id="156" name="300x300.png" descr="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3" y="82975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3459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Изгревът е близо</a:t>
            </a:r>
            <a:endParaRPr dirty="0"/>
          </a:p>
        </p:txBody>
      </p:sp>
      <p:pic>
        <p:nvPicPr>
          <p:cNvPr id="163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472" r="461" b="4884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64" name="Slide Subtitle"/>
          <p:cNvSpPr txBox="1">
            <a:spLocks noGrp="1"/>
          </p:cNvSpPr>
          <p:nvPr>
            <p:ph type="body" sz="quarter" idx="1"/>
          </p:nvPr>
        </p:nvSpPr>
        <p:spPr>
          <a:xfrm>
            <a:off x="1219198" y="2387600"/>
            <a:ext cx="9757573" cy="832612"/>
          </a:xfrm>
          <a:prstGeom prst="rect">
            <a:avLst/>
          </a:prstGeom>
        </p:spPr>
        <p:txBody>
          <a:bodyPr/>
          <a:lstStyle/>
          <a:p>
            <a:pPr defTabSz="792479">
              <a:defRPr sz="4200" spc="-42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Благодаря за вниманието!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Пано Панов</a:t>
            </a: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Готов </a:t>
            </a:r>
            <a:r>
              <a:rPr lang="bg-BG" dirty="0"/>
              <a:t>съм да отговарям на вашите въпроси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>
            <a:spLocks noGrp="1"/>
          </p:cNvSpPr>
          <p:nvPr>
            <p:ph type="title"/>
          </p:nvPr>
        </p:nvSpPr>
        <p:spPr>
          <a:xfrm>
            <a:off x="1171074" y="1183774"/>
            <a:ext cx="21945600" cy="17272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В тази тема ще стане </a:t>
            </a:r>
            <a:r>
              <a:rPr lang="bg-BG" dirty="0" smtClean="0"/>
              <a:t>дума за:</a:t>
            </a:r>
            <a:endParaRPr dirty="0"/>
          </a:p>
        </p:txBody>
      </p:sp>
      <p:sp>
        <p:nvSpPr>
          <p:cNvPr id="159" name="Slide bullet text"/>
          <p:cNvSpPr txBox="1">
            <a:spLocks noGrp="1"/>
          </p:cNvSpPr>
          <p:nvPr>
            <p:ph type="body" idx="1"/>
          </p:nvPr>
        </p:nvSpPr>
        <p:spPr>
          <a:xfrm>
            <a:off x="2459483" y="3941011"/>
            <a:ext cx="21603675" cy="6959600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ru-RU" sz="5400" dirty="0" smtClean="0"/>
              <a:t>Какво представляват методите в C</a:t>
            </a:r>
            <a:r>
              <a:rPr lang="ru-RU" sz="5400" dirty="0"/>
              <a:t># </a:t>
            </a:r>
            <a:r>
              <a:rPr lang="ru-RU" sz="5400" dirty="0" smtClean="0"/>
              <a:t>програма</a:t>
            </a: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Структура на метода</a:t>
            </a:r>
            <a:endParaRPr lang="bg-BG" sz="5400" dirty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Съставни части: Тип на връщане, Име, </a:t>
            </a:r>
            <a:r>
              <a:rPr lang="bg-BG" sz="5400" dirty="0" smtClean="0"/>
              <a:t>Параметри</a:t>
            </a: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Съгласуване на параметрите по тип, позиция в извикващата последователност и брой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Едномерни, двумерни и назъбени масиви, като параметри на метод</a:t>
            </a:r>
            <a:endParaRPr lang="bg-BG" sz="5400" dirty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Оператор </a:t>
            </a:r>
            <a:r>
              <a:rPr lang="en-US" sz="5400" dirty="0" smtClean="0"/>
              <a:t>return</a:t>
            </a: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0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257300"/>
          </a:xfrm>
        </p:spPr>
        <p:txBody>
          <a:bodyPr>
            <a:normAutofit/>
          </a:bodyPr>
          <a:lstStyle/>
          <a:p>
            <a:r>
              <a:rPr lang="bg-BG" dirty="0" smtClean="0"/>
              <a:t>Методи - дефиниция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197" y="2032000"/>
            <a:ext cx="21948578" cy="114387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/>
              <a:t>Методите обикновено са </a:t>
            </a:r>
            <a:r>
              <a:rPr lang="ru-RU" dirty="0" smtClean="0"/>
              <a:t>блокове </a:t>
            </a:r>
            <a:r>
              <a:rPr lang="ru-RU" dirty="0"/>
              <a:t>от </a:t>
            </a:r>
            <a:r>
              <a:rPr lang="ru-RU" dirty="0" smtClean="0"/>
              <a:t>код </a:t>
            </a:r>
            <a:r>
              <a:rPr lang="ru-RU" dirty="0"/>
              <a:t>или </a:t>
            </a:r>
            <a:r>
              <a:rPr lang="ru-RU" dirty="0" smtClean="0"/>
              <a:t>оператори, включени </a:t>
            </a:r>
            <a:r>
              <a:rPr lang="ru-RU" dirty="0"/>
              <a:t>в програма, </a:t>
            </a:r>
            <a:r>
              <a:rPr lang="ru-RU" dirty="0" smtClean="0"/>
              <a:t>които дават </a:t>
            </a:r>
            <a:r>
              <a:rPr lang="ru-RU" dirty="0"/>
              <a:t>на потребителя възможността да използва повторно същия код, което в крайна сметка спестява прекомерното използване на паметта, спестява време и което е по-важно, осигурява по-добра четливост на кода. Така че основно методът е колекция от </a:t>
            </a:r>
            <a:r>
              <a:rPr lang="ru-RU" dirty="0" smtClean="0"/>
              <a:t>оператори, </a:t>
            </a:r>
            <a:r>
              <a:rPr lang="ru-RU" dirty="0"/>
              <a:t>които изпълняват някаква специфична задача и връщат резултата на извикващия. </a:t>
            </a:r>
            <a:r>
              <a:rPr lang="ru-RU" dirty="0" smtClean="0"/>
              <a:t>Методът </a:t>
            </a:r>
            <a:r>
              <a:rPr lang="ru-RU" dirty="0"/>
              <a:t>може също така да изпълнява някаква конкретна задача, без да връща нищо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Име на метода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GetCircleArea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Тип на резултата, който методът връща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GetCircleArea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radius)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float pi = 3.14F;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area = pi * radius * radius;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area;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718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200856"/>
          </a:xfrm>
        </p:spPr>
        <p:txBody>
          <a:bodyPr>
            <a:normAutofit/>
          </a:bodyPr>
          <a:lstStyle/>
          <a:p>
            <a:r>
              <a:rPr lang="bg-BG" b="1" dirty="0" smtClean="0"/>
              <a:t>Деклариране на методи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9833" y="2061310"/>
            <a:ext cx="21948578" cy="1096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Декларацията на метод означава начина за конструиране на метод, включително неговото именуване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Синтаксис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Access_Modifier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66" y="5525205"/>
            <a:ext cx="15317599" cy="73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64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97507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Елементи на декларирането на метод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110236"/>
            <a:ext cx="22281250" cy="1102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C# декларацията на метод се състои от следните </a:t>
            </a:r>
            <a:r>
              <a:rPr lang="ru-RU" dirty="0" smtClean="0"/>
              <a:t>компоненти: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Модификатор </a:t>
            </a:r>
            <a:r>
              <a:rPr lang="ru-RU" b="1" dirty="0"/>
              <a:t>:</a:t>
            </a:r>
            <a:r>
              <a:rPr lang="ru-RU" dirty="0"/>
              <a:t> Дефинира типа достъп на метода, т.е. откъде може да бъде достъпен във вашето приложение. В C# има модификатори за достъп Public, Protected, Private.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Име </a:t>
            </a:r>
            <a:r>
              <a:rPr lang="ru-RU" b="1" dirty="0"/>
              <a:t>на метода: </a:t>
            </a:r>
            <a:r>
              <a:rPr lang="ru-RU" dirty="0"/>
              <a:t>Описва името на дефинирания от потребителя метод, чрез който потребителят го извиква или препраща. напр. GetName</a:t>
            </a:r>
            <a:r>
              <a:rPr lang="ru-RU" dirty="0" smtClean="0"/>
              <a:t>().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Тип </a:t>
            </a:r>
            <a:r>
              <a:rPr lang="ru-RU" b="1" dirty="0"/>
              <a:t>на връщане: </a:t>
            </a:r>
            <a:r>
              <a:rPr lang="ru-RU" dirty="0"/>
              <a:t>Дефинира типа на данните, върнат от метода. Зависи от потребителя, тъй като може също да върне void стойност, т.е. да не върне </a:t>
            </a:r>
            <a:r>
              <a:rPr lang="ru-RU" dirty="0" smtClean="0"/>
              <a:t>нищо.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Тяло </a:t>
            </a:r>
            <a:r>
              <a:rPr lang="ru-RU" b="1" dirty="0"/>
              <a:t>на метода: </a:t>
            </a:r>
            <a:r>
              <a:rPr lang="ru-RU" dirty="0"/>
              <a:t>Отнася се до реда от код на задачите, които трябва да бъдат изпълнени от метода по време на неговото изпълнение. Той е затворен между </a:t>
            </a:r>
            <a:r>
              <a:rPr lang="en-US" dirty="0" smtClean="0"/>
              <a:t>{} </a:t>
            </a:r>
            <a:r>
              <a:rPr lang="ru-RU" dirty="0" smtClean="0"/>
              <a:t>скоби.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Списък </a:t>
            </a:r>
            <a:r>
              <a:rPr lang="ru-RU" b="1" dirty="0"/>
              <a:t>с параметри: </a:t>
            </a:r>
            <a:r>
              <a:rPr lang="ru-RU" dirty="0"/>
              <a:t>Дефиниран е разделен със запетаи списък на входните параметри, предшестван от техния тип данни, в затворените скоби. Ако няма параметри, трябва да се използват празни скоби ().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719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16" y="413752"/>
            <a:ext cx="21945600" cy="1236980"/>
          </a:xfrm>
        </p:spPr>
        <p:txBody>
          <a:bodyPr>
            <a:normAutofit/>
          </a:bodyPr>
          <a:lstStyle/>
          <a:p>
            <a:r>
              <a:rPr lang="ru-RU" b="1" dirty="0"/>
              <a:t>Сигнатура на метода</a:t>
            </a:r>
            <a:endParaRPr lang="bg-BG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266" y="1898233"/>
            <a:ext cx="23050099" cy="10883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Сигнатурата </a:t>
            </a:r>
            <a:r>
              <a:rPr lang="ru-RU" dirty="0"/>
              <a:t>на метода се определя основно от два </a:t>
            </a:r>
            <a:r>
              <a:rPr lang="ru-RU" dirty="0" smtClean="0"/>
              <a:t>параметъра, </a:t>
            </a:r>
            <a:r>
              <a:rPr lang="ru-RU" dirty="0"/>
              <a:t>единият от които е името на метода, а вторият е списъкът му с </a:t>
            </a:r>
            <a:r>
              <a:rPr lang="ru-RU" dirty="0" smtClean="0"/>
              <a:t>параметри</a:t>
            </a:r>
            <a:r>
              <a:rPr lang="en-US" dirty="0" smtClean="0"/>
              <a:t> </a:t>
            </a:r>
            <a:r>
              <a:rPr lang="ru-RU" dirty="0"/>
              <a:t>(брой параметри, тип на параметрите и ред на параметрите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Наименуване </a:t>
            </a:r>
            <a:r>
              <a:rPr lang="ru-RU" b="1" dirty="0"/>
              <a:t>на </a:t>
            </a:r>
            <a:r>
              <a:rPr lang="ru-RU" b="1" dirty="0" smtClean="0"/>
              <a:t>метод: </a:t>
            </a:r>
            <a:r>
              <a:rPr lang="ru-RU" dirty="0"/>
              <a:t>Името на метод или функция във всеки език за програмиране, независимо дали в C</a:t>
            </a:r>
            <a:r>
              <a:rPr lang="ru-RU" dirty="0" smtClean="0"/>
              <a:t>++, Java </a:t>
            </a:r>
            <a:r>
              <a:rPr lang="ru-RU" dirty="0"/>
              <a:t>или C#, има голямо значение и се използва главно за извикване на този метод за неговото изпълнение. Например findSum, computeMax, setX и getX и т.н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Има определени предварително дефинирани правила за именуване на методи, които потребителят трябва да следва</a:t>
            </a:r>
            <a:r>
              <a:rPr lang="ru-RU" dirty="0" smtClean="0"/>
              <a:t>: Името </a:t>
            </a:r>
            <a:r>
              <a:rPr lang="ru-RU" dirty="0"/>
              <a:t>на метода трябва да е някакъв вид съществително или </a:t>
            </a:r>
            <a:r>
              <a:rPr lang="ru-RU" dirty="0" smtClean="0"/>
              <a:t>глагол.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ru-RU" dirty="0" smtClean="0"/>
              <a:t>менуването </a:t>
            </a:r>
            <a:r>
              <a:rPr lang="ru-RU" dirty="0"/>
              <a:t>му трябва да бъде направено по такъв начин, че да описва целта на този метод</a:t>
            </a:r>
            <a:r>
              <a:rPr lang="ru-RU" dirty="0" smtClean="0"/>
              <a:t>. Първата </a:t>
            </a:r>
            <a:r>
              <a:rPr lang="ru-RU" dirty="0"/>
              <a:t>буква на името на метода може да бъде или малка буква, или главна буква, но се препоръчва да използвате главна</a:t>
            </a:r>
            <a:r>
              <a:rPr lang="ru-RU" dirty="0" smtClean="0"/>
              <a:t>. Тези </a:t>
            </a:r>
            <a:r>
              <a:rPr lang="ru-RU" dirty="0"/>
              <a:t>правила не са задължителни, но препоръчителни. Като цяло методът има уникално име в класа, в който е дефиниран, но понякога методът може да има същото име като имената на други методи в рамките на същия клас, тъй като </a:t>
            </a:r>
            <a:r>
              <a:rPr lang="ru-RU" dirty="0" smtClean="0"/>
              <a:t>претоварването (</a:t>
            </a:r>
            <a:r>
              <a:rPr lang="en-US" dirty="0" smtClean="0"/>
              <a:t>overloading</a:t>
            </a:r>
            <a:r>
              <a:rPr lang="bg-BG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на метода е разрешено в C</a:t>
            </a:r>
            <a:r>
              <a:rPr lang="ru-RU" dirty="0" smtClean="0"/>
              <a:t>#.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273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76A6B-0D97-D545-91D1-90E533EA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4" y="413754"/>
            <a:ext cx="21945600" cy="1355042"/>
          </a:xfrm>
        </p:spPr>
        <p:txBody>
          <a:bodyPr>
            <a:normAutofit/>
          </a:bodyPr>
          <a:lstStyle/>
          <a:p>
            <a:r>
              <a:rPr lang="en-US" sz="8800" dirty="0" err="1" smtClean="0">
                <a:latin typeface="Canela Text Regular"/>
              </a:rPr>
              <a:t>Тяло</a:t>
            </a:r>
            <a:r>
              <a:rPr lang="en-US" sz="8800" dirty="0" smtClean="0">
                <a:latin typeface="Canela Text Regular"/>
              </a:rPr>
              <a:t> </a:t>
            </a:r>
            <a:r>
              <a:rPr lang="en-US" sz="8800" dirty="0">
                <a:latin typeface="Canela Text Regular"/>
              </a:rPr>
              <a:t>на </a:t>
            </a:r>
            <a:r>
              <a:rPr lang="en-US" sz="8800" dirty="0" err="1">
                <a:latin typeface="Canela Text Regular"/>
              </a:rPr>
              <a:t>метода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732547" y="1768796"/>
            <a:ext cx="21801221" cy="984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bg-BG" sz="4400" dirty="0" smtClean="0">
                <a:latin typeface="Canela Text Regular"/>
              </a:rPr>
              <a:t>Т</a:t>
            </a:r>
            <a:r>
              <a:rPr lang="en-US" sz="4400" dirty="0" err="1" smtClean="0">
                <a:latin typeface="Canela Text Regular"/>
              </a:rPr>
              <a:t>ялото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>
                <a:latin typeface="Canela Text Regular"/>
              </a:rPr>
              <a:t>на </a:t>
            </a:r>
            <a:r>
              <a:rPr lang="en-US" sz="4400" dirty="0" err="1">
                <a:latin typeface="Canela Text Regular"/>
              </a:rPr>
              <a:t>метода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се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състои</a:t>
            </a:r>
            <a:r>
              <a:rPr lang="en-US" sz="4400" dirty="0">
                <a:latin typeface="Canela Text Regular"/>
              </a:rPr>
              <a:t> от </a:t>
            </a:r>
            <a:r>
              <a:rPr lang="bg-BG" sz="4400" dirty="0" smtClean="0">
                <a:latin typeface="Canela Text Regular"/>
              </a:rPr>
              <a:t>оператори </a:t>
            </a:r>
            <a:r>
              <a:rPr lang="en-US" sz="4400" dirty="0" err="1" smtClean="0">
                <a:latin typeface="Canela Text Regular"/>
              </a:rPr>
              <a:t>код</a:t>
            </a:r>
            <a:r>
              <a:rPr lang="en-US" sz="4400" dirty="0">
                <a:latin typeface="Canela Text Regular"/>
              </a:rPr>
              <a:t>, </a:t>
            </a:r>
            <a:r>
              <a:rPr lang="en-US" sz="4400" dirty="0" err="1">
                <a:latin typeface="Canela Text Regular"/>
              </a:rPr>
              <a:t>който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потребителят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иска</a:t>
            </a:r>
            <a:r>
              <a:rPr lang="en-US" sz="4400" dirty="0">
                <a:latin typeface="Canela Text Regular"/>
              </a:rPr>
              <a:t> да </a:t>
            </a:r>
            <a:r>
              <a:rPr lang="en-US" sz="4400" dirty="0" err="1">
                <a:latin typeface="Canela Text Regular"/>
              </a:rPr>
              <a:t>изпълни</a:t>
            </a:r>
            <a:r>
              <a:rPr lang="en-US" sz="4400" dirty="0">
                <a:latin typeface="Canela Text Regular"/>
              </a:rPr>
              <a:t>. </a:t>
            </a:r>
            <a:r>
              <a:rPr lang="en-US" sz="4400" dirty="0" err="1">
                <a:latin typeface="Canela Text Regular"/>
              </a:rPr>
              <a:t>След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като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методът</a:t>
            </a:r>
            <a:r>
              <a:rPr lang="en-US" sz="4400" dirty="0">
                <a:latin typeface="Canela Text Regular"/>
              </a:rPr>
              <a:t> е </a:t>
            </a:r>
            <a:r>
              <a:rPr lang="en-US" sz="4400" dirty="0" err="1">
                <a:latin typeface="Canela Text Regular"/>
              </a:rPr>
              <a:t>деклариран</a:t>
            </a:r>
            <a:r>
              <a:rPr lang="en-US" sz="4400" dirty="0">
                <a:latin typeface="Canela Text Regular"/>
              </a:rPr>
              <a:t>, </a:t>
            </a:r>
            <a:r>
              <a:rPr lang="en-US" sz="4400" dirty="0" err="1">
                <a:latin typeface="Canela Text Regular"/>
              </a:rPr>
              <a:t>зависи</a:t>
            </a:r>
            <a:r>
              <a:rPr lang="en-US" sz="4400" dirty="0">
                <a:latin typeface="Canela Text Regular"/>
              </a:rPr>
              <a:t> от </a:t>
            </a:r>
            <a:r>
              <a:rPr lang="en-US" sz="4400" dirty="0" err="1">
                <a:latin typeface="Canela Text Regular"/>
              </a:rPr>
              <a:t>потребителя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дали</a:t>
            </a:r>
            <a:r>
              <a:rPr lang="en-US" sz="4400" dirty="0">
                <a:latin typeface="Canela Text Regular"/>
              </a:rPr>
              <a:t> да </a:t>
            </a:r>
            <a:r>
              <a:rPr lang="en-US" sz="4400" dirty="0" err="1">
                <a:latin typeface="Canela Text Regular"/>
              </a:rPr>
              <a:t>дефинира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неговата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реализация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или</a:t>
            </a:r>
            <a:r>
              <a:rPr lang="en-US" sz="4400" dirty="0">
                <a:latin typeface="Canela Text Regular"/>
              </a:rPr>
              <a:t> не. </a:t>
            </a:r>
            <a:r>
              <a:rPr lang="bg-BG" sz="4400" dirty="0" smtClean="0">
                <a:latin typeface="Canela Text Regular"/>
              </a:rPr>
              <a:t>Дали тялото ще присъства непосредствено.</a:t>
            </a:r>
          </a:p>
          <a:p>
            <a:pPr algn="l"/>
            <a:endParaRPr lang="bg-BG" sz="4400" dirty="0" smtClean="0">
              <a:latin typeface="Canela Text Regular"/>
            </a:endParaRPr>
          </a:p>
          <a:p>
            <a:pPr algn="l"/>
            <a:r>
              <a:rPr lang="bg-BG" sz="4400" dirty="0" smtClean="0">
                <a:latin typeface="Canela Text Regular"/>
              </a:rPr>
              <a:t>Липсата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>
                <a:latin typeface="Canela Text Regular"/>
              </a:rPr>
              <a:t>на </a:t>
            </a:r>
            <a:r>
              <a:rPr lang="en-US" sz="4400" dirty="0" smtClean="0">
                <a:latin typeface="Canela Text Regular"/>
              </a:rPr>
              <a:t>н</a:t>
            </a:r>
            <a:r>
              <a:rPr lang="bg-BG" sz="4400" dirty="0" smtClean="0">
                <a:latin typeface="Canela Text Regular"/>
              </a:rPr>
              <a:t>я</a:t>
            </a:r>
            <a:r>
              <a:rPr lang="en-US" sz="4400" dirty="0" err="1" smtClean="0">
                <a:latin typeface="Canela Text Regular"/>
              </a:rPr>
              <a:t>каква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реализация</a:t>
            </a:r>
            <a:r>
              <a:rPr lang="en-US" sz="4400" dirty="0">
                <a:latin typeface="Canela Text Regular"/>
              </a:rPr>
              <a:t> </a:t>
            </a:r>
            <a:r>
              <a:rPr lang="bg-BG" sz="4400" dirty="0" smtClean="0">
                <a:latin typeface="Canela Text Regular"/>
              </a:rPr>
              <a:t>води до това, че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 err="1" smtClean="0">
                <a:latin typeface="Canela Text Regular"/>
              </a:rPr>
              <a:t>метод</a:t>
            </a:r>
            <a:r>
              <a:rPr lang="bg-BG" sz="4400" dirty="0" smtClean="0">
                <a:latin typeface="Canela Text Regular"/>
              </a:rPr>
              <a:t>ът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bg-BG" sz="4400" dirty="0" smtClean="0">
                <a:latin typeface="Canela Text Regular"/>
              </a:rPr>
              <a:t>няма </a:t>
            </a:r>
            <a:r>
              <a:rPr lang="en-US" sz="4400" dirty="0" smtClean="0">
                <a:latin typeface="Canela Text Regular"/>
              </a:rPr>
              <a:t>да </a:t>
            </a:r>
            <a:r>
              <a:rPr lang="en-US" sz="4400" dirty="0" err="1" smtClean="0">
                <a:latin typeface="Canela Text Regular"/>
              </a:rPr>
              <a:t>изпълнява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никаква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задача</a:t>
            </a:r>
            <a:r>
              <a:rPr lang="en-US" sz="4400" dirty="0">
                <a:latin typeface="Canela Text Regular"/>
              </a:rPr>
              <a:t>. </a:t>
            </a:r>
            <a:endParaRPr lang="bg-BG" sz="4400" dirty="0" smtClean="0">
              <a:latin typeface="Canela Text Regular"/>
            </a:endParaRPr>
          </a:p>
          <a:p>
            <a:pPr algn="l"/>
            <a:endParaRPr lang="bg-BG" sz="4400" dirty="0" smtClean="0">
              <a:latin typeface="Canela Text Regular"/>
            </a:endParaRPr>
          </a:p>
          <a:p>
            <a:pPr algn="l"/>
            <a:r>
              <a:rPr lang="bg-BG" sz="4400" dirty="0" smtClean="0">
                <a:latin typeface="Canela Text Regular"/>
              </a:rPr>
              <a:t>К</a:t>
            </a:r>
            <a:r>
              <a:rPr lang="en-US" sz="4400" dirty="0" err="1" smtClean="0">
                <a:latin typeface="Canela Text Regular"/>
              </a:rPr>
              <a:t>огато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потребителят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иска</a:t>
            </a:r>
            <a:r>
              <a:rPr lang="en-US" sz="4400" dirty="0">
                <a:latin typeface="Canela Text Regular"/>
              </a:rPr>
              <a:t> да </a:t>
            </a:r>
            <a:r>
              <a:rPr lang="en-US" sz="4400" dirty="0" err="1">
                <a:latin typeface="Canela Text Regular"/>
              </a:rPr>
              <a:t>изпълни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определени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задачи</a:t>
            </a:r>
            <a:r>
              <a:rPr lang="en-US" sz="4400" dirty="0">
                <a:latin typeface="Canela Text Regular"/>
              </a:rPr>
              <a:t>, </a:t>
            </a:r>
            <a:r>
              <a:rPr lang="en-US" sz="4400" dirty="0" err="1">
                <a:latin typeface="Canela Text Regular"/>
              </a:rPr>
              <a:t>използвайки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метод</a:t>
            </a:r>
            <a:r>
              <a:rPr lang="en-US" sz="4400" dirty="0">
                <a:latin typeface="Canela Text Regular"/>
              </a:rPr>
              <a:t>, </a:t>
            </a:r>
            <a:r>
              <a:rPr lang="en-US" sz="4400" dirty="0" err="1">
                <a:latin typeface="Canela Text Regular"/>
              </a:rPr>
              <a:t>тогава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той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трябва</a:t>
            </a:r>
            <a:r>
              <a:rPr lang="en-US" sz="4400" dirty="0">
                <a:latin typeface="Canela Text Regular"/>
              </a:rPr>
              <a:t> да </a:t>
            </a:r>
            <a:r>
              <a:rPr lang="en-US" sz="4400" dirty="0" err="1">
                <a:latin typeface="Canela Text Regular"/>
              </a:rPr>
              <a:t>напише</a:t>
            </a:r>
            <a:r>
              <a:rPr lang="en-US" sz="4400" dirty="0">
                <a:latin typeface="Canela Text Regular"/>
              </a:rPr>
              <a:t> </a:t>
            </a:r>
            <a:r>
              <a:rPr lang="bg-BG" sz="4400" dirty="0" smtClean="0">
                <a:latin typeface="Canela Text Regular"/>
              </a:rPr>
              <a:t>оператор</a:t>
            </a:r>
            <a:r>
              <a:rPr lang="en-US" sz="4400" dirty="0" err="1" smtClean="0">
                <a:latin typeface="Canela Text Regular"/>
              </a:rPr>
              <a:t>ите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>
                <a:latin typeface="Canela Text Regular"/>
              </a:rPr>
              <a:t>за </a:t>
            </a:r>
            <a:r>
              <a:rPr lang="en-US" sz="4400" dirty="0" err="1">
                <a:latin typeface="Canela Text Regular"/>
              </a:rPr>
              <a:t>изпълнение</a:t>
            </a:r>
            <a:r>
              <a:rPr lang="en-US" sz="4400" dirty="0">
                <a:latin typeface="Canela Text Regular"/>
              </a:rPr>
              <a:t> в </a:t>
            </a:r>
            <a:r>
              <a:rPr lang="en-US" sz="4400" dirty="0" err="1">
                <a:latin typeface="Canela Text Regular"/>
              </a:rPr>
              <a:t>тялото</a:t>
            </a:r>
            <a:r>
              <a:rPr lang="en-US" sz="4400" dirty="0">
                <a:latin typeface="Canela Text Regular"/>
              </a:rPr>
              <a:t> на </a:t>
            </a:r>
            <a:r>
              <a:rPr lang="en-US" sz="4400" dirty="0" err="1">
                <a:latin typeface="Canela Text Regular"/>
              </a:rPr>
              <a:t>метода</a:t>
            </a:r>
            <a:r>
              <a:rPr lang="en-US" sz="4400" dirty="0">
                <a:latin typeface="Canela Text Regular"/>
              </a:rPr>
              <a:t>. </a:t>
            </a:r>
            <a:endParaRPr lang="bg-BG" sz="4400" dirty="0" smtClean="0">
              <a:latin typeface="Canela Text Regular"/>
            </a:endParaRPr>
          </a:p>
          <a:p>
            <a:pPr algn="l"/>
            <a:endParaRPr lang="bg-BG" sz="4400" dirty="0" smtClean="0">
              <a:latin typeface="Canela Text Regular"/>
            </a:endParaRPr>
          </a:p>
          <a:p>
            <a:pPr algn="l"/>
            <a:r>
              <a:rPr lang="en-US" sz="4400" dirty="0" err="1" smtClean="0">
                <a:latin typeface="Canela Text Regular"/>
              </a:rPr>
              <a:t>Синтаксисът</a:t>
            </a:r>
            <a:r>
              <a:rPr lang="en-US" sz="4400" dirty="0" smtClean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по-долу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описва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основната</a:t>
            </a:r>
            <a:r>
              <a:rPr lang="en-US" sz="4400" dirty="0">
                <a:latin typeface="Canela Text Regular"/>
              </a:rPr>
              <a:t> </a:t>
            </a:r>
            <a:r>
              <a:rPr lang="en-US" sz="4400" dirty="0" err="1">
                <a:latin typeface="Canela Text Regular"/>
              </a:rPr>
              <a:t>структура</a:t>
            </a:r>
            <a:r>
              <a:rPr lang="en-US" sz="4400" dirty="0">
                <a:latin typeface="Canela Text Regular"/>
              </a:rPr>
              <a:t> на </a:t>
            </a:r>
            <a:r>
              <a:rPr lang="en-US" sz="4400" dirty="0" err="1">
                <a:latin typeface="Canela Text Regular"/>
              </a:rPr>
              <a:t>тялото</a:t>
            </a:r>
            <a:r>
              <a:rPr lang="en-US" sz="4400" dirty="0">
                <a:latin typeface="Canela Text Regular"/>
              </a:rPr>
              <a:t> на </a:t>
            </a:r>
            <a:r>
              <a:rPr lang="en-US" sz="4400" dirty="0" err="1">
                <a:latin typeface="Canela Text Regular"/>
              </a:rPr>
              <a:t>метода</a:t>
            </a:r>
            <a:r>
              <a:rPr lang="en-US" sz="4400" dirty="0" smtClean="0">
                <a:latin typeface="Canela Text Regular"/>
              </a:rPr>
              <a:t>:</a:t>
            </a:r>
            <a:endParaRPr lang="bg-BG" sz="4400" dirty="0" smtClean="0">
              <a:latin typeface="Canela Text Regular"/>
            </a:endParaRPr>
          </a:p>
          <a:p>
            <a:pPr algn="l"/>
            <a:r>
              <a:rPr lang="bg-BG" sz="4400" dirty="0" smtClean="0">
                <a:latin typeface="Canela Text Regular"/>
              </a:rPr>
              <a:t> 	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parameter_list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bg-BG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endParaRPr lang="bg-BG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Имплементацията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кода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метода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е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тук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</a:t>
            </a:r>
            <a:endParaRPr lang="bg-BG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1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3" y="510005"/>
            <a:ext cx="21945600" cy="1158272"/>
          </a:xfrm>
        </p:spPr>
        <p:txBody>
          <a:bodyPr>
            <a:normAutofit/>
          </a:bodyPr>
          <a:lstStyle/>
          <a:p>
            <a:r>
              <a:rPr lang="bg-BG" b="1" dirty="0" smtClean="0"/>
              <a:t>Извикване на метод (</a:t>
            </a:r>
            <a:r>
              <a:rPr lang="en-US" b="1" dirty="0" smtClean="0"/>
              <a:t>Method Calling</a:t>
            </a:r>
            <a:r>
              <a:rPr lang="bg-BG" b="1" dirty="0" smtClean="0"/>
              <a:t>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263" y="1668277"/>
            <a:ext cx="23140737" cy="1061398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Извикване на метод или </a:t>
            </a:r>
            <a:r>
              <a:rPr lang="ru-RU" dirty="0" smtClean="0"/>
              <a:t>предаване на управлението на метода </a:t>
            </a:r>
            <a:r>
              <a:rPr lang="ru-RU" dirty="0"/>
              <a:t>се извършва, когато потребителят </a:t>
            </a:r>
            <a:r>
              <a:rPr lang="ru-RU" dirty="0" smtClean="0"/>
              <a:t>желае </a:t>
            </a:r>
            <a:r>
              <a:rPr lang="ru-RU" dirty="0"/>
              <a:t>да изпълни метода. Методът трябва да бъде извикан за </a:t>
            </a:r>
            <a:r>
              <a:rPr lang="ru-RU" dirty="0" smtClean="0"/>
              <a:t>да бъде използвана </a:t>
            </a:r>
            <a:r>
              <a:rPr lang="ru-RU" dirty="0"/>
              <a:t>неговата функционалност. </a:t>
            </a:r>
            <a:r>
              <a:rPr lang="ru-RU" dirty="0" smtClean="0"/>
              <a:t>Метод </a:t>
            </a:r>
            <a:r>
              <a:rPr lang="ru-RU" dirty="0"/>
              <a:t>връща </a:t>
            </a:r>
            <a:r>
              <a:rPr lang="ru-RU" dirty="0" smtClean="0"/>
              <a:t>управлението към </a:t>
            </a:r>
            <a:r>
              <a:rPr lang="ru-RU" dirty="0"/>
              <a:t>кода, който го е извикал, когато</a:t>
            </a:r>
            <a:r>
              <a:rPr lang="ru-RU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- </a:t>
            </a:r>
            <a:r>
              <a:rPr lang="ru-RU" dirty="0" smtClean="0"/>
              <a:t>Той изпълни </a:t>
            </a:r>
            <a:r>
              <a:rPr lang="ru-RU" dirty="0"/>
              <a:t>всички </a:t>
            </a:r>
            <a:r>
              <a:rPr lang="ru-RU" dirty="0" smtClean="0"/>
              <a:t>оператори в тялото на метода;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- Достига </a:t>
            </a:r>
            <a:r>
              <a:rPr lang="ru-RU" dirty="0"/>
              <a:t>до оператор за </a:t>
            </a:r>
            <a:r>
              <a:rPr lang="ru-RU" dirty="0" smtClean="0"/>
              <a:t>връщане </a:t>
            </a:r>
            <a:r>
              <a:rPr lang="en-US" dirty="0" smtClean="0"/>
              <a:t>return</a:t>
            </a:r>
            <a:r>
              <a:rPr lang="ru-RU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- </a:t>
            </a:r>
            <a:r>
              <a:rPr lang="ru-RU" dirty="0" smtClean="0"/>
              <a:t>Хвърля изключение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dirty="0"/>
              <a:t>В кода по-долу се извиква метод с име Sum</a:t>
            </a:r>
            <a:r>
              <a:rPr lang="ru-RU" dirty="0" smtClean="0"/>
              <a:t>().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23;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Методът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 извикан, стойността, която връща е запазена в променливата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Sum(a, 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Печат на резултата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 of the sum is " + 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80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8573</TotalTime>
  <Words>1323</Words>
  <Application>Microsoft Office PowerPoint</Application>
  <PresentationFormat>Custom</PresentationFormat>
  <Paragraphs>193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Avenir Book</vt:lpstr>
      <vt:lpstr>Avenir Heavy</vt:lpstr>
      <vt:lpstr>Canela Bold</vt:lpstr>
      <vt:lpstr>Canela Deck Regular</vt:lpstr>
      <vt:lpstr>Canela Text Regular</vt:lpstr>
      <vt:lpstr>Courier New</vt:lpstr>
      <vt:lpstr>Graphik</vt:lpstr>
      <vt:lpstr>Graphik Medium</vt:lpstr>
      <vt:lpstr>Graphik Semibold</vt:lpstr>
      <vt:lpstr>Helvetica</vt:lpstr>
      <vt:lpstr>Helvetica Neue</vt:lpstr>
      <vt:lpstr>23_ClassicWhite</vt:lpstr>
      <vt:lpstr>Bitmap Image</vt:lpstr>
      <vt:lpstr>PowerPoint Presentation</vt:lpstr>
      <vt:lpstr>Методи   </vt:lpstr>
      <vt:lpstr>В тази тема ще стане дума за:</vt:lpstr>
      <vt:lpstr>Методи - дефиниция</vt:lpstr>
      <vt:lpstr>Деклариране на методи</vt:lpstr>
      <vt:lpstr>Елементи на декларирането на метод</vt:lpstr>
      <vt:lpstr>Сигнатура на метода</vt:lpstr>
      <vt:lpstr>Тяло на метода</vt:lpstr>
      <vt:lpstr>Извикване на метод (Method Calling)</vt:lpstr>
      <vt:lpstr>PowerPoint Presentation</vt:lpstr>
      <vt:lpstr>Параметри на метод</vt:lpstr>
      <vt:lpstr>Метод без параметри с връщане на стойност</vt:lpstr>
      <vt:lpstr>Метод с параметри без връщане на стойност</vt:lpstr>
      <vt:lpstr>Метод с параметри и връщане на стойност</vt:lpstr>
      <vt:lpstr>Едномерен масив – параметър на метод?</vt:lpstr>
      <vt:lpstr>Двумерен масив – параметър на метод?</vt:lpstr>
      <vt:lpstr>Метод с променлив брой параметри (var-args) </vt:lpstr>
      <vt:lpstr>Предимства от използването на методите</vt:lpstr>
      <vt:lpstr>Домашна работа</vt:lpstr>
      <vt:lpstr>Изгревът е близо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ruuser</cp:lastModifiedBy>
  <cp:revision>550</cp:revision>
  <dcterms:modified xsi:type="dcterms:W3CDTF">2022-07-19T09:14:56Z</dcterms:modified>
</cp:coreProperties>
</file>