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75" r:id="rId8"/>
    <p:sldId id="262" r:id="rId9"/>
    <p:sldId id="272" r:id="rId10"/>
    <p:sldId id="268" r:id="rId11"/>
    <p:sldId id="269" r:id="rId12"/>
    <p:sldId id="266" r:id="rId13"/>
    <p:sldId id="267" r:id="rId14"/>
    <p:sldId id="276" r:id="rId15"/>
    <p:sldId id="273" r:id="rId16"/>
  </p:sldIdLst>
  <p:sldSz cx="18288000" cy="10287000"/>
  <p:notesSz cx="6858000" cy="9144000"/>
  <p:embeddedFontLst>
    <p:embeddedFont>
      <p:font typeface="DM Sans" pitchFamily="2" charset="0"/>
      <p:regular r:id="rId17"/>
      <p:bold r:id="rId18"/>
    </p:embeddedFont>
    <p:embeddedFont>
      <p:font typeface="DM Sans Bold" charset="0"/>
      <p:regular r:id="rId19"/>
    </p:embeddedFont>
    <p:embeddedFont>
      <p:font typeface="IBM Plex Sans Bold" panose="020B0604020202020204" charset="0"/>
      <p:regular r:id="rId20"/>
    </p:embeddedFont>
    <p:embeddedFont>
      <p:font typeface="Kollektif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2" autoAdjust="0"/>
  </p:normalViewPr>
  <p:slideViewPr>
    <p:cSldViewPr>
      <p:cViewPr varScale="1">
        <p:scale>
          <a:sx n="62" d="100"/>
          <a:sy n="62" d="100"/>
        </p:scale>
        <p:origin x="1032"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8" name="TextBox 8"/>
          <p:cNvSpPr txBox="1"/>
          <p:nvPr/>
        </p:nvSpPr>
        <p:spPr>
          <a:xfrm>
            <a:off x="3901323" y="2729438"/>
            <a:ext cx="11315247" cy="2582758"/>
          </a:xfrm>
          <a:prstGeom prst="rect">
            <a:avLst/>
          </a:prstGeom>
        </p:spPr>
        <p:txBody>
          <a:bodyPr lIns="0" tIns="0" rIns="0" bIns="0" rtlCol="0" anchor="t">
            <a:spAutoFit/>
          </a:bodyPr>
          <a:lstStyle/>
          <a:p>
            <a:pPr algn="ctr">
              <a:lnSpc>
                <a:spcPts val="9999"/>
              </a:lnSpc>
            </a:pPr>
            <a:r>
              <a:rPr lang="en-US" sz="9999" b="1" dirty="0">
                <a:solidFill>
                  <a:srgbClr val="227C9D"/>
                </a:solidFill>
                <a:ea typeface="Kollektif Bold"/>
                <a:cs typeface="Kollektif Bold"/>
                <a:sym typeface="Kollektif Bold"/>
              </a:rPr>
              <a:t>Room Occupancy Estimation</a:t>
            </a:r>
          </a:p>
        </p:txBody>
      </p:sp>
      <p:sp>
        <p:nvSpPr>
          <p:cNvPr id="9" name="TextBox 9"/>
          <p:cNvSpPr txBox="1"/>
          <p:nvPr/>
        </p:nvSpPr>
        <p:spPr>
          <a:xfrm>
            <a:off x="6144281" y="5481359"/>
            <a:ext cx="7197206" cy="1055674"/>
          </a:xfrm>
          <a:prstGeom prst="rect">
            <a:avLst/>
          </a:prstGeom>
        </p:spPr>
        <p:txBody>
          <a:bodyPr lIns="0" tIns="0" rIns="0" bIns="0" rtlCol="0" anchor="t">
            <a:spAutoFit/>
          </a:bodyPr>
          <a:lstStyle/>
          <a:p>
            <a:pPr algn="ctr">
              <a:lnSpc>
                <a:spcPts val="4070"/>
              </a:lnSpc>
            </a:pPr>
            <a:r>
              <a:rPr lang="en-US" sz="3700" dirty="0">
                <a:solidFill>
                  <a:srgbClr val="545454"/>
                </a:solidFill>
                <a:ea typeface="DM Sans"/>
                <a:cs typeface="DM Sans"/>
                <a:sym typeface="DM Sans"/>
              </a:rPr>
              <a:t>A data-driven approach using Environmental Sensor Data</a:t>
            </a: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5" name="Freeform 25"/>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0" name="Freeform 30"/>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31" name="Freeform 31"/>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32" name="Group 32"/>
          <p:cNvGrpSpPr/>
          <p:nvPr/>
        </p:nvGrpSpPr>
        <p:grpSpPr>
          <a:xfrm rot="2700000">
            <a:off x="-1376391" y="-3093321"/>
            <a:ext cx="7415398"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34" name="TextBox 3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5" name="AutoShape 3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36" name="AutoShape 3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37" name="AutoShape 3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38" name="AutoShape 3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39" name="AutoShape 3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40" name="AutoShape 4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41" name="AutoShape 4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US"/>
          </a:p>
        </p:txBody>
      </p:sp>
      <p:sp>
        <p:nvSpPr>
          <p:cNvPr id="42" name="AutoShape 4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6"/>
          <p:cNvSpPr txBox="1"/>
          <p:nvPr/>
        </p:nvSpPr>
        <p:spPr>
          <a:xfrm>
            <a:off x="1928411" y="666303"/>
            <a:ext cx="4799768" cy="1423916"/>
          </a:xfrm>
          <a:prstGeom prst="rect">
            <a:avLst/>
          </a:prstGeom>
        </p:spPr>
        <p:txBody>
          <a:bodyPr lIns="0" tIns="0" rIns="0" bIns="0" rtlCol="0" anchor="t">
            <a:spAutoFit/>
          </a:bodyPr>
          <a:lstStyle/>
          <a:p>
            <a:pPr algn="l">
              <a:lnSpc>
                <a:spcPts val="5544"/>
              </a:lnSpc>
            </a:pPr>
            <a:r>
              <a:rPr lang="en-US" sz="5600" b="1" dirty="0">
                <a:solidFill>
                  <a:srgbClr val="FE6D73"/>
                </a:solidFill>
                <a:ea typeface="Kollektif Bold"/>
                <a:cs typeface="Kollektif Bold"/>
                <a:sym typeface="Kollektif Bold"/>
              </a:rPr>
              <a:t>MODELS EVALUATION</a:t>
            </a:r>
          </a:p>
        </p:txBody>
      </p:sp>
      <p:grpSp>
        <p:nvGrpSpPr>
          <p:cNvPr id="23" name="Group 22">
            <a:extLst>
              <a:ext uri="{FF2B5EF4-FFF2-40B4-BE49-F238E27FC236}">
                <a16:creationId xmlns:a16="http://schemas.microsoft.com/office/drawing/2014/main" id="{FF68FD8A-6770-2E76-BF51-5357EB4B2A76}"/>
              </a:ext>
            </a:extLst>
          </p:cNvPr>
          <p:cNvGrpSpPr/>
          <p:nvPr/>
        </p:nvGrpSpPr>
        <p:grpSpPr>
          <a:xfrm>
            <a:off x="9161206" y="7718059"/>
            <a:ext cx="5386056" cy="1146179"/>
            <a:chOff x="1028700" y="3369191"/>
            <a:chExt cx="7269292" cy="1494099"/>
          </a:xfrm>
        </p:grpSpPr>
        <p:grpSp>
          <p:nvGrpSpPr>
            <p:cNvPr id="3" name="Group 3"/>
            <p:cNvGrpSpPr/>
            <p:nvPr/>
          </p:nvGrpSpPr>
          <p:grpSpPr>
            <a:xfrm>
              <a:off x="1028700" y="3369191"/>
              <a:ext cx="1475373" cy="1475373"/>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E6D73"/>
              </a:solidFill>
            </p:spPr>
            <p:txBody>
              <a:bodyPr/>
              <a:lstStyle/>
              <a:p>
                <a:endParaRPr lang="en-US"/>
              </a:p>
            </p:txBody>
          </p:sp>
        </p:grpSp>
        <p:sp>
          <p:nvSpPr>
            <p:cNvPr id="5" name="TextBox 5"/>
            <p:cNvSpPr txBox="1"/>
            <p:nvPr/>
          </p:nvSpPr>
          <p:spPr>
            <a:xfrm>
              <a:off x="1028700" y="3837653"/>
              <a:ext cx="1475373" cy="612500"/>
            </a:xfrm>
            <a:prstGeom prst="rect">
              <a:avLst/>
            </a:prstGeom>
          </p:spPr>
          <p:txBody>
            <a:bodyPr lIns="0" tIns="0" rIns="0" bIns="0" rtlCol="0" anchor="t">
              <a:spAutoFit/>
            </a:bodyPr>
            <a:lstStyle/>
            <a:p>
              <a:pPr algn="ctr">
                <a:lnSpc>
                  <a:spcPts val="3919"/>
                </a:lnSpc>
              </a:pPr>
              <a:r>
                <a:rPr lang="en-US" sz="2799" b="1" dirty="0">
                  <a:solidFill>
                    <a:srgbClr val="FFFFFF"/>
                  </a:solidFill>
                  <a:ea typeface="IBM Plex Sans Bold"/>
                  <a:cs typeface="IBM Plex Sans Bold"/>
                  <a:sym typeface="IBM Plex Sans Bold"/>
                </a:rPr>
                <a:t>GBM</a:t>
              </a:r>
            </a:p>
          </p:txBody>
        </p:sp>
        <p:sp>
          <p:nvSpPr>
            <p:cNvPr id="17" name="TextBox 17"/>
            <p:cNvSpPr txBox="1"/>
            <p:nvPr/>
          </p:nvSpPr>
          <p:spPr>
            <a:xfrm>
              <a:off x="2705816" y="3598837"/>
              <a:ext cx="5592176" cy="1264453"/>
            </a:xfrm>
            <a:prstGeom prst="rect">
              <a:avLst/>
            </a:prstGeom>
          </p:spPr>
          <p:txBody>
            <a:bodyPr wrap="square" lIns="0" tIns="0" rIns="0" bIns="0" rtlCol="0" anchor="t">
              <a:spAutoFit/>
            </a:bodyPr>
            <a:lstStyle/>
            <a:p>
              <a:pPr algn="l">
                <a:lnSpc>
                  <a:spcPts val="3919"/>
                </a:lnSpc>
              </a:pPr>
              <a:r>
                <a:rPr lang="en-US" sz="2799" b="1" dirty="0">
                  <a:solidFill>
                    <a:srgbClr val="FE6D73"/>
                  </a:solidFill>
                  <a:ea typeface="DM Sans Bold"/>
                  <a:cs typeface="DM Sans Bold"/>
                  <a:sym typeface="DM Sans Bold"/>
                </a:rPr>
                <a:t>GRADIENT BOOSTING MACHINE</a:t>
              </a:r>
            </a:p>
          </p:txBody>
        </p:sp>
      </p:grpSp>
      <p:grpSp>
        <p:nvGrpSpPr>
          <p:cNvPr id="24" name="Group 23">
            <a:extLst>
              <a:ext uri="{FF2B5EF4-FFF2-40B4-BE49-F238E27FC236}">
                <a16:creationId xmlns:a16="http://schemas.microsoft.com/office/drawing/2014/main" id="{2C5C9DE3-F17C-30E6-4DAA-2F5B643E53C6}"/>
              </a:ext>
            </a:extLst>
          </p:cNvPr>
          <p:cNvGrpSpPr/>
          <p:nvPr/>
        </p:nvGrpSpPr>
        <p:grpSpPr>
          <a:xfrm>
            <a:off x="1447800" y="7718060"/>
            <a:ext cx="4313669" cy="1131815"/>
            <a:chOff x="1028700" y="5287125"/>
            <a:chExt cx="5183133" cy="1475373"/>
          </a:xfrm>
        </p:grpSpPr>
        <p:grpSp>
          <p:nvGrpSpPr>
            <p:cNvPr id="6" name="Group 6"/>
            <p:cNvGrpSpPr/>
            <p:nvPr/>
          </p:nvGrpSpPr>
          <p:grpSpPr>
            <a:xfrm>
              <a:off x="1028700" y="5287125"/>
              <a:ext cx="1475373" cy="1475373"/>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CFAE"/>
              </a:solidFill>
            </p:spPr>
            <p:txBody>
              <a:bodyPr/>
              <a:lstStyle/>
              <a:p>
                <a:endParaRPr lang="en-US"/>
              </a:p>
            </p:txBody>
          </p:sp>
        </p:grpSp>
        <p:sp>
          <p:nvSpPr>
            <p:cNvPr id="8" name="TextBox 8"/>
            <p:cNvSpPr txBox="1"/>
            <p:nvPr/>
          </p:nvSpPr>
          <p:spPr>
            <a:xfrm>
              <a:off x="1028700" y="5755587"/>
              <a:ext cx="1475373" cy="612500"/>
            </a:xfrm>
            <a:prstGeom prst="rect">
              <a:avLst/>
            </a:prstGeom>
          </p:spPr>
          <p:txBody>
            <a:bodyPr lIns="0" tIns="0" rIns="0" bIns="0" rtlCol="0" anchor="t">
              <a:spAutoFit/>
            </a:bodyPr>
            <a:lstStyle/>
            <a:p>
              <a:pPr algn="ctr">
                <a:lnSpc>
                  <a:spcPts val="3919"/>
                </a:lnSpc>
              </a:pPr>
              <a:r>
                <a:rPr lang="en-US" sz="2799" b="1" dirty="0">
                  <a:solidFill>
                    <a:srgbClr val="FFFFFF"/>
                  </a:solidFill>
                  <a:ea typeface="IBM Plex Sans Bold"/>
                  <a:cs typeface="IBM Plex Sans Bold"/>
                  <a:sym typeface="IBM Plex Sans Bold"/>
                </a:rPr>
                <a:t>RF</a:t>
              </a:r>
            </a:p>
          </p:txBody>
        </p:sp>
        <p:sp>
          <p:nvSpPr>
            <p:cNvPr id="19" name="TextBox 19"/>
            <p:cNvSpPr txBox="1"/>
            <p:nvPr/>
          </p:nvSpPr>
          <p:spPr>
            <a:xfrm>
              <a:off x="2905656" y="5547179"/>
              <a:ext cx="3306177" cy="612500"/>
            </a:xfrm>
            <a:prstGeom prst="rect">
              <a:avLst/>
            </a:prstGeom>
          </p:spPr>
          <p:txBody>
            <a:bodyPr wrap="square" lIns="0" tIns="0" rIns="0" bIns="0" rtlCol="0" anchor="t">
              <a:spAutoFit/>
            </a:bodyPr>
            <a:lstStyle/>
            <a:p>
              <a:pPr algn="l">
                <a:lnSpc>
                  <a:spcPts val="3919"/>
                </a:lnSpc>
              </a:pPr>
              <a:r>
                <a:rPr lang="en-US" sz="2799" b="1" dirty="0">
                  <a:solidFill>
                    <a:srgbClr val="48CFAE"/>
                  </a:solidFill>
                  <a:ea typeface="DM Sans Bold"/>
                  <a:cs typeface="DM Sans Bold"/>
                  <a:sym typeface="DM Sans Bold"/>
                </a:rPr>
                <a:t>RANDOM FOREST</a:t>
              </a:r>
            </a:p>
          </p:txBody>
        </p:sp>
      </p:grpSp>
      <p:pic>
        <p:nvPicPr>
          <p:cNvPr id="25" name="Picture 24">
            <a:extLst>
              <a:ext uri="{FF2B5EF4-FFF2-40B4-BE49-F238E27FC236}">
                <a16:creationId xmlns:a16="http://schemas.microsoft.com/office/drawing/2014/main" id="{8EF34D55-C7A5-9613-95F9-DD9B344BCB9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05800" y="719401"/>
            <a:ext cx="9790508" cy="6359825"/>
          </a:xfrm>
          <a:prstGeom prst="rect">
            <a:avLst/>
          </a:prstGeom>
        </p:spPr>
      </p:pic>
      <p:sp>
        <p:nvSpPr>
          <p:cNvPr id="27" name="TextBox 26">
            <a:extLst>
              <a:ext uri="{FF2B5EF4-FFF2-40B4-BE49-F238E27FC236}">
                <a16:creationId xmlns:a16="http://schemas.microsoft.com/office/drawing/2014/main" id="{95772BDC-6FF8-1191-5473-C6C6C293FF05}"/>
              </a:ext>
            </a:extLst>
          </p:cNvPr>
          <p:cNvSpPr txBox="1"/>
          <p:nvPr/>
        </p:nvSpPr>
        <p:spPr>
          <a:xfrm>
            <a:off x="715335" y="2311814"/>
            <a:ext cx="7057065" cy="4154984"/>
          </a:xfrm>
          <a:prstGeom prst="rect">
            <a:avLst/>
          </a:prstGeom>
          <a:noFill/>
        </p:spPr>
        <p:txBody>
          <a:bodyPr wrap="square">
            <a:spAutoFit/>
          </a:bodyPr>
          <a:lstStyle/>
          <a:p>
            <a:r>
              <a:rPr lang="en-US" sz="2400" b="1" dirty="0"/>
              <a:t>Evaluation Metrics</a:t>
            </a:r>
            <a:r>
              <a:rPr lang="en-US" sz="2400" dirty="0"/>
              <a:t>:</a:t>
            </a:r>
          </a:p>
          <a:p>
            <a:pPr lvl="1"/>
            <a:r>
              <a:rPr lang="en-US" sz="2400" b="1" dirty="0"/>
              <a:t>Accuracy</a:t>
            </a:r>
            <a:r>
              <a:rPr lang="en-US" sz="2400" dirty="0"/>
              <a:t>: Measures overall correctness in predictions.</a:t>
            </a:r>
          </a:p>
          <a:p>
            <a:pPr lvl="1"/>
            <a:r>
              <a:rPr lang="en-US" sz="2400" b="1" dirty="0"/>
              <a:t>Precision</a:t>
            </a:r>
            <a:r>
              <a:rPr lang="en-US" sz="2400" dirty="0"/>
              <a:t>: Important to avoid false positive occupancy predictions, conserving energy resources.</a:t>
            </a:r>
          </a:p>
          <a:p>
            <a:pPr lvl="1"/>
            <a:r>
              <a:rPr lang="en-US" sz="2400" b="1" dirty="0"/>
              <a:t>Recall</a:t>
            </a:r>
            <a:r>
              <a:rPr lang="en-US" sz="2400" dirty="0"/>
              <a:t>: Measures the model’s ability to correctly identify all occupied states, crucial for comfort and energy efficiency.</a:t>
            </a:r>
          </a:p>
          <a:p>
            <a:pPr lvl="1"/>
            <a:r>
              <a:rPr lang="en-US" sz="2400" b="1" dirty="0"/>
              <a:t>F1-Score</a:t>
            </a:r>
            <a:r>
              <a:rPr lang="en-US" sz="2400" dirty="0"/>
              <a:t>: Combines precision and recall, providing a balanced measure of each model’s reliability.</a:t>
            </a:r>
          </a:p>
        </p:txBody>
      </p:sp>
      <p:sp>
        <p:nvSpPr>
          <p:cNvPr id="29" name="TextBox 28">
            <a:extLst>
              <a:ext uri="{FF2B5EF4-FFF2-40B4-BE49-F238E27FC236}">
                <a16:creationId xmlns:a16="http://schemas.microsoft.com/office/drawing/2014/main" id="{87C179A4-E3F8-600B-DA22-B92EAD7007D8}"/>
              </a:ext>
            </a:extLst>
          </p:cNvPr>
          <p:cNvSpPr txBox="1"/>
          <p:nvPr/>
        </p:nvSpPr>
        <p:spPr>
          <a:xfrm>
            <a:off x="10254358" y="8921268"/>
            <a:ext cx="7576442" cy="1200329"/>
          </a:xfrm>
          <a:prstGeom prst="rect">
            <a:avLst/>
          </a:prstGeom>
          <a:noFill/>
        </p:spPr>
        <p:txBody>
          <a:bodyPr wrap="square">
            <a:spAutoFit/>
          </a:bodyPr>
          <a:lstStyle/>
          <a:p>
            <a:r>
              <a:rPr lang="en-US" dirty="0"/>
              <a:t>Achieved the highest accuracy at 96.19%, with well-balanced recall and precision. The model evaluation confirms that GBM provides the best balance of high accuracy and recall, making it the most suitable for dynamic occupancy estimation in real-world settings.</a:t>
            </a:r>
          </a:p>
        </p:txBody>
      </p:sp>
      <p:sp>
        <p:nvSpPr>
          <p:cNvPr id="31" name="TextBox 30">
            <a:extLst>
              <a:ext uri="{FF2B5EF4-FFF2-40B4-BE49-F238E27FC236}">
                <a16:creationId xmlns:a16="http://schemas.microsoft.com/office/drawing/2014/main" id="{549CC23A-CF4C-126A-9C42-F1A618CB9B4B}"/>
              </a:ext>
            </a:extLst>
          </p:cNvPr>
          <p:cNvSpPr txBox="1"/>
          <p:nvPr/>
        </p:nvSpPr>
        <p:spPr>
          <a:xfrm>
            <a:off x="2894449" y="8922110"/>
            <a:ext cx="4877951" cy="646331"/>
          </a:xfrm>
          <a:prstGeom prst="rect">
            <a:avLst/>
          </a:prstGeom>
          <a:noFill/>
        </p:spPr>
        <p:txBody>
          <a:bodyPr wrap="square">
            <a:spAutoFit/>
          </a:bodyPr>
          <a:lstStyle/>
          <a:p>
            <a:r>
              <a:rPr lang="en-US" dirty="0"/>
              <a:t>High accuracy (90.01%) but limited in distinguishing high-occupancy cases.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43984" y="1028700"/>
            <a:ext cx="7600032" cy="1423916"/>
          </a:xfrm>
          <a:prstGeom prst="rect">
            <a:avLst/>
          </a:prstGeom>
        </p:spPr>
        <p:txBody>
          <a:bodyPr lIns="0" tIns="0" rIns="0" bIns="0" rtlCol="0" anchor="t">
            <a:spAutoFit/>
          </a:bodyPr>
          <a:lstStyle/>
          <a:p>
            <a:pPr algn="ctr">
              <a:lnSpc>
                <a:spcPts val="5544"/>
              </a:lnSpc>
            </a:pPr>
            <a:r>
              <a:rPr lang="en-US" sz="5600" b="1" dirty="0">
                <a:solidFill>
                  <a:srgbClr val="48CFAE"/>
                </a:solidFill>
                <a:ea typeface="Kollektif Bold"/>
                <a:cs typeface="Kollektif Bold"/>
                <a:sym typeface="Kollektif Bold"/>
              </a:rPr>
              <a:t>MODELS PERFORMANCE COMPARISON</a:t>
            </a:r>
          </a:p>
        </p:txBody>
      </p:sp>
      <p:grpSp>
        <p:nvGrpSpPr>
          <p:cNvPr id="4" name="Group 4"/>
          <p:cNvGrpSpPr/>
          <p:nvPr/>
        </p:nvGrpSpPr>
        <p:grpSpPr>
          <a:xfrm>
            <a:off x="13639799" y="2514772"/>
            <a:ext cx="3331363" cy="865196"/>
            <a:chOff x="0" y="0"/>
            <a:chExt cx="1036059" cy="205000"/>
          </a:xfrm>
        </p:grpSpPr>
        <p:sp>
          <p:nvSpPr>
            <p:cNvPr id="5" name="Freeform 5"/>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48CFAE"/>
            </a:solidFill>
          </p:spPr>
          <p:txBody>
            <a:bodyPr/>
            <a:lstStyle/>
            <a:p>
              <a:endParaRPr lang="en-US"/>
            </a:p>
          </p:txBody>
        </p:sp>
        <p:sp>
          <p:nvSpPr>
            <p:cNvPr id="6" name="TextBox 6"/>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7" name="TextBox 7"/>
          <p:cNvSpPr txBox="1"/>
          <p:nvPr/>
        </p:nvSpPr>
        <p:spPr>
          <a:xfrm>
            <a:off x="13847933" y="2818291"/>
            <a:ext cx="2915093" cy="273088"/>
          </a:xfrm>
          <a:prstGeom prst="rect">
            <a:avLst/>
          </a:prstGeom>
        </p:spPr>
        <p:txBody>
          <a:bodyPr lIns="0" tIns="0" rIns="0" bIns="0" rtlCol="0" anchor="t">
            <a:spAutoFit/>
          </a:bodyPr>
          <a:lstStyle/>
          <a:p>
            <a:pPr algn="ctr">
              <a:lnSpc>
                <a:spcPts val="2100"/>
              </a:lnSpc>
            </a:pPr>
            <a:r>
              <a:rPr lang="en-US" sz="2100" b="1" dirty="0">
                <a:solidFill>
                  <a:srgbClr val="FFFFFF"/>
                </a:solidFill>
                <a:ea typeface="Kollektif Bold"/>
                <a:cs typeface="Kollektif Bold"/>
                <a:sym typeface="Kollektif Bold"/>
              </a:rPr>
              <a:t>SVM and DECISION TREES</a:t>
            </a:r>
          </a:p>
        </p:txBody>
      </p:sp>
      <p:grpSp>
        <p:nvGrpSpPr>
          <p:cNvPr id="8" name="Group 8"/>
          <p:cNvGrpSpPr/>
          <p:nvPr/>
        </p:nvGrpSpPr>
        <p:grpSpPr>
          <a:xfrm>
            <a:off x="1562665" y="2514771"/>
            <a:ext cx="3085535" cy="1055163"/>
            <a:chOff x="0" y="0"/>
            <a:chExt cx="1036059" cy="205000"/>
          </a:xfrm>
        </p:grpSpPr>
        <p:sp>
          <p:nvSpPr>
            <p:cNvPr id="9" name="Freeform 9"/>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FFCB77"/>
            </a:solidFill>
          </p:spPr>
          <p:txBody>
            <a:bodyPr/>
            <a:lstStyle/>
            <a:p>
              <a:endParaRPr lang="en-US"/>
            </a:p>
          </p:txBody>
        </p:sp>
        <p:sp>
          <p:nvSpPr>
            <p:cNvPr id="10" name="TextBox 10"/>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11" name="TextBox 11"/>
          <p:cNvSpPr txBox="1"/>
          <p:nvPr/>
        </p:nvSpPr>
        <p:spPr>
          <a:xfrm>
            <a:off x="1584785" y="2841142"/>
            <a:ext cx="2915093" cy="552524"/>
          </a:xfrm>
          <a:prstGeom prst="rect">
            <a:avLst/>
          </a:prstGeom>
        </p:spPr>
        <p:txBody>
          <a:bodyPr lIns="0" tIns="0" rIns="0" bIns="0" rtlCol="0" anchor="t">
            <a:spAutoFit/>
          </a:bodyPr>
          <a:lstStyle/>
          <a:p>
            <a:pPr algn="ctr">
              <a:lnSpc>
                <a:spcPts val="2100"/>
              </a:lnSpc>
            </a:pPr>
            <a:r>
              <a:rPr lang="en-US" sz="2400" b="1" dirty="0">
                <a:solidFill>
                  <a:srgbClr val="FFFFFF"/>
                </a:solidFill>
                <a:ea typeface="Kollektif Bold"/>
                <a:cs typeface="Kollektif Bold"/>
                <a:sym typeface="Kollektif Bold"/>
              </a:rPr>
              <a:t>Gradient Boosting Machine</a:t>
            </a:r>
          </a:p>
        </p:txBody>
      </p:sp>
      <p:grpSp>
        <p:nvGrpSpPr>
          <p:cNvPr id="12" name="Group 12"/>
          <p:cNvGrpSpPr/>
          <p:nvPr/>
        </p:nvGrpSpPr>
        <p:grpSpPr>
          <a:xfrm>
            <a:off x="1562665" y="6362700"/>
            <a:ext cx="2937213" cy="1143000"/>
            <a:chOff x="0" y="0"/>
            <a:chExt cx="1036059" cy="205000"/>
          </a:xfrm>
        </p:grpSpPr>
        <p:sp>
          <p:nvSpPr>
            <p:cNvPr id="13" name="Freeform 13"/>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FE6D73"/>
            </a:solidFill>
          </p:spPr>
          <p:txBody>
            <a:bodyPr/>
            <a:lstStyle/>
            <a:p>
              <a:endParaRPr lang="en-US"/>
            </a:p>
          </p:txBody>
        </p:sp>
        <p:sp>
          <p:nvSpPr>
            <p:cNvPr id="14" name="TextBox 14"/>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15" name="TextBox 15"/>
          <p:cNvSpPr txBox="1"/>
          <p:nvPr/>
        </p:nvSpPr>
        <p:spPr>
          <a:xfrm>
            <a:off x="1562662" y="6797656"/>
            <a:ext cx="2915093" cy="273088"/>
          </a:xfrm>
          <a:prstGeom prst="rect">
            <a:avLst/>
          </a:prstGeom>
        </p:spPr>
        <p:txBody>
          <a:bodyPr lIns="0" tIns="0" rIns="0" bIns="0" rtlCol="0" anchor="t">
            <a:spAutoFit/>
          </a:bodyPr>
          <a:lstStyle/>
          <a:p>
            <a:pPr algn="ctr">
              <a:lnSpc>
                <a:spcPts val="2100"/>
              </a:lnSpc>
            </a:pPr>
            <a:r>
              <a:rPr lang="en-US" sz="2100" b="1" dirty="0">
                <a:solidFill>
                  <a:srgbClr val="FFFFFF"/>
                </a:solidFill>
                <a:ea typeface="Kollektif Bold"/>
                <a:cs typeface="Kollektif Bold"/>
                <a:sym typeface="Kollektif Bold"/>
              </a:rPr>
              <a:t>RANDOM FOREST</a:t>
            </a:r>
          </a:p>
        </p:txBody>
      </p:sp>
      <p:grpSp>
        <p:nvGrpSpPr>
          <p:cNvPr id="16" name="Group 16"/>
          <p:cNvGrpSpPr/>
          <p:nvPr/>
        </p:nvGrpSpPr>
        <p:grpSpPr>
          <a:xfrm>
            <a:off x="13847933" y="6362700"/>
            <a:ext cx="3234614" cy="1143000"/>
            <a:chOff x="0" y="0"/>
            <a:chExt cx="1036059" cy="205000"/>
          </a:xfrm>
        </p:grpSpPr>
        <p:sp>
          <p:nvSpPr>
            <p:cNvPr id="17" name="Freeform 17"/>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227C9D"/>
            </a:solidFill>
          </p:spPr>
          <p:txBody>
            <a:bodyPr/>
            <a:lstStyle/>
            <a:p>
              <a:endParaRPr lang="en-US"/>
            </a:p>
          </p:txBody>
        </p:sp>
        <p:sp>
          <p:nvSpPr>
            <p:cNvPr id="18" name="TextBox 18"/>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19" name="TextBox 19"/>
          <p:cNvSpPr txBox="1"/>
          <p:nvPr/>
        </p:nvSpPr>
        <p:spPr>
          <a:xfrm>
            <a:off x="14058527" y="6797656"/>
            <a:ext cx="2915093" cy="273088"/>
          </a:xfrm>
          <a:prstGeom prst="rect">
            <a:avLst/>
          </a:prstGeom>
        </p:spPr>
        <p:txBody>
          <a:bodyPr lIns="0" tIns="0" rIns="0" bIns="0" rtlCol="0" anchor="t">
            <a:spAutoFit/>
          </a:bodyPr>
          <a:lstStyle/>
          <a:p>
            <a:pPr algn="ctr">
              <a:lnSpc>
                <a:spcPts val="2100"/>
              </a:lnSpc>
            </a:pPr>
            <a:r>
              <a:rPr lang="en-US" sz="2100" b="1" dirty="0">
                <a:solidFill>
                  <a:srgbClr val="FFFFFF"/>
                </a:solidFill>
                <a:ea typeface="Kollektif Bold"/>
                <a:cs typeface="Kollektif Bold"/>
                <a:sym typeface="Kollektif Bold"/>
              </a:rPr>
              <a:t>POISSON REGRESSION</a:t>
            </a:r>
          </a:p>
        </p:txBody>
      </p:sp>
      <p:sp>
        <p:nvSpPr>
          <p:cNvPr id="25" name="TextBox 24">
            <a:extLst>
              <a:ext uri="{FF2B5EF4-FFF2-40B4-BE49-F238E27FC236}">
                <a16:creationId xmlns:a16="http://schemas.microsoft.com/office/drawing/2014/main" id="{4777FCE2-5A15-8F23-C392-AEA91A4809E8}"/>
              </a:ext>
            </a:extLst>
          </p:cNvPr>
          <p:cNvSpPr txBox="1"/>
          <p:nvPr/>
        </p:nvSpPr>
        <p:spPr>
          <a:xfrm>
            <a:off x="1499562" y="3696530"/>
            <a:ext cx="3085538" cy="1938992"/>
          </a:xfrm>
          <a:prstGeom prst="rect">
            <a:avLst/>
          </a:prstGeom>
          <a:noFill/>
        </p:spPr>
        <p:txBody>
          <a:bodyPr wrap="square">
            <a:spAutoFit/>
          </a:bodyPr>
          <a:lstStyle/>
          <a:p>
            <a:pPr algn="ctr"/>
            <a:r>
              <a:rPr lang="en-US" sz="2400" dirty="0"/>
              <a:t>Top-performing model, demonstrating robustness across all metrics and excelling in recall and precision.</a:t>
            </a:r>
          </a:p>
        </p:txBody>
      </p:sp>
      <p:sp>
        <p:nvSpPr>
          <p:cNvPr id="27" name="TextBox 26">
            <a:extLst>
              <a:ext uri="{FF2B5EF4-FFF2-40B4-BE49-F238E27FC236}">
                <a16:creationId xmlns:a16="http://schemas.microsoft.com/office/drawing/2014/main" id="{E860B493-D17C-1300-48F6-9AD3C117AB01}"/>
              </a:ext>
            </a:extLst>
          </p:cNvPr>
          <p:cNvSpPr txBox="1"/>
          <p:nvPr/>
        </p:nvSpPr>
        <p:spPr>
          <a:xfrm>
            <a:off x="1735871" y="7753794"/>
            <a:ext cx="2590800" cy="2308324"/>
          </a:xfrm>
          <a:prstGeom prst="rect">
            <a:avLst/>
          </a:prstGeom>
          <a:noFill/>
        </p:spPr>
        <p:txBody>
          <a:bodyPr wrap="square">
            <a:spAutoFit/>
          </a:bodyPr>
          <a:lstStyle/>
          <a:p>
            <a:pPr algn="ctr"/>
            <a:r>
              <a:rPr lang="en-US" sz="2400" dirty="0"/>
              <a:t>Strong alternative with high accuracy but less precise than GBM in multi-class discrimination.</a:t>
            </a:r>
          </a:p>
        </p:txBody>
      </p:sp>
      <p:sp>
        <p:nvSpPr>
          <p:cNvPr id="29" name="TextBox 28">
            <a:extLst>
              <a:ext uri="{FF2B5EF4-FFF2-40B4-BE49-F238E27FC236}">
                <a16:creationId xmlns:a16="http://schemas.microsoft.com/office/drawing/2014/main" id="{78592A87-34A0-C211-3290-789101A96085}"/>
              </a:ext>
            </a:extLst>
          </p:cNvPr>
          <p:cNvSpPr txBox="1"/>
          <p:nvPr/>
        </p:nvSpPr>
        <p:spPr>
          <a:xfrm>
            <a:off x="13702902" y="3569934"/>
            <a:ext cx="3268260" cy="1938992"/>
          </a:xfrm>
          <a:prstGeom prst="rect">
            <a:avLst/>
          </a:prstGeom>
          <a:noFill/>
        </p:spPr>
        <p:txBody>
          <a:bodyPr wrap="square">
            <a:spAutoFit/>
          </a:bodyPr>
          <a:lstStyle/>
          <a:p>
            <a:pPr algn="ctr"/>
            <a:r>
              <a:rPr lang="en-US" sz="2400" dirty="0"/>
              <a:t>Moderate accuracy, though lacking in recall and precision compared to GBM and Random Forest.</a:t>
            </a:r>
          </a:p>
        </p:txBody>
      </p:sp>
      <p:sp>
        <p:nvSpPr>
          <p:cNvPr id="31" name="TextBox 30">
            <a:extLst>
              <a:ext uri="{FF2B5EF4-FFF2-40B4-BE49-F238E27FC236}">
                <a16:creationId xmlns:a16="http://schemas.microsoft.com/office/drawing/2014/main" id="{32F73FCC-32D9-9BF5-D2CB-E41BE08A8AE4}"/>
              </a:ext>
            </a:extLst>
          </p:cNvPr>
          <p:cNvSpPr txBox="1"/>
          <p:nvPr/>
        </p:nvSpPr>
        <p:spPr>
          <a:xfrm>
            <a:off x="14058527" y="7752730"/>
            <a:ext cx="3024020" cy="1569660"/>
          </a:xfrm>
          <a:prstGeom prst="rect">
            <a:avLst/>
          </a:prstGeom>
          <a:noFill/>
        </p:spPr>
        <p:txBody>
          <a:bodyPr wrap="square">
            <a:spAutoFit/>
          </a:bodyPr>
          <a:lstStyle/>
          <a:p>
            <a:pPr algn="ctr"/>
            <a:r>
              <a:rPr lang="en-US" sz="2400" dirty="0"/>
              <a:t>Effective baseline but insufficient for nuanced occupancy distinctions.</a:t>
            </a:r>
          </a:p>
        </p:txBody>
      </p:sp>
      <p:sp>
        <p:nvSpPr>
          <p:cNvPr id="33" name="TextBox 32">
            <a:extLst>
              <a:ext uri="{FF2B5EF4-FFF2-40B4-BE49-F238E27FC236}">
                <a16:creationId xmlns:a16="http://schemas.microsoft.com/office/drawing/2014/main" id="{33F17A0C-B05C-895F-20D9-B972F1F376A0}"/>
              </a:ext>
            </a:extLst>
          </p:cNvPr>
          <p:cNvSpPr txBox="1"/>
          <p:nvPr/>
        </p:nvSpPr>
        <p:spPr>
          <a:xfrm>
            <a:off x="6263891" y="8658135"/>
            <a:ext cx="5857416" cy="1200329"/>
          </a:xfrm>
          <a:prstGeom prst="rect">
            <a:avLst/>
          </a:prstGeom>
          <a:noFill/>
        </p:spPr>
        <p:txBody>
          <a:bodyPr wrap="square">
            <a:spAutoFit/>
          </a:bodyPr>
          <a:lstStyle/>
          <a:p>
            <a:pPr algn="ctr"/>
            <a:r>
              <a:rPr lang="en-US" dirty="0"/>
              <a:t>GBM’s high precision and recall across occupancy levels indicate its practical applicability for smart building systems, while Random Forest remains a reliable choice when computational resources are limited.</a:t>
            </a:r>
          </a:p>
        </p:txBody>
      </p:sp>
      <p:graphicFrame>
        <p:nvGraphicFramePr>
          <p:cNvPr id="35" name="Table 34">
            <a:extLst>
              <a:ext uri="{FF2B5EF4-FFF2-40B4-BE49-F238E27FC236}">
                <a16:creationId xmlns:a16="http://schemas.microsoft.com/office/drawing/2014/main" id="{19482F18-FD44-5760-CF1A-E4679A45216A}"/>
              </a:ext>
            </a:extLst>
          </p:cNvPr>
          <p:cNvGraphicFramePr>
            <a:graphicFrameLocks noGrp="1"/>
          </p:cNvGraphicFramePr>
          <p:nvPr>
            <p:extLst>
              <p:ext uri="{D42A27DB-BD31-4B8C-83A1-F6EECF244321}">
                <p14:modId xmlns:p14="http://schemas.microsoft.com/office/powerpoint/2010/main" val="1226617308"/>
              </p:ext>
            </p:extLst>
          </p:nvPr>
        </p:nvGraphicFramePr>
        <p:xfrm>
          <a:off x="5343984" y="3178252"/>
          <a:ext cx="7600030" cy="4661348"/>
        </p:xfrm>
        <a:graphic>
          <a:graphicData uri="http://schemas.openxmlformats.org/drawingml/2006/table">
            <a:tbl>
              <a:tblPr>
                <a:tableStyleId>{8A107856-5554-42FB-B03E-39F5DBC370BA}</a:tableStyleId>
              </a:tblPr>
              <a:tblGrid>
                <a:gridCol w="1520006">
                  <a:extLst>
                    <a:ext uri="{9D8B030D-6E8A-4147-A177-3AD203B41FA5}">
                      <a16:colId xmlns:a16="http://schemas.microsoft.com/office/drawing/2014/main" val="52233138"/>
                    </a:ext>
                  </a:extLst>
                </a:gridCol>
                <a:gridCol w="1520006">
                  <a:extLst>
                    <a:ext uri="{9D8B030D-6E8A-4147-A177-3AD203B41FA5}">
                      <a16:colId xmlns:a16="http://schemas.microsoft.com/office/drawing/2014/main" val="4168304519"/>
                    </a:ext>
                  </a:extLst>
                </a:gridCol>
                <a:gridCol w="1520006">
                  <a:extLst>
                    <a:ext uri="{9D8B030D-6E8A-4147-A177-3AD203B41FA5}">
                      <a16:colId xmlns:a16="http://schemas.microsoft.com/office/drawing/2014/main" val="3424802771"/>
                    </a:ext>
                  </a:extLst>
                </a:gridCol>
                <a:gridCol w="1520006">
                  <a:extLst>
                    <a:ext uri="{9D8B030D-6E8A-4147-A177-3AD203B41FA5}">
                      <a16:colId xmlns:a16="http://schemas.microsoft.com/office/drawing/2014/main" val="752922234"/>
                    </a:ext>
                  </a:extLst>
                </a:gridCol>
                <a:gridCol w="1520006">
                  <a:extLst>
                    <a:ext uri="{9D8B030D-6E8A-4147-A177-3AD203B41FA5}">
                      <a16:colId xmlns:a16="http://schemas.microsoft.com/office/drawing/2014/main" val="4283867222"/>
                    </a:ext>
                  </a:extLst>
                </a:gridCol>
              </a:tblGrid>
              <a:tr h="621513">
                <a:tc>
                  <a:txBody>
                    <a:bodyPr/>
                    <a:lstStyle/>
                    <a:p>
                      <a:pPr algn="ctr"/>
                      <a:r>
                        <a:rPr lang="en-US"/>
                        <a:t>Model</a:t>
                      </a:r>
                    </a:p>
                  </a:txBody>
                  <a:tcPr anchor="ctr"/>
                </a:tc>
                <a:tc>
                  <a:txBody>
                    <a:bodyPr/>
                    <a:lstStyle/>
                    <a:p>
                      <a:pPr algn="ctr"/>
                      <a:r>
                        <a:rPr lang="en-US"/>
                        <a:t>Accuracy</a:t>
                      </a:r>
                    </a:p>
                  </a:txBody>
                  <a:tcPr anchor="ctr"/>
                </a:tc>
                <a:tc>
                  <a:txBody>
                    <a:bodyPr/>
                    <a:lstStyle/>
                    <a:p>
                      <a:pPr algn="ctr"/>
                      <a:r>
                        <a:rPr lang="en-US"/>
                        <a:t>F1 Score</a:t>
                      </a:r>
                    </a:p>
                  </a:txBody>
                  <a:tcPr anchor="ctr"/>
                </a:tc>
                <a:tc>
                  <a:txBody>
                    <a:bodyPr/>
                    <a:lstStyle/>
                    <a:p>
                      <a:pPr algn="ctr"/>
                      <a:r>
                        <a:rPr lang="en-US"/>
                        <a:t>Recall</a:t>
                      </a:r>
                    </a:p>
                  </a:txBody>
                  <a:tcPr anchor="ctr"/>
                </a:tc>
                <a:tc>
                  <a:txBody>
                    <a:bodyPr/>
                    <a:lstStyle/>
                    <a:p>
                      <a:pPr algn="ctr"/>
                      <a:r>
                        <a:rPr lang="en-US"/>
                        <a:t>Precision</a:t>
                      </a:r>
                    </a:p>
                  </a:txBody>
                  <a:tcPr anchor="ctr"/>
                </a:tc>
                <a:extLst>
                  <a:ext uri="{0D108BD9-81ED-4DB2-BD59-A6C34878D82A}">
                    <a16:rowId xmlns:a16="http://schemas.microsoft.com/office/drawing/2014/main" val="1396823990"/>
                  </a:ext>
                </a:extLst>
              </a:tr>
              <a:tr h="1087648">
                <a:tc>
                  <a:txBody>
                    <a:bodyPr/>
                    <a:lstStyle/>
                    <a:p>
                      <a:pPr algn="ctr"/>
                      <a:r>
                        <a:rPr lang="en-US"/>
                        <a:t>Poisson Regression</a:t>
                      </a:r>
                    </a:p>
                  </a:txBody>
                  <a:tcPr anchor="ctr"/>
                </a:tc>
                <a:tc>
                  <a:txBody>
                    <a:bodyPr/>
                    <a:lstStyle/>
                    <a:p>
                      <a:pPr algn="ctr"/>
                      <a:r>
                        <a:rPr lang="en-US"/>
                        <a:t>0.816</a:t>
                      </a:r>
                    </a:p>
                  </a:txBody>
                  <a:tcPr anchor="ctr"/>
                </a:tc>
                <a:tc>
                  <a:txBody>
                    <a:bodyPr/>
                    <a:lstStyle/>
                    <a:p>
                      <a:pPr algn="ctr"/>
                      <a:r>
                        <a:rPr lang="en-US"/>
                        <a:t>0.926</a:t>
                      </a:r>
                    </a:p>
                  </a:txBody>
                  <a:tcPr anchor="ctr"/>
                </a:tc>
                <a:tc>
                  <a:txBody>
                    <a:bodyPr/>
                    <a:lstStyle/>
                    <a:p>
                      <a:pPr algn="ctr"/>
                      <a:r>
                        <a:rPr lang="en-US"/>
                        <a:t>0.523</a:t>
                      </a:r>
                    </a:p>
                  </a:txBody>
                  <a:tcPr anchor="ctr"/>
                </a:tc>
                <a:tc>
                  <a:txBody>
                    <a:bodyPr/>
                    <a:lstStyle/>
                    <a:p>
                      <a:pPr algn="ctr"/>
                      <a:r>
                        <a:rPr lang="en-US"/>
                        <a:t>0.609</a:t>
                      </a:r>
                    </a:p>
                  </a:txBody>
                  <a:tcPr anchor="ctr"/>
                </a:tc>
                <a:extLst>
                  <a:ext uri="{0D108BD9-81ED-4DB2-BD59-A6C34878D82A}">
                    <a16:rowId xmlns:a16="http://schemas.microsoft.com/office/drawing/2014/main" val="1631730420"/>
                  </a:ext>
                </a:extLst>
              </a:tr>
              <a:tr h="621513">
                <a:tc>
                  <a:txBody>
                    <a:bodyPr/>
                    <a:lstStyle/>
                    <a:p>
                      <a:pPr algn="ctr"/>
                      <a:r>
                        <a:rPr lang="en-US"/>
                        <a:t>Decision Tree</a:t>
                      </a:r>
                    </a:p>
                  </a:txBody>
                  <a:tcPr anchor="ctr"/>
                </a:tc>
                <a:tc>
                  <a:txBody>
                    <a:bodyPr/>
                    <a:lstStyle/>
                    <a:p>
                      <a:pPr algn="ctr"/>
                      <a:r>
                        <a:rPr lang="en-US"/>
                        <a:t>0.839</a:t>
                      </a:r>
                    </a:p>
                  </a:txBody>
                  <a:tcPr anchor="ctr"/>
                </a:tc>
                <a:tc>
                  <a:txBody>
                    <a:bodyPr/>
                    <a:lstStyle/>
                    <a:p>
                      <a:pPr algn="ctr"/>
                      <a:r>
                        <a:rPr lang="en-US"/>
                        <a:t>0.947</a:t>
                      </a:r>
                    </a:p>
                  </a:txBody>
                  <a:tcPr anchor="ctr"/>
                </a:tc>
                <a:tc>
                  <a:txBody>
                    <a:bodyPr/>
                    <a:lstStyle/>
                    <a:p>
                      <a:pPr algn="ctr"/>
                      <a:r>
                        <a:rPr lang="en-US"/>
                        <a:t>0.568</a:t>
                      </a:r>
                    </a:p>
                  </a:txBody>
                  <a:tcPr anchor="ctr"/>
                </a:tc>
                <a:tc>
                  <a:txBody>
                    <a:bodyPr/>
                    <a:lstStyle/>
                    <a:p>
                      <a:pPr algn="ctr"/>
                      <a:r>
                        <a:rPr lang="en-US"/>
                        <a:t>0.612</a:t>
                      </a:r>
                    </a:p>
                  </a:txBody>
                  <a:tcPr anchor="ctr"/>
                </a:tc>
                <a:extLst>
                  <a:ext uri="{0D108BD9-81ED-4DB2-BD59-A6C34878D82A}">
                    <a16:rowId xmlns:a16="http://schemas.microsoft.com/office/drawing/2014/main" val="16813733"/>
                  </a:ext>
                </a:extLst>
              </a:tr>
              <a:tr h="1087648">
                <a:tc>
                  <a:txBody>
                    <a:bodyPr/>
                    <a:lstStyle/>
                    <a:p>
                      <a:pPr algn="ctr"/>
                      <a:r>
                        <a:rPr lang="en-US"/>
                        <a:t>Random Forest</a:t>
                      </a:r>
                    </a:p>
                  </a:txBody>
                  <a:tcPr anchor="ctr"/>
                </a:tc>
                <a:tc>
                  <a:txBody>
                    <a:bodyPr/>
                    <a:lstStyle/>
                    <a:p>
                      <a:pPr algn="ctr"/>
                      <a:r>
                        <a:rPr lang="en-US"/>
                        <a:t>0.900</a:t>
                      </a:r>
                    </a:p>
                  </a:txBody>
                  <a:tcPr anchor="ctr"/>
                </a:tc>
                <a:tc>
                  <a:txBody>
                    <a:bodyPr/>
                    <a:lstStyle/>
                    <a:p>
                      <a:pPr algn="ctr"/>
                      <a:r>
                        <a:rPr lang="en-US"/>
                        <a:t>0.957</a:t>
                      </a:r>
                    </a:p>
                  </a:txBody>
                  <a:tcPr anchor="ctr"/>
                </a:tc>
                <a:tc>
                  <a:txBody>
                    <a:bodyPr/>
                    <a:lstStyle/>
                    <a:p>
                      <a:pPr algn="ctr"/>
                      <a:r>
                        <a:rPr lang="en-US"/>
                        <a:t>0.691</a:t>
                      </a:r>
                    </a:p>
                  </a:txBody>
                  <a:tcPr anchor="ctr"/>
                </a:tc>
                <a:tc>
                  <a:txBody>
                    <a:bodyPr/>
                    <a:lstStyle/>
                    <a:p>
                      <a:pPr algn="ctr"/>
                      <a:r>
                        <a:rPr lang="en-US"/>
                        <a:t>0.772</a:t>
                      </a:r>
                    </a:p>
                  </a:txBody>
                  <a:tcPr anchor="ctr"/>
                </a:tc>
                <a:extLst>
                  <a:ext uri="{0D108BD9-81ED-4DB2-BD59-A6C34878D82A}">
                    <a16:rowId xmlns:a16="http://schemas.microsoft.com/office/drawing/2014/main" val="1574554585"/>
                  </a:ext>
                </a:extLst>
              </a:tr>
              <a:tr h="621513">
                <a:tc>
                  <a:txBody>
                    <a:bodyPr/>
                    <a:lstStyle/>
                    <a:p>
                      <a:pPr algn="ctr"/>
                      <a:r>
                        <a:rPr lang="en-US"/>
                        <a:t>GBM</a:t>
                      </a:r>
                    </a:p>
                  </a:txBody>
                  <a:tcPr anchor="ctr"/>
                </a:tc>
                <a:tc>
                  <a:txBody>
                    <a:bodyPr/>
                    <a:lstStyle/>
                    <a:p>
                      <a:pPr algn="ctr"/>
                      <a:r>
                        <a:rPr lang="en-US"/>
                        <a:t>0.962</a:t>
                      </a:r>
                    </a:p>
                  </a:txBody>
                  <a:tcPr anchor="ctr"/>
                </a:tc>
                <a:tc>
                  <a:txBody>
                    <a:bodyPr/>
                    <a:lstStyle/>
                    <a:p>
                      <a:pPr algn="ctr"/>
                      <a:r>
                        <a:rPr lang="en-US"/>
                        <a:t>0.987</a:t>
                      </a:r>
                    </a:p>
                  </a:txBody>
                  <a:tcPr anchor="ctr"/>
                </a:tc>
                <a:tc>
                  <a:txBody>
                    <a:bodyPr/>
                    <a:lstStyle/>
                    <a:p>
                      <a:pPr algn="ctr"/>
                      <a:r>
                        <a:rPr lang="en-US"/>
                        <a:t>0.901</a:t>
                      </a:r>
                    </a:p>
                  </a:txBody>
                  <a:tcPr anchor="ctr"/>
                </a:tc>
                <a:tc>
                  <a:txBody>
                    <a:bodyPr/>
                    <a:lstStyle/>
                    <a:p>
                      <a:pPr algn="ctr"/>
                      <a:r>
                        <a:rPr lang="en-US"/>
                        <a:t>0.872</a:t>
                      </a:r>
                    </a:p>
                  </a:txBody>
                  <a:tcPr anchor="ctr"/>
                </a:tc>
                <a:extLst>
                  <a:ext uri="{0D108BD9-81ED-4DB2-BD59-A6C34878D82A}">
                    <a16:rowId xmlns:a16="http://schemas.microsoft.com/office/drawing/2014/main" val="4255350173"/>
                  </a:ext>
                </a:extLst>
              </a:tr>
              <a:tr h="621513">
                <a:tc>
                  <a:txBody>
                    <a:bodyPr/>
                    <a:lstStyle/>
                    <a:p>
                      <a:pPr algn="ctr"/>
                      <a:r>
                        <a:rPr lang="en-US"/>
                        <a:t>SVM</a:t>
                      </a:r>
                    </a:p>
                  </a:txBody>
                  <a:tcPr anchor="ctr"/>
                </a:tc>
                <a:tc>
                  <a:txBody>
                    <a:bodyPr/>
                    <a:lstStyle/>
                    <a:p>
                      <a:pPr algn="ctr"/>
                      <a:r>
                        <a:rPr lang="en-US"/>
                        <a:t>0.896</a:t>
                      </a:r>
                    </a:p>
                  </a:txBody>
                  <a:tcPr anchor="ctr"/>
                </a:tc>
                <a:tc>
                  <a:txBody>
                    <a:bodyPr/>
                    <a:lstStyle/>
                    <a:p>
                      <a:pPr algn="ctr"/>
                      <a:r>
                        <a:rPr lang="en-US"/>
                        <a:t>0.967</a:t>
                      </a:r>
                    </a:p>
                  </a:txBody>
                  <a:tcPr anchor="ctr"/>
                </a:tc>
                <a:tc>
                  <a:txBody>
                    <a:bodyPr/>
                    <a:lstStyle/>
                    <a:p>
                      <a:pPr algn="ctr"/>
                      <a:r>
                        <a:rPr lang="en-US"/>
                        <a:t>0.753</a:t>
                      </a:r>
                    </a:p>
                  </a:txBody>
                  <a:tcPr anchor="ctr"/>
                </a:tc>
                <a:tc>
                  <a:txBody>
                    <a:bodyPr/>
                    <a:lstStyle/>
                    <a:p>
                      <a:pPr algn="ctr"/>
                      <a:r>
                        <a:rPr lang="en-US" dirty="0"/>
                        <a:t>0.697</a:t>
                      </a:r>
                    </a:p>
                  </a:txBody>
                  <a:tcPr anchor="ctr"/>
                </a:tc>
                <a:extLst>
                  <a:ext uri="{0D108BD9-81ED-4DB2-BD59-A6C34878D82A}">
                    <a16:rowId xmlns:a16="http://schemas.microsoft.com/office/drawing/2014/main" val="3466221119"/>
                  </a:ext>
                </a:extLst>
              </a:tr>
            </a:tbl>
          </a:graphicData>
        </a:graphic>
      </p:graphicFrame>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321749" y="888812"/>
            <a:ext cx="10620170" cy="1205523"/>
          </a:xfrm>
          <a:prstGeom prst="rect">
            <a:avLst/>
          </a:prstGeom>
        </p:spPr>
        <p:txBody>
          <a:bodyPr lIns="0" tIns="0" rIns="0" bIns="0" rtlCol="0" anchor="t">
            <a:spAutoFit/>
          </a:bodyPr>
          <a:lstStyle/>
          <a:p>
            <a:pPr algn="ctr">
              <a:lnSpc>
                <a:spcPts val="9999"/>
              </a:lnSpc>
            </a:pPr>
            <a:r>
              <a:rPr lang="en-US" sz="7200" b="1" dirty="0">
                <a:solidFill>
                  <a:srgbClr val="227C9D"/>
                </a:solidFill>
                <a:ea typeface="Kollektif Bold"/>
                <a:cs typeface="Kollektif Bold"/>
                <a:sym typeface="Kollektif Bold"/>
              </a:rPr>
              <a:t>KEY FINDINGS</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US"/>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US"/>
          </a:p>
        </p:txBody>
      </p:sp>
      <p:sp>
        <p:nvSpPr>
          <p:cNvPr id="40" name="Rectangle 1">
            <a:extLst>
              <a:ext uri="{FF2B5EF4-FFF2-40B4-BE49-F238E27FC236}">
                <a16:creationId xmlns:a16="http://schemas.microsoft.com/office/drawing/2014/main" id="{2F6CB33F-66E8-5A8D-AE7A-97AC80943E8F}"/>
              </a:ext>
            </a:extLst>
          </p:cNvPr>
          <p:cNvSpPr>
            <a:spLocks noChangeArrowheads="1"/>
          </p:cNvSpPr>
          <p:nvPr/>
        </p:nvSpPr>
        <p:spPr bwMode="auto">
          <a:xfrm>
            <a:off x="4693681" y="2591614"/>
            <a:ext cx="9208614" cy="640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Top-Performing Model</a:t>
            </a:r>
            <a:r>
              <a:rPr kumimoji="0" lang="en-US" altLang="en-US" sz="2400" b="0" i="0" u="none" strike="noStrike" cap="none" normalizeH="0" baseline="0" dirty="0">
                <a:ln>
                  <a:noFill/>
                </a:ln>
                <a:solidFill>
                  <a:schemeClr val="tx1"/>
                </a:solidFill>
                <a:effectLst/>
              </a:rPr>
              <a:t>: </a:t>
            </a:r>
          </a:p>
          <a:p>
            <a:pPr marL="0" marR="0" lvl="0" indent="0" algn="ctr"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rPr>
              <a:t>GBM with 96.19% accuracy, showing resilience in predicting occupancy accurately across all states.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Strengths of GBM</a:t>
            </a:r>
            <a:r>
              <a:rPr kumimoji="0" lang="en-US" altLang="en-US" sz="2400" b="0" i="0" u="none" strike="noStrike" cap="none" normalizeH="0" baseline="0" dirty="0">
                <a:ln>
                  <a:noFill/>
                </a:ln>
                <a:solidFill>
                  <a:schemeClr val="tx1"/>
                </a:solidFill>
                <a:effectLst/>
              </a:rPr>
              <a:t>:</a:t>
            </a:r>
          </a:p>
          <a:p>
            <a:pPr lvl="1" eaLnBrk="0" fontAlgn="base" hangingPunct="0">
              <a:spcBef>
                <a:spcPct val="0"/>
              </a:spcBef>
              <a:spcAft>
                <a:spcPct val="0"/>
              </a:spcAft>
              <a:buFontTx/>
              <a:buChar char="•"/>
            </a:pPr>
            <a:r>
              <a:rPr kumimoji="0" lang="en-US" altLang="en-US" sz="2200" b="0" i="0" u="none" strike="noStrike" cap="none" normalizeH="0" baseline="0" dirty="0">
                <a:ln>
                  <a:noFill/>
                </a:ln>
                <a:solidFill>
                  <a:schemeClr val="tx1"/>
                </a:solidFill>
                <a:effectLst/>
              </a:rPr>
              <a:t>Robust handling of complex interactions between features.</a:t>
            </a:r>
          </a:p>
          <a:p>
            <a:pPr lvl="1" eaLnBrk="0" fontAlgn="base" hangingPunct="0">
              <a:spcBef>
                <a:spcPct val="0"/>
              </a:spcBef>
              <a:spcAft>
                <a:spcPct val="0"/>
              </a:spcAft>
              <a:buFontTx/>
              <a:buChar char="•"/>
            </a:pPr>
            <a:endParaRPr kumimoji="0" lang="en-US" altLang="en-US" sz="2200" b="0" i="0" u="none" strike="noStrike" cap="none" normalizeH="0" baseline="0" dirty="0">
              <a:ln>
                <a:noFill/>
              </a:ln>
              <a:solidFill>
                <a:schemeClr val="tx1"/>
              </a:solidFill>
              <a:effectLst/>
            </a:endParaRPr>
          </a:p>
          <a:p>
            <a:pPr lvl="1" eaLnBrk="0" fontAlgn="base" hangingPunct="0">
              <a:spcBef>
                <a:spcPct val="0"/>
              </a:spcBef>
              <a:spcAft>
                <a:spcPct val="0"/>
              </a:spcAft>
              <a:buFontTx/>
              <a:buChar char="•"/>
            </a:pPr>
            <a:r>
              <a:rPr kumimoji="0" lang="en-US" altLang="en-US" sz="2200" b="0" i="0" u="none" strike="noStrike" cap="none" normalizeH="0" baseline="0" dirty="0">
                <a:ln>
                  <a:noFill/>
                </a:ln>
                <a:solidFill>
                  <a:schemeClr val="tx1"/>
                </a:solidFill>
                <a:effectLst/>
              </a:rPr>
              <a:t>High precision across all occupancy classes, minimizing false positives.</a:t>
            </a:r>
          </a:p>
          <a:p>
            <a:pPr lvl="1" eaLnBrk="0" fontAlgn="base" hangingPunct="0">
              <a:spcBef>
                <a:spcPct val="0"/>
              </a:spcBef>
              <a:spcAft>
                <a:spcPct val="0"/>
              </a:spcAft>
              <a:buFontTx/>
              <a:buChar char="•"/>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Comparative Insights</a:t>
            </a:r>
            <a:r>
              <a:rPr kumimoji="0" lang="en-US" altLang="en-US" sz="2400" b="0" i="0" u="none" strike="noStrike" cap="none" normalizeH="0" baseline="0" dirty="0">
                <a:ln>
                  <a:noFill/>
                </a:ln>
                <a:solidFill>
                  <a:schemeClr val="tx1"/>
                </a:solidFill>
                <a:effectLst/>
              </a:rPr>
              <a:t>:</a:t>
            </a:r>
          </a:p>
          <a:p>
            <a:pPr lvl="1" eaLnBrk="0" fontAlgn="base" hangingPunct="0">
              <a:spcBef>
                <a:spcPct val="0"/>
              </a:spcBef>
              <a:spcAft>
                <a:spcPct val="0"/>
              </a:spcAft>
              <a:buFontTx/>
              <a:buChar char="•"/>
            </a:pPr>
            <a:r>
              <a:rPr kumimoji="0" lang="en-US" altLang="en-US" sz="2200" b="0" i="0" u="none" strike="noStrike" cap="none" normalizeH="0" baseline="0" dirty="0">
                <a:ln>
                  <a:noFill/>
                </a:ln>
                <a:solidFill>
                  <a:schemeClr val="tx1"/>
                </a:solidFill>
                <a:effectLst/>
              </a:rPr>
              <a:t>Random Forest offers strong performance but falls short of GBM’s consistency in recall.</a:t>
            </a:r>
          </a:p>
          <a:p>
            <a:pPr lvl="1" eaLnBrk="0" fontAlgn="base" hangingPunct="0">
              <a:spcBef>
                <a:spcPct val="0"/>
              </a:spcBef>
              <a:spcAft>
                <a:spcPct val="0"/>
              </a:spcAft>
            </a:pPr>
            <a:endParaRPr kumimoji="0" lang="en-US" altLang="en-US" sz="2200" b="0" i="0" u="none" strike="noStrike" cap="none" normalizeH="0" baseline="0" dirty="0">
              <a:ln>
                <a:noFill/>
              </a:ln>
              <a:solidFill>
                <a:schemeClr val="tx1"/>
              </a:solidFill>
              <a:effectLst/>
            </a:endParaRPr>
          </a:p>
          <a:p>
            <a:pPr lvl="1" eaLnBrk="0" fontAlgn="base" hangingPunct="0">
              <a:spcBef>
                <a:spcPct val="0"/>
              </a:spcBef>
              <a:spcAft>
                <a:spcPct val="0"/>
              </a:spcAft>
              <a:buFontTx/>
              <a:buChar char="•"/>
            </a:pPr>
            <a:r>
              <a:rPr kumimoji="0" lang="en-US" altLang="en-US" sz="2200" b="0" i="0" u="none" strike="noStrike" cap="none" normalizeH="0" baseline="0" dirty="0">
                <a:ln>
                  <a:noFill/>
                </a:ln>
                <a:solidFill>
                  <a:schemeClr val="tx1"/>
                </a:solidFill>
                <a:effectLst/>
              </a:rPr>
              <a:t>SVM and Decision Tree offer simpler alternatives but struggle with multi-class prediction accuracy.</a:t>
            </a:r>
          </a:p>
          <a:p>
            <a:pPr lvl="1" eaLnBrk="0" fontAlgn="base" hangingPunct="0">
              <a:spcBef>
                <a:spcPct val="0"/>
              </a:spcBef>
              <a:spcAft>
                <a:spcPct val="0"/>
              </a:spcAft>
              <a:buFontTx/>
              <a:buChar char="•"/>
            </a:pPr>
            <a:endParaRPr kumimoji="0" lang="en-US" altLang="en-US" sz="2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rPr>
              <a:t>GBM’s balanced accuracy, precision, and recall make it highly applicable for smart building systems where resource optimization is critical.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438400" y="1838174"/>
            <a:ext cx="5480392" cy="718595"/>
          </a:xfrm>
          <a:prstGeom prst="rect">
            <a:avLst/>
          </a:prstGeom>
        </p:spPr>
        <p:txBody>
          <a:bodyPr lIns="0" tIns="0" rIns="0" bIns="0" rtlCol="0" anchor="t">
            <a:spAutoFit/>
          </a:bodyPr>
          <a:lstStyle/>
          <a:p>
            <a:pPr algn="l">
              <a:lnSpc>
                <a:spcPts val="5544"/>
              </a:lnSpc>
            </a:pPr>
            <a:r>
              <a:rPr lang="en-US" sz="5600" b="1" dirty="0">
                <a:solidFill>
                  <a:srgbClr val="FE6D73"/>
                </a:solidFill>
                <a:ea typeface="Kollektif Bold"/>
                <a:cs typeface="Kollektif Bold"/>
                <a:sym typeface="Kollektif Bold"/>
              </a:rPr>
              <a:t>CONCLUSION</a:t>
            </a:r>
          </a:p>
        </p:txBody>
      </p:sp>
      <p:sp>
        <p:nvSpPr>
          <p:cNvPr id="4" name="Freeform 4"/>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0"/>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1"/>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5" name="Freeform 15"/>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6" name="Group 16"/>
          <p:cNvGrpSpPr/>
          <p:nvPr/>
        </p:nvGrpSpPr>
        <p:grpSpPr>
          <a:xfrm rot="8100000">
            <a:off x="16760858" y="-1240983"/>
            <a:ext cx="7415398" cy="3565095"/>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20" name="AutoShape 20"/>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1" name="AutoShape 21"/>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2" name="AutoShape 22"/>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AutoShape 23"/>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37" name="Rectangle 1">
            <a:extLst>
              <a:ext uri="{FF2B5EF4-FFF2-40B4-BE49-F238E27FC236}">
                <a16:creationId xmlns:a16="http://schemas.microsoft.com/office/drawing/2014/main" id="{D43917C1-7E1C-E51A-FAA9-0C096049484F}"/>
              </a:ext>
            </a:extLst>
          </p:cNvPr>
          <p:cNvSpPr>
            <a:spLocks noChangeArrowheads="1"/>
          </p:cNvSpPr>
          <p:nvPr/>
        </p:nvSpPr>
        <p:spPr bwMode="auto">
          <a:xfrm>
            <a:off x="4993929" y="2816515"/>
            <a:ext cx="11682526"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Summary of Findings</a:t>
            </a:r>
            <a:r>
              <a:rPr kumimoji="0" lang="en-US" altLang="en-US" sz="2400" b="0" i="0" u="none" strike="noStrike" cap="none" normalizeH="0" baseline="0" dirty="0">
                <a:ln>
                  <a:noFill/>
                </a:ln>
                <a:solidFill>
                  <a:schemeClr val="tx1"/>
                </a:solidFill>
                <a:effectLst/>
              </a:rPr>
              <a:t>:</a:t>
            </a: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The study demonstrates the potential of data-driven models to transform smart building management, highlighting how occupancy estimation supports both environmental goals and enhanced user experiences. Machine learning models, particularly GBM, can effectively predict occupancy using environmental sensor data. The inclusion of temporal features and occupancy indicators enhances prediction accuracy.</a:t>
            </a:r>
          </a:p>
          <a:p>
            <a:pPr lvl="1" eaLnBrk="0" fontAlgn="base" hangingPunct="0">
              <a:spcBef>
                <a:spcPct val="0"/>
              </a:spcBef>
              <a:spcAft>
                <a:spcPct val="0"/>
              </a:spcAf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Practical Implications</a:t>
            </a:r>
            <a:r>
              <a:rPr kumimoji="0" lang="en-US" altLang="en-US" sz="2400" b="0" i="0" u="none" strike="noStrike" cap="none" normalizeH="0" baseline="0" dirty="0">
                <a:ln>
                  <a:noFill/>
                </a:ln>
                <a:solidFill>
                  <a:schemeClr val="tx1"/>
                </a:solidFill>
                <a:effectLst/>
              </a:rPr>
              <a:t>:</a:t>
            </a: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rPr>
              <a:t>This model can help dynamically adjust building resources based on occupancy, such as HVAC and lighting, to improve sustainability and comfort.</a:t>
            </a:r>
          </a:p>
          <a:p>
            <a:pPr lvl="1" eaLnBrk="0" fontAlgn="base" hangingPunct="0">
              <a:spcBef>
                <a:spcPct val="0"/>
              </a:spcBef>
              <a:spcAft>
                <a:spcPct val="0"/>
              </a:spcAf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Future Work</a:t>
            </a:r>
            <a:r>
              <a:rPr kumimoji="0" lang="en-US" altLang="en-US" sz="2400" b="0" i="0" u="none" strike="noStrike" cap="none" normalizeH="0" baseline="0" dirty="0">
                <a:ln>
                  <a:noFill/>
                </a:ln>
                <a:solidFill>
                  <a:schemeClr val="tx1"/>
                </a:solidFill>
                <a:effectLst/>
              </a:rPr>
              <a:t>:</a:t>
            </a:r>
          </a:p>
          <a:p>
            <a:pPr lvl="1" eaLnBrk="0" fontAlgn="base" hangingPunct="0">
              <a:spcBef>
                <a:spcPct val="0"/>
              </a:spcBef>
              <a:spcAft>
                <a:spcPct val="0"/>
              </a:spcAft>
              <a:buFontTx/>
              <a:buChar char="•"/>
            </a:pPr>
            <a:r>
              <a:rPr kumimoji="0" lang="en-US" altLang="en-US" sz="2400" b="0" i="0" u="none" strike="noStrike" cap="none" normalizeH="0" baseline="0" dirty="0">
                <a:ln>
                  <a:noFill/>
                </a:ln>
                <a:solidFill>
                  <a:schemeClr val="tx1"/>
                </a:solidFill>
                <a:effectLst/>
              </a:rPr>
              <a:t>Incorporate additional environmental factors (e.g., humidity) for even greater accuracy.</a:t>
            </a:r>
          </a:p>
          <a:p>
            <a:pPr lvl="1" eaLnBrk="0" fontAlgn="base" hangingPunct="0">
              <a:spcBef>
                <a:spcPct val="0"/>
              </a:spcBef>
              <a:spcAft>
                <a:spcPct val="0"/>
              </a:spcAft>
              <a:buFontTx/>
              <a:buChar char="•"/>
            </a:pPr>
            <a:r>
              <a:rPr kumimoji="0" lang="en-US" altLang="en-US" sz="2400" b="0" i="0" u="none" strike="noStrike" cap="none" normalizeH="0" baseline="0" dirty="0">
                <a:ln>
                  <a:noFill/>
                </a:ln>
                <a:solidFill>
                  <a:schemeClr val="tx1"/>
                </a:solidFill>
                <a:effectLst/>
              </a:rPr>
              <a:t>Test in a live smart building environment to validate model efficiency and adaptability.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EEBA3-9F80-AB1A-DDBF-5AAFF9583BE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5DD5517-C431-39E0-7E03-B5CDD6A69C97}"/>
              </a:ext>
            </a:extLst>
          </p:cNvPr>
          <p:cNvSpPr txBox="1"/>
          <p:nvPr/>
        </p:nvSpPr>
        <p:spPr>
          <a:xfrm>
            <a:off x="7417903" y="1240303"/>
            <a:ext cx="5480392" cy="718595"/>
          </a:xfrm>
          <a:prstGeom prst="rect">
            <a:avLst/>
          </a:prstGeom>
        </p:spPr>
        <p:txBody>
          <a:bodyPr lIns="0" tIns="0" rIns="0" bIns="0" rtlCol="0" anchor="t">
            <a:spAutoFit/>
          </a:bodyPr>
          <a:lstStyle/>
          <a:p>
            <a:pPr algn="ctr">
              <a:lnSpc>
                <a:spcPts val="5544"/>
              </a:lnSpc>
            </a:pPr>
            <a:r>
              <a:rPr lang="en-US" sz="5600" b="1" dirty="0">
                <a:solidFill>
                  <a:srgbClr val="FE6D73"/>
                </a:solidFill>
                <a:ea typeface="Kollektif Bold"/>
                <a:cs typeface="Kollektif Bold"/>
                <a:sym typeface="Kollektif Bold"/>
              </a:rPr>
              <a:t>REFERENCES</a:t>
            </a:r>
          </a:p>
        </p:txBody>
      </p:sp>
      <p:sp>
        <p:nvSpPr>
          <p:cNvPr id="4" name="Freeform 4">
            <a:extLst>
              <a:ext uri="{FF2B5EF4-FFF2-40B4-BE49-F238E27FC236}">
                <a16:creationId xmlns:a16="http://schemas.microsoft.com/office/drawing/2014/main" id="{07AA03B3-7283-4341-C64C-3002A3AE4494}"/>
              </a:ext>
            </a:extLst>
          </p:cNvPr>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a:extLst>
              <a:ext uri="{FF2B5EF4-FFF2-40B4-BE49-F238E27FC236}">
                <a16:creationId xmlns:a16="http://schemas.microsoft.com/office/drawing/2014/main" id="{BF12AECC-AA9F-8D3B-D0A7-606D5B7B470A}"/>
              </a:ext>
            </a:extLst>
          </p:cNvPr>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6BC4545F-44D2-70F1-636E-6D5B5A28CD77}"/>
              </a:ext>
            </a:extLst>
          </p:cNvPr>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a:extLst>
              <a:ext uri="{FF2B5EF4-FFF2-40B4-BE49-F238E27FC236}">
                <a16:creationId xmlns:a16="http://schemas.microsoft.com/office/drawing/2014/main" id="{DF13BB2E-5CB7-A536-85AD-AF54A2E6BA4D}"/>
              </a:ext>
            </a:extLst>
          </p:cNvPr>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a:extLst>
              <a:ext uri="{FF2B5EF4-FFF2-40B4-BE49-F238E27FC236}">
                <a16:creationId xmlns:a16="http://schemas.microsoft.com/office/drawing/2014/main" id="{B5754E96-5C64-3319-ED0D-F22B32CF0657}"/>
              </a:ext>
            </a:extLst>
          </p:cNvPr>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32560060-04E3-56E7-BCD3-AFD550AD54E8}"/>
              </a:ext>
            </a:extLst>
          </p:cNvPr>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a:extLst>
              <a:ext uri="{FF2B5EF4-FFF2-40B4-BE49-F238E27FC236}">
                <a16:creationId xmlns:a16="http://schemas.microsoft.com/office/drawing/2014/main" id="{A98A9F6A-074E-9E8B-20AA-994E8AB1EACB}"/>
              </a:ext>
            </a:extLst>
          </p:cNvPr>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a:extLst>
              <a:ext uri="{FF2B5EF4-FFF2-40B4-BE49-F238E27FC236}">
                <a16:creationId xmlns:a16="http://schemas.microsoft.com/office/drawing/2014/main" id="{07E1650D-DD9B-252C-A78D-8A38FD126CBF}"/>
              </a:ext>
            </a:extLst>
          </p:cNvPr>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Freeform 14">
            <a:extLst>
              <a:ext uri="{FF2B5EF4-FFF2-40B4-BE49-F238E27FC236}">
                <a16:creationId xmlns:a16="http://schemas.microsoft.com/office/drawing/2014/main" id="{8B7F894F-A8DE-DC2C-DC4D-FEABAF9C39C2}"/>
              </a:ext>
            </a:extLst>
          </p:cNvPr>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18" name="Group 18">
            <a:extLst>
              <a:ext uri="{FF2B5EF4-FFF2-40B4-BE49-F238E27FC236}">
                <a16:creationId xmlns:a16="http://schemas.microsoft.com/office/drawing/2014/main" id="{67D27780-662B-5E40-5C71-5B49826580A8}"/>
              </a:ext>
            </a:extLst>
          </p:cNvPr>
          <p:cNvGrpSpPr/>
          <p:nvPr/>
        </p:nvGrpSpPr>
        <p:grpSpPr>
          <a:xfrm>
            <a:off x="-1905000" y="3691544"/>
            <a:ext cx="8847511" cy="8855676"/>
            <a:chOff x="0" y="0"/>
            <a:chExt cx="11796681" cy="11807568"/>
          </a:xfrm>
        </p:grpSpPr>
        <p:grpSp>
          <p:nvGrpSpPr>
            <p:cNvPr id="19" name="Group 19">
              <a:extLst>
                <a:ext uri="{FF2B5EF4-FFF2-40B4-BE49-F238E27FC236}">
                  <a16:creationId xmlns:a16="http://schemas.microsoft.com/office/drawing/2014/main" id="{DB21F104-3DBC-41EA-D805-C0B27491EAFE}"/>
                </a:ext>
              </a:extLst>
            </p:cNvPr>
            <p:cNvGrpSpPr/>
            <p:nvPr/>
          </p:nvGrpSpPr>
          <p:grpSpPr>
            <a:xfrm rot="2700000">
              <a:off x="1676828" y="2799524"/>
              <a:ext cx="9887197" cy="4753460"/>
              <a:chOff x="0" y="0"/>
              <a:chExt cx="660400" cy="317500"/>
            </a:xfrm>
          </p:grpSpPr>
          <p:sp>
            <p:nvSpPr>
              <p:cNvPr id="20" name="Freeform 20">
                <a:extLst>
                  <a:ext uri="{FF2B5EF4-FFF2-40B4-BE49-F238E27FC236}">
                    <a16:creationId xmlns:a16="http://schemas.microsoft.com/office/drawing/2014/main" id="{EBB88A84-0430-77BB-F853-18D152159D6F}"/>
                  </a:ext>
                </a:extLst>
              </p:cNvPr>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a:extLst>
                  <a:ext uri="{FF2B5EF4-FFF2-40B4-BE49-F238E27FC236}">
                    <a16:creationId xmlns:a16="http://schemas.microsoft.com/office/drawing/2014/main" id="{F0512606-372A-359E-5F91-C14FCCC9067E}"/>
                  </a:ext>
                </a:extLst>
              </p:cNvPr>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a:extLst>
                <a:ext uri="{FF2B5EF4-FFF2-40B4-BE49-F238E27FC236}">
                  <a16:creationId xmlns:a16="http://schemas.microsoft.com/office/drawing/2014/main" id="{44BAFC39-1994-0A35-C737-C8319AA981FE}"/>
                </a:ext>
              </a:extLst>
            </p:cNvPr>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US"/>
            </a:p>
          </p:txBody>
        </p:sp>
        <p:sp>
          <p:nvSpPr>
            <p:cNvPr id="23" name="AutoShape 23">
              <a:extLst>
                <a:ext uri="{FF2B5EF4-FFF2-40B4-BE49-F238E27FC236}">
                  <a16:creationId xmlns:a16="http://schemas.microsoft.com/office/drawing/2014/main" id="{4A689E6A-BA7D-3BFB-4771-BDF4C42DC540}"/>
                </a:ext>
              </a:extLst>
            </p:cNvPr>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US"/>
            </a:p>
          </p:txBody>
        </p:sp>
        <p:sp>
          <p:nvSpPr>
            <p:cNvPr id="24" name="AutoShape 24">
              <a:extLst>
                <a:ext uri="{FF2B5EF4-FFF2-40B4-BE49-F238E27FC236}">
                  <a16:creationId xmlns:a16="http://schemas.microsoft.com/office/drawing/2014/main" id="{5C087C4F-978E-9E6D-D081-0A5F7EDBC3A0}"/>
                </a:ext>
              </a:extLst>
            </p:cNvPr>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US"/>
            </a:p>
          </p:txBody>
        </p:sp>
        <p:sp>
          <p:nvSpPr>
            <p:cNvPr id="25" name="AutoShape 25">
              <a:extLst>
                <a:ext uri="{FF2B5EF4-FFF2-40B4-BE49-F238E27FC236}">
                  <a16:creationId xmlns:a16="http://schemas.microsoft.com/office/drawing/2014/main" id="{B8266CE8-6212-D239-99C6-9BED258BAF77}"/>
                </a:ext>
              </a:extLst>
            </p:cNvPr>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US"/>
            </a:p>
          </p:txBody>
        </p:sp>
        <p:sp>
          <p:nvSpPr>
            <p:cNvPr id="26" name="AutoShape 26">
              <a:extLst>
                <a:ext uri="{FF2B5EF4-FFF2-40B4-BE49-F238E27FC236}">
                  <a16:creationId xmlns:a16="http://schemas.microsoft.com/office/drawing/2014/main" id="{A325CE03-E6E6-BE44-6CAF-17BC8CA54751}"/>
                </a:ext>
              </a:extLst>
            </p:cNvPr>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US"/>
            </a:p>
          </p:txBody>
        </p:sp>
        <p:sp>
          <p:nvSpPr>
            <p:cNvPr id="27" name="AutoShape 27">
              <a:extLst>
                <a:ext uri="{FF2B5EF4-FFF2-40B4-BE49-F238E27FC236}">
                  <a16:creationId xmlns:a16="http://schemas.microsoft.com/office/drawing/2014/main" id="{087FF6F3-64E1-195B-FFFA-4646AA8F1EC9}"/>
                </a:ext>
              </a:extLst>
            </p:cNvPr>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US"/>
            </a:p>
          </p:txBody>
        </p:sp>
        <p:sp>
          <p:nvSpPr>
            <p:cNvPr id="28" name="AutoShape 28">
              <a:extLst>
                <a:ext uri="{FF2B5EF4-FFF2-40B4-BE49-F238E27FC236}">
                  <a16:creationId xmlns:a16="http://schemas.microsoft.com/office/drawing/2014/main" id="{7800FD4A-6573-0B45-FBAF-941350A3EB6A}"/>
                </a:ext>
              </a:extLst>
            </p:cNvPr>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US"/>
            </a:p>
          </p:txBody>
        </p:sp>
        <p:sp>
          <p:nvSpPr>
            <p:cNvPr id="29" name="AutoShape 29">
              <a:extLst>
                <a:ext uri="{FF2B5EF4-FFF2-40B4-BE49-F238E27FC236}">
                  <a16:creationId xmlns:a16="http://schemas.microsoft.com/office/drawing/2014/main" id="{02A9D7F7-70A7-9042-B0D2-647D222CEBAC}"/>
                </a:ext>
              </a:extLst>
            </p:cNvPr>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US"/>
            </a:p>
          </p:txBody>
        </p:sp>
        <p:sp>
          <p:nvSpPr>
            <p:cNvPr id="30" name="AutoShape 30">
              <a:extLst>
                <a:ext uri="{FF2B5EF4-FFF2-40B4-BE49-F238E27FC236}">
                  <a16:creationId xmlns:a16="http://schemas.microsoft.com/office/drawing/2014/main" id="{DFD1FDFF-6099-3EAF-07C9-06E0BBB7A9CB}"/>
                </a:ext>
              </a:extLst>
            </p:cNvPr>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US"/>
            </a:p>
          </p:txBody>
        </p:sp>
      </p:grpSp>
      <p:sp>
        <p:nvSpPr>
          <p:cNvPr id="34" name="TextBox 33">
            <a:extLst>
              <a:ext uri="{FF2B5EF4-FFF2-40B4-BE49-F238E27FC236}">
                <a16:creationId xmlns:a16="http://schemas.microsoft.com/office/drawing/2014/main" id="{049DAB4B-A729-50FE-B6F2-F79197599D46}"/>
              </a:ext>
            </a:extLst>
          </p:cNvPr>
          <p:cNvSpPr txBox="1"/>
          <p:nvPr/>
        </p:nvSpPr>
        <p:spPr>
          <a:xfrm>
            <a:off x="4863428" y="2455211"/>
            <a:ext cx="10589342" cy="5164171"/>
          </a:xfrm>
          <a:prstGeom prst="rect">
            <a:avLst/>
          </a:prstGeom>
          <a:noFill/>
        </p:spPr>
        <p:txBody>
          <a:bodyPr wrap="square">
            <a:spAutoFit/>
          </a:bodyPr>
          <a:lstStyle/>
          <a:p>
            <a:pPr marL="342900" marR="0" lvl="0" indent="-342900" algn="just">
              <a:lnSpc>
                <a:spcPct val="115000"/>
              </a:lnSpc>
              <a:buFont typeface="Symbol" panose="05050102010706020507" pitchFamily="18" charset="2"/>
              <a:buChar char=""/>
            </a:pPr>
            <a:r>
              <a:rPr lang="en-US" sz="2400" kern="100" dirty="0" err="1">
                <a:effectLst/>
                <a:ea typeface="Aptos" panose="020B0004020202020204" pitchFamily="34" charset="0"/>
                <a:cs typeface="Times New Roman" panose="02020603050405020304" pitchFamily="18" charset="0"/>
              </a:rPr>
              <a:t>Candanedo</a:t>
            </a:r>
            <a:r>
              <a:rPr lang="en-US" sz="2400" kern="100" dirty="0">
                <a:effectLst/>
                <a:ea typeface="Aptos" panose="020B0004020202020204" pitchFamily="34" charset="0"/>
                <a:cs typeface="Times New Roman" panose="02020603050405020304" pitchFamily="18" charset="0"/>
              </a:rPr>
              <a:t>, L. M., </a:t>
            </a:r>
            <a:r>
              <a:rPr lang="en-US" sz="2400" kern="100" dirty="0" err="1">
                <a:effectLst/>
                <a:ea typeface="Aptos" panose="020B0004020202020204" pitchFamily="34" charset="0"/>
                <a:cs typeface="Times New Roman" panose="02020603050405020304" pitchFamily="18" charset="0"/>
              </a:rPr>
              <a:t>Feldheim</a:t>
            </a:r>
            <a:r>
              <a:rPr lang="en-US" sz="2400" kern="100" dirty="0">
                <a:effectLst/>
                <a:ea typeface="Aptos" panose="020B0004020202020204" pitchFamily="34" charset="0"/>
                <a:cs typeface="Times New Roman" panose="02020603050405020304" pitchFamily="18" charset="0"/>
              </a:rPr>
              <a:t>, V., &amp; </a:t>
            </a:r>
            <a:r>
              <a:rPr lang="en-US" sz="2400" kern="100" dirty="0" err="1">
                <a:effectLst/>
                <a:ea typeface="Aptos" panose="020B0004020202020204" pitchFamily="34" charset="0"/>
                <a:cs typeface="Times New Roman" panose="02020603050405020304" pitchFamily="18" charset="0"/>
              </a:rPr>
              <a:t>Deramaix</a:t>
            </a:r>
            <a:r>
              <a:rPr lang="en-US" sz="2400" kern="100" dirty="0">
                <a:effectLst/>
                <a:ea typeface="Aptos" panose="020B0004020202020204" pitchFamily="34" charset="0"/>
                <a:cs typeface="Times New Roman" panose="02020603050405020304" pitchFamily="18" charset="0"/>
              </a:rPr>
              <a:t>, D. (2017). "Data driven prediction models of energy use of appliances in a low-energy house," </a:t>
            </a:r>
            <a:r>
              <a:rPr lang="en-US" sz="2400" i="1" kern="100" dirty="0">
                <a:effectLst/>
                <a:ea typeface="Aptos" panose="020B0004020202020204" pitchFamily="34" charset="0"/>
                <a:cs typeface="Times New Roman" panose="02020603050405020304" pitchFamily="18" charset="0"/>
              </a:rPr>
              <a:t>Energy and Buildings</a:t>
            </a:r>
            <a:r>
              <a:rPr lang="en-US" sz="2400" kern="100" dirty="0">
                <a:effectLst/>
                <a:ea typeface="Aptos" panose="020B0004020202020204" pitchFamily="34" charset="0"/>
                <a:cs typeface="Times New Roman" panose="02020603050405020304" pitchFamily="18" charset="0"/>
              </a:rPr>
              <a:t>, vol. 140, pp. 81-97.</a:t>
            </a:r>
          </a:p>
          <a:p>
            <a:pPr marL="342900" marR="0" lvl="0" indent="-342900" algn="just">
              <a:lnSpc>
                <a:spcPct val="115000"/>
              </a:lnSpc>
              <a:buFont typeface="Symbol" panose="05050102010706020507" pitchFamily="18" charset="2"/>
              <a:buChar char=""/>
            </a:pPr>
            <a:r>
              <a:rPr lang="en-US" sz="2400" kern="100" dirty="0" err="1">
                <a:effectLst/>
                <a:ea typeface="Aptos" panose="020B0004020202020204" pitchFamily="34" charset="0"/>
                <a:cs typeface="Times New Roman" panose="02020603050405020304" pitchFamily="18" charset="0"/>
              </a:rPr>
              <a:t>Ianniciello</a:t>
            </a:r>
            <a:r>
              <a:rPr lang="en-US" sz="2400" kern="100" dirty="0">
                <a:effectLst/>
                <a:ea typeface="Aptos" panose="020B0004020202020204" pitchFamily="34" charset="0"/>
                <a:cs typeface="Times New Roman" panose="02020603050405020304" pitchFamily="18" charset="0"/>
              </a:rPr>
              <a:t>, M., Mourad-</a:t>
            </a:r>
            <a:r>
              <a:rPr lang="en-US" sz="2400" kern="100" dirty="0" err="1">
                <a:effectLst/>
                <a:ea typeface="Aptos" panose="020B0004020202020204" pitchFamily="34" charset="0"/>
                <a:cs typeface="Times New Roman" panose="02020603050405020304" pitchFamily="18" charset="0"/>
              </a:rPr>
              <a:t>Chehade</a:t>
            </a:r>
            <a:r>
              <a:rPr lang="en-US" sz="2400" kern="100" dirty="0">
                <a:effectLst/>
                <a:ea typeface="Aptos" panose="020B0004020202020204" pitchFamily="34" charset="0"/>
                <a:cs typeface="Times New Roman" panose="02020603050405020304" pitchFamily="18" charset="0"/>
              </a:rPr>
              <a:t>, F., &amp; </a:t>
            </a:r>
            <a:r>
              <a:rPr lang="en-US" sz="2400" kern="100" dirty="0" err="1">
                <a:effectLst/>
                <a:ea typeface="Aptos" panose="020B0004020202020204" pitchFamily="34" charset="0"/>
                <a:cs typeface="Times New Roman" panose="02020603050405020304" pitchFamily="18" charset="0"/>
              </a:rPr>
              <a:t>Stolf</a:t>
            </a:r>
            <a:r>
              <a:rPr lang="en-US" sz="2400" kern="100" dirty="0">
                <a:effectLst/>
                <a:ea typeface="Aptos" panose="020B0004020202020204" pitchFamily="34" charset="0"/>
                <a:cs typeface="Times New Roman" panose="02020603050405020304" pitchFamily="18" charset="0"/>
              </a:rPr>
              <a:t>, P. (2021). "Occupancy detection of buildings and rooms: A comparative survey of machine learning-based methods," </a:t>
            </a:r>
            <a:r>
              <a:rPr lang="en-US" sz="2400" i="1" kern="100" dirty="0">
                <a:effectLst/>
                <a:ea typeface="Aptos" panose="020B0004020202020204" pitchFamily="34" charset="0"/>
                <a:cs typeface="Times New Roman" panose="02020603050405020304" pitchFamily="18" charset="0"/>
              </a:rPr>
              <a:t>Journal of Building Performance</a:t>
            </a:r>
            <a:r>
              <a:rPr lang="en-US" sz="2400" kern="100" dirty="0">
                <a:effectLst/>
                <a:ea typeface="Aptos" panose="020B0004020202020204" pitchFamily="34" charset="0"/>
                <a:cs typeface="Times New Roman" panose="02020603050405020304" pitchFamily="18" charset="0"/>
              </a:rPr>
              <a:t>, vol. 12, pp. 130-150.</a:t>
            </a:r>
          </a:p>
          <a:p>
            <a:pPr marL="342900" marR="0" lvl="0" indent="-342900" algn="just">
              <a:lnSpc>
                <a:spcPct val="115000"/>
              </a:lnSpc>
              <a:buFont typeface="Symbol" panose="05050102010706020507" pitchFamily="18" charset="2"/>
              <a:buChar char=""/>
            </a:pPr>
            <a:r>
              <a:rPr lang="en-US" sz="2400" kern="100" dirty="0">
                <a:effectLst/>
                <a:ea typeface="Aptos" panose="020B0004020202020204" pitchFamily="34" charset="0"/>
                <a:cs typeface="Times New Roman" panose="02020603050405020304" pitchFamily="18" charset="0"/>
              </a:rPr>
              <a:t>Chatterjee, S., Sen, S., &amp; Ghosh, D. (2019). "Smart occupancy detection systems and their applications: A review," </a:t>
            </a:r>
            <a:r>
              <a:rPr lang="en-US" sz="2400" i="1" kern="100" dirty="0">
                <a:effectLst/>
                <a:ea typeface="Aptos" panose="020B0004020202020204" pitchFamily="34" charset="0"/>
                <a:cs typeface="Times New Roman" panose="02020603050405020304" pitchFamily="18" charset="0"/>
              </a:rPr>
              <a:t>IEEE Sensors Journal</a:t>
            </a:r>
            <a:r>
              <a:rPr lang="en-US" sz="2400" kern="100" dirty="0">
                <a:effectLst/>
                <a:ea typeface="Aptos" panose="020B0004020202020204" pitchFamily="34" charset="0"/>
                <a:cs typeface="Times New Roman" panose="02020603050405020304" pitchFamily="18" charset="0"/>
              </a:rPr>
              <a:t>, vol. 19, no. 14, pp. 5151-5162.</a:t>
            </a:r>
          </a:p>
          <a:p>
            <a:pPr marL="342900" marR="0" lvl="0" indent="-342900" algn="just">
              <a:lnSpc>
                <a:spcPct val="115000"/>
              </a:lnSpc>
              <a:buFont typeface="Symbol" panose="05050102010706020507" pitchFamily="18" charset="2"/>
              <a:buChar char=""/>
            </a:pPr>
            <a:r>
              <a:rPr lang="en-US" sz="2400" kern="100" dirty="0" err="1">
                <a:effectLst/>
                <a:ea typeface="Aptos" panose="020B0004020202020204" pitchFamily="34" charset="0"/>
                <a:cs typeface="Times New Roman" panose="02020603050405020304" pitchFamily="18" charset="0"/>
              </a:rPr>
              <a:t>Breiman</a:t>
            </a:r>
            <a:r>
              <a:rPr lang="en-US" sz="2400" kern="100" dirty="0">
                <a:effectLst/>
                <a:ea typeface="Aptos" panose="020B0004020202020204" pitchFamily="34" charset="0"/>
                <a:cs typeface="Times New Roman" panose="02020603050405020304" pitchFamily="18" charset="0"/>
              </a:rPr>
              <a:t>, L. (2001). "Random forests," </a:t>
            </a:r>
            <a:r>
              <a:rPr lang="en-US" sz="2400" i="1" kern="100" dirty="0">
                <a:effectLst/>
                <a:ea typeface="Aptos" panose="020B0004020202020204" pitchFamily="34" charset="0"/>
                <a:cs typeface="Times New Roman" panose="02020603050405020304" pitchFamily="18" charset="0"/>
              </a:rPr>
              <a:t>Machine Learning</a:t>
            </a:r>
            <a:r>
              <a:rPr lang="en-US" sz="2400" kern="100" dirty="0">
                <a:effectLst/>
                <a:ea typeface="Aptos" panose="020B0004020202020204" pitchFamily="34" charset="0"/>
                <a:cs typeface="Times New Roman" panose="02020603050405020304" pitchFamily="18" charset="0"/>
              </a:rPr>
              <a:t>, vol. 45, no. 1, pp. 5-32.</a:t>
            </a:r>
          </a:p>
          <a:p>
            <a:pPr marL="342900" marR="0" lvl="0" indent="-342900" algn="just">
              <a:lnSpc>
                <a:spcPct val="115000"/>
              </a:lnSpc>
              <a:spcAft>
                <a:spcPts val="800"/>
              </a:spcAft>
              <a:buFont typeface="Symbol" panose="05050102010706020507" pitchFamily="18" charset="2"/>
              <a:buChar char=""/>
            </a:pPr>
            <a:r>
              <a:rPr lang="en-US" sz="2400" kern="100" dirty="0">
                <a:effectLst/>
                <a:ea typeface="Aptos" panose="020B0004020202020204" pitchFamily="34" charset="0"/>
                <a:cs typeface="Times New Roman" panose="02020603050405020304" pitchFamily="18" charset="0"/>
              </a:rPr>
              <a:t>Friedman, J. H. (2002). "Stochastic gradient boosting," </a:t>
            </a:r>
            <a:r>
              <a:rPr lang="en-US" sz="2400" i="1" kern="100" dirty="0">
                <a:effectLst/>
                <a:ea typeface="Aptos" panose="020B0004020202020204" pitchFamily="34" charset="0"/>
                <a:cs typeface="Times New Roman" panose="02020603050405020304" pitchFamily="18" charset="0"/>
              </a:rPr>
              <a:t>Computational Statistics &amp; Data Analysis</a:t>
            </a:r>
            <a:r>
              <a:rPr lang="en-US" sz="2400" kern="100" dirty="0">
                <a:effectLst/>
                <a:ea typeface="Aptos" panose="020B0004020202020204" pitchFamily="34" charset="0"/>
                <a:cs typeface="Times New Roman" panose="02020603050405020304" pitchFamily="18" charset="0"/>
              </a:rPr>
              <a:t>, vol. 38, no. 4, pp. 367-378.</a:t>
            </a:r>
          </a:p>
        </p:txBody>
      </p:sp>
      <p:grpSp>
        <p:nvGrpSpPr>
          <p:cNvPr id="36" name="Group 18">
            <a:extLst>
              <a:ext uri="{FF2B5EF4-FFF2-40B4-BE49-F238E27FC236}">
                <a16:creationId xmlns:a16="http://schemas.microsoft.com/office/drawing/2014/main" id="{90C4F56C-3E45-4577-DE3B-FDEA22F83F45}"/>
              </a:ext>
            </a:extLst>
          </p:cNvPr>
          <p:cNvGrpSpPr/>
          <p:nvPr/>
        </p:nvGrpSpPr>
        <p:grpSpPr>
          <a:xfrm rot="10042959">
            <a:off x="13724824" y="-4207910"/>
            <a:ext cx="8847511" cy="8855676"/>
            <a:chOff x="0" y="0"/>
            <a:chExt cx="11796681" cy="11807568"/>
          </a:xfrm>
        </p:grpSpPr>
        <p:grpSp>
          <p:nvGrpSpPr>
            <p:cNvPr id="37" name="Group 19">
              <a:extLst>
                <a:ext uri="{FF2B5EF4-FFF2-40B4-BE49-F238E27FC236}">
                  <a16:creationId xmlns:a16="http://schemas.microsoft.com/office/drawing/2014/main" id="{9F83C9BE-916A-7380-ED76-0D20E2D0DEB4}"/>
                </a:ext>
              </a:extLst>
            </p:cNvPr>
            <p:cNvGrpSpPr/>
            <p:nvPr/>
          </p:nvGrpSpPr>
          <p:grpSpPr>
            <a:xfrm rot="2700000">
              <a:off x="1676828" y="2799524"/>
              <a:ext cx="9887197" cy="4753460"/>
              <a:chOff x="0" y="0"/>
              <a:chExt cx="660400" cy="317500"/>
            </a:xfrm>
          </p:grpSpPr>
          <p:sp>
            <p:nvSpPr>
              <p:cNvPr id="47" name="Freeform 20">
                <a:extLst>
                  <a:ext uri="{FF2B5EF4-FFF2-40B4-BE49-F238E27FC236}">
                    <a16:creationId xmlns:a16="http://schemas.microsoft.com/office/drawing/2014/main" id="{1653D9DD-51C4-BFC7-5D30-48DF452DE0C2}"/>
                  </a:ext>
                </a:extLst>
              </p:cNvPr>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48" name="TextBox 21">
                <a:extLst>
                  <a:ext uri="{FF2B5EF4-FFF2-40B4-BE49-F238E27FC236}">
                    <a16:creationId xmlns:a16="http://schemas.microsoft.com/office/drawing/2014/main" id="{E2E05886-7D50-E230-F6AF-A478CEF6B910}"/>
                  </a:ext>
                </a:extLst>
              </p:cNvPr>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8" name="AutoShape 22">
              <a:extLst>
                <a:ext uri="{FF2B5EF4-FFF2-40B4-BE49-F238E27FC236}">
                  <a16:creationId xmlns:a16="http://schemas.microsoft.com/office/drawing/2014/main" id="{92CFA639-E0F1-DD82-B42D-8DCCE2870581}"/>
                </a:ext>
              </a:extLst>
            </p:cNvPr>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US"/>
            </a:p>
          </p:txBody>
        </p:sp>
        <p:sp>
          <p:nvSpPr>
            <p:cNvPr id="39" name="AutoShape 23">
              <a:extLst>
                <a:ext uri="{FF2B5EF4-FFF2-40B4-BE49-F238E27FC236}">
                  <a16:creationId xmlns:a16="http://schemas.microsoft.com/office/drawing/2014/main" id="{B8D45AB2-1203-3342-4B16-45600802F648}"/>
                </a:ext>
              </a:extLst>
            </p:cNvPr>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US"/>
            </a:p>
          </p:txBody>
        </p:sp>
        <p:sp>
          <p:nvSpPr>
            <p:cNvPr id="40" name="AutoShape 24">
              <a:extLst>
                <a:ext uri="{FF2B5EF4-FFF2-40B4-BE49-F238E27FC236}">
                  <a16:creationId xmlns:a16="http://schemas.microsoft.com/office/drawing/2014/main" id="{549D3027-DBE9-80B0-87FD-A952C1E9F455}"/>
                </a:ext>
              </a:extLst>
            </p:cNvPr>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US"/>
            </a:p>
          </p:txBody>
        </p:sp>
        <p:sp>
          <p:nvSpPr>
            <p:cNvPr id="41" name="AutoShape 25">
              <a:extLst>
                <a:ext uri="{FF2B5EF4-FFF2-40B4-BE49-F238E27FC236}">
                  <a16:creationId xmlns:a16="http://schemas.microsoft.com/office/drawing/2014/main" id="{553AAB5D-65BB-FF05-5261-43E5A5DB95AF}"/>
                </a:ext>
              </a:extLst>
            </p:cNvPr>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US"/>
            </a:p>
          </p:txBody>
        </p:sp>
        <p:sp>
          <p:nvSpPr>
            <p:cNvPr id="42" name="AutoShape 26">
              <a:extLst>
                <a:ext uri="{FF2B5EF4-FFF2-40B4-BE49-F238E27FC236}">
                  <a16:creationId xmlns:a16="http://schemas.microsoft.com/office/drawing/2014/main" id="{810338C1-0D2B-C900-9EB6-9EEFDCE1B415}"/>
                </a:ext>
              </a:extLst>
            </p:cNvPr>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US"/>
            </a:p>
          </p:txBody>
        </p:sp>
        <p:sp>
          <p:nvSpPr>
            <p:cNvPr id="43" name="AutoShape 27">
              <a:extLst>
                <a:ext uri="{FF2B5EF4-FFF2-40B4-BE49-F238E27FC236}">
                  <a16:creationId xmlns:a16="http://schemas.microsoft.com/office/drawing/2014/main" id="{1D9410E8-7B76-378A-CABC-C34E8E34047C}"/>
                </a:ext>
              </a:extLst>
            </p:cNvPr>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US"/>
            </a:p>
          </p:txBody>
        </p:sp>
        <p:sp>
          <p:nvSpPr>
            <p:cNvPr id="44" name="AutoShape 28">
              <a:extLst>
                <a:ext uri="{FF2B5EF4-FFF2-40B4-BE49-F238E27FC236}">
                  <a16:creationId xmlns:a16="http://schemas.microsoft.com/office/drawing/2014/main" id="{CA311E72-828C-782D-998D-40219B8A8376}"/>
                </a:ext>
              </a:extLst>
            </p:cNvPr>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US"/>
            </a:p>
          </p:txBody>
        </p:sp>
        <p:sp>
          <p:nvSpPr>
            <p:cNvPr id="45" name="AutoShape 29">
              <a:extLst>
                <a:ext uri="{FF2B5EF4-FFF2-40B4-BE49-F238E27FC236}">
                  <a16:creationId xmlns:a16="http://schemas.microsoft.com/office/drawing/2014/main" id="{91679541-1453-44B4-8602-36C3E514C94D}"/>
                </a:ext>
              </a:extLst>
            </p:cNvPr>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US"/>
            </a:p>
          </p:txBody>
        </p:sp>
        <p:sp>
          <p:nvSpPr>
            <p:cNvPr id="46" name="AutoShape 30">
              <a:extLst>
                <a:ext uri="{FF2B5EF4-FFF2-40B4-BE49-F238E27FC236}">
                  <a16:creationId xmlns:a16="http://schemas.microsoft.com/office/drawing/2014/main" id="{C4F62C11-9FB1-831E-FE0D-12FF1665652B}"/>
                </a:ext>
              </a:extLst>
            </p:cNvPr>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US"/>
            </a:p>
          </p:txBody>
        </p:sp>
      </p:grpSp>
    </p:spTree>
    <p:extLst>
      <p:ext uri="{BB962C8B-B14F-4D97-AF65-F5344CB8AC3E}">
        <p14:creationId xmlns:p14="http://schemas.microsoft.com/office/powerpoint/2010/main" val="368813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3960810"/>
            <a:ext cx="10620170" cy="1612429"/>
          </a:xfrm>
          <a:prstGeom prst="rect">
            <a:avLst/>
          </a:prstGeom>
        </p:spPr>
        <p:txBody>
          <a:bodyPr lIns="0" tIns="0" rIns="0" bIns="0" rtlCol="0" anchor="t">
            <a:spAutoFit/>
          </a:bodyPr>
          <a:lstStyle/>
          <a:p>
            <a:pPr algn="ctr">
              <a:lnSpc>
                <a:spcPts val="12399"/>
              </a:lnSpc>
            </a:pPr>
            <a:r>
              <a:rPr lang="en-US" sz="12399" b="1" dirty="0">
                <a:solidFill>
                  <a:srgbClr val="227C9D"/>
                </a:solidFill>
                <a:ea typeface="Kollektif Bold"/>
                <a:cs typeface="Kollektif Bold"/>
                <a:sym typeface="Kollektif Bold"/>
              </a:rPr>
              <a:t>THANK YOU!</a:t>
            </a:r>
          </a:p>
        </p:txBody>
      </p:sp>
      <p:sp>
        <p:nvSpPr>
          <p:cNvPr id="4" name="Freeform 4"/>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8" name="Freeform 8"/>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0"/>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2"/>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3" name="Freeform 13"/>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4" name="Freeform 14"/>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Freeform 16"/>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Freeform 18"/>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9" name="Freeform 19"/>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0" name="Freeform 20"/>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1" name="Group 21"/>
          <p:cNvGrpSpPr/>
          <p:nvPr/>
        </p:nvGrpSpPr>
        <p:grpSpPr>
          <a:xfrm>
            <a:off x="13123603" y="5475036"/>
            <a:ext cx="8847511" cy="8855676"/>
            <a:chOff x="0" y="0"/>
            <a:chExt cx="11796681" cy="11807568"/>
          </a:xfrm>
        </p:grpSpPr>
        <p:grpSp>
          <p:nvGrpSpPr>
            <p:cNvPr id="22" name="Group 22"/>
            <p:cNvGrpSpPr/>
            <p:nvPr/>
          </p:nvGrpSpPr>
          <p:grpSpPr>
            <a:xfrm rot="2700000">
              <a:off x="1676828" y="2799524"/>
              <a:ext cx="9887197" cy="4753460"/>
              <a:chOff x="0" y="0"/>
              <a:chExt cx="660400" cy="317500"/>
            </a:xfrm>
          </p:grpSpPr>
          <p:sp>
            <p:nvSpPr>
              <p:cNvPr id="23" name="Freeform 2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4" name="TextBox 2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5" name="AutoShape 25"/>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US"/>
            </a:p>
          </p:txBody>
        </p:sp>
        <p:sp>
          <p:nvSpPr>
            <p:cNvPr id="26" name="AutoShape 26"/>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US"/>
            </a:p>
          </p:txBody>
        </p:sp>
        <p:sp>
          <p:nvSpPr>
            <p:cNvPr id="27" name="AutoShape 27"/>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US"/>
            </a:p>
          </p:txBody>
        </p:sp>
        <p:sp>
          <p:nvSpPr>
            <p:cNvPr id="28" name="AutoShape 28"/>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US"/>
            </a:p>
          </p:txBody>
        </p:sp>
        <p:sp>
          <p:nvSpPr>
            <p:cNvPr id="29" name="AutoShape 29"/>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US"/>
            </a:p>
          </p:txBody>
        </p:sp>
        <p:sp>
          <p:nvSpPr>
            <p:cNvPr id="30" name="AutoShape 30"/>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US"/>
            </a:p>
          </p:txBody>
        </p:sp>
        <p:sp>
          <p:nvSpPr>
            <p:cNvPr id="31" name="AutoShape 31"/>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US"/>
            </a:p>
          </p:txBody>
        </p:sp>
        <p:sp>
          <p:nvSpPr>
            <p:cNvPr id="32" name="AutoShape 32"/>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US"/>
            </a:p>
          </p:txBody>
        </p:sp>
        <p:sp>
          <p:nvSpPr>
            <p:cNvPr id="33" name="AutoShape 33"/>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US"/>
            </a:p>
          </p:txBody>
        </p:sp>
      </p:grpSp>
      <p:grpSp>
        <p:nvGrpSpPr>
          <p:cNvPr id="34" name="Group 34"/>
          <p:cNvGrpSpPr/>
          <p:nvPr/>
        </p:nvGrpSpPr>
        <p:grpSpPr>
          <a:xfrm>
            <a:off x="-2634012" y="-5192964"/>
            <a:ext cx="8847511" cy="8855676"/>
            <a:chOff x="0" y="0"/>
            <a:chExt cx="11796681" cy="11807568"/>
          </a:xfrm>
        </p:grpSpPr>
        <p:grpSp>
          <p:nvGrpSpPr>
            <p:cNvPr id="35" name="Group 35"/>
            <p:cNvGrpSpPr/>
            <p:nvPr/>
          </p:nvGrpSpPr>
          <p:grpSpPr>
            <a:xfrm rot="2700000">
              <a:off x="1676828" y="2799524"/>
              <a:ext cx="9887197" cy="4753460"/>
              <a:chOff x="0" y="0"/>
              <a:chExt cx="660400" cy="317500"/>
            </a:xfrm>
          </p:grpSpPr>
          <p:sp>
            <p:nvSpPr>
              <p:cNvPr id="36" name="Freeform 3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37" name="TextBox 3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8" name="AutoShape 38"/>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US"/>
            </a:p>
          </p:txBody>
        </p:sp>
        <p:sp>
          <p:nvSpPr>
            <p:cNvPr id="39" name="AutoShape 39"/>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US"/>
            </a:p>
          </p:txBody>
        </p:sp>
        <p:sp>
          <p:nvSpPr>
            <p:cNvPr id="40" name="AutoShape 40"/>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US"/>
            </a:p>
          </p:txBody>
        </p:sp>
        <p:sp>
          <p:nvSpPr>
            <p:cNvPr id="41" name="AutoShape 41"/>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US"/>
            </a:p>
          </p:txBody>
        </p:sp>
        <p:sp>
          <p:nvSpPr>
            <p:cNvPr id="42" name="AutoShape 42"/>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US"/>
            </a:p>
          </p:txBody>
        </p:sp>
        <p:sp>
          <p:nvSpPr>
            <p:cNvPr id="43" name="AutoShape 43"/>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US"/>
            </a:p>
          </p:txBody>
        </p:sp>
        <p:sp>
          <p:nvSpPr>
            <p:cNvPr id="44" name="AutoShape 44"/>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US"/>
            </a:p>
          </p:txBody>
        </p:sp>
        <p:sp>
          <p:nvSpPr>
            <p:cNvPr id="45" name="AutoShape 45"/>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US"/>
            </a:p>
          </p:txBody>
        </p:sp>
        <p:sp>
          <p:nvSpPr>
            <p:cNvPr id="46" name="AutoShape 46"/>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US"/>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US"/>
          </a:p>
        </p:txBody>
      </p:sp>
      <p:sp>
        <p:nvSpPr>
          <p:cNvPr id="13" name="TextBox 13"/>
          <p:cNvSpPr txBox="1"/>
          <p:nvPr/>
        </p:nvSpPr>
        <p:spPr>
          <a:xfrm>
            <a:off x="2512375" y="1357101"/>
            <a:ext cx="12044053" cy="1248355"/>
          </a:xfrm>
          <a:prstGeom prst="rect">
            <a:avLst/>
          </a:prstGeom>
        </p:spPr>
        <p:txBody>
          <a:bodyPr lIns="0" tIns="0" rIns="0" bIns="0" rtlCol="0" anchor="t">
            <a:spAutoFit/>
          </a:bodyPr>
          <a:lstStyle/>
          <a:p>
            <a:pPr algn="ctr">
              <a:lnSpc>
                <a:spcPts val="9600"/>
              </a:lnSpc>
            </a:pPr>
            <a:r>
              <a:rPr lang="en-US" sz="9600" b="1" dirty="0">
                <a:solidFill>
                  <a:srgbClr val="FE6D73"/>
                </a:solidFill>
                <a:ea typeface="Kollektif Bold"/>
                <a:cs typeface="Kollektif Bold"/>
                <a:sym typeface="Kollektif Bold"/>
              </a:rPr>
              <a:t>Introduction:</a:t>
            </a:r>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1" name="TextBox 21"/>
          <p:cNvSpPr txBox="1"/>
          <p:nvPr/>
        </p:nvSpPr>
        <p:spPr>
          <a:xfrm>
            <a:off x="327914" y="5874400"/>
            <a:ext cx="12044053" cy="1248355"/>
          </a:xfrm>
          <a:prstGeom prst="rect">
            <a:avLst/>
          </a:prstGeom>
        </p:spPr>
        <p:txBody>
          <a:bodyPr lIns="0" tIns="0" rIns="0" bIns="0" rtlCol="0" anchor="t">
            <a:spAutoFit/>
          </a:bodyPr>
          <a:lstStyle/>
          <a:p>
            <a:pPr algn="ctr">
              <a:lnSpc>
                <a:spcPts val="9600"/>
              </a:lnSpc>
            </a:pPr>
            <a:r>
              <a:rPr lang="en-US" sz="9600" b="1" dirty="0">
                <a:solidFill>
                  <a:srgbClr val="FFCB77"/>
                </a:solidFill>
                <a:ea typeface="Kollektif Bold"/>
                <a:cs typeface="Kollektif Bold"/>
                <a:sym typeface="Kollektif Bold"/>
              </a:rPr>
              <a:t>Problem Statement:</a:t>
            </a:r>
          </a:p>
        </p:txBody>
      </p:sp>
      <p:sp>
        <p:nvSpPr>
          <p:cNvPr id="23" name="TextBox 22">
            <a:extLst>
              <a:ext uri="{FF2B5EF4-FFF2-40B4-BE49-F238E27FC236}">
                <a16:creationId xmlns:a16="http://schemas.microsoft.com/office/drawing/2014/main" id="{8237BD84-C9F2-D0D1-F79E-30C29517972D}"/>
              </a:ext>
            </a:extLst>
          </p:cNvPr>
          <p:cNvSpPr txBox="1"/>
          <p:nvPr/>
        </p:nvSpPr>
        <p:spPr>
          <a:xfrm>
            <a:off x="3940990" y="2795087"/>
            <a:ext cx="11153552" cy="2677656"/>
          </a:xfrm>
          <a:prstGeom prst="rect">
            <a:avLst/>
          </a:prstGeom>
          <a:noFill/>
        </p:spPr>
        <p:txBody>
          <a:bodyPr wrap="square">
            <a:spAutoFit/>
          </a:bodyPr>
          <a:lstStyle/>
          <a:p>
            <a:r>
              <a:rPr lang="en-US" sz="2800" dirty="0"/>
              <a:t>Occupancy estimation in smart buildings is a growing field within data science, combining sustainability goals with advancements in sensor-based data analytics to optimize resource use dynamically. This project applies machine learning to predict occupancy based on ambient sensor data, demonstrating both the technological potential and environmental benefits.</a:t>
            </a:r>
          </a:p>
        </p:txBody>
      </p:sp>
      <p:sp>
        <p:nvSpPr>
          <p:cNvPr id="24" name="Rectangle 1">
            <a:extLst>
              <a:ext uri="{FF2B5EF4-FFF2-40B4-BE49-F238E27FC236}">
                <a16:creationId xmlns:a16="http://schemas.microsoft.com/office/drawing/2014/main" id="{ADB1F61D-617B-7DB9-5CDD-BD70BF0D369A}"/>
              </a:ext>
            </a:extLst>
          </p:cNvPr>
          <p:cNvSpPr>
            <a:spLocks noChangeArrowheads="1"/>
          </p:cNvSpPr>
          <p:nvPr/>
        </p:nvSpPr>
        <p:spPr bwMode="auto">
          <a:xfrm>
            <a:off x="1339718" y="6913113"/>
            <a:ext cx="1051493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Efficient building management requires real-time occupancy estimation to reduce energy waste and ensure occupant comfort.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Traditional systems lack adaptability and often rely on simplistic motion-based detections, which can lead to inefficiencies.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10" name="TextBox 10"/>
          <p:cNvSpPr txBox="1"/>
          <p:nvPr/>
        </p:nvSpPr>
        <p:spPr>
          <a:xfrm>
            <a:off x="2758372" y="2430678"/>
            <a:ext cx="12866041" cy="1300356"/>
          </a:xfrm>
          <a:prstGeom prst="rect">
            <a:avLst/>
          </a:prstGeom>
        </p:spPr>
        <p:txBody>
          <a:bodyPr lIns="0" tIns="0" rIns="0" bIns="0" rtlCol="0" anchor="t">
            <a:spAutoFit/>
          </a:bodyPr>
          <a:lstStyle/>
          <a:p>
            <a:pPr algn="ctr">
              <a:lnSpc>
                <a:spcPts val="9999"/>
              </a:lnSpc>
            </a:pPr>
            <a:r>
              <a:rPr lang="en-US" sz="8800" b="1" dirty="0">
                <a:solidFill>
                  <a:srgbClr val="227C9D"/>
                </a:solidFill>
                <a:ea typeface="Kollektif Bold"/>
                <a:cs typeface="Kollektif Bold"/>
                <a:sym typeface="Kollektif Bold"/>
              </a:rPr>
              <a:t>PROJECT OBJECTIVES</a:t>
            </a:r>
          </a:p>
        </p:txBody>
      </p:sp>
      <p:sp>
        <p:nvSpPr>
          <p:cNvPr id="11" name="TextBox 11"/>
          <p:cNvSpPr txBox="1"/>
          <p:nvPr/>
        </p:nvSpPr>
        <p:spPr>
          <a:xfrm>
            <a:off x="1339718" y="3864216"/>
            <a:ext cx="16235928" cy="863763"/>
          </a:xfrm>
          <a:prstGeom prst="rect">
            <a:avLst/>
          </a:prstGeom>
        </p:spPr>
        <p:txBody>
          <a:bodyPr wrap="square" lIns="0" tIns="0" rIns="0" bIns="0" rtlCol="0" anchor="t">
            <a:spAutoFit/>
          </a:bodyPr>
          <a:lstStyle/>
          <a:p>
            <a:pPr algn="ctr">
              <a:lnSpc>
                <a:spcPts val="3360"/>
              </a:lnSpc>
            </a:pPr>
            <a:r>
              <a:rPr lang="en-US" sz="2800" dirty="0"/>
              <a:t>This study not only tackles a practical issue in smart building technology but also contributes to sustainable practices by minimizing unnecessary energy usage.</a:t>
            </a:r>
            <a:endParaRPr lang="en-US" sz="2800" dirty="0">
              <a:solidFill>
                <a:srgbClr val="545454"/>
              </a:solidFill>
              <a:ea typeface="DM Sans"/>
              <a:cs typeface="DM Sans"/>
              <a:sym typeface="DM Sans"/>
            </a:endParaRP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US"/>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US"/>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0" name="Rectangle 1">
            <a:extLst>
              <a:ext uri="{FF2B5EF4-FFF2-40B4-BE49-F238E27FC236}">
                <a16:creationId xmlns:a16="http://schemas.microsoft.com/office/drawing/2014/main" id="{7BED65D4-27B6-C261-7472-8FB6FCEC1445}"/>
              </a:ext>
            </a:extLst>
          </p:cNvPr>
          <p:cNvSpPr>
            <a:spLocks noChangeArrowheads="1"/>
          </p:cNvSpPr>
          <p:nvPr/>
        </p:nvSpPr>
        <p:spPr bwMode="auto">
          <a:xfrm>
            <a:off x="4585161" y="5493479"/>
            <a:ext cx="961204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To develop a machine learning model that accurately predicts room occupancy using sensor data, allowing buildings to adjust resources dynamically.</a:t>
            </a:r>
          </a:p>
          <a:p>
            <a:pPr marL="0" marR="0" lvl="0" indent="0" algn="ctr"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Collect and preprocess environmental sensor data linked to occupancy.</a:t>
            </a:r>
          </a:p>
          <a:p>
            <a:pPr marL="0" marR="0" lvl="0" indent="0" algn="ctr"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Train and evaluate several machine learning models.</a:t>
            </a:r>
          </a:p>
          <a:p>
            <a:pPr marL="0" marR="0" lvl="0" indent="0" algn="ctr"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Identify the most accurate model for potential real-world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28" name="Group 27">
            <a:extLst>
              <a:ext uri="{FF2B5EF4-FFF2-40B4-BE49-F238E27FC236}">
                <a16:creationId xmlns:a16="http://schemas.microsoft.com/office/drawing/2014/main" id="{93F35C35-3673-A605-9861-0E14F75C5D53}"/>
              </a:ext>
            </a:extLst>
          </p:cNvPr>
          <p:cNvGrpSpPr/>
          <p:nvPr/>
        </p:nvGrpSpPr>
        <p:grpSpPr>
          <a:xfrm>
            <a:off x="1382416" y="1236604"/>
            <a:ext cx="6451626" cy="1027869"/>
            <a:chOff x="2481521" y="1977377"/>
            <a:chExt cx="6451626" cy="1027869"/>
          </a:xfrm>
        </p:grpSpPr>
        <p:grpSp>
          <p:nvGrpSpPr>
            <p:cNvPr id="19" name="Group 19"/>
            <p:cNvGrpSpPr/>
            <p:nvPr/>
          </p:nvGrpSpPr>
          <p:grpSpPr>
            <a:xfrm>
              <a:off x="2481521" y="1977377"/>
              <a:ext cx="6046286" cy="1027869"/>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22" name="TextBox 22"/>
            <p:cNvSpPr txBox="1"/>
            <p:nvPr/>
          </p:nvSpPr>
          <p:spPr>
            <a:xfrm>
              <a:off x="3230431" y="2231240"/>
              <a:ext cx="5702716" cy="520142"/>
            </a:xfrm>
            <a:prstGeom prst="rect">
              <a:avLst/>
            </a:prstGeom>
          </p:spPr>
          <p:txBody>
            <a:bodyPr lIns="0" tIns="0" rIns="0" bIns="0" rtlCol="0" anchor="t">
              <a:spAutoFit/>
            </a:bodyPr>
            <a:lstStyle/>
            <a:p>
              <a:pPr algn="l">
                <a:lnSpc>
                  <a:spcPts val="4000"/>
                </a:lnSpc>
              </a:pPr>
              <a:r>
                <a:rPr lang="en-US" sz="4000" b="1" dirty="0">
                  <a:solidFill>
                    <a:srgbClr val="FFFFFF"/>
                  </a:solidFill>
                  <a:ea typeface="Kollektif Bold"/>
                  <a:cs typeface="Arial" panose="020B0604020202020204" pitchFamily="34" charset="0"/>
                  <a:sym typeface="Kollektif Bold"/>
                </a:rPr>
                <a:t>Dataset Description</a:t>
              </a:r>
            </a:p>
          </p:txBody>
        </p:sp>
      </p:grpSp>
      <p:sp>
        <p:nvSpPr>
          <p:cNvPr id="23" name="TextBox 23"/>
          <p:cNvSpPr txBox="1"/>
          <p:nvPr/>
        </p:nvSpPr>
        <p:spPr>
          <a:xfrm>
            <a:off x="2825091" y="4197458"/>
            <a:ext cx="5702716" cy="520142"/>
          </a:xfrm>
          <a:prstGeom prst="rect">
            <a:avLst/>
          </a:prstGeom>
        </p:spPr>
        <p:txBody>
          <a:bodyPr lIns="0" tIns="0" rIns="0" bIns="0" rtlCol="0" anchor="t">
            <a:spAutoFit/>
          </a:bodyPr>
          <a:lstStyle/>
          <a:p>
            <a:pPr algn="l">
              <a:lnSpc>
                <a:spcPts val="4000"/>
              </a:lnSpc>
            </a:pPr>
            <a:r>
              <a:rPr lang="en-US" sz="4000" b="1">
                <a:solidFill>
                  <a:srgbClr val="FFFFFF"/>
                </a:solidFill>
                <a:ea typeface="Kollektif Bold"/>
                <a:cs typeface="Arial" panose="020B0604020202020204" pitchFamily="34" charset="0"/>
                <a:sym typeface="Kollektif Bold"/>
              </a:rPr>
              <a:t>02 - WEBSITE</a:t>
            </a:r>
          </a:p>
        </p:txBody>
      </p:sp>
      <p:sp>
        <p:nvSpPr>
          <p:cNvPr id="24" name="TextBox 24"/>
          <p:cNvSpPr txBox="1"/>
          <p:nvPr/>
        </p:nvSpPr>
        <p:spPr>
          <a:xfrm>
            <a:off x="2825091" y="6216342"/>
            <a:ext cx="5702716" cy="520142"/>
          </a:xfrm>
          <a:prstGeom prst="rect">
            <a:avLst/>
          </a:prstGeom>
        </p:spPr>
        <p:txBody>
          <a:bodyPr lIns="0" tIns="0" rIns="0" bIns="0" rtlCol="0" anchor="t">
            <a:spAutoFit/>
          </a:bodyPr>
          <a:lstStyle/>
          <a:p>
            <a:pPr algn="l">
              <a:lnSpc>
                <a:spcPts val="4000"/>
              </a:lnSpc>
            </a:pPr>
            <a:r>
              <a:rPr lang="en-US" sz="4000" b="1">
                <a:solidFill>
                  <a:srgbClr val="FFFFFF"/>
                </a:solidFill>
                <a:ea typeface="Kollektif Bold"/>
                <a:cs typeface="Arial" panose="020B0604020202020204" pitchFamily="34" charset="0"/>
                <a:sym typeface="Kollektif Bold"/>
              </a:rPr>
              <a:t>03 - SOCIAL MEDIA</a:t>
            </a:r>
          </a:p>
        </p:txBody>
      </p:sp>
      <p:sp>
        <p:nvSpPr>
          <p:cNvPr id="25" name="TextBox 25"/>
          <p:cNvSpPr txBox="1"/>
          <p:nvPr/>
        </p:nvSpPr>
        <p:spPr>
          <a:xfrm>
            <a:off x="1382416" y="2837146"/>
            <a:ext cx="6713943" cy="5106591"/>
          </a:xfrm>
          <a:prstGeom prst="rect">
            <a:avLst/>
          </a:prstGeom>
        </p:spPr>
        <p:txBody>
          <a:bodyPr lIns="0" tIns="0" rIns="0" bIns="0" rtlCol="0" anchor="t">
            <a:spAutoFit/>
          </a:bodyPr>
          <a:lstStyle/>
          <a:p>
            <a:r>
              <a:rPr lang="en-US" sz="2800" b="1" dirty="0"/>
              <a:t>Data Source and Overview</a:t>
            </a:r>
            <a:r>
              <a:rPr lang="en-US" sz="2800" dirty="0"/>
              <a:t>: </a:t>
            </a:r>
          </a:p>
          <a:p>
            <a:pPr lvl="1"/>
            <a:r>
              <a:rPr lang="en-US" sz="2800" dirty="0"/>
              <a:t>Sourced from a controlled environment with multiple environmental sensors capturing temperature, light intensity, sound, and CO₂ levels, as well as PIR motion sensors.</a:t>
            </a:r>
          </a:p>
          <a:p>
            <a:pPr>
              <a:buFont typeface="Arial" panose="020B0604020202020204" pitchFamily="34" charset="0"/>
              <a:buChar char="•"/>
            </a:pPr>
            <a:endParaRPr lang="en-US" sz="2800" dirty="0"/>
          </a:p>
          <a:p>
            <a:r>
              <a:rPr lang="en-US" sz="2800" b="1" dirty="0"/>
              <a:t>Size and Composition</a:t>
            </a:r>
            <a:r>
              <a:rPr lang="en-US" sz="2800" dirty="0"/>
              <a:t>: </a:t>
            </a:r>
          </a:p>
          <a:p>
            <a:pPr lvl="1"/>
            <a:r>
              <a:rPr lang="en-US" sz="2800" dirty="0"/>
              <a:t>Contains 10,129 observations with a broad range of environmental factors collected at regular intervals.</a:t>
            </a:r>
          </a:p>
          <a:p>
            <a:pPr algn="l">
              <a:lnSpc>
                <a:spcPts val="2879"/>
              </a:lnSpc>
            </a:pPr>
            <a:endParaRPr lang="en-US" sz="2400" dirty="0">
              <a:solidFill>
                <a:srgbClr val="545454"/>
              </a:solidFill>
              <a:ea typeface="DM Sans"/>
              <a:cs typeface="Arial" panose="020B0604020202020204" pitchFamily="34" charset="0"/>
              <a:sym typeface="DM Sans"/>
            </a:endParaRPr>
          </a:p>
        </p:txBody>
      </p:sp>
      <p:graphicFrame>
        <p:nvGraphicFramePr>
          <p:cNvPr id="29" name="Table 28">
            <a:extLst>
              <a:ext uri="{FF2B5EF4-FFF2-40B4-BE49-F238E27FC236}">
                <a16:creationId xmlns:a16="http://schemas.microsoft.com/office/drawing/2014/main" id="{19FFF6D1-41CE-802F-DD65-EE8BEE2087CC}"/>
              </a:ext>
            </a:extLst>
          </p:cNvPr>
          <p:cNvGraphicFramePr>
            <a:graphicFrameLocks noGrp="1"/>
          </p:cNvGraphicFramePr>
          <p:nvPr>
            <p:extLst>
              <p:ext uri="{D42A27DB-BD31-4B8C-83A1-F6EECF244321}">
                <p14:modId xmlns:p14="http://schemas.microsoft.com/office/powerpoint/2010/main" val="3793286383"/>
              </p:ext>
            </p:extLst>
          </p:nvPr>
        </p:nvGraphicFramePr>
        <p:xfrm>
          <a:off x="9107832" y="1236605"/>
          <a:ext cx="8092732" cy="8773843"/>
        </p:xfrm>
        <a:graphic>
          <a:graphicData uri="http://schemas.openxmlformats.org/drawingml/2006/table">
            <a:tbl>
              <a:tblPr firstRow="1" firstCol="1" bandRow="1">
                <a:tableStyleId>{7DF18680-E054-41AD-8BC1-D1AEF772440D}</a:tableStyleId>
              </a:tblPr>
              <a:tblGrid>
                <a:gridCol w="4046366">
                  <a:extLst>
                    <a:ext uri="{9D8B030D-6E8A-4147-A177-3AD203B41FA5}">
                      <a16:colId xmlns:a16="http://schemas.microsoft.com/office/drawing/2014/main" val="3362845143"/>
                    </a:ext>
                  </a:extLst>
                </a:gridCol>
                <a:gridCol w="4046366">
                  <a:extLst>
                    <a:ext uri="{9D8B030D-6E8A-4147-A177-3AD203B41FA5}">
                      <a16:colId xmlns:a16="http://schemas.microsoft.com/office/drawing/2014/main" val="77161628"/>
                    </a:ext>
                  </a:extLst>
                </a:gridCol>
              </a:tblGrid>
              <a:tr h="376061">
                <a:tc>
                  <a:txBody>
                    <a:bodyPr/>
                    <a:lstStyle/>
                    <a:p>
                      <a:pPr marL="0" marR="0" algn="ctr">
                        <a:lnSpc>
                          <a:spcPct val="115000"/>
                        </a:lnSpc>
                        <a:spcAft>
                          <a:spcPts val="800"/>
                        </a:spcAft>
                      </a:pPr>
                      <a:r>
                        <a:rPr lang="en-US" sz="1800" kern="100" dirty="0">
                          <a:effectLst/>
                        </a:rPr>
                        <a:t>Features</a:t>
                      </a:r>
                      <a:endParaRPr lang="en-US" sz="1800" kern="100" dirty="0">
                        <a:effectLst/>
                        <a:latin typeface="+mn-lt"/>
                        <a:ea typeface="Aptos" panose="020B0004020202020204" pitchFamily="34" charset="0"/>
                        <a:cs typeface="Arial" panose="020B0604020202020204" pitchFamily="34" charset="0"/>
                      </a:endParaRPr>
                    </a:p>
                  </a:txBody>
                  <a:tcPr marL="31452" marR="31452" marT="0" marB="0" anchor="ctr"/>
                </a:tc>
                <a:tc>
                  <a:txBody>
                    <a:bodyPr/>
                    <a:lstStyle/>
                    <a:p>
                      <a:pPr marL="0" marR="0" algn="ctr">
                        <a:lnSpc>
                          <a:spcPct val="115000"/>
                        </a:lnSpc>
                        <a:spcAft>
                          <a:spcPts val="800"/>
                        </a:spcAft>
                      </a:pPr>
                      <a:r>
                        <a:rPr lang="en-US" sz="1800" kern="100" dirty="0">
                          <a:effectLst/>
                        </a:rPr>
                        <a:t>Description</a:t>
                      </a:r>
                      <a:endParaRPr lang="en-US" sz="1800" kern="100" dirty="0">
                        <a:effectLst/>
                        <a:latin typeface="+mn-lt"/>
                        <a:ea typeface="Aptos" panose="020B0004020202020204" pitchFamily="34" charset="0"/>
                        <a:cs typeface="Arial" panose="020B0604020202020204" pitchFamily="34" charset="0"/>
                      </a:endParaRPr>
                    </a:p>
                  </a:txBody>
                  <a:tcPr marL="31452" marR="31452" marT="0" marB="0" anchor="ctr"/>
                </a:tc>
                <a:extLst>
                  <a:ext uri="{0D108BD9-81ED-4DB2-BD59-A6C34878D82A}">
                    <a16:rowId xmlns:a16="http://schemas.microsoft.com/office/drawing/2014/main" val="270868334"/>
                  </a:ext>
                </a:extLst>
              </a:tr>
              <a:tr h="1158228">
                <a:tc>
                  <a:txBody>
                    <a:bodyPr/>
                    <a:lstStyle/>
                    <a:p>
                      <a:pPr marL="0" marR="0" algn="ctr">
                        <a:lnSpc>
                          <a:spcPct val="115000"/>
                        </a:lnSpc>
                        <a:spcAft>
                          <a:spcPts val="800"/>
                        </a:spcAft>
                      </a:pPr>
                      <a:r>
                        <a:rPr lang="en-US" sz="1800" kern="100">
                          <a:effectLst/>
                        </a:rPr>
                        <a:t>Temperature Sensors (S1_Temp, S2_Temp, S3_Temp, S4_Temp)</a:t>
                      </a:r>
                      <a:endParaRPr lang="en-US" sz="1800" kern="100">
                        <a:effectLst/>
                        <a:latin typeface="+mn-lt"/>
                        <a:ea typeface="Aptos" panose="020B0004020202020204" pitchFamily="34" charset="0"/>
                        <a:cs typeface="Arial" panose="020B0604020202020204" pitchFamily="34" charset="0"/>
                      </a:endParaRPr>
                    </a:p>
                  </a:txBody>
                  <a:tcPr marL="31452" marR="31452" marT="0" marB="0" anchor="ctr"/>
                </a:tc>
                <a:tc>
                  <a:txBody>
                    <a:bodyPr/>
                    <a:lstStyle/>
                    <a:p>
                      <a:pPr marL="0" marR="0" algn="ctr">
                        <a:lnSpc>
                          <a:spcPct val="115000"/>
                        </a:lnSpc>
                        <a:spcAft>
                          <a:spcPts val="800"/>
                        </a:spcAft>
                      </a:pPr>
                      <a:r>
                        <a:rPr lang="en-US" sz="1800" kern="100" dirty="0">
                          <a:effectLst/>
                        </a:rPr>
                        <a:t>Four temperature sensors capture indoor thermal conditions. </a:t>
                      </a:r>
                      <a:endParaRPr lang="en-US" sz="1800" kern="100" dirty="0">
                        <a:effectLst/>
                        <a:latin typeface="+mn-lt"/>
                        <a:ea typeface="Aptos" panose="020B0004020202020204" pitchFamily="34" charset="0"/>
                        <a:cs typeface="Arial" panose="020B0604020202020204" pitchFamily="34" charset="0"/>
                      </a:endParaRPr>
                    </a:p>
                  </a:txBody>
                  <a:tcPr marL="31452" marR="31452" marT="0" marB="0" anchor="ctr"/>
                </a:tc>
                <a:extLst>
                  <a:ext uri="{0D108BD9-81ED-4DB2-BD59-A6C34878D82A}">
                    <a16:rowId xmlns:a16="http://schemas.microsoft.com/office/drawing/2014/main" val="2158958590"/>
                  </a:ext>
                </a:extLst>
              </a:tr>
              <a:tr h="1394806">
                <a:tc>
                  <a:txBody>
                    <a:bodyPr/>
                    <a:lstStyle/>
                    <a:p>
                      <a:pPr marL="0" marR="0" algn="ctr">
                        <a:lnSpc>
                          <a:spcPct val="115000"/>
                        </a:lnSpc>
                        <a:spcAft>
                          <a:spcPts val="800"/>
                        </a:spcAft>
                      </a:pPr>
                      <a:r>
                        <a:rPr lang="en-US" sz="1800" kern="100" dirty="0">
                          <a:effectLst/>
                        </a:rPr>
                        <a:t>Light Sensors (S1_Light, S2_Light, S3_Light, S4_Light)</a:t>
                      </a:r>
                      <a:endParaRPr lang="en-US" sz="1800" kern="100" dirty="0">
                        <a:effectLst/>
                        <a:latin typeface="+mn-lt"/>
                        <a:ea typeface="Aptos" panose="020B0004020202020204" pitchFamily="34" charset="0"/>
                        <a:cs typeface="Arial" panose="020B0604020202020204" pitchFamily="34" charset="0"/>
                      </a:endParaRPr>
                    </a:p>
                  </a:txBody>
                  <a:tcPr marL="31452" marR="31452" marT="0" marB="0" anchor="ctr"/>
                </a:tc>
                <a:tc>
                  <a:txBody>
                    <a:bodyPr/>
                    <a:lstStyle/>
                    <a:p>
                      <a:pPr marL="0" marR="0" algn="ctr">
                        <a:lnSpc>
                          <a:spcPct val="115000"/>
                        </a:lnSpc>
                        <a:spcAft>
                          <a:spcPts val="800"/>
                        </a:spcAft>
                      </a:pPr>
                      <a:r>
                        <a:rPr lang="en-US" sz="1800" kern="100" dirty="0">
                          <a:effectLst/>
                        </a:rPr>
                        <a:t>Light sensors measure the intensity of light in the room, which can change due to human activity or natural light fluctuations.</a:t>
                      </a:r>
                      <a:endParaRPr lang="en-US" sz="1800" kern="100" dirty="0">
                        <a:effectLst/>
                        <a:latin typeface="+mn-lt"/>
                        <a:ea typeface="Aptos" panose="020B0004020202020204" pitchFamily="34" charset="0"/>
                        <a:cs typeface="Arial" panose="020B0604020202020204" pitchFamily="34" charset="0"/>
                      </a:endParaRPr>
                    </a:p>
                  </a:txBody>
                  <a:tcPr marL="31452" marR="31452" marT="0" marB="0" anchor="ctr"/>
                </a:tc>
                <a:extLst>
                  <a:ext uri="{0D108BD9-81ED-4DB2-BD59-A6C34878D82A}">
                    <a16:rowId xmlns:a16="http://schemas.microsoft.com/office/drawing/2014/main" val="2158196176"/>
                  </a:ext>
                </a:extLst>
              </a:tr>
              <a:tr h="1700562">
                <a:tc>
                  <a:txBody>
                    <a:bodyPr/>
                    <a:lstStyle/>
                    <a:p>
                      <a:pPr marL="0" marR="0" algn="ctr">
                        <a:lnSpc>
                          <a:spcPct val="115000"/>
                        </a:lnSpc>
                        <a:spcAft>
                          <a:spcPts val="800"/>
                        </a:spcAft>
                      </a:pPr>
                      <a:r>
                        <a:rPr lang="en-US" sz="1800" kern="100">
                          <a:effectLst/>
                        </a:rPr>
                        <a:t>Sound Sensors (S1_Sound, S2_Sound, S3_Sound, S4_Sound)</a:t>
                      </a:r>
                      <a:endParaRPr lang="en-US" sz="1800" kern="100">
                        <a:effectLst/>
                        <a:latin typeface="+mn-lt"/>
                        <a:ea typeface="Aptos" panose="020B0004020202020204" pitchFamily="34" charset="0"/>
                        <a:cs typeface="Arial" panose="020B0604020202020204" pitchFamily="34" charset="0"/>
                      </a:endParaRPr>
                    </a:p>
                  </a:txBody>
                  <a:tcPr marL="31452" marR="31452" marT="0" marB="0" anchor="ctr"/>
                </a:tc>
                <a:tc>
                  <a:txBody>
                    <a:bodyPr/>
                    <a:lstStyle/>
                    <a:p>
                      <a:pPr marL="0" marR="0" algn="ctr">
                        <a:lnSpc>
                          <a:spcPct val="115000"/>
                        </a:lnSpc>
                        <a:spcAft>
                          <a:spcPts val="800"/>
                        </a:spcAft>
                      </a:pPr>
                      <a:r>
                        <a:rPr lang="en-US" sz="1800" kern="100" dirty="0">
                          <a:effectLst/>
                        </a:rPr>
                        <a:t>Sound sensors capture audio levels, which can be indicative of occupancy since higher sound levels often correspond to active human presence. </a:t>
                      </a:r>
                      <a:endParaRPr lang="en-US" sz="1800" kern="100" dirty="0">
                        <a:effectLst/>
                        <a:latin typeface="+mn-lt"/>
                        <a:ea typeface="Aptos" panose="020B0004020202020204" pitchFamily="34" charset="0"/>
                        <a:cs typeface="Arial" panose="020B0604020202020204" pitchFamily="34" charset="0"/>
                      </a:endParaRPr>
                    </a:p>
                  </a:txBody>
                  <a:tcPr marL="31452" marR="31452" marT="0" marB="0" anchor="ctr"/>
                </a:tc>
                <a:extLst>
                  <a:ext uri="{0D108BD9-81ED-4DB2-BD59-A6C34878D82A}">
                    <a16:rowId xmlns:a16="http://schemas.microsoft.com/office/drawing/2014/main" val="1258982475"/>
                  </a:ext>
                </a:extLst>
              </a:tr>
              <a:tr h="1303072">
                <a:tc>
                  <a:txBody>
                    <a:bodyPr/>
                    <a:lstStyle/>
                    <a:p>
                      <a:pPr marL="0" marR="0" algn="ctr">
                        <a:lnSpc>
                          <a:spcPct val="115000"/>
                        </a:lnSpc>
                        <a:spcAft>
                          <a:spcPts val="800"/>
                        </a:spcAft>
                      </a:pPr>
                      <a:r>
                        <a:rPr lang="en-US" sz="1800" kern="100">
                          <a:effectLst/>
                        </a:rPr>
                        <a:t>CO2 Levels (S5_CO2, S5_CO2_Slope)</a:t>
                      </a:r>
                      <a:endParaRPr lang="en-US" sz="1800" kern="100">
                        <a:effectLst/>
                        <a:latin typeface="+mn-lt"/>
                        <a:ea typeface="Aptos" panose="020B0004020202020204" pitchFamily="34" charset="0"/>
                        <a:cs typeface="Arial" panose="020B0604020202020204" pitchFamily="34" charset="0"/>
                      </a:endParaRPr>
                    </a:p>
                  </a:txBody>
                  <a:tcPr marL="31452" marR="31452" marT="0" marB="0" anchor="ctr"/>
                </a:tc>
                <a:tc>
                  <a:txBody>
                    <a:bodyPr/>
                    <a:lstStyle/>
                    <a:p>
                      <a:pPr marL="0" marR="0" algn="ctr">
                        <a:lnSpc>
                          <a:spcPct val="115000"/>
                        </a:lnSpc>
                        <a:spcAft>
                          <a:spcPts val="800"/>
                        </a:spcAft>
                      </a:pPr>
                      <a:r>
                        <a:rPr lang="en-US" sz="1800" kern="100" dirty="0">
                          <a:effectLst/>
                        </a:rPr>
                        <a:t>The CO2 concentration and its slope indicate changes in air quality. </a:t>
                      </a:r>
                      <a:endParaRPr lang="en-US" sz="1800" kern="100" dirty="0">
                        <a:effectLst/>
                        <a:latin typeface="+mn-lt"/>
                        <a:ea typeface="Aptos" panose="020B0004020202020204" pitchFamily="34" charset="0"/>
                        <a:cs typeface="Arial" panose="020B0604020202020204" pitchFamily="34" charset="0"/>
                      </a:endParaRPr>
                    </a:p>
                  </a:txBody>
                  <a:tcPr marL="31452" marR="31452" marT="0" marB="0" anchor="ctr"/>
                </a:tc>
                <a:extLst>
                  <a:ext uri="{0D108BD9-81ED-4DB2-BD59-A6C34878D82A}">
                    <a16:rowId xmlns:a16="http://schemas.microsoft.com/office/drawing/2014/main" val="216088102"/>
                  </a:ext>
                </a:extLst>
              </a:tr>
              <a:tr h="1486542">
                <a:tc>
                  <a:txBody>
                    <a:bodyPr/>
                    <a:lstStyle/>
                    <a:p>
                      <a:pPr marL="0" marR="0" algn="ctr">
                        <a:lnSpc>
                          <a:spcPct val="115000"/>
                        </a:lnSpc>
                        <a:spcAft>
                          <a:spcPts val="800"/>
                        </a:spcAft>
                      </a:pPr>
                      <a:r>
                        <a:rPr lang="en-US" sz="1800" kern="100">
                          <a:effectLst/>
                        </a:rPr>
                        <a:t>Motion Detection (S6_PIR, S7_PIR)</a:t>
                      </a:r>
                      <a:endParaRPr lang="en-US" sz="1800" kern="100">
                        <a:effectLst/>
                        <a:latin typeface="+mn-lt"/>
                        <a:ea typeface="Aptos" panose="020B0004020202020204" pitchFamily="34" charset="0"/>
                        <a:cs typeface="Arial" panose="020B0604020202020204" pitchFamily="34" charset="0"/>
                      </a:endParaRPr>
                    </a:p>
                  </a:txBody>
                  <a:tcPr marL="31452" marR="31452" marT="0" marB="0" anchor="ctr"/>
                </a:tc>
                <a:tc>
                  <a:txBody>
                    <a:bodyPr/>
                    <a:lstStyle/>
                    <a:p>
                      <a:pPr marL="0" marR="0" algn="ctr">
                        <a:lnSpc>
                          <a:spcPct val="115000"/>
                        </a:lnSpc>
                        <a:spcAft>
                          <a:spcPts val="800"/>
                        </a:spcAft>
                      </a:pPr>
                      <a:r>
                        <a:rPr lang="en-US" sz="1800" kern="100" dirty="0">
                          <a:effectLst/>
                        </a:rPr>
                        <a:t>Passive Infrared (PIR) sensors detect motion within the room. </a:t>
                      </a:r>
                      <a:endParaRPr lang="en-US" sz="1800" kern="100" dirty="0">
                        <a:effectLst/>
                        <a:latin typeface="+mn-lt"/>
                        <a:ea typeface="Aptos" panose="020B0004020202020204" pitchFamily="34" charset="0"/>
                        <a:cs typeface="Arial" panose="020B0604020202020204" pitchFamily="34" charset="0"/>
                      </a:endParaRPr>
                    </a:p>
                  </a:txBody>
                  <a:tcPr marL="31452" marR="31452" marT="0" marB="0" anchor="ctr"/>
                </a:tc>
                <a:extLst>
                  <a:ext uri="{0D108BD9-81ED-4DB2-BD59-A6C34878D82A}">
                    <a16:rowId xmlns:a16="http://schemas.microsoft.com/office/drawing/2014/main" val="2041620965"/>
                  </a:ext>
                </a:extLst>
              </a:tr>
              <a:tr h="1354572">
                <a:tc>
                  <a:txBody>
                    <a:bodyPr/>
                    <a:lstStyle/>
                    <a:p>
                      <a:pPr marL="0" marR="0" algn="ctr">
                        <a:lnSpc>
                          <a:spcPct val="115000"/>
                        </a:lnSpc>
                        <a:spcAft>
                          <a:spcPts val="800"/>
                        </a:spcAft>
                      </a:pPr>
                      <a:r>
                        <a:rPr lang="en-US" sz="1800" kern="100">
                          <a:effectLst/>
                        </a:rPr>
                        <a:t>Room Occupancy Count (Target Variable)</a:t>
                      </a:r>
                      <a:endParaRPr lang="en-US" sz="1800" kern="100">
                        <a:effectLst/>
                        <a:latin typeface="+mn-lt"/>
                        <a:ea typeface="Aptos" panose="020B0004020202020204" pitchFamily="34" charset="0"/>
                        <a:cs typeface="Arial" panose="020B0604020202020204" pitchFamily="34" charset="0"/>
                      </a:endParaRPr>
                    </a:p>
                  </a:txBody>
                  <a:tcPr marL="31452" marR="31452" marT="0" marB="0" anchor="ctr"/>
                </a:tc>
                <a:tc>
                  <a:txBody>
                    <a:bodyPr/>
                    <a:lstStyle/>
                    <a:p>
                      <a:pPr marL="0" marR="0" algn="ctr">
                        <a:lnSpc>
                          <a:spcPct val="115000"/>
                        </a:lnSpc>
                        <a:spcAft>
                          <a:spcPts val="800"/>
                        </a:spcAft>
                      </a:pPr>
                      <a:r>
                        <a:rPr lang="en-US" sz="1800" kern="100" dirty="0">
                          <a:effectLst/>
                        </a:rPr>
                        <a:t>The target variable, represents the number of occupants in the room, with values ranging from to a maximum observed count. </a:t>
                      </a:r>
                      <a:endParaRPr lang="en-US" sz="1800" kern="100" dirty="0">
                        <a:effectLst/>
                        <a:latin typeface="+mn-lt"/>
                        <a:ea typeface="Aptos" panose="020B0004020202020204" pitchFamily="34" charset="0"/>
                        <a:cs typeface="Arial" panose="020B0604020202020204" pitchFamily="34" charset="0"/>
                      </a:endParaRPr>
                    </a:p>
                  </a:txBody>
                  <a:tcPr marL="31452" marR="31452" marT="0" marB="0" anchor="ctr"/>
                </a:tc>
                <a:extLst>
                  <a:ext uri="{0D108BD9-81ED-4DB2-BD59-A6C34878D82A}">
                    <a16:rowId xmlns:a16="http://schemas.microsoft.com/office/drawing/2014/main" val="1564555233"/>
                  </a:ext>
                </a:extLst>
              </a:tr>
            </a:tbl>
          </a:graphicData>
        </a:graphic>
      </p:graphicFrame>
      <p:grpSp>
        <p:nvGrpSpPr>
          <p:cNvPr id="35" name="Group 34">
            <a:extLst>
              <a:ext uri="{FF2B5EF4-FFF2-40B4-BE49-F238E27FC236}">
                <a16:creationId xmlns:a16="http://schemas.microsoft.com/office/drawing/2014/main" id="{C1D29171-12BC-9DF2-0953-3DB9E5AB134A}"/>
              </a:ext>
            </a:extLst>
          </p:cNvPr>
          <p:cNvGrpSpPr/>
          <p:nvPr/>
        </p:nvGrpSpPr>
        <p:grpSpPr>
          <a:xfrm>
            <a:off x="10774556" y="226087"/>
            <a:ext cx="6075119" cy="809354"/>
            <a:chOff x="2481521" y="1977377"/>
            <a:chExt cx="7202523" cy="1027869"/>
          </a:xfrm>
        </p:grpSpPr>
        <p:grpSp>
          <p:nvGrpSpPr>
            <p:cNvPr id="36" name="Group 19">
              <a:extLst>
                <a:ext uri="{FF2B5EF4-FFF2-40B4-BE49-F238E27FC236}">
                  <a16:creationId xmlns:a16="http://schemas.microsoft.com/office/drawing/2014/main" id="{59C8A777-C73D-1323-5CA6-616C5A96C6B4}"/>
                </a:ext>
              </a:extLst>
            </p:cNvPr>
            <p:cNvGrpSpPr/>
            <p:nvPr/>
          </p:nvGrpSpPr>
          <p:grpSpPr>
            <a:xfrm>
              <a:off x="2481521" y="1977377"/>
              <a:ext cx="6046286" cy="1027869"/>
              <a:chOff x="0" y="0"/>
              <a:chExt cx="1592438" cy="270714"/>
            </a:xfrm>
          </p:grpSpPr>
          <p:sp>
            <p:nvSpPr>
              <p:cNvPr id="38" name="Freeform 20">
                <a:extLst>
                  <a:ext uri="{FF2B5EF4-FFF2-40B4-BE49-F238E27FC236}">
                    <a16:creationId xmlns:a16="http://schemas.microsoft.com/office/drawing/2014/main" id="{EB7FB615-1A08-C4A1-FA98-EA5AD836D2C4}"/>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39" name="TextBox 21">
                <a:extLst>
                  <a:ext uri="{FF2B5EF4-FFF2-40B4-BE49-F238E27FC236}">
                    <a16:creationId xmlns:a16="http://schemas.microsoft.com/office/drawing/2014/main" id="{364E992B-C029-7FD1-F9B7-66B9AE9F759F}"/>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37" name="TextBox 22">
              <a:extLst>
                <a:ext uri="{FF2B5EF4-FFF2-40B4-BE49-F238E27FC236}">
                  <a16:creationId xmlns:a16="http://schemas.microsoft.com/office/drawing/2014/main" id="{7494A518-F060-839F-EF3D-EC952F78B3EB}"/>
                </a:ext>
              </a:extLst>
            </p:cNvPr>
            <p:cNvSpPr txBox="1"/>
            <p:nvPr/>
          </p:nvSpPr>
          <p:spPr>
            <a:xfrm>
              <a:off x="3981328" y="2161025"/>
              <a:ext cx="5702716" cy="660574"/>
            </a:xfrm>
            <a:prstGeom prst="rect">
              <a:avLst/>
            </a:prstGeom>
          </p:spPr>
          <p:txBody>
            <a:bodyPr lIns="0" tIns="0" rIns="0" bIns="0" rtlCol="0" anchor="t">
              <a:spAutoFit/>
            </a:bodyPr>
            <a:lstStyle/>
            <a:p>
              <a:pPr algn="l">
                <a:lnSpc>
                  <a:spcPts val="4000"/>
                </a:lnSpc>
              </a:pPr>
              <a:r>
                <a:rPr lang="en-US" sz="4000" b="1" dirty="0">
                  <a:solidFill>
                    <a:srgbClr val="FFFFFF"/>
                  </a:solidFill>
                  <a:ea typeface="Kollektif Bold"/>
                  <a:cs typeface="Arial" panose="020B0604020202020204" pitchFamily="34" charset="0"/>
                  <a:sym typeface="Kollektif Bold"/>
                </a:rPr>
                <a:t>Key Features</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5"/>
          <p:cNvGrpSpPr/>
          <p:nvPr/>
        </p:nvGrpSpPr>
        <p:grpSpPr>
          <a:xfrm rot="2700000">
            <a:off x="-2396474" y="-2921783"/>
            <a:ext cx="7415398" cy="3565095"/>
            <a:chOff x="0" y="0"/>
            <a:chExt cx="660400" cy="317500"/>
          </a:xfrm>
        </p:grpSpPr>
        <p:sp>
          <p:nvSpPr>
            <p:cNvPr id="26" name="Freeform 2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7" name="TextBox 2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8" name="AutoShape 28"/>
          <p:cNvSpPr/>
          <p:nvPr/>
        </p:nvSpPr>
        <p:spPr>
          <a:xfrm>
            <a:off x="-2859087" y="-2102233"/>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29" name="AutoShape 29"/>
          <p:cNvSpPr/>
          <p:nvPr/>
        </p:nvSpPr>
        <p:spPr>
          <a:xfrm>
            <a:off x="-3073034" y="-1789557"/>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30" name="AutoShape 30"/>
          <p:cNvSpPr/>
          <p:nvPr/>
        </p:nvSpPr>
        <p:spPr>
          <a:xfrm>
            <a:off x="-3252636" y="-1431087"/>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31" name="AutoShape 31"/>
          <p:cNvSpPr/>
          <p:nvPr/>
        </p:nvSpPr>
        <p:spPr>
          <a:xfrm>
            <a:off x="-3379290" y="-1044819"/>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32" name="AutoShape 32"/>
          <p:cNvSpPr/>
          <p:nvPr/>
        </p:nvSpPr>
        <p:spPr>
          <a:xfrm>
            <a:off x="-3523144" y="-605142"/>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33" name="AutoShape 33"/>
          <p:cNvSpPr/>
          <p:nvPr/>
        </p:nvSpPr>
        <p:spPr>
          <a:xfrm>
            <a:off x="-3643964" y="-161419"/>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34" name="TextBox 34"/>
          <p:cNvSpPr txBox="1"/>
          <p:nvPr/>
        </p:nvSpPr>
        <p:spPr>
          <a:xfrm>
            <a:off x="5343984" y="1028700"/>
            <a:ext cx="7600032" cy="718595"/>
          </a:xfrm>
          <a:prstGeom prst="rect">
            <a:avLst/>
          </a:prstGeom>
        </p:spPr>
        <p:txBody>
          <a:bodyPr lIns="0" tIns="0" rIns="0" bIns="0" rtlCol="0" anchor="t">
            <a:spAutoFit/>
          </a:bodyPr>
          <a:lstStyle/>
          <a:p>
            <a:pPr algn="ctr">
              <a:lnSpc>
                <a:spcPts val="5544"/>
              </a:lnSpc>
            </a:pPr>
            <a:r>
              <a:rPr lang="en-US" sz="5600" b="1" dirty="0">
                <a:solidFill>
                  <a:srgbClr val="227C9D"/>
                </a:solidFill>
                <a:ea typeface="Kollektif Bold"/>
                <a:cs typeface="Kollektif Bold"/>
                <a:sym typeface="Kollektif Bold"/>
              </a:rPr>
              <a:t>DATA PREPROCESSING</a:t>
            </a:r>
          </a:p>
        </p:txBody>
      </p:sp>
      <p:sp>
        <p:nvSpPr>
          <p:cNvPr id="36" name="TextBox 36"/>
          <p:cNvSpPr txBox="1"/>
          <p:nvPr/>
        </p:nvSpPr>
        <p:spPr>
          <a:xfrm>
            <a:off x="1817900" y="5889664"/>
            <a:ext cx="1424407" cy="524510"/>
          </a:xfrm>
          <a:prstGeom prst="rect">
            <a:avLst/>
          </a:prstGeom>
        </p:spPr>
        <p:txBody>
          <a:bodyPr lIns="0" tIns="0" rIns="0" bIns="0" rtlCol="0" anchor="t">
            <a:spAutoFit/>
          </a:bodyPr>
          <a:lstStyle/>
          <a:p>
            <a:pPr algn="ctr">
              <a:lnSpc>
                <a:spcPts val="4479"/>
              </a:lnSpc>
            </a:pPr>
            <a:r>
              <a:rPr lang="en-US" sz="2799" b="1" spc="338">
                <a:solidFill>
                  <a:srgbClr val="FFFFFF"/>
                </a:solidFill>
                <a:ea typeface="DM Sans Bold"/>
                <a:cs typeface="DM Sans Bold"/>
                <a:sym typeface="DM Sans Bold"/>
              </a:rPr>
              <a:t>JAN</a:t>
            </a:r>
          </a:p>
        </p:txBody>
      </p:sp>
      <p:grpSp>
        <p:nvGrpSpPr>
          <p:cNvPr id="61" name="Group 60">
            <a:extLst>
              <a:ext uri="{FF2B5EF4-FFF2-40B4-BE49-F238E27FC236}">
                <a16:creationId xmlns:a16="http://schemas.microsoft.com/office/drawing/2014/main" id="{B4C1E101-97EC-9111-6CA5-38F7824EF8F2}"/>
              </a:ext>
            </a:extLst>
          </p:cNvPr>
          <p:cNvGrpSpPr/>
          <p:nvPr/>
        </p:nvGrpSpPr>
        <p:grpSpPr>
          <a:xfrm>
            <a:off x="3113291" y="4853962"/>
            <a:ext cx="11427104" cy="3267638"/>
            <a:chOff x="4352521" y="4529575"/>
            <a:chExt cx="6525059" cy="2389735"/>
          </a:xfrm>
        </p:grpSpPr>
        <p:sp>
          <p:nvSpPr>
            <p:cNvPr id="3" name="AutoShape 3"/>
            <p:cNvSpPr/>
            <p:nvPr/>
          </p:nvSpPr>
          <p:spPr>
            <a:xfrm flipV="1">
              <a:off x="8323826" y="5241779"/>
              <a:ext cx="1116890" cy="965328"/>
            </a:xfrm>
            <a:prstGeom prst="line">
              <a:avLst/>
            </a:prstGeom>
            <a:ln w="38100" cap="flat">
              <a:solidFill>
                <a:srgbClr val="A6A6A6"/>
              </a:solidFill>
              <a:prstDash val="solid"/>
              <a:headEnd type="none" w="sm" len="sm"/>
              <a:tailEnd type="none" w="sm" len="sm"/>
            </a:ln>
          </p:spPr>
          <p:txBody>
            <a:bodyPr/>
            <a:lstStyle/>
            <a:p>
              <a:endParaRPr lang="en-US"/>
            </a:p>
          </p:txBody>
        </p:sp>
        <p:sp>
          <p:nvSpPr>
            <p:cNvPr id="5" name="AutoShape 5"/>
            <p:cNvSpPr/>
            <p:nvPr/>
          </p:nvSpPr>
          <p:spPr>
            <a:xfrm flipH="1" flipV="1">
              <a:off x="5783157" y="5241779"/>
              <a:ext cx="1116262" cy="965328"/>
            </a:xfrm>
            <a:prstGeom prst="line">
              <a:avLst/>
            </a:prstGeom>
            <a:ln w="38100" cap="flat">
              <a:solidFill>
                <a:srgbClr val="A6A6A6"/>
              </a:solidFill>
              <a:prstDash val="solid"/>
              <a:headEnd type="none" w="sm" len="sm"/>
              <a:tailEnd type="none" w="sm" len="sm"/>
            </a:ln>
          </p:spPr>
          <p:txBody>
            <a:bodyPr/>
            <a:lstStyle/>
            <a:p>
              <a:endParaRPr lang="en-US"/>
            </a:p>
          </p:txBody>
        </p:sp>
        <p:grpSp>
          <p:nvGrpSpPr>
            <p:cNvPr id="10" name="Group 10"/>
            <p:cNvGrpSpPr/>
            <p:nvPr/>
          </p:nvGrpSpPr>
          <p:grpSpPr>
            <a:xfrm>
              <a:off x="4358750" y="4529575"/>
              <a:ext cx="1424407" cy="14244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txBody>
              <a:bodyPr/>
              <a:lstStyle/>
              <a:p>
                <a:endParaRPr lang="en-US"/>
              </a:p>
            </p:txBody>
          </p:sp>
          <p:sp>
            <p:nvSpPr>
              <p:cNvPr id="12" name="TextBox 12"/>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3" name="Group 13"/>
            <p:cNvGrpSpPr/>
            <p:nvPr/>
          </p:nvGrpSpPr>
          <p:grpSpPr>
            <a:xfrm>
              <a:off x="6899419" y="5494903"/>
              <a:ext cx="1424407" cy="14244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txBody>
              <a:bodyPr/>
              <a:lstStyle/>
              <a:p>
                <a:endParaRPr lang="en-US"/>
              </a:p>
            </p:txBody>
          </p:sp>
          <p:sp>
            <p:nvSpPr>
              <p:cNvPr id="15" name="TextBox 15"/>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6" name="Group 16"/>
            <p:cNvGrpSpPr/>
            <p:nvPr/>
          </p:nvGrpSpPr>
          <p:grpSpPr>
            <a:xfrm>
              <a:off x="9440716" y="4529575"/>
              <a:ext cx="1424407" cy="14244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txBody>
              <a:bodyPr/>
              <a:lstStyle/>
              <a:p>
                <a:endParaRPr lang="en-US"/>
              </a:p>
            </p:txBody>
          </p:sp>
          <p:sp>
            <p:nvSpPr>
              <p:cNvPr id="18" name="TextBox 18"/>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sp>
          <p:nvSpPr>
            <p:cNvPr id="38" name="TextBox 38"/>
            <p:cNvSpPr txBox="1"/>
            <p:nvPr/>
          </p:nvSpPr>
          <p:spPr>
            <a:xfrm>
              <a:off x="4352521" y="5042734"/>
              <a:ext cx="1424407" cy="385837"/>
            </a:xfrm>
            <a:prstGeom prst="rect">
              <a:avLst/>
            </a:prstGeom>
          </p:spPr>
          <p:txBody>
            <a:bodyPr lIns="0" tIns="0" rIns="0" bIns="0" rtlCol="0" anchor="t">
              <a:spAutoFit/>
            </a:bodyPr>
            <a:lstStyle/>
            <a:p>
              <a:pPr algn="ctr">
                <a:lnSpc>
                  <a:spcPts val="4479"/>
                </a:lnSpc>
              </a:pPr>
              <a:r>
                <a:rPr lang="en-US" sz="2799" b="1" spc="338" dirty="0">
                  <a:solidFill>
                    <a:srgbClr val="FFFFFF"/>
                  </a:solidFill>
                  <a:ea typeface="DM Sans Bold"/>
                  <a:cs typeface="DM Sans Bold"/>
                  <a:sym typeface="DM Sans Bold"/>
                </a:rPr>
                <a:t>MV</a:t>
              </a:r>
            </a:p>
          </p:txBody>
        </p:sp>
        <p:sp>
          <p:nvSpPr>
            <p:cNvPr id="39" name="TextBox 39"/>
            <p:cNvSpPr txBox="1"/>
            <p:nvPr/>
          </p:nvSpPr>
          <p:spPr>
            <a:xfrm>
              <a:off x="6886962" y="6027869"/>
              <a:ext cx="1424407" cy="385837"/>
            </a:xfrm>
            <a:prstGeom prst="rect">
              <a:avLst/>
            </a:prstGeom>
          </p:spPr>
          <p:txBody>
            <a:bodyPr lIns="0" tIns="0" rIns="0" bIns="0" rtlCol="0" anchor="t">
              <a:spAutoFit/>
            </a:bodyPr>
            <a:lstStyle/>
            <a:p>
              <a:pPr algn="ctr">
                <a:lnSpc>
                  <a:spcPts val="4479"/>
                </a:lnSpc>
              </a:pPr>
              <a:r>
                <a:rPr lang="en-US" sz="2799" b="1" spc="338" dirty="0">
                  <a:solidFill>
                    <a:srgbClr val="FFFFFF"/>
                  </a:solidFill>
                  <a:ea typeface="DM Sans Bold"/>
                  <a:cs typeface="DM Sans Bold"/>
                  <a:sym typeface="DM Sans Bold"/>
                </a:rPr>
                <a:t>CB</a:t>
              </a:r>
            </a:p>
          </p:txBody>
        </p:sp>
        <p:sp>
          <p:nvSpPr>
            <p:cNvPr id="40" name="TextBox 40"/>
            <p:cNvSpPr txBox="1"/>
            <p:nvPr/>
          </p:nvSpPr>
          <p:spPr>
            <a:xfrm>
              <a:off x="9453173" y="5003017"/>
              <a:ext cx="1424407" cy="385837"/>
            </a:xfrm>
            <a:prstGeom prst="rect">
              <a:avLst/>
            </a:prstGeom>
          </p:spPr>
          <p:txBody>
            <a:bodyPr lIns="0" tIns="0" rIns="0" bIns="0" rtlCol="0" anchor="t">
              <a:spAutoFit/>
            </a:bodyPr>
            <a:lstStyle/>
            <a:p>
              <a:pPr algn="ctr">
                <a:lnSpc>
                  <a:spcPts val="4479"/>
                </a:lnSpc>
              </a:pPr>
              <a:r>
                <a:rPr lang="en-US" sz="2799" b="1" spc="338" dirty="0">
                  <a:solidFill>
                    <a:srgbClr val="FFFFFF"/>
                  </a:solidFill>
                  <a:ea typeface="DM Sans Bold"/>
                  <a:cs typeface="DM Sans Bold"/>
                  <a:sym typeface="DM Sans Bold"/>
                </a:rPr>
                <a:t>FE</a:t>
              </a:r>
            </a:p>
          </p:txBody>
        </p:sp>
      </p:grpSp>
      <p:sp>
        <p:nvSpPr>
          <p:cNvPr id="42" name="TextBox 42"/>
          <p:cNvSpPr txBox="1"/>
          <p:nvPr/>
        </p:nvSpPr>
        <p:spPr>
          <a:xfrm>
            <a:off x="14540395" y="4927136"/>
            <a:ext cx="1424407" cy="524510"/>
          </a:xfrm>
          <a:prstGeom prst="rect">
            <a:avLst/>
          </a:prstGeom>
        </p:spPr>
        <p:txBody>
          <a:bodyPr lIns="0" tIns="0" rIns="0" bIns="0" rtlCol="0" anchor="t">
            <a:spAutoFit/>
          </a:bodyPr>
          <a:lstStyle/>
          <a:p>
            <a:pPr algn="ctr">
              <a:lnSpc>
                <a:spcPts val="4479"/>
              </a:lnSpc>
            </a:pPr>
            <a:r>
              <a:rPr lang="en-US" sz="2799" b="1" spc="338">
                <a:solidFill>
                  <a:srgbClr val="FFFFFF"/>
                </a:solidFill>
                <a:ea typeface="DM Sans Bold"/>
                <a:cs typeface="DM Sans Bold"/>
                <a:sym typeface="DM Sans Bold"/>
              </a:rPr>
              <a:t>OCT</a:t>
            </a:r>
          </a:p>
        </p:txBody>
      </p:sp>
      <p:sp>
        <p:nvSpPr>
          <p:cNvPr id="53" name="Freeform 53"/>
          <p:cNvSpPr/>
          <p:nvPr/>
        </p:nvSpPr>
        <p:spPr>
          <a:xfrm>
            <a:off x="17204191" y="70377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4" name="Freeform 54"/>
          <p:cNvSpPr/>
          <p:nvPr/>
        </p:nvSpPr>
        <p:spPr>
          <a:xfrm>
            <a:off x="17204191" y="81216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5" name="Freeform 55"/>
          <p:cNvSpPr/>
          <p:nvPr/>
        </p:nvSpPr>
        <p:spPr>
          <a:xfrm rot="5400000" flipH="1" flipV="1">
            <a:off x="17204191" y="92054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6" name="Freeform 56"/>
          <p:cNvSpPr/>
          <p:nvPr/>
        </p:nvSpPr>
        <p:spPr>
          <a:xfrm>
            <a:off x="16120382" y="59539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7" name="Freeform 57"/>
          <p:cNvSpPr/>
          <p:nvPr/>
        </p:nvSpPr>
        <p:spPr>
          <a:xfrm>
            <a:off x="16120382" y="70377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58" name="Freeform 58"/>
          <p:cNvSpPr/>
          <p:nvPr/>
        </p:nvSpPr>
        <p:spPr>
          <a:xfrm rot="5400000">
            <a:off x="15036573" y="81216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9" name="Freeform 59"/>
          <p:cNvSpPr/>
          <p:nvPr/>
        </p:nvSpPr>
        <p:spPr>
          <a:xfrm rot="-10800000">
            <a:off x="16120382" y="92054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0" name="Freeform 60"/>
          <p:cNvSpPr/>
          <p:nvPr/>
        </p:nvSpPr>
        <p:spPr>
          <a:xfrm rot="-10800000" flipH="1" flipV="1">
            <a:off x="15036573" y="92054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64" name="Group 63">
            <a:extLst>
              <a:ext uri="{FF2B5EF4-FFF2-40B4-BE49-F238E27FC236}">
                <a16:creationId xmlns:a16="http://schemas.microsoft.com/office/drawing/2014/main" id="{7E632272-232D-555C-A21D-7628F6777CC1}"/>
              </a:ext>
            </a:extLst>
          </p:cNvPr>
          <p:cNvGrpSpPr/>
          <p:nvPr/>
        </p:nvGrpSpPr>
        <p:grpSpPr>
          <a:xfrm>
            <a:off x="2113360" y="3242540"/>
            <a:ext cx="4591221" cy="1395205"/>
            <a:chOff x="2958406" y="2592190"/>
            <a:chExt cx="4591221" cy="1395205"/>
          </a:xfrm>
        </p:grpSpPr>
        <p:sp>
          <p:nvSpPr>
            <p:cNvPr id="43" name="TextBox 43"/>
            <p:cNvSpPr txBox="1"/>
            <p:nvPr/>
          </p:nvSpPr>
          <p:spPr>
            <a:xfrm>
              <a:off x="4058666" y="2592190"/>
              <a:ext cx="2042322" cy="350032"/>
            </a:xfrm>
            <a:prstGeom prst="rect">
              <a:avLst/>
            </a:prstGeom>
          </p:spPr>
          <p:txBody>
            <a:bodyPr lIns="0" tIns="0" rIns="0" bIns="0" rtlCol="0" anchor="t">
              <a:spAutoFit/>
            </a:bodyPr>
            <a:lstStyle/>
            <a:p>
              <a:pPr algn="ctr">
                <a:lnSpc>
                  <a:spcPts val="2940"/>
                </a:lnSpc>
              </a:pPr>
              <a:r>
                <a:rPr lang="en-US" sz="2100" b="1" spc="67" dirty="0">
                  <a:solidFill>
                    <a:srgbClr val="545454"/>
                  </a:solidFill>
                  <a:ea typeface="DM Sans Bold"/>
                  <a:cs typeface="DM Sans Bold"/>
                  <a:sym typeface="DM Sans Bold"/>
                </a:rPr>
                <a:t>Missing Values</a:t>
              </a:r>
            </a:p>
          </p:txBody>
        </p:sp>
        <p:sp>
          <p:nvSpPr>
            <p:cNvPr id="63" name="TextBox 62">
              <a:extLst>
                <a:ext uri="{FF2B5EF4-FFF2-40B4-BE49-F238E27FC236}">
                  <a16:creationId xmlns:a16="http://schemas.microsoft.com/office/drawing/2014/main" id="{6438FA92-F40C-DF6A-54BB-3B535731B9E2}"/>
                </a:ext>
              </a:extLst>
            </p:cNvPr>
            <p:cNvSpPr txBox="1"/>
            <p:nvPr/>
          </p:nvSpPr>
          <p:spPr>
            <a:xfrm>
              <a:off x="2958406" y="3064065"/>
              <a:ext cx="4591221" cy="923330"/>
            </a:xfrm>
            <a:prstGeom prst="rect">
              <a:avLst/>
            </a:prstGeom>
            <a:noFill/>
          </p:spPr>
          <p:txBody>
            <a:bodyPr wrap="square">
              <a:spAutoFit/>
            </a:bodyPr>
            <a:lstStyle/>
            <a:p>
              <a:pPr algn="ctr"/>
              <a:r>
                <a:rPr lang="en-US" dirty="0"/>
                <a:t>Removed incomplete entries, ensuring that model performance is not compromised by null values.</a:t>
              </a:r>
            </a:p>
          </p:txBody>
        </p:sp>
      </p:grpSp>
      <p:grpSp>
        <p:nvGrpSpPr>
          <p:cNvPr id="66" name="Group 65">
            <a:extLst>
              <a:ext uri="{FF2B5EF4-FFF2-40B4-BE49-F238E27FC236}">
                <a16:creationId xmlns:a16="http://schemas.microsoft.com/office/drawing/2014/main" id="{24CBACCE-19FB-80BA-7CA9-AEE4755BC69E}"/>
              </a:ext>
            </a:extLst>
          </p:cNvPr>
          <p:cNvGrpSpPr/>
          <p:nvPr/>
        </p:nvGrpSpPr>
        <p:grpSpPr>
          <a:xfrm>
            <a:off x="10019822" y="3045862"/>
            <a:ext cx="6503000" cy="1635554"/>
            <a:chOff x="8356000" y="2780016"/>
            <a:chExt cx="6503000" cy="1635554"/>
          </a:xfrm>
        </p:grpSpPr>
        <p:sp>
          <p:nvSpPr>
            <p:cNvPr id="47" name="TextBox 47"/>
            <p:cNvSpPr txBox="1"/>
            <p:nvPr/>
          </p:nvSpPr>
          <p:spPr>
            <a:xfrm>
              <a:off x="10130837" y="2780016"/>
              <a:ext cx="3200184" cy="355867"/>
            </a:xfrm>
            <a:prstGeom prst="rect">
              <a:avLst/>
            </a:prstGeom>
          </p:spPr>
          <p:txBody>
            <a:bodyPr wrap="square" lIns="0" tIns="0" rIns="0" bIns="0" rtlCol="0" anchor="t">
              <a:spAutoFit/>
            </a:bodyPr>
            <a:lstStyle/>
            <a:p>
              <a:pPr algn="ctr">
                <a:lnSpc>
                  <a:spcPts val="2940"/>
                </a:lnSpc>
              </a:pPr>
              <a:r>
                <a:rPr lang="en-US" sz="2100" b="1" spc="67" dirty="0">
                  <a:solidFill>
                    <a:srgbClr val="545454"/>
                  </a:solidFill>
                  <a:ea typeface="DM Sans Bold"/>
                  <a:cs typeface="DM Sans Bold"/>
                  <a:sym typeface="DM Sans Bold"/>
                </a:rPr>
                <a:t>Feature Engineering</a:t>
              </a:r>
            </a:p>
          </p:txBody>
        </p:sp>
        <p:sp>
          <p:nvSpPr>
            <p:cNvPr id="65" name="Rectangle 1">
              <a:extLst>
                <a:ext uri="{FF2B5EF4-FFF2-40B4-BE49-F238E27FC236}">
                  <a16:creationId xmlns:a16="http://schemas.microsoft.com/office/drawing/2014/main" id="{94991B81-790A-82FF-6FAB-0ACAA1E79E9D}"/>
                </a:ext>
              </a:extLst>
            </p:cNvPr>
            <p:cNvSpPr>
              <a:spLocks noChangeArrowheads="1"/>
            </p:cNvSpPr>
            <p:nvPr/>
          </p:nvSpPr>
          <p:spPr bwMode="auto">
            <a:xfrm>
              <a:off x="8356000" y="3215241"/>
              <a:ext cx="6503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Merged separate date and time fields to create a continuous timestamp, which enables more granular temporal analysis.</a:t>
              </a:r>
            </a:p>
            <a:p>
              <a:pPr marL="0" marR="0" lvl="0" indent="0" algn="ctr"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Extracted hour and day-of-week, enabling the model to learn daily and weekly occupancy patterns. </a:t>
              </a:r>
            </a:p>
          </p:txBody>
        </p:sp>
      </p:grpSp>
      <p:grpSp>
        <p:nvGrpSpPr>
          <p:cNvPr id="68" name="Group 67">
            <a:extLst>
              <a:ext uri="{FF2B5EF4-FFF2-40B4-BE49-F238E27FC236}">
                <a16:creationId xmlns:a16="http://schemas.microsoft.com/office/drawing/2014/main" id="{5A4AF4BD-8F4C-4688-F279-1BE436121F2F}"/>
              </a:ext>
            </a:extLst>
          </p:cNvPr>
          <p:cNvGrpSpPr/>
          <p:nvPr/>
        </p:nvGrpSpPr>
        <p:grpSpPr>
          <a:xfrm>
            <a:off x="4684715" y="8336479"/>
            <a:ext cx="8228616" cy="1695445"/>
            <a:chOff x="3921064" y="8074769"/>
            <a:chExt cx="8228616" cy="1695445"/>
          </a:xfrm>
        </p:grpSpPr>
        <p:sp>
          <p:nvSpPr>
            <p:cNvPr id="45" name="TextBox 45"/>
            <p:cNvSpPr txBox="1"/>
            <p:nvPr/>
          </p:nvSpPr>
          <p:spPr>
            <a:xfrm>
              <a:off x="6644569" y="8074769"/>
              <a:ext cx="2781605" cy="355867"/>
            </a:xfrm>
            <a:prstGeom prst="rect">
              <a:avLst/>
            </a:prstGeom>
          </p:spPr>
          <p:txBody>
            <a:bodyPr wrap="square" lIns="0" tIns="0" rIns="0" bIns="0" rtlCol="0" anchor="t">
              <a:spAutoFit/>
            </a:bodyPr>
            <a:lstStyle/>
            <a:p>
              <a:pPr algn="ctr">
                <a:lnSpc>
                  <a:spcPts val="2940"/>
                </a:lnSpc>
              </a:pPr>
              <a:r>
                <a:rPr lang="en-US" sz="2100" b="1" spc="67" dirty="0">
                  <a:solidFill>
                    <a:srgbClr val="545454"/>
                  </a:solidFill>
                  <a:ea typeface="DM Sans Bold"/>
                  <a:cs typeface="DM Sans Bold"/>
                  <a:sym typeface="DM Sans Bold"/>
                </a:rPr>
                <a:t>Class Balancing</a:t>
              </a:r>
            </a:p>
          </p:txBody>
        </p:sp>
        <p:sp>
          <p:nvSpPr>
            <p:cNvPr id="67" name="Rectangle 2">
              <a:extLst>
                <a:ext uri="{FF2B5EF4-FFF2-40B4-BE49-F238E27FC236}">
                  <a16:creationId xmlns:a16="http://schemas.microsoft.com/office/drawing/2014/main" id="{BDAFAAA9-A993-E9D4-507F-6885837761AB}"/>
                </a:ext>
              </a:extLst>
            </p:cNvPr>
            <p:cNvSpPr>
              <a:spLocks noChangeArrowheads="1"/>
            </p:cNvSpPr>
            <p:nvPr/>
          </p:nvSpPr>
          <p:spPr bwMode="auto">
            <a:xfrm>
              <a:off x="3921064" y="8292886"/>
              <a:ext cx="822861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(SMOTE) was used to balance the occupancy classes, which helps prevent the model from overfitting to the majority class (unoccupied state). This step was crucial to give all occupancy levels a fair representation, enhancing the model's sensitivity to occupied states </a:t>
              </a:r>
            </a:p>
          </p:txBody>
        </p:sp>
      </p:grpSp>
      <p:sp>
        <p:nvSpPr>
          <p:cNvPr id="70" name="TextBox 69">
            <a:extLst>
              <a:ext uri="{FF2B5EF4-FFF2-40B4-BE49-F238E27FC236}">
                <a16:creationId xmlns:a16="http://schemas.microsoft.com/office/drawing/2014/main" id="{236AED74-0372-A830-0224-CB82DABCAF1E}"/>
              </a:ext>
            </a:extLst>
          </p:cNvPr>
          <p:cNvSpPr txBox="1"/>
          <p:nvPr/>
        </p:nvSpPr>
        <p:spPr>
          <a:xfrm>
            <a:off x="3998303" y="1941201"/>
            <a:ext cx="10972800" cy="923330"/>
          </a:xfrm>
          <a:prstGeom prst="rect">
            <a:avLst/>
          </a:prstGeom>
          <a:noFill/>
        </p:spPr>
        <p:txBody>
          <a:bodyPr wrap="square">
            <a:spAutoFit/>
          </a:bodyPr>
          <a:lstStyle/>
          <a:p>
            <a:pPr algn="ctr"/>
            <a:r>
              <a:rPr lang="en-US" dirty="0"/>
              <a:t>A meticulous preprocessing pipeline is critical to ensuring that the dataset is not only clean but also meaningful for modeling. Class balancing and feature engineering steps add layers of contextual relevance, ultimately boosting model accuracy.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rot="-2700000">
            <a:off x="11386843" y="7201845"/>
            <a:ext cx="7415398" cy="3565095"/>
            <a:chOff x="0" y="0"/>
            <a:chExt cx="660400" cy="317500"/>
          </a:xfrm>
        </p:grpSpPr>
        <p:sp>
          <p:nvSpPr>
            <p:cNvPr id="7" name="Freeform 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8" name="TextBox 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9" name="AutoShape 9"/>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10" name="AutoShape 10"/>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11" name="AutoShape 11"/>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US"/>
          </a:p>
        </p:txBody>
      </p:sp>
      <p:grpSp>
        <p:nvGrpSpPr>
          <p:cNvPr id="23" name="Group 23"/>
          <p:cNvGrpSpPr/>
          <p:nvPr/>
        </p:nvGrpSpPr>
        <p:grpSpPr>
          <a:xfrm rot="2700000">
            <a:off x="-2137434" y="-3783523"/>
            <a:ext cx="7415398" cy="3565095"/>
            <a:chOff x="0" y="0"/>
            <a:chExt cx="660400" cy="317500"/>
          </a:xfrm>
        </p:grpSpPr>
        <p:sp>
          <p:nvSpPr>
            <p:cNvPr id="24" name="Freeform 2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5" name="TextBox 2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6" name="AutoShape 26"/>
          <p:cNvSpPr/>
          <p:nvPr/>
        </p:nvSpPr>
        <p:spPr>
          <a:xfrm>
            <a:off x="-2600048" y="-2963974"/>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27" name="AutoShape 27"/>
          <p:cNvSpPr/>
          <p:nvPr/>
        </p:nvSpPr>
        <p:spPr>
          <a:xfrm>
            <a:off x="-2813995" y="-2651297"/>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8" name="AutoShape 28"/>
          <p:cNvSpPr/>
          <p:nvPr/>
        </p:nvSpPr>
        <p:spPr>
          <a:xfrm>
            <a:off x="-2993596" y="-2292827"/>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9" name="AutoShape 29"/>
          <p:cNvSpPr/>
          <p:nvPr/>
        </p:nvSpPr>
        <p:spPr>
          <a:xfrm>
            <a:off x="-3120251" y="-1906560"/>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30" name="AutoShape 30"/>
          <p:cNvSpPr/>
          <p:nvPr/>
        </p:nvSpPr>
        <p:spPr>
          <a:xfrm>
            <a:off x="-3264105" y="-1466883"/>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31" name="AutoShape 31"/>
          <p:cNvSpPr/>
          <p:nvPr/>
        </p:nvSpPr>
        <p:spPr>
          <a:xfrm>
            <a:off x="-3384925" y="-1023159"/>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32" name="AutoShape 32"/>
          <p:cNvSpPr/>
          <p:nvPr/>
        </p:nvSpPr>
        <p:spPr>
          <a:xfrm>
            <a:off x="-3359157" y="-461526"/>
            <a:ext cx="3377485" cy="3360058"/>
          </a:xfrm>
          <a:prstGeom prst="line">
            <a:avLst/>
          </a:prstGeom>
          <a:ln w="28575" cap="flat">
            <a:solidFill>
              <a:srgbClr val="8CA9AD"/>
            </a:solidFill>
            <a:prstDash val="solid"/>
            <a:headEnd type="none" w="sm" len="sm"/>
            <a:tailEnd type="none" w="sm" len="sm"/>
          </a:ln>
        </p:spPr>
        <p:txBody>
          <a:bodyPr/>
          <a:lstStyle/>
          <a:p>
            <a:endParaRPr lang="en-US"/>
          </a:p>
        </p:txBody>
      </p:sp>
      <p:sp>
        <p:nvSpPr>
          <p:cNvPr id="35" name="TextBox 35"/>
          <p:cNvSpPr txBox="1"/>
          <p:nvPr/>
        </p:nvSpPr>
        <p:spPr>
          <a:xfrm>
            <a:off x="1060507" y="3904822"/>
            <a:ext cx="6450454" cy="551433"/>
          </a:xfrm>
          <a:prstGeom prst="rect">
            <a:avLst/>
          </a:prstGeom>
        </p:spPr>
        <p:txBody>
          <a:bodyPr lIns="0" tIns="0" rIns="0" bIns="0" rtlCol="0" anchor="t">
            <a:spAutoFit/>
          </a:bodyPr>
          <a:lstStyle/>
          <a:p>
            <a:pPr algn="ctr">
              <a:lnSpc>
                <a:spcPts val="4320"/>
              </a:lnSpc>
            </a:pPr>
            <a:r>
              <a:rPr lang="en-US" sz="3600" b="1" dirty="0">
                <a:solidFill>
                  <a:srgbClr val="545454"/>
                </a:solidFill>
                <a:ea typeface="DM Sans Bold"/>
                <a:cs typeface="DM Sans Bold"/>
                <a:sym typeface="DM Sans Bold"/>
              </a:rPr>
              <a:t>Correlation Analysis</a:t>
            </a:r>
          </a:p>
        </p:txBody>
      </p:sp>
      <p:grpSp>
        <p:nvGrpSpPr>
          <p:cNvPr id="83" name="Group 82">
            <a:extLst>
              <a:ext uri="{FF2B5EF4-FFF2-40B4-BE49-F238E27FC236}">
                <a16:creationId xmlns:a16="http://schemas.microsoft.com/office/drawing/2014/main" id="{7ED730B8-35D1-DC0A-6E9D-6A6258A44775}"/>
              </a:ext>
            </a:extLst>
          </p:cNvPr>
          <p:cNvGrpSpPr/>
          <p:nvPr/>
        </p:nvGrpSpPr>
        <p:grpSpPr>
          <a:xfrm>
            <a:off x="4418102" y="509954"/>
            <a:ext cx="8850318" cy="1301903"/>
            <a:chOff x="3985228" y="1085653"/>
            <a:chExt cx="8850318" cy="1301903"/>
          </a:xfrm>
        </p:grpSpPr>
        <p:grpSp>
          <p:nvGrpSpPr>
            <p:cNvPr id="3" name="Group 3"/>
            <p:cNvGrpSpPr/>
            <p:nvPr/>
          </p:nvGrpSpPr>
          <p:grpSpPr>
            <a:xfrm>
              <a:off x="3985228" y="1085653"/>
              <a:ext cx="8850318" cy="1301903"/>
              <a:chOff x="0" y="0"/>
              <a:chExt cx="1736053" cy="812800"/>
            </a:xfrm>
          </p:grpSpPr>
          <p:sp>
            <p:nvSpPr>
              <p:cNvPr id="4" name="Freeform 4"/>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48CFAE"/>
              </a:solidFill>
            </p:spPr>
            <p:txBody>
              <a:bodyPr/>
              <a:lstStyle/>
              <a:p>
                <a:endParaRPr lang="en-US" dirty="0"/>
              </a:p>
            </p:txBody>
          </p:sp>
          <p:sp>
            <p:nvSpPr>
              <p:cNvPr id="5" name="TextBox 5"/>
              <p:cNvSpPr txBox="1"/>
              <p:nvPr/>
            </p:nvSpPr>
            <p:spPr>
              <a:xfrm>
                <a:off x="0" y="-57150"/>
                <a:ext cx="1736053" cy="869950"/>
              </a:xfrm>
              <a:prstGeom prst="rect">
                <a:avLst/>
              </a:prstGeom>
            </p:spPr>
            <p:txBody>
              <a:bodyPr lIns="50800" tIns="50800" rIns="50800" bIns="50800" rtlCol="0" anchor="ctr"/>
              <a:lstStyle/>
              <a:p>
                <a:pPr algn="ctr">
                  <a:lnSpc>
                    <a:spcPts val="2659"/>
                  </a:lnSpc>
                  <a:spcBef>
                    <a:spcPct val="0"/>
                  </a:spcBef>
                </a:pPr>
                <a:endParaRPr/>
              </a:p>
            </p:txBody>
          </p:sp>
        </p:grpSp>
        <p:grpSp>
          <p:nvGrpSpPr>
            <p:cNvPr id="69" name="Group 68">
              <a:extLst>
                <a:ext uri="{FF2B5EF4-FFF2-40B4-BE49-F238E27FC236}">
                  <a16:creationId xmlns:a16="http://schemas.microsoft.com/office/drawing/2014/main" id="{8336A1FA-DD2D-73F8-8C2C-BBA84BB34B86}"/>
                </a:ext>
              </a:extLst>
            </p:cNvPr>
            <p:cNvGrpSpPr/>
            <p:nvPr/>
          </p:nvGrpSpPr>
          <p:grpSpPr>
            <a:xfrm>
              <a:off x="4259502" y="1611806"/>
              <a:ext cx="1481076" cy="269410"/>
              <a:chOff x="11163742" y="2150526"/>
              <a:chExt cx="1481076" cy="279535"/>
            </a:xfrm>
          </p:grpSpPr>
          <p:grpSp>
            <p:nvGrpSpPr>
              <p:cNvPr id="37" name="Group 37"/>
              <p:cNvGrpSpPr/>
              <p:nvPr/>
            </p:nvGrpSpPr>
            <p:grpSpPr>
              <a:xfrm>
                <a:off x="11163742" y="2150526"/>
                <a:ext cx="322610" cy="279535"/>
                <a:chOff x="0" y="0"/>
                <a:chExt cx="812800" cy="774700"/>
              </a:xfrm>
            </p:grpSpPr>
            <p:sp>
              <p:nvSpPr>
                <p:cNvPr id="38" name="Freeform 38"/>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39" name="TextBox 39"/>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43" name="Group 43"/>
              <p:cNvGrpSpPr/>
              <p:nvPr/>
            </p:nvGrpSpPr>
            <p:grpSpPr>
              <a:xfrm>
                <a:off x="11764971" y="2150526"/>
                <a:ext cx="293282" cy="279535"/>
                <a:chOff x="0" y="0"/>
                <a:chExt cx="812800" cy="774700"/>
              </a:xfrm>
            </p:grpSpPr>
            <p:sp>
              <p:nvSpPr>
                <p:cNvPr id="44" name="Freeform 44"/>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45" name="TextBox 45"/>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49" name="Group 49"/>
              <p:cNvGrpSpPr/>
              <p:nvPr/>
            </p:nvGrpSpPr>
            <p:grpSpPr>
              <a:xfrm>
                <a:off x="12351536" y="2150526"/>
                <a:ext cx="293282" cy="279535"/>
                <a:chOff x="0" y="0"/>
                <a:chExt cx="812800" cy="774700"/>
              </a:xfrm>
            </p:grpSpPr>
            <p:sp>
              <p:nvSpPr>
                <p:cNvPr id="50" name="Freeform 50"/>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51" name="TextBox 51"/>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sp>
          <p:nvSpPr>
            <p:cNvPr id="70" name="TextBox 35">
              <a:extLst>
                <a:ext uri="{FF2B5EF4-FFF2-40B4-BE49-F238E27FC236}">
                  <a16:creationId xmlns:a16="http://schemas.microsoft.com/office/drawing/2014/main" id="{73C3175B-336F-69E5-EA88-49E23E9C3E55}"/>
                </a:ext>
              </a:extLst>
            </p:cNvPr>
            <p:cNvSpPr txBox="1"/>
            <p:nvPr/>
          </p:nvSpPr>
          <p:spPr>
            <a:xfrm>
              <a:off x="5204030" y="1492175"/>
              <a:ext cx="6450454" cy="551433"/>
            </a:xfrm>
            <a:prstGeom prst="rect">
              <a:avLst/>
            </a:prstGeom>
          </p:spPr>
          <p:txBody>
            <a:bodyPr lIns="0" tIns="0" rIns="0" bIns="0" rtlCol="0" anchor="t">
              <a:spAutoFit/>
            </a:bodyPr>
            <a:lstStyle/>
            <a:p>
              <a:pPr algn="ctr">
                <a:lnSpc>
                  <a:spcPts val="4320"/>
                </a:lnSpc>
              </a:pPr>
              <a:r>
                <a:rPr lang="en-US" sz="3600" b="1" dirty="0">
                  <a:solidFill>
                    <a:srgbClr val="545454"/>
                  </a:solidFill>
                  <a:ea typeface="DM Sans Bold"/>
                  <a:cs typeface="DM Sans Bold"/>
                  <a:sym typeface="DM Sans Bold"/>
                </a:rPr>
                <a:t>Exploratory Data Analysis</a:t>
              </a:r>
            </a:p>
          </p:txBody>
        </p:sp>
        <p:grpSp>
          <p:nvGrpSpPr>
            <p:cNvPr id="71" name="Group 70">
              <a:extLst>
                <a:ext uri="{FF2B5EF4-FFF2-40B4-BE49-F238E27FC236}">
                  <a16:creationId xmlns:a16="http://schemas.microsoft.com/office/drawing/2014/main" id="{0419B041-4963-708B-073C-312E33318400}"/>
                </a:ext>
              </a:extLst>
            </p:cNvPr>
            <p:cNvGrpSpPr/>
            <p:nvPr/>
          </p:nvGrpSpPr>
          <p:grpSpPr>
            <a:xfrm>
              <a:off x="11118682" y="1646131"/>
              <a:ext cx="1481076" cy="269410"/>
              <a:chOff x="11163742" y="2150526"/>
              <a:chExt cx="1481076" cy="279535"/>
            </a:xfrm>
          </p:grpSpPr>
          <p:grpSp>
            <p:nvGrpSpPr>
              <p:cNvPr id="72" name="Group 37">
                <a:extLst>
                  <a:ext uri="{FF2B5EF4-FFF2-40B4-BE49-F238E27FC236}">
                    <a16:creationId xmlns:a16="http://schemas.microsoft.com/office/drawing/2014/main" id="{CD33DC77-FBA1-5568-E141-B2E01FE0336C}"/>
                  </a:ext>
                </a:extLst>
              </p:cNvPr>
              <p:cNvGrpSpPr/>
              <p:nvPr/>
            </p:nvGrpSpPr>
            <p:grpSpPr>
              <a:xfrm>
                <a:off x="11163742" y="2150526"/>
                <a:ext cx="322610" cy="279535"/>
                <a:chOff x="0" y="0"/>
                <a:chExt cx="812800" cy="774700"/>
              </a:xfrm>
            </p:grpSpPr>
            <p:sp>
              <p:nvSpPr>
                <p:cNvPr id="79" name="Freeform 38">
                  <a:extLst>
                    <a:ext uri="{FF2B5EF4-FFF2-40B4-BE49-F238E27FC236}">
                      <a16:creationId xmlns:a16="http://schemas.microsoft.com/office/drawing/2014/main" id="{4D2793A0-6C95-41FC-E1A2-207BB7FA895D}"/>
                    </a:ext>
                  </a:extLst>
                </p:cNvPr>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80" name="TextBox 39">
                  <a:extLst>
                    <a:ext uri="{FF2B5EF4-FFF2-40B4-BE49-F238E27FC236}">
                      <a16:creationId xmlns:a16="http://schemas.microsoft.com/office/drawing/2014/main" id="{BAB972A3-34F9-F017-584B-945D6FEDB2E3}"/>
                    </a:ext>
                  </a:extLst>
                </p:cNvPr>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73" name="Group 43">
                <a:extLst>
                  <a:ext uri="{FF2B5EF4-FFF2-40B4-BE49-F238E27FC236}">
                    <a16:creationId xmlns:a16="http://schemas.microsoft.com/office/drawing/2014/main" id="{A8CCF55C-907B-7B6F-3749-0D8CF2742019}"/>
                  </a:ext>
                </a:extLst>
              </p:cNvPr>
              <p:cNvGrpSpPr/>
              <p:nvPr/>
            </p:nvGrpSpPr>
            <p:grpSpPr>
              <a:xfrm>
                <a:off x="11764971" y="2150526"/>
                <a:ext cx="293282" cy="279535"/>
                <a:chOff x="0" y="0"/>
                <a:chExt cx="812800" cy="774700"/>
              </a:xfrm>
            </p:grpSpPr>
            <p:sp>
              <p:nvSpPr>
                <p:cNvPr id="77" name="Freeform 44">
                  <a:extLst>
                    <a:ext uri="{FF2B5EF4-FFF2-40B4-BE49-F238E27FC236}">
                      <a16:creationId xmlns:a16="http://schemas.microsoft.com/office/drawing/2014/main" id="{E31B0B3B-D4ED-3A08-274C-892AD39847C2}"/>
                    </a:ext>
                  </a:extLst>
                </p:cNvPr>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78" name="TextBox 45">
                  <a:extLst>
                    <a:ext uri="{FF2B5EF4-FFF2-40B4-BE49-F238E27FC236}">
                      <a16:creationId xmlns:a16="http://schemas.microsoft.com/office/drawing/2014/main" id="{F1E9E2C7-4033-167D-4816-E8848E70EA9F}"/>
                    </a:ext>
                  </a:extLst>
                </p:cNvPr>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74" name="Group 49">
                <a:extLst>
                  <a:ext uri="{FF2B5EF4-FFF2-40B4-BE49-F238E27FC236}">
                    <a16:creationId xmlns:a16="http://schemas.microsoft.com/office/drawing/2014/main" id="{E5FEF1CC-4FC2-6F08-2E5B-FB64FEEAB1D6}"/>
                  </a:ext>
                </a:extLst>
              </p:cNvPr>
              <p:cNvGrpSpPr/>
              <p:nvPr/>
            </p:nvGrpSpPr>
            <p:grpSpPr>
              <a:xfrm>
                <a:off x="12351536" y="2150526"/>
                <a:ext cx="293282" cy="279535"/>
                <a:chOff x="0" y="0"/>
                <a:chExt cx="812800" cy="774700"/>
              </a:xfrm>
            </p:grpSpPr>
            <p:sp>
              <p:nvSpPr>
                <p:cNvPr id="75" name="Freeform 50">
                  <a:extLst>
                    <a:ext uri="{FF2B5EF4-FFF2-40B4-BE49-F238E27FC236}">
                      <a16:creationId xmlns:a16="http://schemas.microsoft.com/office/drawing/2014/main" id="{696D25EE-7C93-99B3-1DD8-A65F52329717}"/>
                    </a:ext>
                  </a:extLst>
                </p:cNvPr>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76" name="TextBox 51">
                  <a:extLst>
                    <a:ext uri="{FF2B5EF4-FFF2-40B4-BE49-F238E27FC236}">
                      <a16:creationId xmlns:a16="http://schemas.microsoft.com/office/drawing/2014/main" id="{AE763DF8-A9C9-3A11-656C-C87D48580A67}"/>
                    </a:ext>
                  </a:extLst>
                </p:cNvPr>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grpSp>
      <p:sp>
        <p:nvSpPr>
          <p:cNvPr id="81" name="Rectangle 1">
            <a:extLst>
              <a:ext uri="{FF2B5EF4-FFF2-40B4-BE49-F238E27FC236}">
                <a16:creationId xmlns:a16="http://schemas.microsoft.com/office/drawing/2014/main" id="{3C91DDA8-8EC9-6A09-2CF9-412727F04033}"/>
              </a:ext>
            </a:extLst>
          </p:cNvPr>
          <p:cNvSpPr>
            <a:spLocks noChangeArrowheads="1"/>
          </p:cNvSpPr>
          <p:nvPr/>
        </p:nvSpPr>
        <p:spPr bwMode="auto">
          <a:xfrm>
            <a:off x="1125009" y="4301221"/>
            <a:ext cx="645045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It </a:t>
            </a:r>
            <a:r>
              <a:rPr lang="en-US" sz="2800" dirty="0"/>
              <a:t>Illustrates relationships between variables, highlighting strong correlations with occupancy. Strong</a:t>
            </a:r>
            <a:r>
              <a:rPr kumimoji="0" lang="en-US" altLang="en-US" sz="2800" b="0" i="0" u="none" strike="noStrike" cap="none" normalizeH="0" baseline="0" dirty="0">
                <a:ln>
                  <a:noFill/>
                </a:ln>
                <a:solidFill>
                  <a:schemeClr val="tx1"/>
                </a:solidFill>
                <a:effectLst/>
              </a:rPr>
              <a:t> positive correlations between occupancy and certain features, such as CO₂ levels and light intensity, provided insights into which factors are more influential.</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This correlation analysis informed feature selection, reinforcing the role of specific sensors in occupancy prediction. </a:t>
            </a:r>
          </a:p>
        </p:txBody>
      </p:sp>
      <p:pic>
        <p:nvPicPr>
          <p:cNvPr id="82" name="Picture 81">
            <a:extLst>
              <a:ext uri="{FF2B5EF4-FFF2-40B4-BE49-F238E27FC236}">
                <a16:creationId xmlns:a16="http://schemas.microsoft.com/office/drawing/2014/main" id="{6BD71DA6-4560-7528-60BF-45D8C06ECB95}"/>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605269" y="2574314"/>
            <a:ext cx="9365226" cy="7473754"/>
          </a:xfrm>
          <a:prstGeom prst="rect">
            <a:avLst/>
          </a:prstGeom>
        </p:spPr>
      </p:pic>
      <p:sp>
        <p:nvSpPr>
          <p:cNvPr id="85" name="TextBox 84">
            <a:extLst>
              <a:ext uri="{FF2B5EF4-FFF2-40B4-BE49-F238E27FC236}">
                <a16:creationId xmlns:a16="http://schemas.microsoft.com/office/drawing/2014/main" id="{66FF8C11-1E2D-B810-7CA1-14633D255E23}"/>
              </a:ext>
            </a:extLst>
          </p:cNvPr>
          <p:cNvSpPr txBox="1"/>
          <p:nvPr/>
        </p:nvSpPr>
        <p:spPr>
          <a:xfrm>
            <a:off x="2467707" y="2186475"/>
            <a:ext cx="7246520" cy="1631216"/>
          </a:xfrm>
          <a:prstGeom prst="rect">
            <a:avLst/>
          </a:prstGeom>
          <a:noFill/>
        </p:spPr>
        <p:txBody>
          <a:bodyPr wrap="square">
            <a:spAutoFit/>
          </a:bodyPr>
          <a:lstStyle/>
          <a:p>
            <a:r>
              <a:rPr lang="en-US" sz="2000" dirty="0"/>
              <a:t>The EDA results validate the dataset’s suitability for occupancy prediction, confirming the relevance of each selected feature. Insights gained here guided subsequent modeling choices, such as focusing on features with strong correlations and daily/weekly patterns.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C29F1-7ADB-2A3E-B860-5541A89D6580}"/>
            </a:ext>
          </a:extLst>
        </p:cNvPr>
        <p:cNvGrpSpPr/>
        <p:nvPr/>
      </p:nvGrpSpPr>
      <p:grpSpPr>
        <a:xfrm>
          <a:off x="0" y="0"/>
          <a:ext cx="0" cy="0"/>
          <a:chOff x="0" y="0"/>
          <a:chExt cx="0" cy="0"/>
        </a:xfrm>
      </p:grpSpPr>
      <p:grpSp>
        <p:nvGrpSpPr>
          <p:cNvPr id="6" name="Group 6">
            <a:extLst>
              <a:ext uri="{FF2B5EF4-FFF2-40B4-BE49-F238E27FC236}">
                <a16:creationId xmlns:a16="http://schemas.microsoft.com/office/drawing/2014/main" id="{A901D80C-6327-A2F6-1D36-1BF64419B550}"/>
              </a:ext>
            </a:extLst>
          </p:cNvPr>
          <p:cNvGrpSpPr/>
          <p:nvPr/>
        </p:nvGrpSpPr>
        <p:grpSpPr>
          <a:xfrm rot="-2700000">
            <a:off x="11386843" y="7201845"/>
            <a:ext cx="7415398" cy="3565095"/>
            <a:chOff x="0" y="0"/>
            <a:chExt cx="660400" cy="317500"/>
          </a:xfrm>
        </p:grpSpPr>
        <p:sp>
          <p:nvSpPr>
            <p:cNvPr id="7" name="Freeform 7">
              <a:extLst>
                <a:ext uri="{FF2B5EF4-FFF2-40B4-BE49-F238E27FC236}">
                  <a16:creationId xmlns:a16="http://schemas.microsoft.com/office/drawing/2014/main" id="{92CCA68D-09E6-0C24-3557-8908BA9FC587}"/>
                </a:ext>
              </a:extLst>
            </p:cNvPr>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8" name="TextBox 8">
              <a:extLst>
                <a:ext uri="{FF2B5EF4-FFF2-40B4-BE49-F238E27FC236}">
                  <a16:creationId xmlns:a16="http://schemas.microsoft.com/office/drawing/2014/main" id="{662F520D-233A-1288-617A-97004696C22E}"/>
                </a:ext>
              </a:extLst>
            </p:cNvPr>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9" name="AutoShape 9">
            <a:extLst>
              <a:ext uri="{FF2B5EF4-FFF2-40B4-BE49-F238E27FC236}">
                <a16:creationId xmlns:a16="http://schemas.microsoft.com/office/drawing/2014/main" id="{AD81C59A-4124-443E-FCDB-CC6C231470FD}"/>
              </a:ext>
            </a:extLst>
          </p:cNvPr>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US"/>
          </a:p>
        </p:txBody>
      </p:sp>
      <p:sp>
        <p:nvSpPr>
          <p:cNvPr id="10" name="AutoShape 10">
            <a:extLst>
              <a:ext uri="{FF2B5EF4-FFF2-40B4-BE49-F238E27FC236}">
                <a16:creationId xmlns:a16="http://schemas.microsoft.com/office/drawing/2014/main" id="{8EB3A880-E962-9FBE-2E0C-D611DBCA3CA1}"/>
              </a:ext>
            </a:extLst>
          </p:cNvPr>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11" name="AutoShape 11">
            <a:extLst>
              <a:ext uri="{FF2B5EF4-FFF2-40B4-BE49-F238E27FC236}">
                <a16:creationId xmlns:a16="http://schemas.microsoft.com/office/drawing/2014/main" id="{FCEFBCD3-6F63-8665-041A-B9EECD7A884C}"/>
              </a:ext>
            </a:extLst>
          </p:cNvPr>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US"/>
          </a:p>
        </p:txBody>
      </p:sp>
      <p:grpSp>
        <p:nvGrpSpPr>
          <p:cNvPr id="23" name="Group 23">
            <a:extLst>
              <a:ext uri="{FF2B5EF4-FFF2-40B4-BE49-F238E27FC236}">
                <a16:creationId xmlns:a16="http://schemas.microsoft.com/office/drawing/2014/main" id="{515AD2D0-7059-7B2B-360F-65FCF79D3A38}"/>
              </a:ext>
            </a:extLst>
          </p:cNvPr>
          <p:cNvGrpSpPr/>
          <p:nvPr/>
        </p:nvGrpSpPr>
        <p:grpSpPr>
          <a:xfrm rot="2700000">
            <a:off x="-2137434" y="-3783523"/>
            <a:ext cx="7415398" cy="3565095"/>
            <a:chOff x="0" y="0"/>
            <a:chExt cx="660400" cy="317500"/>
          </a:xfrm>
        </p:grpSpPr>
        <p:sp>
          <p:nvSpPr>
            <p:cNvPr id="24" name="Freeform 24">
              <a:extLst>
                <a:ext uri="{FF2B5EF4-FFF2-40B4-BE49-F238E27FC236}">
                  <a16:creationId xmlns:a16="http://schemas.microsoft.com/office/drawing/2014/main" id="{559636CF-FBC7-904A-8DA6-491A8A1C181F}"/>
                </a:ext>
              </a:extLst>
            </p:cNvPr>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5" name="TextBox 25">
              <a:extLst>
                <a:ext uri="{FF2B5EF4-FFF2-40B4-BE49-F238E27FC236}">
                  <a16:creationId xmlns:a16="http://schemas.microsoft.com/office/drawing/2014/main" id="{771E979F-65C0-BDB7-82A8-A38C21AFF208}"/>
                </a:ext>
              </a:extLst>
            </p:cNvPr>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6" name="AutoShape 26">
            <a:extLst>
              <a:ext uri="{FF2B5EF4-FFF2-40B4-BE49-F238E27FC236}">
                <a16:creationId xmlns:a16="http://schemas.microsoft.com/office/drawing/2014/main" id="{88437394-3C11-F0D9-2004-679D878737F7}"/>
              </a:ext>
            </a:extLst>
          </p:cNvPr>
          <p:cNvSpPr/>
          <p:nvPr/>
        </p:nvSpPr>
        <p:spPr>
          <a:xfrm>
            <a:off x="-2600048" y="-2963974"/>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27" name="AutoShape 27">
            <a:extLst>
              <a:ext uri="{FF2B5EF4-FFF2-40B4-BE49-F238E27FC236}">
                <a16:creationId xmlns:a16="http://schemas.microsoft.com/office/drawing/2014/main" id="{A55768C6-37FB-9FF8-504C-AAAA74F792F2}"/>
              </a:ext>
            </a:extLst>
          </p:cNvPr>
          <p:cNvSpPr/>
          <p:nvPr/>
        </p:nvSpPr>
        <p:spPr>
          <a:xfrm>
            <a:off x="-2813995" y="-2651297"/>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28" name="AutoShape 28">
            <a:extLst>
              <a:ext uri="{FF2B5EF4-FFF2-40B4-BE49-F238E27FC236}">
                <a16:creationId xmlns:a16="http://schemas.microsoft.com/office/drawing/2014/main" id="{EB0D9AEF-4E04-5C4E-18A2-14C28F27D187}"/>
              </a:ext>
            </a:extLst>
          </p:cNvPr>
          <p:cNvSpPr/>
          <p:nvPr/>
        </p:nvSpPr>
        <p:spPr>
          <a:xfrm>
            <a:off x="-2993596" y="-2292827"/>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29" name="AutoShape 29">
            <a:extLst>
              <a:ext uri="{FF2B5EF4-FFF2-40B4-BE49-F238E27FC236}">
                <a16:creationId xmlns:a16="http://schemas.microsoft.com/office/drawing/2014/main" id="{74E96EAB-1782-096B-1106-B3BF180A203B}"/>
              </a:ext>
            </a:extLst>
          </p:cNvPr>
          <p:cNvSpPr/>
          <p:nvPr/>
        </p:nvSpPr>
        <p:spPr>
          <a:xfrm>
            <a:off x="-3120251" y="-1906560"/>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30" name="AutoShape 30">
            <a:extLst>
              <a:ext uri="{FF2B5EF4-FFF2-40B4-BE49-F238E27FC236}">
                <a16:creationId xmlns:a16="http://schemas.microsoft.com/office/drawing/2014/main" id="{3C8E423E-8D26-7207-5E88-87D181B37FD0}"/>
              </a:ext>
            </a:extLst>
          </p:cNvPr>
          <p:cNvSpPr/>
          <p:nvPr/>
        </p:nvSpPr>
        <p:spPr>
          <a:xfrm>
            <a:off x="-3264105" y="-1466883"/>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31" name="AutoShape 31">
            <a:extLst>
              <a:ext uri="{FF2B5EF4-FFF2-40B4-BE49-F238E27FC236}">
                <a16:creationId xmlns:a16="http://schemas.microsoft.com/office/drawing/2014/main" id="{AC3E7F9D-1A36-8598-F2E5-0AA3529CE75A}"/>
              </a:ext>
            </a:extLst>
          </p:cNvPr>
          <p:cNvSpPr/>
          <p:nvPr/>
        </p:nvSpPr>
        <p:spPr>
          <a:xfrm>
            <a:off x="-3384925" y="-1023159"/>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32" name="AutoShape 32">
            <a:extLst>
              <a:ext uri="{FF2B5EF4-FFF2-40B4-BE49-F238E27FC236}">
                <a16:creationId xmlns:a16="http://schemas.microsoft.com/office/drawing/2014/main" id="{22BF8C06-EFFA-5218-EECD-719CCABFE3E4}"/>
              </a:ext>
            </a:extLst>
          </p:cNvPr>
          <p:cNvSpPr/>
          <p:nvPr/>
        </p:nvSpPr>
        <p:spPr>
          <a:xfrm>
            <a:off x="-3359157" y="-461526"/>
            <a:ext cx="3377485" cy="3360058"/>
          </a:xfrm>
          <a:prstGeom prst="line">
            <a:avLst/>
          </a:prstGeom>
          <a:ln w="28575" cap="flat">
            <a:solidFill>
              <a:srgbClr val="8CA9AD"/>
            </a:solidFill>
            <a:prstDash val="solid"/>
            <a:headEnd type="none" w="sm" len="sm"/>
            <a:tailEnd type="none" w="sm" len="sm"/>
          </a:ln>
        </p:spPr>
        <p:txBody>
          <a:bodyPr/>
          <a:lstStyle/>
          <a:p>
            <a:endParaRPr lang="en-US"/>
          </a:p>
        </p:txBody>
      </p:sp>
      <p:grpSp>
        <p:nvGrpSpPr>
          <p:cNvPr id="83" name="Group 82">
            <a:extLst>
              <a:ext uri="{FF2B5EF4-FFF2-40B4-BE49-F238E27FC236}">
                <a16:creationId xmlns:a16="http://schemas.microsoft.com/office/drawing/2014/main" id="{30019DD2-F9A3-2677-3796-3E8424C8C2D7}"/>
              </a:ext>
            </a:extLst>
          </p:cNvPr>
          <p:cNvGrpSpPr/>
          <p:nvPr/>
        </p:nvGrpSpPr>
        <p:grpSpPr>
          <a:xfrm>
            <a:off x="4418102" y="509954"/>
            <a:ext cx="8850318" cy="1301903"/>
            <a:chOff x="3985228" y="1085653"/>
            <a:chExt cx="8850318" cy="1301903"/>
          </a:xfrm>
        </p:grpSpPr>
        <p:grpSp>
          <p:nvGrpSpPr>
            <p:cNvPr id="3" name="Group 3">
              <a:extLst>
                <a:ext uri="{FF2B5EF4-FFF2-40B4-BE49-F238E27FC236}">
                  <a16:creationId xmlns:a16="http://schemas.microsoft.com/office/drawing/2014/main" id="{B216DCC4-5739-33F8-0250-057405360C92}"/>
                </a:ext>
              </a:extLst>
            </p:cNvPr>
            <p:cNvGrpSpPr/>
            <p:nvPr/>
          </p:nvGrpSpPr>
          <p:grpSpPr>
            <a:xfrm>
              <a:off x="3985228" y="1085653"/>
              <a:ext cx="8850318" cy="1301903"/>
              <a:chOff x="0" y="0"/>
              <a:chExt cx="1736053" cy="812800"/>
            </a:xfrm>
          </p:grpSpPr>
          <p:sp>
            <p:nvSpPr>
              <p:cNvPr id="4" name="Freeform 4">
                <a:extLst>
                  <a:ext uri="{FF2B5EF4-FFF2-40B4-BE49-F238E27FC236}">
                    <a16:creationId xmlns:a16="http://schemas.microsoft.com/office/drawing/2014/main" id="{1FE2F2D7-EA4F-0D95-B2A8-7769174D30F1}"/>
                  </a:ext>
                </a:extLst>
              </p:cNvPr>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48CFAE"/>
              </a:solidFill>
            </p:spPr>
            <p:txBody>
              <a:bodyPr/>
              <a:lstStyle/>
              <a:p>
                <a:endParaRPr lang="en-US" dirty="0"/>
              </a:p>
            </p:txBody>
          </p:sp>
          <p:sp>
            <p:nvSpPr>
              <p:cNvPr id="5" name="TextBox 5">
                <a:extLst>
                  <a:ext uri="{FF2B5EF4-FFF2-40B4-BE49-F238E27FC236}">
                    <a16:creationId xmlns:a16="http://schemas.microsoft.com/office/drawing/2014/main" id="{0C979E90-65F9-30C5-3FF0-65E0F9FC21A7}"/>
                  </a:ext>
                </a:extLst>
              </p:cNvPr>
              <p:cNvSpPr txBox="1"/>
              <p:nvPr/>
            </p:nvSpPr>
            <p:spPr>
              <a:xfrm>
                <a:off x="0" y="-57150"/>
                <a:ext cx="1736053" cy="869950"/>
              </a:xfrm>
              <a:prstGeom prst="rect">
                <a:avLst/>
              </a:prstGeom>
            </p:spPr>
            <p:txBody>
              <a:bodyPr lIns="50800" tIns="50800" rIns="50800" bIns="50800" rtlCol="0" anchor="ctr"/>
              <a:lstStyle/>
              <a:p>
                <a:pPr algn="ctr">
                  <a:lnSpc>
                    <a:spcPts val="2659"/>
                  </a:lnSpc>
                  <a:spcBef>
                    <a:spcPct val="0"/>
                  </a:spcBef>
                </a:pPr>
                <a:endParaRPr/>
              </a:p>
            </p:txBody>
          </p:sp>
        </p:grpSp>
        <p:grpSp>
          <p:nvGrpSpPr>
            <p:cNvPr id="69" name="Group 68">
              <a:extLst>
                <a:ext uri="{FF2B5EF4-FFF2-40B4-BE49-F238E27FC236}">
                  <a16:creationId xmlns:a16="http://schemas.microsoft.com/office/drawing/2014/main" id="{60F192DC-7AA5-B01E-8933-E74877878F7B}"/>
                </a:ext>
              </a:extLst>
            </p:cNvPr>
            <p:cNvGrpSpPr/>
            <p:nvPr/>
          </p:nvGrpSpPr>
          <p:grpSpPr>
            <a:xfrm>
              <a:off x="4259502" y="1611806"/>
              <a:ext cx="1481076" cy="269410"/>
              <a:chOff x="11163742" y="2150526"/>
              <a:chExt cx="1481076" cy="279535"/>
            </a:xfrm>
          </p:grpSpPr>
          <p:grpSp>
            <p:nvGrpSpPr>
              <p:cNvPr id="37" name="Group 37">
                <a:extLst>
                  <a:ext uri="{FF2B5EF4-FFF2-40B4-BE49-F238E27FC236}">
                    <a16:creationId xmlns:a16="http://schemas.microsoft.com/office/drawing/2014/main" id="{44B2EA74-1AE5-1BC6-9F6A-F18F2B44DFD3}"/>
                  </a:ext>
                </a:extLst>
              </p:cNvPr>
              <p:cNvGrpSpPr/>
              <p:nvPr/>
            </p:nvGrpSpPr>
            <p:grpSpPr>
              <a:xfrm>
                <a:off x="11163742" y="2150526"/>
                <a:ext cx="322610" cy="279535"/>
                <a:chOff x="0" y="0"/>
                <a:chExt cx="812800" cy="774700"/>
              </a:xfrm>
            </p:grpSpPr>
            <p:sp>
              <p:nvSpPr>
                <p:cNvPr id="38" name="Freeform 38">
                  <a:extLst>
                    <a:ext uri="{FF2B5EF4-FFF2-40B4-BE49-F238E27FC236}">
                      <a16:creationId xmlns:a16="http://schemas.microsoft.com/office/drawing/2014/main" id="{818EC858-A1C7-A750-842C-2B2F4F96E88E}"/>
                    </a:ext>
                  </a:extLst>
                </p:cNvPr>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39" name="TextBox 39">
                  <a:extLst>
                    <a:ext uri="{FF2B5EF4-FFF2-40B4-BE49-F238E27FC236}">
                      <a16:creationId xmlns:a16="http://schemas.microsoft.com/office/drawing/2014/main" id="{C99DD6E5-AC7F-6764-D922-79758E88D44A}"/>
                    </a:ext>
                  </a:extLst>
                </p:cNvPr>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43" name="Group 43">
                <a:extLst>
                  <a:ext uri="{FF2B5EF4-FFF2-40B4-BE49-F238E27FC236}">
                    <a16:creationId xmlns:a16="http://schemas.microsoft.com/office/drawing/2014/main" id="{7487D9A6-C06B-BCFF-15CD-D7ECD10C1EB8}"/>
                  </a:ext>
                </a:extLst>
              </p:cNvPr>
              <p:cNvGrpSpPr/>
              <p:nvPr/>
            </p:nvGrpSpPr>
            <p:grpSpPr>
              <a:xfrm>
                <a:off x="11764971" y="2150526"/>
                <a:ext cx="293282" cy="279535"/>
                <a:chOff x="0" y="0"/>
                <a:chExt cx="812800" cy="774700"/>
              </a:xfrm>
            </p:grpSpPr>
            <p:sp>
              <p:nvSpPr>
                <p:cNvPr id="44" name="Freeform 44">
                  <a:extLst>
                    <a:ext uri="{FF2B5EF4-FFF2-40B4-BE49-F238E27FC236}">
                      <a16:creationId xmlns:a16="http://schemas.microsoft.com/office/drawing/2014/main" id="{F5615555-2730-A466-6B62-8EB8264C41BD}"/>
                    </a:ext>
                  </a:extLst>
                </p:cNvPr>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45" name="TextBox 45">
                  <a:extLst>
                    <a:ext uri="{FF2B5EF4-FFF2-40B4-BE49-F238E27FC236}">
                      <a16:creationId xmlns:a16="http://schemas.microsoft.com/office/drawing/2014/main" id="{509B3F34-BB04-C94E-8133-7516ED37B2D3}"/>
                    </a:ext>
                  </a:extLst>
                </p:cNvPr>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49" name="Group 49">
                <a:extLst>
                  <a:ext uri="{FF2B5EF4-FFF2-40B4-BE49-F238E27FC236}">
                    <a16:creationId xmlns:a16="http://schemas.microsoft.com/office/drawing/2014/main" id="{A8E60778-C47A-D1D7-E7C5-0024126B0E42}"/>
                  </a:ext>
                </a:extLst>
              </p:cNvPr>
              <p:cNvGrpSpPr/>
              <p:nvPr/>
            </p:nvGrpSpPr>
            <p:grpSpPr>
              <a:xfrm>
                <a:off x="12351536" y="2150526"/>
                <a:ext cx="293282" cy="279535"/>
                <a:chOff x="0" y="0"/>
                <a:chExt cx="812800" cy="774700"/>
              </a:xfrm>
            </p:grpSpPr>
            <p:sp>
              <p:nvSpPr>
                <p:cNvPr id="50" name="Freeform 50">
                  <a:extLst>
                    <a:ext uri="{FF2B5EF4-FFF2-40B4-BE49-F238E27FC236}">
                      <a16:creationId xmlns:a16="http://schemas.microsoft.com/office/drawing/2014/main" id="{DB8A91BC-828A-FC1C-BB19-FCB360E75A17}"/>
                    </a:ext>
                  </a:extLst>
                </p:cNvPr>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51" name="TextBox 51">
                  <a:extLst>
                    <a:ext uri="{FF2B5EF4-FFF2-40B4-BE49-F238E27FC236}">
                      <a16:creationId xmlns:a16="http://schemas.microsoft.com/office/drawing/2014/main" id="{8A759D1E-D4CE-E653-AAF6-18AD315FABDC}"/>
                    </a:ext>
                  </a:extLst>
                </p:cNvPr>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sp>
          <p:nvSpPr>
            <p:cNvPr id="70" name="TextBox 35">
              <a:extLst>
                <a:ext uri="{FF2B5EF4-FFF2-40B4-BE49-F238E27FC236}">
                  <a16:creationId xmlns:a16="http://schemas.microsoft.com/office/drawing/2014/main" id="{8F978B96-45BC-7C51-F0D6-94F6EC59D0C0}"/>
                </a:ext>
              </a:extLst>
            </p:cNvPr>
            <p:cNvSpPr txBox="1"/>
            <p:nvPr/>
          </p:nvSpPr>
          <p:spPr>
            <a:xfrm>
              <a:off x="5204030" y="1492175"/>
              <a:ext cx="6450454" cy="551433"/>
            </a:xfrm>
            <a:prstGeom prst="rect">
              <a:avLst/>
            </a:prstGeom>
          </p:spPr>
          <p:txBody>
            <a:bodyPr lIns="0" tIns="0" rIns="0" bIns="0" rtlCol="0" anchor="t">
              <a:spAutoFit/>
            </a:bodyPr>
            <a:lstStyle/>
            <a:p>
              <a:pPr algn="ctr">
                <a:lnSpc>
                  <a:spcPts val="4320"/>
                </a:lnSpc>
              </a:pPr>
              <a:r>
                <a:rPr lang="en-US" sz="3600" b="1" dirty="0">
                  <a:solidFill>
                    <a:srgbClr val="545454"/>
                  </a:solidFill>
                  <a:ea typeface="DM Sans Bold"/>
                  <a:cs typeface="DM Sans Bold"/>
                  <a:sym typeface="DM Sans Bold"/>
                </a:rPr>
                <a:t>Exploratory Data Analysis</a:t>
              </a:r>
            </a:p>
          </p:txBody>
        </p:sp>
        <p:grpSp>
          <p:nvGrpSpPr>
            <p:cNvPr id="71" name="Group 70">
              <a:extLst>
                <a:ext uri="{FF2B5EF4-FFF2-40B4-BE49-F238E27FC236}">
                  <a16:creationId xmlns:a16="http://schemas.microsoft.com/office/drawing/2014/main" id="{1CABD2CE-EBAD-E1D4-B243-3492B45C62E3}"/>
                </a:ext>
              </a:extLst>
            </p:cNvPr>
            <p:cNvGrpSpPr/>
            <p:nvPr/>
          </p:nvGrpSpPr>
          <p:grpSpPr>
            <a:xfrm>
              <a:off x="11118682" y="1646131"/>
              <a:ext cx="1481076" cy="269410"/>
              <a:chOff x="11163742" y="2150526"/>
              <a:chExt cx="1481076" cy="279535"/>
            </a:xfrm>
          </p:grpSpPr>
          <p:grpSp>
            <p:nvGrpSpPr>
              <p:cNvPr id="72" name="Group 37">
                <a:extLst>
                  <a:ext uri="{FF2B5EF4-FFF2-40B4-BE49-F238E27FC236}">
                    <a16:creationId xmlns:a16="http://schemas.microsoft.com/office/drawing/2014/main" id="{DDA9F23A-AD09-CFA1-7CC6-901321FC7C02}"/>
                  </a:ext>
                </a:extLst>
              </p:cNvPr>
              <p:cNvGrpSpPr/>
              <p:nvPr/>
            </p:nvGrpSpPr>
            <p:grpSpPr>
              <a:xfrm>
                <a:off x="11163742" y="2150526"/>
                <a:ext cx="322610" cy="279535"/>
                <a:chOff x="0" y="0"/>
                <a:chExt cx="812800" cy="774700"/>
              </a:xfrm>
            </p:grpSpPr>
            <p:sp>
              <p:nvSpPr>
                <p:cNvPr id="79" name="Freeform 38">
                  <a:extLst>
                    <a:ext uri="{FF2B5EF4-FFF2-40B4-BE49-F238E27FC236}">
                      <a16:creationId xmlns:a16="http://schemas.microsoft.com/office/drawing/2014/main" id="{BE941B59-1CB1-F1A3-5F2D-6051B778A162}"/>
                    </a:ext>
                  </a:extLst>
                </p:cNvPr>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80" name="TextBox 39">
                  <a:extLst>
                    <a:ext uri="{FF2B5EF4-FFF2-40B4-BE49-F238E27FC236}">
                      <a16:creationId xmlns:a16="http://schemas.microsoft.com/office/drawing/2014/main" id="{E28C6647-9662-C5DA-5267-AEACE95840F3}"/>
                    </a:ext>
                  </a:extLst>
                </p:cNvPr>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73" name="Group 43">
                <a:extLst>
                  <a:ext uri="{FF2B5EF4-FFF2-40B4-BE49-F238E27FC236}">
                    <a16:creationId xmlns:a16="http://schemas.microsoft.com/office/drawing/2014/main" id="{7E5006A5-5240-720D-8239-DE5ED923D8B0}"/>
                  </a:ext>
                </a:extLst>
              </p:cNvPr>
              <p:cNvGrpSpPr/>
              <p:nvPr/>
            </p:nvGrpSpPr>
            <p:grpSpPr>
              <a:xfrm>
                <a:off x="11764971" y="2150526"/>
                <a:ext cx="293282" cy="279535"/>
                <a:chOff x="0" y="0"/>
                <a:chExt cx="812800" cy="774700"/>
              </a:xfrm>
            </p:grpSpPr>
            <p:sp>
              <p:nvSpPr>
                <p:cNvPr id="77" name="Freeform 44">
                  <a:extLst>
                    <a:ext uri="{FF2B5EF4-FFF2-40B4-BE49-F238E27FC236}">
                      <a16:creationId xmlns:a16="http://schemas.microsoft.com/office/drawing/2014/main" id="{AA84A1AF-A8A2-0F8C-9EE7-B7B3CED9E8E1}"/>
                    </a:ext>
                  </a:extLst>
                </p:cNvPr>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78" name="TextBox 45">
                  <a:extLst>
                    <a:ext uri="{FF2B5EF4-FFF2-40B4-BE49-F238E27FC236}">
                      <a16:creationId xmlns:a16="http://schemas.microsoft.com/office/drawing/2014/main" id="{CA889904-51FD-3A0F-4FB3-53C5AC52DF5C}"/>
                    </a:ext>
                  </a:extLst>
                </p:cNvPr>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nvGrpSpPr>
              <p:cNvPr id="74" name="Group 49">
                <a:extLst>
                  <a:ext uri="{FF2B5EF4-FFF2-40B4-BE49-F238E27FC236}">
                    <a16:creationId xmlns:a16="http://schemas.microsoft.com/office/drawing/2014/main" id="{060C8AD1-7157-9FBB-0770-31ED105BEF69}"/>
                  </a:ext>
                </a:extLst>
              </p:cNvPr>
              <p:cNvGrpSpPr/>
              <p:nvPr/>
            </p:nvGrpSpPr>
            <p:grpSpPr>
              <a:xfrm>
                <a:off x="12351536" y="2150526"/>
                <a:ext cx="293282" cy="279535"/>
                <a:chOff x="0" y="0"/>
                <a:chExt cx="812800" cy="774700"/>
              </a:xfrm>
            </p:grpSpPr>
            <p:sp>
              <p:nvSpPr>
                <p:cNvPr id="75" name="Freeform 50">
                  <a:extLst>
                    <a:ext uri="{FF2B5EF4-FFF2-40B4-BE49-F238E27FC236}">
                      <a16:creationId xmlns:a16="http://schemas.microsoft.com/office/drawing/2014/main" id="{02C2CB40-14E3-9081-DD9E-BD11D7A02856}"/>
                    </a:ext>
                  </a:extLst>
                </p:cNvPr>
                <p:cNvSpPr/>
                <p:nvPr/>
              </p:nvSpPr>
              <p:spPr>
                <a:xfrm>
                  <a:off x="100414" y="113079"/>
                  <a:ext cx="611973" cy="583067"/>
                </a:xfrm>
                <a:custGeom>
                  <a:avLst/>
                  <a:gdLst/>
                  <a:ahLst/>
                  <a:cxnLst/>
                  <a:rect l="l" t="t" r="r" b="b"/>
                  <a:pathLst>
                    <a:path w="611973" h="583067">
                      <a:moveTo>
                        <a:pt x="353955" y="34875"/>
                      </a:moveTo>
                      <a:lnTo>
                        <a:pt x="354049" y="35166"/>
                      </a:lnTo>
                      <a:cubicBezTo>
                        <a:pt x="382593" y="123204"/>
                        <a:pt x="464605" y="182830"/>
                        <a:pt x="557155" y="182830"/>
                      </a:cubicBezTo>
                      <a:lnTo>
                        <a:pt x="557155" y="182830"/>
                      </a:lnTo>
                      <a:cubicBezTo>
                        <a:pt x="579035" y="182830"/>
                        <a:pt x="598429" y="196912"/>
                        <a:pt x="605201" y="217718"/>
                      </a:cubicBezTo>
                      <a:cubicBezTo>
                        <a:pt x="611973" y="238523"/>
                        <a:pt x="604584" y="261323"/>
                        <a:pt x="586896" y="274202"/>
                      </a:cubicBezTo>
                      <a:lnTo>
                        <a:pt x="586801" y="274271"/>
                      </a:lnTo>
                      <a:cubicBezTo>
                        <a:pt x="511892" y="328814"/>
                        <a:pt x="480550" y="425342"/>
                        <a:pt x="509128" y="513488"/>
                      </a:cubicBezTo>
                      <a:lnTo>
                        <a:pt x="509244" y="513846"/>
                      </a:lnTo>
                      <a:cubicBezTo>
                        <a:pt x="515985" y="534637"/>
                        <a:pt x="508569" y="557404"/>
                        <a:pt x="490876" y="570236"/>
                      </a:cubicBezTo>
                      <a:cubicBezTo>
                        <a:pt x="473183" y="583068"/>
                        <a:pt x="449239" y="583045"/>
                        <a:pt x="431571" y="570180"/>
                      </a:cubicBezTo>
                      <a:lnTo>
                        <a:pt x="431571" y="570180"/>
                      </a:lnTo>
                      <a:cubicBezTo>
                        <a:pt x="356717" y="515678"/>
                        <a:pt x="255255" y="515678"/>
                        <a:pt x="180401" y="570180"/>
                      </a:cubicBezTo>
                      <a:lnTo>
                        <a:pt x="180401" y="570180"/>
                      </a:lnTo>
                      <a:cubicBezTo>
                        <a:pt x="162733" y="583045"/>
                        <a:pt x="138789" y="583068"/>
                        <a:pt x="121096" y="570236"/>
                      </a:cubicBezTo>
                      <a:cubicBezTo>
                        <a:pt x="103403" y="557404"/>
                        <a:pt x="95987" y="534637"/>
                        <a:pt x="102728" y="513846"/>
                      </a:cubicBezTo>
                      <a:lnTo>
                        <a:pt x="102844" y="513488"/>
                      </a:lnTo>
                      <a:cubicBezTo>
                        <a:pt x="131422" y="425342"/>
                        <a:pt x="100080" y="328814"/>
                        <a:pt x="25171" y="274271"/>
                      </a:cubicBezTo>
                      <a:lnTo>
                        <a:pt x="25076" y="274202"/>
                      </a:lnTo>
                      <a:cubicBezTo>
                        <a:pt x="7388" y="261323"/>
                        <a:pt x="0" y="238523"/>
                        <a:pt x="6771" y="217718"/>
                      </a:cubicBezTo>
                      <a:cubicBezTo>
                        <a:pt x="13543" y="196912"/>
                        <a:pt x="32937" y="182830"/>
                        <a:pt x="54817" y="182830"/>
                      </a:cubicBezTo>
                      <a:lnTo>
                        <a:pt x="54817" y="182830"/>
                      </a:lnTo>
                      <a:cubicBezTo>
                        <a:pt x="147367" y="182830"/>
                        <a:pt x="229379" y="123204"/>
                        <a:pt x="257923" y="35166"/>
                      </a:cubicBezTo>
                      <a:lnTo>
                        <a:pt x="258017" y="34875"/>
                      </a:lnTo>
                      <a:cubicBezTo>
                        <a:pt x="264758" y="14083"/>
                        <a:pt x="284128" y="0"/>
                        <a:pt x="305986" y="0"/>
                      </a:cubicBezTo>
                      <a:cubicBezTo>
                        <a:pt x="327844" y="0"/>
                        <a:pt x="347214" y="14083"/>
                        <a:pt x="353955" y="34875"/>
                      </a:cubicBezTo>
                      <a:close/>
                    </a:path>
                  </a:pathLst>
                </a:custGeom>
                <a:solidFill>
                  <a:srgbClr val="FFCB77"/>
                </a:solidFill>
              </p:spPr>
              <p:txBody>
                <a:bodyPr/>
                <a:lstStyle/>
                <a:p>
                  <a:endParaRPr lang="en-US"/>
                </a:p>
              </p:txBody>
            </p:sp>
            <p:sp>
              <p:nvSpPr>
                <p:cNvPr id="76" name="TextBox 51">
                  <a:extLst>
                    <a:ext uri="{FF2B5EF4-FFF2-40B4-BE49-F238E27FC236}">
                      <a16:creationId xmlns:a16="http://schemas.microsoft.com/office/drawing/2014/main" id="{D065E3AC-378F-7778-C5E5-06676677EA6E}"/>
                    </a:ext>
                  </a:extLst>
                </p:cNvPr>
                <p:cNvSpPr txBox="1"/>
                <p:nvPr/>
              </p:nvSpPr>
              <p:spPr>
                <a:xfrm>
                  <a:off x="228600" y="285750"/>
                  <a:ext cx="355600" cy="323850"/>
                </a:xfrm>
                <a:prstGeom prst="rect">
                  <a:avLst/>
                </a:prstGeom>
              </p:spPr>
              <p:txBody>
                <a:bodyPr lIns="50800" tIns="50800" rIns="50800" bIns="50800" rtlCol="0" anchor="ctr"/>
                <a:lstStyle/>
                <a:p>
                  <a:pPr algn="ctr">
                    <a:lnSpc>
                      <a:spcPts val="2553"/>
                    </a:lnSpc>
                  </a:pPr>
                  <a:endParaRPr/>
                </a:p>
              </p:txBody>
            </p:sp>
          </p:grpSp>
        </p:grpSp>
      </p:grpSp>
      <p:grpSp>
        <p:nvGrpSpPr>
          <p:cNvPr id="15" name="Group 14">
            <a:extLst>
              <a:ext uri="{FF2B5EF4-FFF2-40B4-BE49-F238E27FC236}">
                <a16:creationId xmlns:a16="http://schemas.microsoft.com/office/drawing/2014/main" id="{BE431566-E9C0-9515-E24D-DE7208F92C48}"/>
              </a:ext>
            </a:extLst>
          </p:cNvPr>
          <p:cNvGrpSpPr/>
          <p:nvPr/>
        </p:nvGrpSpPr>
        <p:grpSpPr>
          <a:xfrm>
            <a:off x="646412" y="3122627"/>
            <a:ext cx="5704967" cy="6181717"/>
            <a:chOff x="363546" y="4568215"/>
            <a:chExt cx="7049258" cy="6181717"/>
          </a:xfrm>
        </p:grpSpPr>
        <p:sp>
          <p:nvSpPr>
            <p:cNvPr id="35" name="TextBox 35">
              <a:extLst>
                <a:ext uri="{FF2B5EF4-FFF2-40B4-BE49-F238E27FC236}">
                  <a16:creationId xmlns:a16="http://schemas.microsoft.com/office/drawing/2014/main" id="{ACE85D02-876A-111E-D692-D0583C40BC93}"/>
                </a:ext>
              </a:extLst>
            </p:cNvPr>
            <p:cNvSpPr txBox="1"/>
            <p:nvPr/>
          </p:nvSpPr>
          <p:spPr>
            <a:xfrm>
              <a:off x="728100" y="4568215"/>
              <a:ext cx="6450454" cy="551433"/>
            </a:xfrm>
            <a:prstGeom prst="rect">
              <a:avLst/>
            </a:prstGeom>
          </p:spPr>
          <p:txBody>
            <a:bodyPr lIns="0" tIns="0" rIns="0" bIns="0" rtlCol="0" anchor="t">
              <a:spAutoFit/>
            </a:bodyPr>
            <a:lstStyle/>
            <a:p>
              <a:pPr algn="ctr">
                <a:lnSpc>
                  <a:spcPts val="4320"/>
                </a:lnSpc>
              </a:pPr>
              <a:r>
                <a:rPr lang="en-US" sz="3600" b="1" dirty="0">
                  <a:solidFill>
                    <a:srgbClr val="545454"/>
                  </a:solidFill>
                  <a:ea typeface="DM Sans Bold"/>
                  <a:cs typeface="DM Sans Bold"/>
                  <a:sym typeface="DM Sans Bold"/>
                </a:rPr>
                <a:t>Key Features Trends</a:t>
              </a:r>
            </a:p>
          </p:txBody>
        </p:sp>
        <p:sp>
          <p:nvSpPr>
            <p:cNvPr id="12" name="Rectangle 2">
              <a:extLst>
                <a:ext uri="{FF2B5EF4-FFF2-40B4-BE49-F238E27FC236}">
                  <a16:creationId xmlns:a16="http://schemas.microsoft.com/office/drawing/2014/main" id="{102FD7DC-6912-17B1-253C-70B28EE2C9E1}"/>
                </a:ext>
              </a:extLst>
            </p:cNvPr>
            <p:cNvSpPr>
              <a:spLocks noChangeArrowheads="1"/>
            </p:cNvSpPr>
            <p:nvPr/>
          </p:nvSpPr>
          <p:spPr bwMode="auto">
            <a:xfrm>
              <a:off x="363546" y="5456175"/>
              <a:ext cx="7049258"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600" dirty="0"/>
                <a:t>Histograms and density plots were visualized for temperature, light, and CO₂ levels, showing distinct distributions based on occupancy.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endParaRPr>
            </a:p>
            <a:p>
              <a:pPr lvl="1" algn="just" eaLnBrk="0" fontAlgn="base" hangingPunct="0">
                <a:spcBef>
                  <a:spcPct val="0"/>
                </a:spcBef>
                <a:spcAft>
                  <a:spcPct val="0"/>
                </a:spcAft>
                <a:buFontTx/>
                <a:buChar char="•"/>
              </a:pPr>
              <a:r>
                <a:rPr kumimoji="0" lang="en-US" altLang="en-US" sz="2600" b="0" i="0" u="none" strike="noStrike" cap="none" normalizeH="0" baseline="0" dirty="0">
                  <a:ln>
                    <a:noFill/>
                  </a:ln>
                  <a:solidFill>
                    <a:schemeClr val="tx1"/>
                  </a:solidFill>
                  <a:effectLst/>
                </a:rPr>
                <a:t>Occupancy peaks during standard working hours, aligning with business day activity patterns.</a:t>
              </a:r>
            </a:p>
            <a:p>
              <a:pPr lvl="1" algn="just" eaLnBrk="0" fontAlgn="base" hangingPunct="0">
                <a:spcBef>
                  <a:spcPct val="0"/>
                </a:spcBef>
                <a:spcAft>
                  <a:spcPct val="0"/>
                </a:spcAft>
                <a:buFontTx/>
                <a:buChar char="•"/>
              </a:pPr>
              <a:endParaRPr kumimoji="0" lang="en-US" altLang="en-US" sz="2600" b="0" i="0" u="none" strike="noStrike" cap="none" normalizeH="0" baseline="0" dirty="0">
                <a:ln>
                  <a:noFill/>
                </a:ln>
                <a:solidFill>
                  <a:schemeClr val="tx1"/>
                </a:solidFill>
                <a:effectLst/>
              </a:endParaRPr>
            </a:p>
            <a:p>
              <a:pPr lvl="1" algn="just" eaLnBrk="0" fontAlgn="base" hangingPunct="0">
                <a:spcBef>
                  <a:spcPct val="0"/>
                </a:spcBef>
                <a:spcAft>
                  <a:spcPct val="0"/>
                </a:spcAft>
                <a:buFontTx/>
                <a:buChar char="•"/>
              </a:pPr>
              <a:r>
                <a:rPr kumimoji="0" lang="en-US" altLang="en-US" sz="2600" b="0" i="0" u="none" strike="noStrike" cap="none" normalizeH="0" baseline="0" dirty="0">
                  <a:ln>
                    <a:noFill/>
                  </a:ln>
                  <a:solidFill>
                    <a:schemeClr val="tx1"/>
                  </a:solidFill>
                  <a:effectLst/>
                </a:rPr>
                <a:t>Weekends generally show lower occupancy, justifying the use of weekday indicators in feature engineering. </a:t>
              </a:r>
            </a:p>
          </p:txBody>
        </p:sp>
      </p:grpSp>
      <p:pic>
        <p:nvPicPr>
          <p:cNvPr id="13" name="Picture 12" descr="A graph with a blue rectangle&#10;&#10;Description automatically generated">
            <a:extLst>
              <a:ext uri="{FF2B5EF4-FFF2-40B4-BE49-F238E27FC236}">
                <a16:creationId xmlns:a16="http://schemas.microsoft.com/office/drawing/2014/main" id="{F8D4F7B4-F533-18F8-F19F-03E60D31FD90}"/>
              </a:ext>
            </a:extLst>
          </p:cNvPr>
          <p:cNvPicPr>
            <a:picLocks noChangeAspect="1"/>
          </p:cNvPicPr>
          <p:nvPr/>
        </p:nvPicPr>
        <p:blipFill>
          <a:blip r:embed="rId2"/>
          <a:stretch>
            <a:fillRect/>
          </a:stretch>
        </p:blipFill>
        <p:spPr>
          <a:xfrm>
            <a:off x="12221568" y="2069924"/>
            <a:ext cx="6066432" cy="3560518"/>
          </a:xfrm>
          <a:prstGeom prst="rect">
            <a:avLst/>
          </a:prstGeom>
        </p:spPr>
      </p:pic>
      <p:pic>
        <p:nvPicPr>
          <p:cNvPr id="14" name="Picture 13" descr="A graph with red squares&#10;&#10;Description automatically generated">
            <a:extLst>
              <a:ext uri="{FF2B5EF4-FFF2-40B4-BE49-F238E27FC236}">
                <a16:creationId xmlns:a16="http://schemas.microsoft.com/office/drawing/2014/main" id="{96376059-B82E-4FFF-1F4B-FDE6E055A8BC}"/>
              </a:ext>
            </a:extLst>
          </p:cNvPr>
          <p:cNvPicPr>
            <a:picLocks noChangeAspect="1"/>
          </p:cNvPicPr>
          <p:nvPr/>
        </p:nvPicPr>
        <p:blipFill>
          <a:blip r:embed="rId3"/>
          <a:stretch>
            <a:fillRect/>
          </a:stretch>
        </p:blipFill>
        <p:spPr>
          <a:xfrm>
            <a:off x="10668000" y="6790574"/>
            <a:ext cx="5486400" cy="3246120"/>
          </a:xfrm>
          <a:prstGeom prst="rect">
            <a:avLst/>
          </a:prstGeom>
        </p:spPr>
      </p:pic>
      <p:pic>
        <p:nvPicPr>
          <p:cNvPr id="16" name="Picture 15" descr="A graph with green and black bars&#10;&#10;Description automatically generated">
            <a:extLst>
              <a:ext uri="{FF2B5EF4-FFF2-40B4-BE49-F238E27FC236}">
                <a16:creationId xmlns:a16="http://schemas.microsoft.com/office/drawing/2014/main" id="{74849DCC-9E16-E01C-803D-CE245CDA4894}"/>
              </a:ext>
            </a:extLst>
          </p:cNvPr>
          <p:cNvPicPr>
            <a:picLocks noChangeAspect="1"/>
          </p:cNvPicPr>
          <p:nvPr/>
        </p:nvPicPr>
        <p:blipFill>
          <a:blip r:embed="rId4"/>
          <a:stretch>
            <a:fillRect/>
          </a:stretch>
        </p:blipFill>
        <p:spPr>
          <a:xfrm>
            <a:off x="6613392" y="3232620"/>
            <a:ext cx="5486400" cy="3192145"/>
          </a:xfrm>
          <a:prstGeom prst="rect">
            <a:avLst/>
          </a:prstGeom>
        </p:spPr>
      </p:pic>
    </p:spTree>
    <p:extLst>
      <p:ext uri="{BB962C8B-B14F-4D97-AF65-F5344CB8AC3E}">
        <p14:creationId xmlns:p14="http://schemas.microsoft.com/office/powerpoint/2010/main" val="3088475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4008269" y="1497024"/>
            <a:ext cx="9098029" cy="2487925"/>
          </a:xfrm>
          <a:prstGeom prst="rect">
            <a:avLst/>
          </a:prstGeom>
        </p:spPr>
        <p:txBody>
          <a:bodyPr wrap="square" lIns="0" tIns="0" rIns="0" bIns="0" rtlCol="0" anchor="t">
            <a:spAutoFit/>
          </a:bodyPr>
          <a:lstStyle/>
          <a:p>
            <a:pPr algn="ctr">
              <a:lnSpc>
                <a:spcPts val="9999"/>
              </a:lnSpc>
            </a:pPr>
            <a:r>
              <a:rPr lang="en-US" sz="7200" b="1" dirty="0">
                <a:solidFill>
                  <a:srgbClr val="227C9D"/>
                </a:solidFill>
                <a:ea typeface="Kollektif Bold"/>
                <a:cs typeface="Kollektif Bold"/>
                <a:sym typeface="Kollektif Bold"/>
              </a:rPr>
              <a:t>Feature Engineering</a:t>
            </a:r>
            <a:br>
              <a:rPr lang="en-US" sz="7200" b="1" dirty="0">
                <a:solidFill>
                  <a:srgbClr val="227C9D"/>
                </a:solidFill>
                <a:ea typeface="Kollektif Bold"/>
                <a:cs typeface="Kollektif Bold"/>
                <a:sym typeface="Kollektif Bold"/>
              </a:rPr>
            </a:br>
            <a:r>
              <a:rPr lang="en-US" sz="7200" b="1" dirty="0">
                <a:solidFill>
                  <a:srgbClr val="227C9D"/>
                </a:solidFill>
                <a:ea typeface="Kollektif Bold"/>
                <a:cs typeface="Kollektif Bold"/>
                <a:sym typeface="Kollektif Bold"/>
              </a:rPr>
              <a:t> and Selection</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0" name="Group 20"/>
          <p:cNvGrpSpPr/>
          <p:nvPr/>
        </p:nvGrpSpPr>
        <p:grpSpPr>
          <a:xfrm rot="2700000">
            <a:off x="15246042" y="8504452"/>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US"/>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US"/>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US"/>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US"/>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US"/>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US"/>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US"/>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US"/>
          </a:p>
        </p:txBody>
      </p:sp>
      <p:sp>
        <p:nvSpPr>
          <p:cNvPr id="43" name="Rectangle 4">
            <a:extLst>
              <a:ext uri="{FF2B5EF4-FFF2-40B4-BE49-F238E27FC236}">
                <a16:creationId xmlns:a16="http://schemas.microsoft.com/office/drawing/2014/main" id="{D88439B8-7300-7ACC-5A95-E0F6F5630F64}"/>
              </a:ext>
            </a:extLst>
          </p:cNvPr>
          <p:cNvSpPr>
            <a:spLocks noChangeArrowheads="1"/>
          </p:cNvSpPr>
          <p:nvPr/>
        </p:nvSpPr>
        <p:spPr bwMode="auto">
          <a:xfrm>
            <a:off x="2167618" y="3992465"/>
            <a:ext cx="14081188"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rPr>
              <a:t>Engineered Features</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lvl="1"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rPr>
              <a:t>Hour of Day</a:t>
            </a:r>
            <a:r>
              <a:rPr kumimoji="0" lang="en-US" altLang="en-US" sz="2000" b="0" i="0" u="none" strike="noStrike" cap="none" normalizeH="0" baseline="0" dirty="0">
                <a:ln>
                  <a:noFill/>
                </a:ln>
                <a:solidFill>
                  <a:schemeClr val="tx1"/>
                </a:solidFill>
                <a:effectLst/>
              </a:rPr>
              <a:t>: Essential for detecting occupancy trends within a 24-hour cycle, capturing predictable variations in room use.</a:t>
            </a:r>
          </a:p>
          <a:p>
            <a:pPr lvl="1"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endParaRPr>
          </a:p>
          <a:p>
            <a:pPr lvl="1"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rPr>
              <a:t>Light Intensity Levels</a:t>
            </a:r>
            <a:r>
              <a:rPr kumimoji="0" lang="en-US" altLang="en-US" sz="2000" b="0" i="0" u="none" strike="noStrike" cap="none" normalizeH="0" baseline="0" dirty="0">
                <a:ln>
                  <a:noFill/>
                </a:ln>
                <a:solidFill>
                  <a:schemeClr val="tx1"/>
                </a:solidFill>
                <a:effectLst/>
              </a:rPr>
              <a:t>: Binned into low, medium, and high categories to simplify modeling and reflect typical lighting states.</a:t>
            </a:r>
          </a:p>
          <a:p>
            <a:pPr lvl="1"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endParaRPr>
          </a:p>
          <a:p>
            <a:pPr lvl="1"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rPr>
              <a:t>Weekend Indicator</a:t>
            </a:r>
            <a:r>
              <a:rPr kumimoji="0" lang="en-US" altLang="en-US" sz="2000" b="0" i="0" u="none" strike="noStrike" cap="none" normalizeH="0" baseline="0" dirty="0">
                <a:ln>
                  <a:noFill/>
                </a:ln>
                <a:solidFill>
                  <a:schemeClr val="tx1"/>
                </a:solidFill>
                <a:effectLst/>
              </a:rPr>
              <a:t>: Identifies weekend occupancy, allowing the model to differentiate between weekday and weekend patterns.</a:t>
            </a:r>
          </a:p>
          <a:p>
            <a:pPr lvl="1"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rPr>
              <a:t>Feature Selection</a:t>
            </a:r>
            <a:r>
              <a:rPr kumimoji="0" lang="en-US" altLang="en-US" sz="2000" b="0" i="0" u="none" strike="noStrike" cap="none" normalizeH="0" baseline="0" dirty="0">
                <a:ln>
                  <a:noFill/>
                </a:ln>
                <a:solidFill>
                  <a:schemeClr val="tx1"/>
                </a:solidFill>
                <a:effectLst/>
              </a:rPr>
              <a:t>:</a:t>
            </a:r>
          </a:p>
          <a:p>
            <a:pPr lvl="1" eaLnBrk="0" fontAlgn="base" hangingPunct="0">
              <a:spcBef>
                <a:spcPct val="0"/>
              </a:spcBef>
              <a:spcAft>
                <a:spcPct val="0"/>
              </a:spcAft>
            </a:pPr>
            <a:r>
              <a:rPr kumimoji="0" lang="en-US" altLang="en-US" sz="2000" b="0" i="0" u="none" strike="noStrike" cap="none" normalizeH="0" baseline="0" dirty="0">
                <a:ln>
                  <a:noFill/>
                </a:ln>
                <a:solidFill>
                  <a:schemeClr val="tx1"/>
                </a:solidFill>
                <a:effectLst/>
              </a:rPr>
              <a:t>Retained only those features with high relevance and correlation to occupancy after EDA, including temperature, light, and CO₂ levels.</a:t>
            </a:r>
            <a:r>
              <a:rPr lang="en-US" altLang="en-US" sz="2000" dirty="0"/>
              <a:t> The outcome is a</a:t>
            </a:r>
            <a:r>
              <a:rPr kumimoji="0" lang="en-US" altLang="en-US" sz="2000" b="0" i="0" u="none" strike="noStrike" cap="none" normalizeH="0" baseline="0" dirty="0">
                <a:ln>
                  <a:noFill/>
                </a:ln>
                <a:solidFill>
                  <a:schemeClr val="tx1"/>
                </a:solidFill>
                <a:effectLst/>
              </a:rPr>
              <a:t> refined dataset that captures occupancy patterns effectively, with engineered features enhancing the model’s contextual understanding.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45" name="TextBox 44">
            <a:extLst>
              <a:ext uri="{FF2B5EF4-FFF2-40B4-BE49-F238E27FC236}">
                <a16:creationId xmlns:a16="http://schemas.microsoft.com/office/drawing/2014/main" id="{706323BD-64B4-95A9-14F2-C32F4922D519}"/>
              </a:ext>
            </a:extLst>
          </p:cNvPr>
          <p:cNvSpPr txBox="1"/>
          <p:nvPr/>
        </p:nvSpPr>
        <p:spPr>
          <a:xfrm>
            <a:off x="4724400" y="8224685"/>
            <a:ext cx="9522962" cy="1015663"/>
          </a:xfrm>
          <a:prstGeom prst="rect">
            <a:avLst/>
          </a:prstGeom>
          <a:noFill/>
        </p:spPr>
        <p:txBody>
          <a:bodyPr wrap="square">
            <a:spAutoFit/>
          </a:bodyPr>
          <a:lstStyle/>
          <a:p>
            <a:pPr algn="ctr"/>
            <a:r>
              <a:rPr lang="en-US" sz="2000" dirty="0"/>
              <a:t>The transformed features allow the model to benefit from contextual temporal information and sensor-level distinctions, leading to better classification performance and generalizability.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4706" y="1589042"/>
            <a:ext cx="5480392" cy="1423916"/>
          </a:xfrm>
          <a:prstGeom prst="rect">
            <a:avLst/>
          </a:prstGeom>
        </p:spPr>
        <p:txBody>
          <a:bodyPr lIns="0" tIns="0" rIns="0" bIns="0" rtlCol="0" anchor="t">
            <a:spAutoFit/>
          </a:bodyPr>
          <a:lstStyle/>
          <a:p>
            <a:pPr algn="ctr">
              <a:lnSpc>
                <a:spcPts val="5544"/>
              </a:lnSpc>
            </a:pPr>
            <a:r>
              <a:rPr lang="en-US" sz="5600" b="1" dirty="0">
                <a:solidFill>
                  <a:srgbClr val="FE6D73"/>
                </a:solidFill>
                <a:ea typeface="Kollektif Bold"/>
                <a:cs typeface="Kollektif Bold"/>
                <a:sym typeface="Kollektif Bold"/>
              </a:rPr>
              <a:t>MODELS SELECTION</a:t>
            </a:r>
          </a:p>
        </p:txBody>
      </p:sp>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5" name="TextBox 15"/>
          <p:cNvSpPr txBox="1"/>
          <p:nvPr/>
        </p:nvSpPr>
        <p:spPr>
          <a:xfrm>
            <a:off x="6615800" y="1589042"/>
            <a:ext cx="5056399" cy="1480983"/>
          </a:xfrm>
          <a:prstGeom prst="rect">
            <a:avLst/>
          </a:prstGeom>
        </p:spPr>
        <p:txBody>
          <a:bodyPr lIns="0" tIns="0" rIns="0" bIns="0" rtlCol="0" anchor="t">
            <a:spAutoFit/>
          </a:bodyPr>
          <a:lstStyle/>
          <a:p>
            <a:pPr marL="259080" lvl="1" algn="ctr">
              <a:lnSpc>
                <a:spcPts val="2879"/>
              </a:lnSpc>
            </a:pPr>
            <a:r>
              <a:rPr lang="en-US" sz="2400" b="1" dirty="0"/>
              <a:t>Poisson Regression</a:t>
            </a:r>
            <a:r>
              <a:rPr lang="en-US" sz="2400" dirty="0"/>
              <a:t>: </a:t>
            </a:r>
          </a:p>
          <a:p>
            <a:pPr marL="259080" lvl="1" algn="ctr">
              <a:lnSpc>
                <a:spcPts val="2879"/>
              </a:lnSpc>
            </a:pPr>
            <a:r>
              <a:rPr lang="en-US" sz="2400" dirty="0"/>
              <a:t>Chosen as a linear baseline model, providing insights into the linearity of occupancy patterns</a:t>
            </a:r>
            <a:r>
              <a:rPr lang="en-US" sz="2400" dirty="0">
                <a:solidFill>
                  <a:srgbClr val="545454"/>
                </a:solidFill>
                <a:ea typeface="DM Sans"/>
                <a:cs typeface="DM Sans"/>
                <a:sym typeface="DM Sans"/>
              </a:rPr>
              <a:t>.</a:t>
            </a:r>
          </a:p>
        </p:txBody>
      </p:sp>
      <p:sp>
        <p:nvSpPr>
          <p:cNvPr id="16" name="TextBox 16"/>
          <p:cNvSpPr txBox="1"/>
          <p:nvPr/>
        </p:nvSpPr>
        <p:spPr>
          <a:xfrm>
            <a:off x="12202901" y="1531955"/>
            <a:ext cx="5056399" cy="1480983"/>
          </a:xfrm>
          <a:prstGeom prst="rect">
            <a:avLst/>
          </a:prstGeom>
        </p:spPr>
        <p:txBody>
          <a:bodyPr lIns="0" tIns="0" rIns="0" bIns="0" rtlCol="0" anchor="t">
            <a:spAutoFit/>
          </a:bodyPr>
          <a:lstStyle/>
          <a:p>
            <a:pPr marL="259080" lvl="1" algn="ctr">
              <a:lnSpc>
                <a:spcPts val="2879"/>
              </a:lnSpc>
            </a:pPr>
            <a:r>
              <a:rPr lang="en-US" sz="2400" b="1" dirty="0"/>
              <a:t>Decision Tree</a:t>
            </a:r>
            <a:r>
              <a:rPr lang="en-US" sz="2400" dirty="0"/>
              <a:t>: </a:t>
            </a:r>
          </a:p>
          <a:p>
            <a:pPr marL="259080" lvl="1" algn="ctr">
              <a:lnSpc>
                <a:spcPts val="2879"/>
              </a:lnSpc>
            </a:pPr>
            <a:r>
              <a:rPr lang="en-US" sz="2400" dirty="0"/>
              <a:t>Selected for its interpretability; it creates a clear structure for understanding feature importance.</a:t>
            </a:r>
            <a:endParaRPr lang="en-US" sz="2400" dirty="0">
              <a:solidFill>
                <a:srgbClr val="545454"/>
              </a:solidFill>
              <a:ea typeface="DM Sans"/>
              <a:cs typeface="DM Sans"/>
              <a:sym typeface="DM Sans"/>
            </a:endParaRPr>
          </a:p>
        </p:txBody>
      </p:sp>
      <p:sp>
        <p:nvSpPr>
          <p:cNvPr id="17" name="TextBox 17"/>
          <p:cNvSpPr txBox="1"/>
          <p:nvPr/>
        </p:nvSpPr>
        <p:spPr>
          <a:xfrm>
            <a:off x="6635465" y="3934179"/>
            <a:ext cx="5056399" cy="1852880"/>
          </a:xfrm>
          <a:prstGeom prst="rect">
            <a:avLst/>
          </a:prstGeom>
        </p:spPr>
        <p:txBody>
          <a:bodyPr lIns="0" tIns="0" rIns="0" bIns="0" rtlCol="0" anchor="t">
            <a:spAutoFit/>
          </a:bodyPr>
          <a:lstStyle/>
          <a:p>
            <a:pPr marL="259080" lvl="1" algn="ctr">
              <a:lnSpc>
                <a:spcPts val="2879"/>
              </a:lnSpc>
            </a:pPr>
            <a:r>
              <a:rPr lang="en-US" sz="2400" b="1" dirty="0"/>
              <a:t>Random Forest</a:t>
            </a:r>
            <a:r>
              <a:rPr lang="en-US" sz="2400" dirty="0"/>
              <a:t>: </a:t>
            </a:r>
          </a:p>
          <a:p>
            <a:pPr marL="259080" lvl="1" algn="ctr">
              <a:lnSpc>
                <a:spcPts val="2879"/>
              </a:lnSpc>
            </a:pPr>
            <a:r>
              <a:rPr lang="en-US" sz="2400" dirty="0"/>
              <a:t>Ensemble of decision trees that captures complex feature interactions, making it resilient to noise and variance</a:t>
            </a:r>
            <a:endParaRPr lang="en-US" sz="2400" dirty="0">
              <a:solidFill>
                <a:srgbClr val="545454"/>
              </a:solidFill>
              <a:ea typeface="DM Sans"/>
              <a:cs typeface="DM Sans"/>
              <a:sym typeface="DM Sans"/>
            </a:endParaRPr>
          </a:p>
        </p:txBody>
      </p:sp>
      <p:grpSp>
        <p:nvGrpSpPr>
          <p:cNvPr id="18" name="Group 18"/>
          <p:cNvGrpSpPr/>
          <p:nvPr/>
        </p:nvGrpSpPr>
        <p:grpSpPr>
          <a:xfrm>
            <a:off x="13487400" y="6134100"/>
            <a:ext cx="8847511" cy="8855676"/>
            <a:chOff x="0" y="0"/>
            <a:chExt cx="11796681" cy="11807568"/>
          </a:xfrm>
        </p:grpSpPr>
        <p:grpSp>
          <p:nvGrpSpPr>
            <p:cNvPr id="19" name="Group 19"/>
            <p:cNvGrpSpPr/>
            <p:nvPr/>
          </p:nvGrpSpPr>
          <p:grpSpPr>
            <a:xfrm rot="2700000">
              <a:off x="1676828" y="2799524"/>
              <a:ext cx="9887197" cy="4753460"/>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US"/>
              </a:p>
            </p:txBody>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US"/>
            </a:p>
          </p:txBody>
        </p:sp>
        <p:sp>
          <p:nvSpPr>
            <p:cNvPr id="23" name="AutoShape 23"/>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US"/>
            </a:p>
          </p:txBody>
        </p:sp>
        <p:sp>
          <p:nvSpPr>
            <p:cNvPr id="24" name="AutoShape 24"/>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US"/>
            </a:p>
          </p:txBody>
        </p:sp>
        <p:sp>
          <p:nvSpPr>
            <p:cNvPr id="25" name="AutoShape 25"/>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US"/>
            </a:p>
          </p:txBody>
        </p:sp>
        <p:sp>
          <p:nvSpPr>
            <p:cNvPr id="26" name="AutoShape 26"/>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US"/>
            </a:p>
          </p:txBody>
        </p:sp>
        <p:sp>
          <p:nvSpPr>
            <p:cNvPr id="27" name="AutoShape 27"/>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US"/>
            </a:p>
          </p:txBody>
        </p:sp>
        <p:sp>
          <p:nvSpPr>
            <p:cNvPr id="28" name="AutoShape 28"/>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US"/>
            </a:p>
          </p:txBody>
        </p:sp>
        <p:sp>
          <p:nvSpPr>
            <p:cNvPr id="29" name="AutoShape 29"/>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US"/>
            </a:p>
          </p:txBody>
        </p:sp>
        <p:sp>
          <p:nvSpPr>
            <p:cNvPr id="30" name="AutoShape 30"/>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US"/>
            </a:p>
          </p:txBody>
        </p:sp>
      </p:grpSp>
      <p:sp>
        <p:nvSpPr>
          <p:cNvPr id="31" name="TextBox 31"/>
          <p:cNvSpPr txBox="1"/>
          <p:nvPr/>
        </p:nvSpPr>
        <p:spPr>
          <a:xfrm>
            <a:off x="12445485" y="3918723"/>
            <a:ext cx="5056399" cy="1480983"/>
          </a:xfrm>
          <a:prstGeom prst="rect">
            <a:avLst/>
          </a:prstGeom>
        </p:spPr>
        <p:txBody>
          <a:bodyPr lIns="0" tIns="0" rIns="0" bIns="0" rtlCol="0" anchor="t">
            <a:spAutoFit/>
          </a:bodyPr>
          <a:lstStyle/>
          <a:p>
            <a:pPr marL="259080" lvl="1" algn="ctr">
              <a:lnSpc>
                <a:spcPts val="2879"/>
              </a:lnSpc>
            </a:pPr>
            <a:r>
              <a:rPr lang="en-US" sz="2400" b="1" dirty="0"/>
              <a:t>Gradient Boosting Machine (GBM)</a:t>
            </a:r>
            <a:r>
              <a:rPr lang="en-US" sz="2400" dirty="0"/>
              <a:t>: Builds on weak models by sequentially correcting errors, providing a refined approach to multi-class classification.</a:t>
            </a:r>
            <a:endParaRPr lang="en-US" sz="2400" dirty="0">
              <a:solidFill>
                <a:srgbClr val="545454"/>
              </a:solidFill>
              <a:ea typeface="DM Sans"/>
              <a:cs typeface="DM Sans"/>
              <a:sym typeface="DM Sans"/>
            </a:endParaRPr>
          </a:p>
        </p:txBody>
      </p:sp>
      <p:sp>
        <p:nvSpPr>
          <p:cNvPr id="33" name="TextBox 32">
            <a:extLst>
              <a:ext uri="{FF2B5EF4-FFF2-40B4-BE49-F238E27FC236}">
                <a16:creationId xmlns:a16="http://schemas.microsoft.com/office/drawing/2014/main" id="{ED2A3DE5-BD6E-111C-2576-7C6027320B03}"/>
              </a:ext>
            </a:extLst>
          </p:cNvPr>
          <p:cNvSpPr txBox="1"/>
          <p:nvPr/>
        </p:nvSpPr>
        <p:spPr>
          <a:xfrm>
            <a:off x="8376847" y="6486027"/>
            <a:ext cx="7366819" cy="1569660"/>
          </a:xfrm>
          <a:prstGeom prst="rect">
            <a:avLst/>
          </a:prstGeom>
          <a:noFill/>
        </p:spPr>
        <p:txBody>
          <a:bodyPr wrap="square">
            <a:spAutoFit/>
          </a:bodyPr>
          <a:lstStyle/>
          <a:p>
            <a:pPr algn="ctr"/>
            <a:r>
              <a:rPr lang="en-US" sz="2400" b="1" dirty="0"/>
              <a:t>Support Vector Machine (SVM)</a:t>
            </a:r>
            <a:r>
              <a:rPr lang="en-US" sz="2400" dirty="0"/>
              <a:t>: </a:t>
            </a:r>
          </a:p>
          <a:p>
            <a:pPr algn="ctr"/>
            <a:r>
              <a:rPr lang="en-US" sz="2400" dirty="0"/>
              <a:t>Utilizes kernel functions to separate complex, non-linear patterns, potentially beneficial for high-dimensional data like occupancy prediction</a:t>
            </a:r>
          </a:p>
        </p:txBody>
      </p:sp>
      <p:sp>
        <p:nvSpPr>
          <p:cNvPr id="35" name="TextBox 34">
            <a:extLst>
              <a:ext uri="{FF2B5EF4-FFF2-40B4-BE49-F238E27FC236}">
                <a16:creationId xmlns:a16="http://schemas.microsoft.com/office/drawing/2014/main" id="{ADC495D6-B8F2-F2FD-85D9-E4F15413D317}"/>
              </a:ext>
            </a:extLst>
          </p:cNvPr>
          <p:cNvSpPr txBox="1"/>
          <p:nvPr/>
        </p:nvSpPr>
        <p:spPr>
          <a:xfrm>
            <a:off x="1195745" y="3109403"/>
            <a:ext cx="4256131" cy="2677656"/>
          </a:xfrm>
          <a:prstGeom prst="rect">
            <a:avLst/>
          </a:prstGeom>
          <a:noFill/>
        </p:spPr>
        <p:txBody>
          <a:bodyPr wrap="square">
            <a:spAutoFit/>
          </a:bodyPr>
          <a:lstStyle/>
          <a:p>
            <a:pPr algn="ctr"/>
            <a:r>
              <a:rPr lang="en-US" sz="2400" dirty="0"/>
              <a:t>The selection of models reflects a balance between interpretability, accuracy, and robustness, giving a comprehensive view of how different algorithmic approaches handle occupancy data.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1685</Words>
  <Application>Microsoft Office PowerPoint</Application>
  <PresentationFormat>Custom</PresentationFormat>
  <Paragraphs>178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Calibri</vt:lpstr>
      <vt:lpstr>IBM Plex Sans Bold</vt:lpstr>
      <vt:lpstr>Aptos</vt:lpstr>
      <vt:lpstr>DM Sans Bold</vt:lpstr>
      <vt:lpstr>Symbol</vt:lpstr>
      <vt:lpstr>Kollektif Bold</vt:lpstr>
      <vt:lpstr>Arial</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Study and Report Presentation</dc:title>
  <cp:lastModifiedBy>M. Asfand Raza</cp:lastModifiedBy>
  <cp:revision>10</cp:revision>
  <dcterms:created xsi:type="dcterms:W3CDTF">2006-08-16T00:00:00Z</dcterms:created>
  <dcterms:modified xsi:type="dcterms:W3CDTF">2025-07-22T10:12:26Z</dcterms:modified>
  <dc:identifier>DAGV33JtElY</dc:identifier>
</cp:coreProperties>
</file>