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A981533-7800-4EEA-8A0C-B3620484CF6B}" type="datetimeFigureOut">
              <a:rPr lang="en-US" smtClean="0"/>
              <a:pPr/>
              <a:t>7/19/2020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0CA432-084B-4594-9DC9-4A6CDC0D03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981533-7800-4EEA-8A0C-B3620484CF6B}"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981533-7800-4EEA-8A0C-B3620484CF6B}"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981533-7800-4EEA-8A0C-B3620484CF6B}"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981533-7800-4EEA-8A0C-B3620484CF6B}"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CA432-084B-4594-9DC9-4A6CDC0D03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981533-7800-4EEA-8A0C-B3620484CF6B}"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981533-7800-4EEA-8A0C-B3620484CF6B}" type="datetimeFigureOut">
              <a:rPr lang="en-US" smtClean="0"/>
              <a:pPr/>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981533-7800-4EEA-8A0C-B3620484CF6B}" type="datetimeFigureOut">
              <a:rPr lang="en-US" smtClean="0"/>
              <a:pPr/>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81533-7800-4EEA-8A0C-B3620484CF6B}" type="datetimeFigureOut">
              <a:rPr lang="en-US" smtClean="0"/>
              <a:pPr/>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981533-7800-4EEA-8A0C-B3620484CF6B}"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CA432-084B-4594-9DC9-4A6CDC0D03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981533-7800-4EEA-8A0C-B3620484CF6B}"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0CA432-084B-4594-9DC9-4A6CDC0D033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981533-7800-4EEA-8A0C-B3620484CF6B}" type="datetimeFigureOut">
              <a:rPr lang="en-US" smtClean="0"/>
              <a:pPr/>
              <a:t>7/19/2020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0CA432-084B-4594-9DC9-4A6CDC0D033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05000" y="533400"/>
            <a:ext cx="5473700" cy="1828800"/>
          </a:xfrm>
          <a:prstGeom prst="rect">
            <a:avLst/>
          </a:prstGeom>
        </p:spPr>
      </p:pic>
      <p:sp>
        <p:nvSpPr>
          <p:cNvPr id="5" name="TextBox 4"/>
          <p:cNvSpPr txBox="1"/>
          <p:nvPr/>
        </p:nvSpPr>
        <p:spPr>
          <a:xfrm>
            <a:off x="152400" y="2743200"/>
            <a:ext cx="3733800" cy="1384995"/>
          </a:xfrm>
          <a:prstGeom prst="rect">
            <a:avLst/>
          </a:prstGeom>
          <a:noFill/>
        </p:spPr>
        <p:txBody>
          <a:bodyPr wrap="square" rtlCol="0">
            <a:spAutoFit/>
          </a:bodyPr>
          <a:lstStyle/>
          <a:p>
            <a:pPr algn="ctr"/>
            <a:r>
              <a:rPr lang="en-US" b="1" dirty="0" smtClean="0">
                <a:solidFill>
                  <a:schemeClr val="bg1"/>
                </a:solidFill>
              </a:rPr>
              <a:t> </a:t>
            </a:r>
            <a:r>
              <a:rPr lang="en-US" sz="2400" b="1" u="sng" dirty="0" smtClean="0">
                <a:solidFill>
                  <a:schemeClr val="bg1"/>
                </a:solidFill>
              </a:rPr>
              <a:t>Submitted By</a:t>
            </a:r>
          </a:p>
          <a:p>
            <a:pPr algn="ctr"/>
            <a:r>
              <a:rPr lang="en-US" sz="2000" b="1" i="1" dirty="0" smtClean="0">
                <a:solidFill>
                  <a:schemeClr val="bg1"/>
                </a:solidFill>
              </a:rPr>
              <a:t>SM Masfequier  </a:t>
            </a:r>
            <a:r>
              <a:rPr lang="en-US" sz="2000" b="1" i="1" dirty="0" smtClean="0">
                <a:solidFill>
                  <a:schemeClr val="bg1"/>
                </a:solidFill>
              </a:rPr>
              <a:t>Rahman</a:t>
            </a:r>
            <a:endParaRPr lang="en-US" sz="2000" b="1" i="1" dirty="0" smtClean="0">
              <a:solidFill>
                <a:schemeClr val="bg1"/>
              </a:solidFill>
            </a:endParaRPr>
          </a:p>
          <a:p>
            <a:pPr algn="ctr"/>
            <a:r>
              <a:rPr lang="en-US" sz="2000" b="1" i="1" dirty="0" smtClean="0">
                <a:solidFill>
                  <a:schemeClr val="bg1"/>
                </a:solidFill>
              </a:rPr>
              <a:t> ID( </a:t>
            </a:r>
            <a:r>
              <a:rPr lang="en-US" sz="2000" b="1" i="1" dirty="0" smtClean="0">
                <a:solidFill>
                  <a:schemeClr val="bg1"/>
                </a:solidFill>
                <a:latin typeface="Times New Roman" pitchFamily="18" charset="0"/>
                <a:cs typeface="Times New Roman" pitchFamily="18" charset="0"/>
              </a:rPr>
              <a:t>18192103087)</a:t>
            </a:r>
          </a:p>
          <a:p>
            <a:pPr algn="ctr"/>
            <a:endParaRPr lang="en-US" sz="2000" b="1" i="1" dirty="0" smtClean="0">
              <a:solidFill>
                <a:schemeClr val="bg1"/>
              </a:solidFill>
              <a:latin typeface="Times New Roman" pitchFamily="18" charset="0"/>
              <a:cs typeface="Times New Roman" pitchFamily="18" charset="0"/>
            </a:endParaRPr>
          </a:p>
        </p:txBody>
      </p:sp>
      <p:sp>
        <p:nvSpPr>
          <p:cNvPr id="6" name="TextBox 5"/>
          <p:cNvSpPr txBox="1"/>
          <p:nvPr/>
        </p:nvSpPr>
        <p:spPr>
          <a:xfrm>
            <a:off x="4343400" y="2743200"/>
            <a:ext cx="4648200" cy="2616101"/>
          </a:xfrm>
          <a:prstGeom prst="rect">
            <a:avLst/>
          </a:prstGeom>
          <a:noFill/>
        </p:spPr>
        <p:txBody>
          <a:bodyPr wrap="square" rtlCol="0">
            <a:spAutoFit/>
          </a:bodyPr>
          <a:lstStyle/>
          <a:p>
            <a:pPr algn="ctr"/>
            <a:r>
              <a:rPr lang="en-US" sz="2400" b="1" i="1" u="sng" dirty="0" smtClean="0">
                <a:solidFill>
                  <a:schemeClr val="bg1"/>
                </a:solidFill>
              </a:rPr>
              <a:t>Supervised By</a:t>
            </a:r>
          </a:p>
          <a:p>
            <a:pPr algn="ctr"/>
            <a:r>
              <a:rPr lang="en-US" sz="2400" i="1" dirty="0" smtClean="0">
                <a:solidFill>
                  <a:schemeClr val="bg1"/>
                </a:solidFill>
              </a:rPr>
              <a:t>Rasheda Naznin</a:t>
            </a:r>
          </a:p>
          <a:p>
            <a:pPr algn="ctr"/>
            <a:r>
              <a:rPr lang="en-US" sz="2400" i="1" dirty="0" smtClean="0">
                <a:solidFill>
                  <a:schemeClr val="bg1"/>
                </a:solidFill>
              </a:rPr>
              <a:t>(lecturer)</a:t>
            </a:r>
          </a:p>
          <a:p>
            <a:pPr algn="ctr"/>
            <a:r>
              <a:rPr lang="en-US" sz="2400" i="1" dirty="0" smtClean="0">
                <a:solidFill>
                  <a:schemeClr val="bg1"/>
                </a:solidFill>
              </a:rPr>
              <a:t>Department Of English</a:t>
            </a:r>
          </a:p>
          <a:p>
            <a:pPr algn="ctr"/>
            <a:r>
              <a:rPr lang="en-US" sz="2400" i="1" dirty="0" smtClean="0">
                <a:solidFill>
                  <a:schemeClr val="bg1"/>
                </a:solidFill>
              </a:rPr>
              <a:t>Bangladesh University Of  Business &amp; Technology (BUBT)</a:t>
            </a:r>
          </a:p>
          <a:p>
            <a:pPr algn="ctr"/>
            <a:endParaRPr lang="en-US" sz="2000" dirty="0"/>
          </a:p>
        </p:txBody>
      </p:sp>
      <p:sp>
        <p:nvSpPr>
          <p:cNvPr id="7" name="TextBox 6"/>
          <p:cNvSpPr txBox="1"/>
          <p:nvPr/>
        </p:nvSpPr>
        <p:spPr>
          <a:xfrm>
            <a:off x="6324600" y="6477000"/>
            <a:ext cx="2819400" cy="369332"/>
          </a:xfrm>
          <a:prstGeom prst="rect">
            <a:avLst/>
          </a:prstGeom>
          <a:noFill/>
        </p:spPr>
        <p:txBody>
          <a:bodyPr wrap="square" rtlCol="0">
            <a:spAutoFit/>
          </a:bodyPr>
          <a:lstStyle/>
          <a:p>
            <a:r>
              <a:rPr lang="en-US" dirty="0" smtClean="0"/>
              <a:t>      </a:t>
            </a:r>
            <a:r>
              <a:rPr lang="en-US" dirty="0" smtClean="0">
                <a:solidFill>
                  <a:srgbClr val="FF0000"/>
                </a:solidFill>
              </a:rPr>
              <a:t>Presentation  ENG-</a:t>
            </a:r>
            <a:r>
              <a:rPr lang="en-US" dirty="0" smtClean="0">
                <a:solidFill>
                  <a:srgbClr val="FF0000"/>
                </a:solidFill>
                <a:latin typeface="Times New Roman" pitchFamily="18" charset="0"/>
                <a:cs typeface="Times New Roman" pitchFamily="18" charset="0"/>
              </a:rPr>
              <a:t>101</a:t>
            </a:r>
            <a:endParaRPr lang="en-US" dirty="0">
              <a:solidFill>
                <a:srgbClr val="FF0000"/>
              </a:solidFill>
            </a:endParaRPr>
          </a:p>
        </p:txBody>
      </p:sp>
      <p:pic>
        <p:nvPicPr>
          <p:cNvPr id="8" name="Picture 7" descr="Jpeg.jpg"/>
          <p:cNvPicPr>
            <a:picLocks noChangeAspect="1"/>
          </p:cNvPicPr>
          <p:nvPr/>
        </p:nvPicPr>
        <p:blipFill>
          <a:blip r:embed="rId3" cstate="print"/>
          <a:stretch>
            <a:fillRect/>
          </a:stretch>
        </p:blipFill>
        <p:spPr>
          <a:xfrm>
            <a:off x="762000" y="4191000"/>
            <a:ext cx="1905000" cy="190500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295400"/>
            <a:ext cx="5181600" cy="769441"/>
          </a:xfrm>
          <a:prstGeom prst="rect">
            <a:avLst/>
          </a:prstGeom>
          <a:noFill/>
        </p:spPr>
        <p:txBody>
          <a:bodyPr wrap="square" rtlCol="0">
            <a:spAutoFit/>
          </a:bodyPr>
          <a:lstStyle/>
          <a:p>
            <a:r>
              <a:rPr lang="en-US" sz="4400" b="1" dirty="0" smtClean="0"/>
              <a:t>Contents</a:t>
            </a:r>
            <a:endParaRPr lang="en-US" sz="4400" b="1" dirty="0"/>
          </a:p>
        </p:txBody>
      </p:sp>
      <p:sp>
        <p:nvSpPr>
          <p:cNvPr id="9" name="TextBox 8"/>
          <p:cNvSpPr txBox="1"/>
          <p:nvPr/>
        </p:nvSpPr>
        <p:spPr>
          <a:xfrm>
            <a:off x="533400" y="2286000"/>
            <a:ext cx="7162800" cy="3046988"/>
          </a:xfrm>
          <a:prstGeom prst="rect">
            <a:avLst/>
          </a:prstGeom>
          <a:noFill/>
        </p:spPr>
        <p:txBody>
          <a:bodyPr wrap="square" rtlCol="0">
            <a:spAutoFit/>
          </a:bodyPr>
          <a:lstStyle/>
          <a:p>
            <a:pPr>
              <a:buFont typeface="Wingdings" pitchFamily="2" charset="2"/>
              <a:buChar char="q"/>
            </a:pPr>
            <a:r>
              <a:rPr lang="en-US" sz="2400" b="1" dirty="0"/>
              <a:t>About rohinghy </a:t>
            </a:r>
          </a:p>
          <a:p>
            <a:pPr>
              <a:buFont typeface="Wingdings" pitchFamily="2" charset="2"/>
              <a:buChar char="q"/>
            </a:pPr>
            <a:r>
              <a:rPr lang="en-US" sz="2400" b="1" dirty="0"/>
              <a:t>Infectious diseases among Rohingya refugees</a:t>
            </a:r>
          </a:p>
          <a:p>
            <a:pPr>
              <a:buFont typeface="Wingdings" pitchFamily="2" charset="2"/>
              <a:buChar char="q"/>
            </a:pPr>
            <a:r>
              <a:rPr lang="en-US" sz="2400" b="1" dirty="0"/>
              <a:t>Mental Health</a:t>
            </a:r>
          </a:p>
          <a:p>
            <a:pPr>
              <a:buFont typeface="Wingdings" pitchFamily="2" charset="2"/>
              <a:buChar char="q"/>
            </a:pPr>
            <a:r>
              <a:rPr lang="en-US" sz="2400" b="1" dirty="0" smtClean="0"/>
              <a:t>Malnutrition</a:t>
            </a:r>
          </a:p>
          <a:p>
            <a:pPr>
              <a:buFont typeface="Wingdings" pitchFamily="2" charset="2"/>
              <a:buChar char="q"/>
            </a:pPr>
            <a:r>
              <a:rPr lang="en-US" sz="2400" b="1" dirty="0" smtClean="0"/>
              <a:t> </a:t>
            </a:r>
            <a:r>
              <a:rPr lang="en-US" sz="2400" b="1" dirty="0"/>
              <a:t>Vaccination status and disease </a:t>
            </a:r>
            <a:r>
              <a:rPr lang="en-US" sz="2400" b="1" dirty="0" smtClean="0"/>
              <a:t>prevention</a:t>
            </a:r>
          </a:p>
          <a:p>
            <a:pPr>
              <a:buFont typeface="Wingdings" pitchFamily="2" charset="2"/>
              <a:buChar char="q"/>
            </a:pPr>
            <a:r>
              <a:rPr lang="en-US" sz="2400" b="1" dirty="0"/>
              <a:t>Repatriation</a:t>
            </a:r>
          </a:p>
          <a:p>
            <a:pPr>
              <a:buFont typeface="Wingdings" pitchFamily="2" charset="2"/>
              <a:buChar char="q"/>
            </a:pPr>
            <a:endParaRPr lang="en-US" sz="2400" dirty="0"/>
          </a:p>
          <a:p>
            <a:pPr>
              <a:buFont typeface="Wingdings" pitchFamily="2" charset="2"/>
              <a:buChar char="q"/>
            </a:pPr>
            <a:endParaRPr lang="en-US" sz="2400" dirty="0"/>
          </a:p>
        </p:txBody>
      </p:sp>
      <p:sp>
        <p:nvSpPr>
          <p:cNvPr id="11" name="TextBox 10"/>
          <p:cNvSpPr txBox="1"/>
          <p:nvPr/>
        </p:nvSpPr>
        <p:spPr>
          <a:xfrm>
            <a:off x="6019800" y="6477000"/>
            <a:ext cx="31242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p>
        </p:txBody>
      </p:sp>
    </p:spTree>
  </p:cSld>
  <p:clrMapOvr>
    <a:masterClrMapping/>
  </p:clrMapOvr>
  <p:transition>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219200"/>
            <a:ext cx="9753600" cy="1107996"/>
          </a:xfrm>
          <a:prstGeom prst="rect">
            <a:avLst/>
          </a:prstGeom>
          <a:noFill/>
        </p:spPr>
        <p:txBody>
          <a:bodyPr wrap="square" rtlCol="0">
            <a:spAutoFit/>
          </a:bodyPr>
          <a:lstStyle/>
          <a:p>
            <a:pPr algn="ctr"/>
            <a:r>
              <a:rPr lang="en-US" sz="4800" b="1" dirty="0"/>
              <a:t>About R</a:t>
            </a:r>
            <a:r>
              <a:rPr lang="en-US" sz="4800" b="1" dirty="0" smtClean="0"/>
              <a:t>ohinghya </a:t>
            </a:r>
            <a:endParaRPr lang="en-US" sz="4800" dirty="0"/>
          </a:p>
          <a:p>
            <a:endParaRPr lang="en-US" dirty="0"/>
          </a:p>
        </p:txBody>
      </p:sp>
      <p:sp>
        <p:nvSpPr>
          <p:cNvPr id="5" name="TextBox 4"/>
          <p:cNvSpPr txBox="1"/>
          <p:nvPr/>
        </p:nvSpPr>
        <p:spPr>
          <a:xfrm>
            <a:off x="609600" y="2819400"/>
            <a:ext cx="8153400" cy="3323987"/>
          </a:xfrm>
          <a:prstGeom prst="rect">
            <a:avLst/>
          </a:prstGeom>
          <a:noFill/>
        </p:spPr>
        <p:txBody>
          <a:bodyPr wrap="square" rtlCol="0">
            <a:spAutoFit/>
          </a:bodyPr>
          <a:lstStyle/>
          <a:p>
            <a:pPr algn="ctr"/>
            <a:r>
              <a:rPr lang="en-US" sz="3200" b="1" i="1" dirty="0"/>
              <a:t>Rohingya refugees in Bangladesh refer to </a:t>
            </a:r>
            <a:r>
              <a:rPr lang="en-US" sz="3200" b="1" i="1" dirty="0" smtClean="0"/>
              <a:t>the</a:t>
            </a:r>
            <a:r>
              <a:rPr lang="en-US" sz="3200" b="1" i="1" dirty="0"/>
              <a:t> </a:t>
            </a:r>
            <a:r>
              <a:rPr lang="en-US" sz="3200" b="1" i="1" dirty="0" smtClean="0"/>
              <a:t>Rohinghya </a:t>
            </a:r>
            <a:r>
              <a:rPr lang="en-US" sz="3200" b="1" i="1" dirty="0"/>
              <a:t>  refugees from </a:t>
            </a:r>
            <a:r>
              <a:rPr lang="en-US" sz="3200" b="1" i="1" dirty="0" smtClean="0"/>
              <a:t>Myanmar living </a:t>
            </a:r>
            <a:r>
              <a:rPr lang="en-US" sz="3200" b="1" i="1" dirty="0"/>
              <a:t>in </a:t>
            </a:r>
            <a:r>
              <a:rPr lang="en-US" sz="3200" b="1" i="1" dirty="0" smtClean="0"/>
              <a:t>Bangladesh Recently</a:t>
            </a:r>
            <a:r>
              <a:rPr lang="en-US" sz="3200" b="1" i="1" dirty="0"/>
              <a:t>, violence in Myanmar has </a:t>
            </a:r>
            <a:r>
              <a:rPr lang="en-US" sz="3200" b="1" i="1" dirty="0" smtClean="0"/>
              <a:t>escalated. </a:t>
            </a:r>
            <a:r>
              <a:rPr lang="en-US" sz="3200" b="1" i="1" dirty="0"/>
              <a:t>so, the number of refugees in Bangladesh has increased rapidly..</a:t>
            </a:r>
          </a:p>
          <a:p>
            <a:endParaRPr lang="en-US" dirty="0"/>
          </a:p>
        </p:txBody>
      </p:sp>
      <p:sp>
        <p:nvSpPr>
          <p:cNvPr id="6" name="TextBox 5"/>
          <p:cNvSpPr txBox="1"/>
          <p:nvPr/>
        </p:nvSpPr>
        <p:spPr>
          <a:xfrm>
            <a:off x="6096000" y="6324600"/>
            <a:ext cx="28956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524000"/>
            <a:ext cx="9144000" cy="923330"/>
          </a:xfrm>
          <a:prstGeom prst="rect">
            <a:avLst/>
          </a:prstGeom>
          <a:noFill/>
        </p:spPr>
        <p:txBody>
          <a:bodyPr wrap="square" rtlCol="0">
            <a:spAutoFit/>
          </a:bodyPr>
          <a:lstStyle/>
          <a:p>
            <a:pPr algn="ctr"/>
            <a:r>
              <a:rPr lang="en-US" sz="3600" dirty="0"/>
              <a:t>Infectious diseases among Rohingya refugees</a:t>
            </a:r>
          </a:p>
          <a:p>
            <a:endParaRPr lang="en-US" dirty="0"/>
          </a:p>
        </p:txBody>
      </p:sp>
      <p:sp>
        <p:nvSpPr>
          <p:cNvPr id="8" name="TextBox 7"/>
          <p:cNvSpPr txBox="1"/>
          <p:nvPr/>
        </p:nvSpPr>
        <p:spPr>
          <a:xfrm>
            <a:off x="0" y="3048000"/>
            <a:ext cx="9144000" cy="2523768"/>
          </a:xfrm>
          <a:prstGeom prst="rect">
            <a:avLst/>
          </a:prstGeom>
          <a:noFill/>
        </p:spPr>
        <p:txBody>
          <a:bodyPr wrap="square" rtlCol="0">
            <a:spAutoFit/>
          </a:bodyPr>
          <a:lstStyle/>
          <a:p>
            <a:pPr algn="ctr"/>
            <a:r>
              <a:rPr lang="en-US" sz="2800" b="1" i="1" dirty="0"/>
              <a:t>Due to poor sanitation, low water quality, close living quarters, and high levels of drug trafficking and sexual violence, are the Infection Diseases in Rohingya Refugees.Currently, </a:t>
            </a:r>
            <a:r>
              <a:rPr lang="en-US" sz="2800" b="1" i="1" dirty="0" smtClean="0"/>
              <a:t>diphtheria</a:t>
            </a:r>
            <a:r>
              <a:rPr lang="en-US" sz="2800" b="1" i="1" u="sng" dirty="0" smtClean="0"/>
              <a:t> </a:t>
            </a:r>
            <a:r>
              <a:rPr lang="en-US" sz="2800" b="1" i="1" dirty="0"/>
              <a:t> resurgence is a large concern.</a:t>
            </a:r>
          </a:p>
          <a:p>
            <a:endParaRPr lang="en-US" dirty="0"/>
          </a:p>
        </p:txBody>
      </p:sp>
      <p:sp>
        <p:nvSpPr>
          <p:cNvPr id="9" name="TextBox 8"/>
          <p:cNvSpPr txBox="1"/>
          <p:nvPr/>
        </p:nvSpPr>
        <p:spPr>
          <a:xfrm>
            <a:off x="6172200" y="6477000"/>
            <a:ext cx="29718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0"/>
            <a:ext cx="9144000" cy="1046440"/>
          </a:xfrm>
          <a:prstGeom prst="rect">
            <a:avLst/>
          </a:prstGeom>
          <a:noFill/>
        </p:spPr>
        <p:txBody>
          <a:bodyPr wrap="square" rtlCol="0">
            <a:spAutoFit/>
          </a:bodyPr>
          <a:lstStyle/>
          <a:p>
            <a:pPr algn="ctr"/>
            <a:r>
              <a:rPr lang="en-US" sz="4400" dirty="0"/>
              <a:t>Mental Health</a:t>
            </a:r>
          </a:p>
          <a:p>
            <a:endParaRPr lang="en-US" dirty="0"/>
          </a:p>
        </p:txBody>
      </p:sp>
      <p:sp>
        <p:nvSpPr>
          <p:cNvPr id="5" name="TextBox 4"/>
          <p:cNvSpPr txBox="1"/>
          <p:nvPr/>
        </p:nvSpPr>
        <p:spPr>
          <a:xfrm>
            <a:off x="0" y="3048000"/>
            <a:ext cx="9144000" cy="2215991"/>
          </a:xfrm>
          <a:prstGeom prst="rect">
            <a:avLst/>
          </a:prstGeom>
          <a:noFill/>
        </p:spPr>
        <p:txBody>
          <a:bodyPr wrap="square" rtlCol="0">
            <a:spAutoFit/>
          </a:bodyPr>
          <a:lstStyle/>
          <a:p>
            <a:pPr algn="ctr"/>
            <a:r>
              <a:rPr lang="en-US" sz="2400" b="1" i="1" dirty="0"/>
              <a:t>The traumatic events that have occurred in Rakhine State included burning of villages, arrests, torture, sexual assault, and loss of family, livelihood are the Main Reason for Bad Effect of Mental Health.. The Bangladesh government , UN agencies (IOM, </a:t>
            </a:r>
            <a:r>
              <a:rPr lang="en-US" sz="2400" b="1" i="1" dirty="0" smtClean="0"/>
              <a:t>UNHCR,</a:t>
            </a:r>
            <a:r>
              <a:rPr lang="en-US" sz="2400" b="1" i="1" u="sng" dirty="0"/>
              <a:t> </a:t>
            </a:r>
            <a:r>
              <a:rPr lang="en-US" sz="2400" b="1" i="1" dirty="0" smtClean="0"/>
              <a:t>UNICEF),</a:t>
            </a:r>
            <a:r>
              <a:rPr lang="en-US" sz="2400" b="1" i="1" dirty="0"/>
              <a:t>etc are Working on it.</a:t>
            </a:r>
          </a:p>
          <a:p>
            <a:endParaRPr lang="en-US" dirty="0"/>
          </a:p>
        </p:txBody>
      </p:sp>
      <p:sp>
        <p:nvSpPr>
          <p:cNvPr id="6" name="TextBox 5"/>
          <p:cNvSpPr txBox="1"/>
          <p:nvPr/>
        </p:nvSpPr>
        <p:spPr>
          <a:xfrm>
            <a:off x="5867400" y="6477000"/>
            <a:ext cx="32766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71600"/>
            <a:ext cx="9144000" cy="707886"/>
          </a:xfrm>
          <a:prstGeom prst="rect">
            <a:avLst/>
          </a:prstGeom>
          <a:noFill/>
        </p:spPr>
        <p:txBody>
          <a:bodyPr wrap="square" rtlCol="0">
            <a:spAutoFit/>
          </a:bodyPr>
          <a:lstStyle/>
          <a:p>
            <a:pPr algn="ctr"/>
            <a:r>
              <a:rPr lang="en-US" sz="4000" dirty="0"/>
              <a:t>Malnutrition</a:t>
            </a:r>
          </a:p>
        </p:txBody>
      </p:sp>
      <p:sp>
        <p:nvSpPr>
          <p:cNvPr id="5" name="TextBox 4"/>
          <p:cNvSpPr txBox="1"/>
          <p:nvPr/>
        </p:nvSpPr>
        <p:spPr>
          <a:xfrm>
            <a:off x="0" y="3048000"/>
            <a:ext cx="9144000" cy="1938992"/>
          </a:xfrm>
          <a:prstGeom prst="rect">
            <a:avLst/>
          </a:prstGeom>
          <a:noFill/>
        </p:spPr>
        <p:txBody>
          <a:bodyPr wrap="square" rtlCol="0">
            <a:spAutoFit/>
          </a:bodyPr>
          <a:lstStyle/>
          <a:p>
            <a:r>
              <a:rPr lang="en-US" sz="2400" dirty="0"/>
              <a:t> </a:t>
            </a:r>
            <a:r>
              <a:rPr lang="en-US" sz="2400" b="1" i="1" dirty="0" smtClean="0"/>
              <a:t>Malnutrition is </a:t>
            </a:r>
            <a:r>
              <a:rPr lang="en-US" sz="2400" b="1" i="1" dirty="0"/>
              <a:t>a serious public health concern for Rohingya refugee children. According to the World Health Organization (WHO, over 25% of Rohingya children are malnourished and over 12% are suffering from severe </a:t>
            </a:r>
            <a:r>
              <a:rPr lang="en-US" sz="2400" b="1" i="1" dirty="0" smtClean="0"/>
              <a:t>stunting, </a:t>
            </a:r>
            <a:r>
              <a:rPr lang="en-US" sz="2400" b="1" i="1" dirty="0"/>
              <a:t>Due to  starvation and </a:t>
            </a:r>
            <a:r>
              <a:rPr lang="en-US" sz="2400" b="1" i="1" dirty="0" smtClean="0"/>
              <a:t>malnutrition.</a:t>
            </a:r>
            <a:endParaRPr lang="en-US" sz="2400" b="1" i="1" dirty="0"/>
          </a:p>
        </p:txBody>
      </p:sp>
      <p:sp>
        <p:nvSpPr>
          <p:cNvPr id="6" name="TextBox 5"/>
          <p:cNvSpPr txBox="1"/>
          <p:nvPr/>
        </p:nvSpPr>
        <p:spPr>
          <a:xfrm>
            <a:off x="6248400" y="6324600"/>
            <a:ext cx="28956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71600"/>
            <a:ext cx="9144000" cy="923330"/>
          </a:xfrm>
          <a:prstGeom prst="rect">
            <a:avLst/>
          </a:prstGeom>
          <a:noFill/>
        </p:spPr>
        <p:txBody>
          <a:bodyPr wrap="square" rtlCol="0">
            <a:spAutoFit/>
          </a:bodyPr>
          <a:lstStyle/>
          <a:p>
            <a:pPr algn="ctr"/>
            <a:r>
              <a:rPr lang="en-US" sz="3600" dirty="0"/>
              <a:t>Vaccination status and disease prevention</a:t>
            </a:r>
          </a:p>
          <a:p>
            <a:endParaRPr lang="en-US" dirty="0"/>
          </a:p>
        </p:txBody>
      </p:sp>
      <p:sp>
        <p:nvSpPr>
          <p:cNvPr id="5" name="TextBox 4"/>
          <p:cNvSpPr txBox="1"/>
          <p:nvPr/>
        </p:nvSpPr>
        <p:spPr>
          <a:xfrm>
            <a:off x="228600" y="2590800"/>
            <a:ext cx="8915400" cy="2862322"/>
          </a:xfrm>
          <a:prstGeom prst="rect">
            <a:avLst/>
          </a:prstGeom>
          <a:noFill/>
        </p:spPr>
        <p:txBody>
          <a:bodyPr wrap="square" rtlCol="0">
            <a:spAutoFit/>
          </a:bodyPr>
          <a:lstStyle/>
          <a:p>
            <a:pPr algn="ctr"/>
            <a:r>
              <a:rPr lang="en-US" b="1" i="1" dirty="0"/>
              <a:t> </a:t>
            </a:r>
            <a:endParaRPr lang="en-US" sz="2400" b="1" i="1" dirty="0"/>
          </a:p>
          <a:p>
            <a:pPr algn="ctr"/>
            <a:r>
              <a:rPr lang="en-US" sz="2400" b="1" i="1" dirty="0"/>
              <a:t>Rohingya refugees are often not vaccinated and there is worry that outbreaks of vaccine-preventable diseases, such as polio, measles, and tetanus will occur.  December 2017 against </a:t>
            </a:r>
            <a:r>
              <a:rPr lang="en-US" sz="2400" b="1" i="1" dirty="0" smtClean="0"/>
              <a:t>Pneumococcal, disease, </a:t>
            </a:r>
            <a:r>
              <a:rPr lang="en-US" sz="2400" b="1" i="1" dirty="0"/>
              <a:t> </a:t>
            </a:r>
            <a:r>
              <a:rPr lang="en-US" sz="2400" b="1" i="1" dirty="0" smtClean="0"/>
              <a:t>pertussis,</a:t>
            </a:r>
            <a:r>
              <a:rPr lang="en-US" sz="2400" b="1" i="1" dirty="0"/>
              <a:t> </a:t>
            </a:r>
            <a:r>
              <a:rPr lang="en-US" sz="2400" b="1" i="1" dirty="0" smtClean="0"/>
              <a:t>tetanus,</a:t>
            </a:r>
            <a:r>
              <a:rPr lang="en-US" sz="2400" b="1" i="1" dirty="0"/>
              <a:t> </a:t>
            </a:r>
            <a:r>
              <a:rPr lang="en-US" sz="2400" b="1" i="1" dirty="0" smtClean="0"/>
              <a:t>influenza </a:t>
            </a:r>
            <a:r>
              <a:rPr lang="en-US" sz="2400" b="1" i="1" dirty="0"/>
              <a:t>B</a:t>
            </a:r>
            <a:r>
              <a:rPr lang="en-US" sz="2400" b="1" i="1" dirty="0" smtClean="0"/>
              <a:t>, </a:t>
            </a:r>
            <a:r>
              <a:rPr lang="en-US" sz="2400" b="1" i="1" dirty="0"/>
              <a:t>and </a:t>
            </a:r>
            <a:r>
              <a:rPr lang="en-US" sz="2400" b="1" i="1" dirty="0" smtClean="0"/>
              <a:t>diphtheria</a:t>
            </a:r>
            <a:r>
              <a:rPr lang="en-US" sz="2400" b="1" i="1" u="sng" dirty="0" smtClean="0"/>
              <a:t> </a:t>
            </a:r>
            <a:r>
              <a:rPr lang="en-US" sz="2400" b="1" i="1" dirty="0"/>
              <a:t> in an effort to prevent future outbreaks and to control the spread of diphtheria.</a:t>
            </a:r>
          </a:p>
          <a:p>
            <a:pPr algn="ctr"/>
            <a:endParaRPr lang="en-US" b="1" i="1" dirty="0"/>
          </a:p>
        </p:txBody>
      </p:sp>
      <p:sp>
        <p:nvSpPr>
          <p:cNvPr id="6" name="TextBox 5"/>
          <p:cNvSpPr txBox="1"/>
          <p:nvPr/>
        </p:nvSpPr>
        <p:spPr>
          <a:xfrm>
            <a:off x="6705600" y="6477000"/>
            <a:ext cx="2667000" cy="646331"/>
          </a:xfrm>
          <a:prstGeom prst="rect">
            <a:avLst/>
          </a:prstGeom>
          <a:noFill/>
        </p:spPr>
        <p:txBody>
          <a:bodyPr wrap="square" rtlCol="0">
            <a:spAutoFit/>
          </a:bodyPr>
          <a:lstStyle/>
          <a:p>
            <a:r>
              <a:rPr lang="en-US" dirty="0" smtClean="0">
                <a:solidFill>
                  <a:srgbClr val="FF0000"/>
                </a:solidFill>
              </a:rPr>
              <a:t>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0"/>
            <a:ext cx="9144000" cy="1046440"/>
          </a:xfrm>
          <a:prstGeom prst="rect">
            <a:avLst/>
          </a:prstGeom>
          <a:noFill/>
        </p:spPr>
        <p:txBody>
          <a:bodyPr wrap="square" rtlCol="0">
            <a:spAutoFit/>
          </a:bodyPr>
          <a:lstStyle/>
          <a:p>
            <a:pPr algn="ctr"/>
            <a:r>
              <a:rPr lang="en-US" sz="4400" dirty="0"/>
              <a:t>Repatriation</a:t>
            </a:r>
          </a:p>
          <a:p>
            <a:endParaRPr lang="en-US" dirty="0"/>
          </a:p>
        </p:txBody>
      </p:sp>
      <p:sp>
        <p:nvSpPr>
          <p:cNvPr id="5" name="TextBox 4"/>
          <p:cNvSpPr txBox="1"/>
          <p:nvPr/>
        </p:nvSpPr>
        <p:spPr>
          <a:xfrm>
            <a:off x="0" y="2971800"/>
            <a:ext cx="9144000" cy="1846659"/>
          </a:xfrm>
          <a:prstGeom prst="rect">
            <a:avLst/>
          </a:prstGeom>
          <a:noFill/>
        </p:spPr>
        <p:txBody>
          <a:bodyPr wrap="square" rtlCol="0">
            <a:spAutoFit/>
          </a:bodyPr>
          <a:lstStyle/>
          <a:p>
            <a:pPr algn="ctr"/>
            <a:r>
              <a:rPr lang="en-US" sz="2400" b="1" i="1" dirty="0"/>
              <a:t>The governments of Myanmar and Bangladesh signed a </a:t>
            </a:r>
            <a:r>
              <a:rPr lang="en-US" sz="2400" b="1" i="1" dirty="0" smtClean="0"/>
              <a:t>memorandam  of undertanding</a:t>
            </a:r>
            <a:r>
              <a:rPr lang="en-US" sz="2400" b="1" i="1" dirty="0"/>
              <a:t> on 23 November 2017 regarding the repatriation of Rohingya refugees to Rakhine State. So We are Are Successful About Repatriation.</a:t>
            </a:r>
          </a:p>
          <a:p>
            <a:endParaRPr lang="en-US" dirty="0"/>
          </a:p>
        </p:txBody>
      </p:sp>
      <p:sp>
        <p:nvSpPr>
          <p:cNvPr id="6" name="TextBox 5"/>
          <p:cNvSpPr txBox="1"/>
          <p:nvPr/>
        </p:nvSpPr>
        <p:spPr>
          <a:xfrm>
            <a:off x="6248400" y="6553200"/>
            <a:ext cx="2895600" cy="646331"/>
          </a:xfrm>
          <a:prstGeom prst="rect">
            <a:avLst/>
          </a:prstGeom>
          <a:noFill/>
        </p:spPr>
        <p:txBody>
          <a:bodyPr wrap="square" rtlCol="0">
            <a:spAutoFit/>
          </a:bodyPr>
          <a:lstStyle/>
          <a:p>
            <a:r>
              <a:rPr lang="en-US" dirty="0" smtClean="0">
                <a:solidFill>
                  <a:srgbClr val="FF0000"/>
                </a:solidFill>
              </a:rPr>
              <a:t>       Presentation  ENG-</a:t>
            </a:r>
            <a:r>
              <a:rPr lang="en-US" dirty="0" smtClean="0">
                <a:solidFill>
                  <a:srgbClr val="FF0000"/>
                </a:solidFill>
                <a:latin typeface="Times New Roman" pitchFamily="18" charset="0"/>
                <a:cs typeface="Times New Roman" pitchFamily="18" charset="0"/>
              </a:rPr>
              <a:t>101</a:t>
            </a:r>
            <a:endParaRPr lang="en-US" dirty="0" smtClean="0">
              <a:solidFill>
                <a:srgbClr val="FF0000"/>
              </a:solidFill>
            </a:endParaRPr>
          </a:p>
          <a:p>
            <a:endParaRPr lang="en-US" dirty="0">
              <a:solidFill>
                <a:srgbClr val="FF0000"/>
              </a:solidFill>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95600"/>
            <a:ext cx="8991600" cy="923330"/>
          </a:xfrm>
          <a:prstGeom prst="rect">
            <a:avLst/>
          </a:prstGeom>
          <a:noFill/>
        </p:spPr>
        <p:txBody>
          <a:bodyPr wrap="square" rtlCol="0">
            <a:spAutoFit/>
          </a:bodyPr>
          <a:lstStyle/>
          <a:p>
            <a:pPr algn="ctr"/>
            <a:r>
              <a:rPr lang="en-US" sz="5400" dirty="0" smtClean="0">
                <a:solidFill>
                  <a:srgbClr val="00B050"/>
                </a:solidFill>
              </a:rPr>
              <a:t>THANK TOU</a:t>
            </a:r>
            <a:endParaRPr lang="en-US" sz="5400" dirty="0">
              <a:solidFill>
                <a:srgbClr val="00B050"/>
              </a:solidFill>
            </a:endParaRPr>
          </a:p>
        </p:txBody>
      </p:sp>
    </p:spTree>
  </p:cSld>
  <p:clrMapOvr>
    <a:masterClrMapping/>
  </p:clrMapOvr>
  <p:transition>
    <p:cover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TotalTime>
  <Words>179</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Slide 2</vt:lpstr>
      <vt:lpstr>Slide 3</vt:lpstr>
      <vt:lpstr>Slide 4</vt:lpstr>
      <vt:lpstr>Slide 5</vt:lpstr>
      <vt:lpstr>Slide 6</vt:lpstr>
      <vt:lpstr>Slide 7</vt:lpstr>
      <vt:lpstr>Slide 8</vt:lpstr>
      <vt:lpstr>Slide 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ismail - [2010]</dc:creator>
  <cp:lastModifiedBy>ismail - [2010]</cp:lastModifiedBy>
  <cp:revision>13</cp:revision>
  <dcterms:created xsi:type="dcterms:W3CDTF">2019-04-21T10:50:48Z</dcterms:created>
  <dcterms:modified xsi:type="dcterms:W3CDTF">2020-07-19T13:07:07Z</dcterms:modified>
</cp:coreProperties>
</file>