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81" r:id="rId4"/>
    <p:sldId id="258" r:id="rId5"/>
    <p:sldId id="306" r:id="rId6"/>
    <p:sldId id="291" r:id="rId7"/>
    <p:sldId id="305" r:id="rId8"/>
    <p:sldId id="302" r:id="rId9"/>
    <p:sldId id="316" r:id="rId10"/>
    <p:sldId id="284" r:id="rId11"/>
    <p:sldId id="261" r:id="rId12"/>
    <p:sldId id="293" r:id="rId13"/>
    <p:sldId id="307" r:id="rId14"/>
    <p:sldId id="309" r:id="rId15"/>
    <p:sldId id="308" r:id="rId16"/>
    <p:sldId id="285" r:id="rId17"/>
    <p:sldId id="262" r:id="rId18"/>
    <p:sldId id="286" r:id="rId19"/>
    <p:sldId id="310" r:id="rId20"/>
    <p:sldId id="296" r:id="rId21"/>
    <p:sldId id="311" r:id="rId22"/>
    <p:sldId id="312" r:id="rId23"/>
    <p:sldId id="313" r:id="rId24"/>
    <p:sldId id="314" r:id="rId25"/>
    <p:sldId id="315" r:id="rId26"/>
    <p:sldId id="299" r:id="rId27"/>
    <p:sldId id="265" r:id="rId28"/>
    <p:sldId id="289" r:id="rId29"/>
    <p:sldId id="280"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03" autoAdjust="0"/>
    <p:restoredTop sz="94660"/>
  </p:normalViewPr>
  <p:slideViewPr>
    <p:cSldViewPr>
      <p:cViewPr>
        <p:scale>
          <a:sx n="75" d="100"/>
          <a:sy n="75" d="100"/>
        </p:scale>
        <p:origin x="-1128"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ED51B8C-9E4A-4A28-AB0A-D8418F72DE06}" type="datetimeFigureOut">
              <a:rPr lang="en-US" smtClean="0"/>
              <a:pPr/>
              <a:t>7/25/2021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6C42B4D-F134-45E2-9344-4BBAEB0BE8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D51B8C-9E4A-4A28-AB0A-D8418F72DE06}" type="datetimeFigureOut">
              <a:rPr lang="en-US" smtClean="0"/>
              <a:pPr/>
              <a:t>7/25/2021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C42B4D-F134-45E2-9344-4BBAEB0BE8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ED51B8C-9E4A-4A28-AB0A-D8418F72DE06}" type="datetimeFigureOut">
              <a:rPr lang="en-US" smtClean="0"/>
              <a:pPr/>
              <a:t>7/25/2021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6C42B4D-F134-45E2-9344-4BBAEB0BE8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D51B8C-9E4A-4A28-AB0A-D8418F72DE06}" type="datetimeFigureOut">
              <a:rPr lang="en-US" smtClean="0"/>
              <a:pPr/>
              <a:t>7/25/2021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C42B4D-F134-45E2-9344-4BBAEB0BE8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ED51B8C-9E4A-4A28-AB0A-D8418F72DE06}" type="datetimeFigureOut">
              <a:rPr lang="en-US" smtClean="0"/>
              <a:pPr/>
              <a:t>7/25/2021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6C42B4D-F134-45E2-9344-4BBAEB0BE8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D51B8C-9E4A-4A28-AB0A-D8418F72DE06}" type="datetimeFigureOut">
              <a:rPr lang="en-US" smtClean="0"/>
              <a:pPr/>
              <a:t>7/25/2021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6C42B4D-F134-45E2-9344-4BBAEB0BE8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D51B8C-9E4A-4A28-AB0A-D8418F72DE06}" type="datetimeFigureOut">
              <a:rPr lang="en-US" smtClean="0"/>
              <a:pPr/>
              <a:t>7/25/2021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6C42B4D-F134-45E2-9344-4BBAEB0BE8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ED51B8C-9E4A-4A28-AB0A-D8418F72DE06}" type="datetimeFigureOut">
              <a:rPr lang="en-US" smtClean="0"/>
              <a:pPr/>
              <a:t>7/25/2021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6C42B4D-F134-45E2-9344-4BBAEB0BE8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ED51B8C-9E4A-4A28-AB0A-D8418F72DE06}" type="datetimeFigureOut">
              <a:rPr lang="en-US" smtClean="0"/>
              <a:pPr/>
              <a:t>7/25/2021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76C42B4D-F134-45E2-9344-4BBAEB0BE8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D51B8C-9E4A-4A28-AB0A-D8418F72DE06}" type="datetimeFigureOut">
              <a:rPr lang="en-US" smtClean="0"/>
              <a:pPr/>
              <a:t>7/25/2021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6C42B4D-F134-45E2-9344-4BBAEB0BE8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ED51B8C-9E4A-4A28-AB0A-D8418F72DE06}" type="datetimeFigureOut">
              <a:rPr lang="en-US" smtClean="0"/>
              <a:pPr/>
              <a:t>7/25/2021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6C42B4D-F134-45E2-9344-4BBAEB0BE85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ED51B8C-9E4A-4A28-AB0A-D8418F72DE06}" type="datetimeFigureOut">
              <a:rPr lang="en-US" smtClean="0"/>
              <a:pPr/>
              <a:t>7/25/2021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6C42B4D-F134-45E2-9344-4BBAEB0BE8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304800"/>
            <a:ext cx="5105400" cy="1953768"/>
          </a:xfrm>
        </p:spPr>
        <p:txBody>
          <a:bodyPr/>
          <a:lstStyle/>
          <a:p>
            <a:pPr algn="ctr"/>
            <a:r>
              <a:rPr lang="en-US" sz="2800" dirty="0" smtClean="0"/>
              <a:t>A project on Password Based Door Locking System</a:t>
            </a:r>
            <a:endParaRPr lang="en-US" sz="2800" dirty="0"/>
          </a:p>
        </p:txBody>
      </p:sp>
      <p:pic>
        <p:nvPicPr>
          <p:cNvPr id="4" name="Picture 3" descr="Bangladesh-University-of-Business-and-Technology.png"/>
          <p:cNvPicPr>
            <a:picLocks noChangeAspect="1"/>
          </p:cNvPicPr>
          <p:nvPr/>
        </p:nvPicPr>
        <p:blipFill>
          <a:blip r:embed="rId2" cstate="print"/>
          <a:stretch>
            <a:fillRect/>
          </a:stretch>
        </p:blipFill>
        <p:spPr>
          <a:xfrm>
            <a:off x="76200" y="152400"/>
            <a:ext cx="2514600" cy="1676400"/>
          </a:xfrm>
          <a:prstGeom prst="rect">
            <a:avLst/>
          </a:prstGeom>
        </p:spPr>
      </p:pic>
      <p:graphicFrame>
        <p:nvGraphicFramePr>
          <p:cNvPr id="5" name="Table 4"/>
          <p:cNvGraphicFramePr>
            <a:graphicFrameLocks noGrp="1"/>
          </p:cNvGraphicFramePr>
          <p:nvPr/>
        </p:nvGraphicFramePr>
        <p:xfrm>
          <a:off x="3048000" y="2590801"/>
          <a:ext cx="5867400" cy="3931920"/>
        </p:xfrm>
        <a:graphic>
          <a:graphicData uri="http://schemas.openxmlformats.org/drawingml/2006/table">
            <a:tbl>
              <a:tblPr firstRow="1" bandRow="1">
                <a:tableStyleId>{2D5ABB26-0587-4C30-8999-92F81FD0307C}</a:tableStyleId>
              </a:tblPr>
              <a:tblGrid>
                <a:gridCol w="3153727"/>
                <a:gridCol w="513398"/>
                <a:gridCol w="2200275"/>
              </a:tblGrid>
              <a:tr h="807011">
                <a:tc>
                  <a:txBody>
                    <a:bodyPr/>
                    <a:lstStyle/>
                    <a:p>
                      <a:pPr algn="r"/>
                      <a:r>
                        <a:rPr lang="en-US" sz="2400" u="sng" dirty="0" smtClean="0">
                          <a:solidFill>
                            <a:schemeClr val="bg1"/>
                          </a:solidFill>
                        </a:rPr>
                        <a:t>Present</a:t>
                      </a:r>
                      <a:r>
                        <a:rPr lang="en-US" sz="2400" u="sng" baseline="0" dirty="0" smtClean="0">
                          <a:solidFill>
                            <a:schemeClr val="bg1"/>
                          </a:solidFill>
                        </a:rPr>
                        <a:t>ed By</a:t>
                      </a:r>
                      <a:endParaRPr lang="en-US" sz="2400" u="sng"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endParaRPr lang="en-US" sz="2400" u="sng"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sz="2400" u="sng" dirty="0" smtClean="0">
                          <a:solidFill>
                            <a:schemeClr val="bg1"/>
                          </a:solidFill>
                        </a:rPr>
                        <a:t>Supervised By</a:t>
                      </a:r>
                    </a:p>
                    <a:p>
                      <a:endParaRPr lang="en-US" sz="2400" u="sng"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r>
              <a:tr h="701039">
                <a:tc>
                  <a:txBody>
                    <a:bodyPr/>
                    <a:lstStyle/>
                    <a:p>
                      <a:pPr algn="r"/>
                      <a:r>
                        <a:rPr lang="en-US" dirty="0" err="1" smtClean="0">
                          <a:solidFill>
                            <a:schemeClr val="bg1"/>
                          </a:solidFill>
                        </a:rPr>
                        <a:t>Mafuja</a:t>
                      </a:r>
                      <a:r>
                        <a:rPr lang="en-US" dirty="0" smtClean="0">
                          <a:solidFill>
                            <a:schemeClr val="bg1"/>
                          </a:solidFill>
                        </a:rPr>
                        <a:t> </a:t>
                      </a:r>
                      <a:r>
                        <a:rPr lang="en-US" dirty="0" err="1" smtClean="0">
                          <a:solidFill>
                            <a:schemeClr val="bg1"/>
                          </a:solidFill>
                        </a:rPr>
                        <a:t>Akter</a:t>
                      </a:r>
                      <a:r>
                        <a:rPr lang="en-US" dirty="0" smtClean="0">
                          <a:solidFill>
                            <a:schemeClr val="bg1"/>
                          </a:solidFill>
                        </a:rPr>
                        <a:t> </a:t>
                      </a:r>
                      <a:r>
                        <a:rPr lang="en-US" dirty="0" err="1" smtClean="0">
                          <a:solidFill>
                            <a:schemeClr val="bg1"/>
                          </a:solidFill>
                        </a:rPr>
                        <a:t>Mitu</a:t>
                      </a:r>
                      <a:endParaRPr lang="en-US" baseline="0" dirty="0" smtClean="0">
                        <a:solidFill>
                          <a:schemeClr val="bg1"/>
                        </a:solidFill>
                      </a:endParaRPr>
                    </a:p>
                    <a:p>
                      <a:pPr algn="r"/>
                      <a:r>
                        <a:rPr lang="en-US" baseline="0" dirty="0" smtClean="0">
                          <a:solidFill>
                            <a:schemeClr val="bg1"/>
                          </a:solidFill>
                        </a:rPr>
                        <a:t> (18192103068)</a:t>
                      </a:r>
                      <a:endParaRPr lang="en-US"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kumimoji="0" lang="en-US" b="0" i="0" kern="1200" dirty="0" smtClean="0">
                          <a:solidFill>
                            <a:schemeClr val="bg1"/>
                          </a:solidFill>
                          <a:latin typeface="+mn-lt"/>
                          <a:ea typeface="+mn-ea"/>
                          <a:cs typeface="+mn-cs"/>
                        </a:rPr>
                        <a:t>Md. Anwar </a:t>
                      </a:r>
                      <a:r>
                        <a:rPr kumimoji="0" lang="en-US" b="0" i="0" kern="1200" dirty="0" err="1" smtClean="0">
                          <a:solidFill>
                            <a:schemeClr val="bg1"/>
                          </a:solidFill>
                          <a:latin typeface="+mn-lt"/>
                          <a:ea typeface="+mn-ea"/>
                          <a:cs typeface="+mn-cs"/>
                        </a:rPr>
                        <a:t>Hussen</a:t>
                      </a:r>
                      <a:r>
                        <a:rPr kumimoji="0" lang="en-US" b="0" i="0" kern="1200" dirty="0" smtClean="0">
                          <a:solidFill>
                            <a:schemeClr val="bg1"/>
                          </a:solidFill>
                          <a:latin typeface="+mn-lt"/>
                          <a:ea typeface="+mn-ea"/>
                          <a:cs typeface="+mn-cs"/>
                        </a:rPr>
                        <a:t> </a:t>
                      </a:r>
                      <a:r>
                        <a:rPr kumimoji="0" lang="en-US" b="0" i="0" kern="1200" dirty="0" err="1" smtClean="0">
                          <a:solidFill>
                            <a:schemeClr val="bg1"/>
                          </a:solidFill>
                          <a:latin typeface="+mn-lt"/>
                          <a:ea typeface="+mn-ea"/>
                          <a:cs typeface="+mn-cs"/>
                        </a:rPr>
                        <a:t>Wadud</a:t>
                      </a:r>
                      <a:endParaRPr kumimoji="0" lang="en-US" b="0" i="0" kern="1200" dirty="0" smtClean="0">
                        <a:solidFill>
                          <a:schemeClr val="bg1"/>
                        </a:solidFill>
                        <a:latin typeface="+mn-lt"/>
                        <a:ea typeface="+mn-ea"/>
                        <a:cs typeface="+mn-cs"/>
                      </a:endParaRPr>
                    </a:p>
                    <a:p>
                      <a:r>
                        <a:rPr lang="en-US" baseline="0" dirty="0" smtClean="0">
                          <a:solidFill>
                            <a:schemeClr val="bg1"/>
                          </a:solidFill>
                        </a:rPr>
                        <a:t>Assistant Professor</a:t>
                      </a:r>
                      <a:endParaRPr lang="en-US"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r>
              <a:tr h="896679">
                <a:tc>
                  <a:txBody>
                    <a:bodyPr/>
                    <a:lstStyle/>
                    <a:p>
                      <a:pPr algn="r"/>
                      <a:r>
                        <a:rPr lang="en-US" dirty="0" smtClean="0">
                          <a:solidFill>
                            <a:schemeClr val="bg1"/>
                          </a:solidFill>
                        </a:rPr>
                        <a:t>S M</a:t>
                      </a:r>
                      <a:r>
                        <a:rPr lang="en-US" baseline="0" dirty="0" smtClean="0">
                          <a:solidFill>
                            <a:schemeClr val="bg1"/>
                          </a:solidFill>
                        </a:rPr>
                        <a:t> </a:t>
                      </a:r>
                      <a:r>
                        <a:rPr lang="en-US" baseline="0" dirty="0" err="1" smtClean="0">
                          <a:solidFill>
                            <a:schemeClr val="bg1"/>
                          </a:solidFill>
                        </a:rPr>
                        <a:t>Masfequier</a:t>
                      </a:r>
                      <a:r>
                        <a:rPr lang="en-US" baseline="0" dirty="0" smtClean="0">
                          <a:solidFill>
                            <a:schemeClr val="bg1"/>
                          </a:solidFill>
                        </a:rPr>
                        <a:t> </a:t>
                      </a:r>
                      <a:r>
                        <a:rPr lang="en-US" baseline="0" dirty="0" err="1" smtClean="0">
                          <a:solidFill>
                            <a:schemeClr val="bg1"/>
                          </a:solidFill>
                        </a:rPr>
                        <a:t>Rahman</a:t>
                      </a:r>
                      <a:r>
                        <a:rPr lang="en-US" baseline="0" dirty="0" smtClean="0">
                          <a:solidFill>
                            <a:schemeClr val="bg1"/>
                          </a:solidFill>
                        </a:rPr>
                        <a:t> </a:t>
                      </a:r>
                      <a:r>
                        <a:rPr lang="en-US" baseline="0" dirty="0" err="1" smtClean="0">
                          <a:solidFill>
                            <a:schemeClr val="bg1"/>
                          </a:solidFill>
                        </a:rPr>
                        <a:t>Swapno</a:t>
                      </a:r>
                      <a:endParaRPr lang="en-US" baseline="0" dirty="0" smtClean="0">
                        <a:solidFill>
                          <a:schemeClr val="bg1"/>
                        </a:solidFill>
                      </a:endParaRPr>
                    </a:p>
                    <a:p>
                      <a:pPr algn="r"/>
                      <a:r>
                        <a:rPr lang="en-US" baseline="0" dirty="0" smtClean="0">
                          <a:solidFill>
                            <a:schemeClr val="bg1"/>
                          </a:solidFill>
                        </a:rPr>
                        <a:t>(18192103087)</a:t>
                      </a:r>
                      <a:endParaRPr lang="en-US"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smtClean="0">
                          <a:solidFill>
                            <a:schemeClr val="bg1"/>
                          </a:solidFill>
                        </a:rPr>
                        <a:t>Dept. Of CSE</a:t>
                      </a:r>
                    </a:p>
                    <a:p>
                      <a:r>
                        <a:rPr lang="en-US" dirty="0" smtClean="0">
                          <a:solidFill>
                            <a:schemeClr val="bg1"/>
                          </a:solidFill>
                        </a:rPr>
                        <a:t>(BUBT)</a:t>
                      </a:r>
                      <a:endParaRPr lang="en-US"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r>
              <a:tr h="627676">
                <a:tc>
                  <a:txBody>
                    <a:bodyPr/>
                    <a:lstStyle/>
                    <a:p>
                      <a:pPr algn="r"/>
                      <a:r>
                        <a:rPr lang="en-US" baseline="0" dirty="0" err="1" smtClean="0">
                          <a:solidFill>
                            <a:schemeClr val="bg1"/>
                          </a:solidFill>
                        </a:rPr>
                        <a:t>Asraful</a:t>
                      </a:r>
                      <a:r>
                        <a:rPr lang="en-US" baseline="0" dirty="0" smtClean="0">
                          <a:solidFill>
                            <a:schemeClr val="bg1"/>
                          </a:solidFill>
                        </a:rPr>
                        <a:t> Islam</a:t>
                      </a:r>
                    </a:p>
                    <a:p>
                      <a:pPr algn="r"/>
                      <a:r>
                        <a:rPr lang="en-US" baseline="0" dirty="0" smtClean="0">
                          <a:solidFill>
                            <a:schemeClr val="bg1"/>
                          </a:solidFill>
                        </a:rPr>
                        <a:t>(18192103070)</a:t>
                      </a:r>
                    </a:p>
                  </a:txBody>
                  <a:tcPr>
                    <a:lnL>
                      <a:noFill/>
                    </a:lnL>
                    <a:lnR>
                      <a:noFill/>
                    </a:lnR>
                    <a:lnT>
                      <a:noFill/>
                    </a:lnT>
                    <a:lnB>
                      <a:noFill/>
                    </a:lnB>
                    <a:lnTlToBr w="12700" cmpd="sng">
                      <a:noFill/>
                      <a:prstDash val="solid"/>
                    </a:lnTlToBr>
                    <a:lnBlToTr w="12700" cmpd="sng">
                      <a:noFill/>
                      <a:prstDash val="solid"/>
                    </a:lnBlToTr>
                  </a:tcPr>
                </a:tc>
                <a:tc>
                  <a:txBody>
                    <a:bodyPr/>
                    <a:lstStyle/>
                    <a:p>
                      <a:endParaRPr lang="en-US">
                        <a:solidFill>
                          <a:schemeClr val="bg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r>
              <a:tr h="627676">
                <a:tc>
                  <a:txBody>
                    <a:bodyPr/>
                    <a:lstStyle/>
                    <a:p>
                      <a:pPr algn="r"/>
                      <a:r>
                        <a:rPr lang="en-US" dirty="0" err="1" smtClean="0">
                          <a:solidFill>
                            <a:schemeClr val="bg1"/>
                          </a:solidFill>
                        </a:rPr>
                        <a:t>Rahnuma</a:t>
                      </a:r>
                      <a:r>
                        <a:rPr lang="en-US" dirty="0" smtClean="0">
                          <a:solidFill>
                            <a:schemeClr val="bg1"/>
                          </a:solidFill>
                        </a:rPr>
                        <a:t> </a:t>
                      </a:r>
                      <a:r>
                        <a:rPr lang="en-US" dirty="0" err="1" smtClean="0">
                          <a:solidFill>
                            <a:schemeClr val="bg1"/>
                          </a:solidFill>
                        </a:rPr>
                        <a:t>Nurain</a:t>
                      </a:r>
                      <a:r>
                        <a:rPr lang="en-US" dirty="0" smtClean="0">
                          <a:solidFill>
                            <a:schemeClr val="bg1"/>
                          </a:solidFill>
                        </a:rPr>
                        <a:t> </a:t>
                      </a:r>
                      <a:r>
                        <a:rPr lang="en-US" dirty="0" err="1" smtClean="0">
                          <a:solidFill>
                            <a:schemeClr val="bg1"/>
                          </a:solidFill>
                        </a:rPr>
                        <a:t>Sujana</a:t>
                      </a:r>
                      <a:endParaRPr lang="en-US" baseline="0" dirty="0" smtClean="0">
                        <a:solidFill>
                          <a:schemeClr val="bg1"/>
                        </a:solidFill>
                      </a:endParaRPr>
                    </a:p>
                    <a:p>
                      <a:pPr algn="r"/>
                      <a:r>
                        <a:rPr lang="en-US" baseline="0" dirty="0" smtClean="0">
                          <a:solidFill>
                            <a:schemeClr val="bg1"/>
                          </a:solidFill>
                        </a:rPr>
                        <a:t>(18192103049)</a:t>
                      </a:r>
                    </a:p>
                  </a:txBody>
                  <a:tcPr>
                    <a:lnL>
                      <a:noFill/>
                    </a:lnL>
                    <a:lnR>
                      <a:noFill/>
                    </a:lnR>
                    <a:lnT>
                      <a:noFill/>
                    </a:lnT>
                    <a:lnB>
                      <a:noFill/>
                    </a:lnB>
                    <a:lnTlToBr w="12700" cmpd="sng">
                      <a:noFill/>
                      <a:prstDash val="solid"/>
                    </a:lnTlToBr>
                    <a:lnBlToTr w="12700" cmpd="sng">
                      <a:noFill/>
                      <a:prstDash val="solid"/>
                    </a:lnBlToTr>
                  </a:tcPr>
                </a:tc>
                <a:tc>
                  <a:txBody>
                    <a:bodyPr/>
                    <a:lstStyle/>
                    <a:p>
                      <a:endParaRPr lang="en-US">
                        <a:solidFill>
                          <a:schemeClr val="bg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r>
            </a:tbl>
          </a:graphicData>
        </a:graphic>
      </p:graphicFrame>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1600" y="1219200"/>
            <a:ext cx="3560298" cy="2057400"/>
          </a:xfrm>
        </p:spPr>
        <p:txBody>
          <a:bodyPr/>
          <a:lstStyle/>
          <a:p>
            <a:pPr algn="r"/>
            <a:r>
              <a:rPr lang="en-US" dirty="0" smtClean="0"/>
              <a:t>Component used</a:t>
            </a:r>
            <a:endParaRPr lang="en-US" dirty="0"/>
          </a:p>
        </p:txBody>
      </p:sp>
      <p:pic>
        <p:nvPicPr>
          <p:cNvPr id="7" name="Picture Placeholder 6" descr="987-9870854_choose-our-search-engine-optimization-plan-for-your.png"/>
          <p:cNvPicPr>
            <a:picLocks noGrp="1" noChangeAspect="1"/>
          </p:cNvPicPr>
          <p:nvPr>
            <p:ph type="pic" idx="1"/>
          </p:nvPr>
        </p:nvPicPr>
        <p:blipFill>
          <a:blip r:embed="rId2" cstate="print"/>
          <a:srcRect l="16939" r="16939"/>
          <a:stretch>
            <a:fillRect/>
          </a:stretch>
        </p:blipFill>
        <p:spPr/>
      </p:pic>
    </p:spTree>
  </p:cSld>
  <p:clrMapOvr>
    <a:masterClrMapping/>
  </p:clrMapOvr>
  <p:transition>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Arduino-uno</a:t>
            </a:r>
            <a:endParaRPr lang="en-US" dirty="0"/>
          </a:p>
        </p:txBody>
      </p:sp>
      <p:sp>
        <p:nvSpPr>
          <p:cNvPr id="8" name="Content Placeholder 7"/>
          <p:cNvSpPr>
            <a:spLocks noGrp="1"/>
          </p:cNvSpPr>
          <p:nvPr>
            <p:ph idx="1"/>
          </p:nvPr>
        </p:nvSpPr>
        <p:spPr/>
        <p:txBody>
          <a:bodyPr>
            <a:normAutofit/>
          </a:bodyPr>
          <a:lstStyle/>
          <a:p>
            <a:pPr algn="just">
              <a:buNone/>
            </a:pPr>
            <a:r>
              <a:rPr lang="en-US" sz="2800" dirty="0" smtClean="0"/>
              <a:t>   The </a:t>
            </a:r>
            <a:r>
              <a:rPr lang="en-US" sz="2800" dirty="0" err="1" smtClean="0"/>
              <a:t>Arduino</a:t>
            </a:r>
            <a:r>
              <a:rPr lang="en-US" sz="2800" dirty="0" smtClean="0"/>
              <a:t> Uno is an open-source microcontroller board based on the Microchip ATmega328P microcontroller.</a:t>
            </a:r>
          </a:p>
          <a:p>
            <a:pPr algn="just">
              <a:buNone/>
            </a:pPr>
            <a:endParaRPr lang="en-US" sz="2800" dirty="0"/>
          </a:p>
        </p:txBody>
      </p:sp>
      <p:pic>
        <p:nvPicPr>
          <p:cNvPr id="9" name="Picture 8" descr="arduino-uno-ch340-500x500.jpg"/>
          <p:cNvPicPr>
            <a:picLocks noChangeAspect="1"/>
          </p:cNvPicPr>
          <p:nvPr/>
        </p:nvPicPr>
        <p:blipFill>
          <a:blip r:embed="rId2"/>
          <a:stretch>
            <a:fillRect/>
          </a:stretch>
        </p:blipFill>
        <p:spPr>
          <a:xfrm>
            <a:off x="1752600" y="3124200"/>
            <a:ext cx="4762500" cy="3009900"/>
          </a:xfrm>
          <a:prstGeom prst="rect">
            <a:avLst/>
          </a:prstGeom>
        </p:spPr>
      </p:pic>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err="1" smtClean="0"/>
              <a:t>Lcd</a:t>
            </a:r>
            <a:r>
              <a:rPr lang="en-US" dirty="0" smtClean="0"/>
              <a:t>(16x2)</a:t>
            </a:r>
          </a:p>
        </p:txBody>
      </p:sp>
      <p:sp>
        <p:nvSpPr>
          <p:cNvPr id="3" name="Content Placeholder 2"/>
          <p:cNvSpPr>
            <a:spLocks noGrp="1"/>
          </p:cNvSpPr>
          <p:nvPr>
            <p:ph idx="1"/>
          </p:nvPr>
        </p:nvSpPr>
        <p:spPr/>
        <p:txBody>
          <a:bodyPr>
            <a:normAutofit/>
          </a:bodyPr>
          <a:lstStyle/>
          <a:p>
            <a:pPr algn="just">
              <a:buNone/>
            </a:pPr>
            <a:r>
              <a:rPr lang="en-US" sz="2800" dirty="0" smtClean="0"/>
              <a:t>   These are the final indicating devices for displaying the information.</a:t>
            </a:r>
          </a:p>
          <a:p>
            <a:pPr>
              <a:buNone/>
            </a:pPr>
            <a:endParaRPr lang="en-US" sz="2800" dirty="0" smtClean="0"/>
          </a:p>
          <a:p>
            <a:pPr>
              <a:buNone/>
            </a:pPr>
            <a:endParaRPr lang="en-US" dirty="0"/>
          </a:p>
        </p:txBody>
      </p:sp>
      <p:pic>
        <p:nvPicPr>
          <p:cNvPr id="4" name="Picture 3" descr="download.png"/>
          <p:cNvPicPr>
            <a:picLocks noChangeAspect="1"/>
          </p:cNvPicPr>
          <p:nvPr/>
        </p:nvPicPr>
        <p:blipFill>
          <a:blip r:embed="rId2"/>
          <a:stretch>
            <a:fillRect/>
          </a:stretch>
        </p:blipFill>
        <p:spPr>
          <a:xfrm>
            <a:off x="2590800" y="3886200"/>
            <a:ext cx="2943225" cy="1552575"/>
          </a:xfrm>
          <a:prstGeom prst="rect">
            <a:avLst/>
          </a:prstGeom>
        </p:spPr>
      </p:pic>
    </p:spTree>
  </p:cSld>
  <p:clrMapOvr>
    <a:masterClrMapping/>
  </p:clrMapOvr>
  <p:transition>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a:t>
            </a:r>
            <a:endParaRPr lang="en-US" dirty="0"/>
          </a:p>
        </p:txBody>
      </p:sp>
      <p:sp>
        <p:nvSpPr>
          <p:cNvPr id="3" name="Content Placeholder 2"/>
          <p:cNvSpPr>
            <a:spLocks noGrp="1"/>
          </p:cNvSpPr>
          <p:nvPr>
            <p:ph idx="1"/>
          </p:nvPr>
        </p:nvSpPr>
        <p:spPr/>
        <p:txBody>
          <a:bodyPr/>
          <a:lstStyle/>
          <a:p>
            <a:pPr algn="just">
              <a:buNone/>
            </a:pPr>
            <a:r>
              <a:rPr lang="en-US" sz="2800" dirty="0" smtClean="0"/>
              <a:t>   A light-emitting diode (</a:t>
            </a:r>
            <a:r>
              <a:rPr lang="en-US" sz="2800" b="1" dirty="0" smtClean="0"/>
              <a:t>LED</a:t>
            </a:r>
            <a:r>
              <a:rPr lang="en-US" sz="2800" dirty="0" smtClean="0"/>
              <a:t>) is a semiconductor device that emits light when an electric current is passed through it.</a:t>
            </a:r>
          </a:p>
          <a:p>
            <a:pPr algn="just">
              <a:buNone/>
            </a:pPr>
            <a:endParaRPr lang="en-US" dirty="0"/>
          </a:p>
        </p:txBody>
      </p:sp>
      <p:pic>
        <p:nvPicPr>
          <p:cNvPr id="4" name="Picture 3" descr="led_AOuhtzYEQe.png"/>
          <p:cNvPicPr>
            <a:picLocks noChangeAspect="1"/>
          </p:cNvPicPr>
          <p:nvPr/>
        </p:nvPicPr>
        <p:blipFill>
          <a:blip r:embed="rId2"/>
          <a:stretch>
            <a:fillRect/>
          </a:stretch>
        </p:blipFill>
        <p:spPr>
          <a:xfrm>
            <a:off x="2286000" y="3657600"/>
            <a:ext cx="4267200" cy="3200400"/>
          </a:xfrm>
          <a:prstGeom prst="rect">
            <a:avLst/>
          </a:prstGeom>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Keypad(4x4)</a:t>
            </a:r>
            <a:endParaRPr lang="en-US" dirty="0"/>
          </a:p>
        </p:txBody>
      </p:sp>
      <p:sp>
        <p:nvSpPr>
          <p:cNvPr id="3" name="Content Placeholder 2"/>
          <p:cNvSpPr>
            <a:spLocks noGrp="1"/>
          </p:cNvSpPr>
          <p:nvPr>
            <p:ph idx="1"/>
          </p:nvPr>
        </p:nvSpPr>
        <p:spPr/>
        <p:txBody>
          <a:bodyPr/>
          <a:lstStyle/>
          <a:p>
            <a:pPr algn="just">
              <a:buNone/>
            </a:pPr>
            <a:r>
              <a:rPr lang="en-US" sz="2400" dirty="0" smtClean="0"/>
              <a:t>   It is an input device that helps enter a code to open the door .This block gives the entered code signals to the microcontroller.</a:t>
            </a:r>
          </a:p>
          <a:p>
            <a:pPr>
              <a:buNone/>
            </a:pPr>
            <a:endParaRPr lang="en-US" dirty="0"/>
          </a:p>
        </p:txBody>
      </p:sp>
      <p:pic>
        <p:nvPicPr>
          <p:cNvPr id="4" name="Picture 3" descr="4x4-membrane-keypad-500x500.jpg"/>
          <p:cNvPicPr>
            <a:picLocks noChangeAspect="1"/>
          </p:cNvPicPr>
          <p:nvPr/>
        </p:nvPicPr>
        <p:blipFill>
          <a:blip r:embed="rId2"/>
          <a:stretch>
            <a:fillRect/>
          </a:stretch>
        </p:blipFill>
        <p:spPr>
          <a:xfrm>
            <a:off x="1828800" y="2971800"/>
            <a:ext cx="4800600" cy="3886200"/>
          </a:xfrm>
          <a:prstGeom prst="rect">
            <a:avLst/>
          </a:prstGeom>
        </p:spPr>
      </p:pic>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servo</a:t>
            </a:r>
            <a:endParaRPr lang="en-US" dirty="0"/>
          </a:p>
        </p:txBody>
      </p:sp>
      <p:sp>
        <p:nvSpPr>
          <p:cNvPr id="7" name="Content Placeholder 6"/>
          <p:cNvSpPr>
            <a:spLocks noGrp="1"/>
          </p:cNvSpPr>
          <p:nvPr>
            <p:ph idx="1"/>
          </p:nvPr>
        </p:nvSpPr>
        <p:spPr/>
        <p:txBody>
          <a:bodyPr/>
          <a:lstStyle/>
          <a:p>
            <a:pPr algn="just">
              <a:buNone/>
            </a:pPr>
            <a:r>
              <a:rPr lang="en-US" sz="2800" dirty="0" smtClean="0"/>
              <a:t>   A servomotor is a rotary actuator or linear actuator that allows for precise control of </a:t>
            </a:r>
            <a:r>
              <a:rPr lang="en-US" sz="2800" dirty="0" err="1" smtClean="0"/>
              <a:t>angularor</a:t>
            </a:r>
            <a:r>
              <a:rPr lang="en-US" sz="2800" dirty="0" smtClean="0"/>
              <a:t> linear position, velocity and acceleration.</a:t>
            </a:r>
          </a:p>
          <a:p>
            <a:pPr>
              <a:buNone/>
            </a:pPr>
            <a:endParaRPr lang="en-US" sz="2800" dirty="0" smtClean="0"/>
          </a:p>
          <a:p>
            <a:pPr>
              <a:buNone/>
            </a:pPr>
            <a:endParaRPr lang="en-US" dirty="0"/>
          </a:p>
        </p:txBody>
      </p:sp>
      <p:pic>
        <p:nvPicPr>
          <p:cNvPr id="9" name="Picture 8" descr="mferkj49.JPG"/>
          <p:cNvPicPr>
            <a:picLocks noChangeAspect="1"/>
          </p:cNvPicPr>
          <p:nvPr/>
        </p:nvPicPr>
        <p:blipFill>
          <a:blip r:embed="rId2"/>
          <a:stretch>
            <a:fillRect/>
          </a:stretch>
        </p:blipFill>
        <p:spPr>
          <a:xfrm>
            <a:off x="2819400" y="3581400"/>
            <a:ext cx="3276600" cy="2743200"/>
          </a:xfrm>
          <a:prstGeom prst="rect">
            <a:avLst/>
          </a:prstGeom>
        </p:spPr>
      </p:pic>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7800" y="762000"/>
            <a:ext cx="3429000" cy="2057400"/>
          </a:xfrm>
        </p:spPr>
        <p:txBody>
          <a:bodyPr/>
          <a:lstStyle/>
          <a:p>
            <a:pPr algn="r"/>
            <a:r>
              <a:rPr lang="en-US" dirty="0" smtClean="0"/>
              <a:t>Software description</a:t>
            </a:r>
            <a:endParaRPr lang="en-US" dirty="0"/>
          </a:p>
        </p:txBody>
      </p:sp>
      <p:sp>
        <p:nvSpPr>
          <p:cNvPr id="6" name="Text Placeholder 5"/>
          <p:cNvSpPr>
            <a:spLocks noGrp="1"/>
          </p:cNvSpPr>
          <p:nvPr>
            <p:ph type="body" sz="half" idx="2"/>
          </p:nvPr>
        </p:nvSpPr>
        <p:spPr/>
        <p:txBody>
          <a:bodyPr/>
          <a:lstStyle/>
          <a:p>
            <a:endParaRPr lang="en-US" dirty="0"/>
          </a:p>
        </p:txBody>
      </p:sp>
      <p:pic>
        <p:nvPicPr>
          <p:cNvPr id="7" name="Picture Placeholder 6" descr="83-834225_scientific-data-analysis-data-analysis-logo-png.png"/>
          <p:cNvPicPr>
            <a:picLocks noGrp="1" noChangeAspect="1"/>
          </p:cNvPicPr>
          <p:nvPr>
            <p:ph type="pic" idx="1"/>
          </p:nvPr>
        </p:nvPicPr>
        <p:blipFill>
          <a:blip r:embed="rId2" cstate="print"/>
          <a:srcRect t="2146" b="2146"/>
          <a:stretch>
            <a:fillRect/>
          </a:stretch>
        </p:blipFill>
        <p:spPr>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spli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description</a:t>
            </a:r>
            <a:endParaRPr lang="en-US" dirty="0"/>
          </a:p>
        </p:txBody>
      </p:sp>
      <p:sp>
        <p:nvSpPr>
          <p:cNvPr id="12" name="Content Placeholder 11"/>
          <p:cNvSpPr>
            <a:spLocks noGrp="1"/>
          </p:cNvSpPr>
          <p:nvPr>
            <p:ph idx="1"/>
          </p:nvPr>
        </p:nvSpPr>
        <p:spPr/>
        <p:txBody>
          <a:bodyPr/>
          <a:lstStyle/>
          <a:p>
            <a:pPr algn="just">
              <a:buFont typeface="Wingdings" pitchFamily="2" charset="2"/>
              <a:buChar char="ü"/>
            </a:pPr>
            <a:r>
              <a:rPr lang="en-US" dirty="0" smtClean="0"/>
              <a:t> </a:t>
            </a:r>
            <a:r>
              <a:rPr lang="en-US" dirty="0" err="1" smtClean="0"/>
              <a:t>software:Tinkercad</a:t>
            </a:r>
            <a:r>
              <a:rPr lang="en-US" dirty="0" smtClean="0"/>
              <a:t> web based software is used for the simulation of circuit.</a:t>
            </a:r>
          </a:p>
          <a:p>
            <a:pPr algn="just">
              <a:buNone/>
            </a:pPr>
            <a:endParaRPr lang="en-US" dirty="0" smtClean="0"/>
          </a:p>
          <a:p>
            <a:pPr algn="just">
              <a:buFont typeface="Wingdings" pitchFamily="2" charset="2"/>
              <a:buChar char="ü"/>
            </a:pPr>
            <a:r>
              <a:rPr lang="en-US" dirty="0" smtClean="0"/>
              <a:t>Coding Used: Embedded </a:t>
            </a:r>
            <a:r>
              <a:rPr lang="en-US" dirty="0" err="1" smtClean="0"/>
              <a:t>c++</a:t>
            </a:r>
            <a:r>
              <a:rPr lang="en-US" dirty="0" smtClean="0"/>
              <a:t> language with the implementation</a:t>
            </a:r>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p:strips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dirty="0" smtClean="0"/>
              <a:t>Advantages</a:t>
            </a:r>
            <a:endParaRPr lang="en-US" dirty="0"/>
          </a:p>
        </p:txBody>
      </p:sp>
      <p:sp>
        <p:nvSpPr>
          <p:cNvPr id="6" name="Text Placeholder 5"/>
          <p:cNvSpPr>
            <a:spLocks noGrp="1"/>
          </p:cNvSpPr>
          <p:nvPr>
            <p:ph type="body" sz="half" idx="2"/>
          </p:nvPr>
        </p:nvSpPr>
        <p:spPr/>
        <p:txBody>
          <a:bodyPr/>
          <a:lstStyle/>
          <a:p>
            <a:endParaRPr lang="en-US"/>
          </a:p>
        </p:txBody>
      </p:sp>
      <p:pic>
        <p:nvPicPr>
          <p:cNvPr id="7" name="Picture Placeholder 6" descr="494-4941739_per-head-sports-betting-software-for-bookmaking-agents.png"/>
          <p:cNvPicPr>
            <a:picLocks noGrp="1" noChangeAspect="1"/>
          </p:cNvPicPr>
          <p:nvPr>
            <p:ph type="pic" idx="1"/>
          </p:nvPr>
        </p:nvPicPr>
        <p:blipFill>
          <a:blip r:embed="rId2" cstate="print"/>
          <a:srcRect l="12195" r="12195"/>
          <a:stretch>
            <a:fillRect/>
          </a:stretch>
        </p:blipFill>
        <p:spPr>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advantages</a:t>
            </a:r>
            <a:endParaRPr lang="en-US" dirty="0"/>
          </a:p>
        </p:txBody>
      </p:sp>
      <p:sp>
        <p:nvSpPr>
          <p:cNvPr id="6" name="Content Placeholder 5"/>
          <p:cNvSpPr>
            <a:spLocks noGrp="1"/>
          </p:cNvSpPr>
          <p:nvPr>
            <p:ph idx="1"/>
          </p:nvPr>
        </p:nvSpPr>
        <p:spPr/>
        <p:txBody>
          <a:bodyPr/>
          <a:lstStyle/>
          <a:p>
            <a:pPr algn="just">
              <a:buFont typeface="Wingdings" pitchFamily="2" charset="2"/>
              <a:buChar char="§"/>
            </a:pPr>
            <a:r>
              <a:rPr lang="en-US" dirty="0" smtClean="0"/>
              <a:t>No keys to be lost, stolen or occupied.</a:t>
            </a:r>
          </a:p>
          <a:p>
            <a:pPr algn="just">
              <a:buNone/>
            </a:pPr>
            <a:endParaRPr lang="en-US" dirty="0" smtClean="0"/>
          </a:p>
          <a:p>
            <a:pPr algn="just">
              <a:buFont typeface="Wingdings" pitchFamily="2" charset="2"/>
              <a:buChar char="§"/>
            </a:pPr>
            <a:r>
              <a:rPr lang="en-US" dirty="0" smtClean="0"/>
              <a:t>Can be locked using keypad.</a:t>
            </a:r>
          </a:p>
          <a:p>
            <a:pPr algn="just">
              <a:buNone/>
            </a:pPr>
            <a:endParaRPr lang="en-US" dirty="0" smtClean="0"/>
          </a:p>
          <a:p>
            <a:pPr algn="just">
              <a:buFont typeface="Wingdings" pitchFamily="2" charset="2"/>
              <a:buChar char="§"/>
            </a:pPr>
            <a:r>
              <a:rPr lang="en-US" dirty="0" err="1" smtClean="0"/>
              <a:t>Autmatic</a:t>
            </a:r>
            <a:r>
              <a:rPr lang="en-US" dirty="0" smtClean="0"/>
              <a:t> door opening.</a:t>
            </a:r>
          </a:p>
          <a:p>
            <a:pPr algn="just">
              <a:buNone/>
            </a:pPr>
            <a:endParaRPr lang="en-US" dirty="0" smtClean="0"/>
          </a:p>
          <a:p>
            <a:pPr algn="just">
              <a:buFont typeface="Wingdings" pitchFamily="2" charset="2"/>
              <a:buChar char="§"/>
            </a:pPr>
            <a:r>
              <a:rPr lang="en-US" dirty="0" err="1" smtClean="0"/>
              <a:t>Giives</a:t>
            </a:r>
            <a:r>
              <a:rPr lang="en-US" dirty="0" smtClean="0"/>
              <a:t> an indication for unauthorized entry.</a:t>
            </a:r>
          </a:p>
          <a:p>
            <a:pPr algn="just">
              <a:buNone/>
            </a:pPr>
            <a:endParaRPr lang="en-US" dirty="0" smtClean="0"/>
          </a:p>
          <a:p>
            <a:pPr algn="just">
              <a:buFont typeface="Wingdings" pitchFamily="2" charset="2"/>
              <a:buChar char="§"/>
            </a:pPr>
            <a:r>
              <a:rPr lang="en-US" dirty="0" smtClean="0"/>
              <a:t>totally cost efficient</a:t>
            </a:r>
            <a:endParaRPr lang="en-US"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 of this presentation</a:t>
            </a:r>
            <a:endParaRPr lang="en-US" dirty="0"/>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Ø"/>
            </a:pPr>
            <a:r>
              <a:rPr lang="en-US" dirty="0" smtClean="0">
                <a:solidFill>
                  <a:srgbClr val="7030A0"/>
                </a:solidFill>
              </a:rPr>
              <a:t>OBJECTIVE</a:t>
            </a:r>
          </a:p>
          <a:p>
            <a:pPr marL="514350" indent="-514350" algn="just">
              <a:buFont typeface="Wingdings" pitchFamily="2" charset="2"/>
              <a:buChar char="Ø"/>
            </a:pPr>
            <a:r>
              <a:rPr lang="en-US" dirty="0" smtClean="0">
                <a:solidFill>
                  <a:srgbClr val="7030A0"/>
                </a:solidFill>
              </a:rPr>
              <a:t>INTRODUCTION</a:t>
            </a:r>
          </a:p>
          <a:p>
            <a:pPr marL="514350" indent="-514350" algn="just">
              <a:buFont typeface="Wingdings" pitchFamily="2" charset="2"/>
              <a:buChar char="Ø"/>
            </a:pPr>
            <a:r>
              <a:rPr lang="en-US" dirty="0" smtClean="0">
                <a:solidFill>
                  <a:srgbClr val="7030A0"/>
                </a:solidFill>
              </a:rPr>
              <a:t>COMPONENTS USED</a:t>
            </a:r>
          </a:p>
          <a:p>
            <a:pPr marL="514350" indent="-514350" algn="just">
              <a:buFont typeface="Wingdings" pitchFamily="2" charset="2"/>
              <a:buChar char="Ø"/>
            </a:pPr>
            <a:r>
              <a:rPr lang="en-US" dirty="0" smtClean="0">
                <a:solidFill>
                  <a:srgbClr val="7030A0"/>
                </a:solidFill>
              </a:rPr>
              <a:t>SOFTWARE DESCRIPTION</a:t>
            </a:r>
          </a:p>
          <a:p>
            <a:pPr marL="514350" indent="-514350" algn="just">
              <a:buFont typeface="Wingdings" pitchFamily="2" charset="2"/>
              <a:buChar char="Ø"/>
            </a:pPr>
            <a:r>
              <a:rPr lang="en-US" dirty="0" smtClean="0">
                <a:solidFill>
                  <a:srgbClr val="7030A0"/>
                </a:solidFill>
              </a:rPr>
              <a:t>ADVANTAGES </a:t>
            </a:r>
          </a:p>
          <a:p>
            <a:pPr marL="514350" indent="-514350" algn="just">
              <a:buFont typeface="Wingdings" pitchFamily="2" charset="2"/>
              <a:buChar char="Ø"/>
            </a:pPr>
            <a:r>
              <a:rPr lang="en-US" dirty="0" smtClean="0">
                <a:solidFill>
                  <a:srgbClr val="7030A0"/>
                </a:solidFill>
              </a:rPr>
              <a:t>FINAL PROJECT</a:t>
            </a:r>
          </a:p>
          <a:p>
            <a:pPr marL="514350" indent="-514350" algn="just">
              <a:buFont typeface="Wingdings" pitchFamily="2" charset="2"/>
              <a:buChar char="Ø"/>
            </a:pPr>
            <a:r>
              <a:rPr lang="en-US" dirty="0" smtClean="0">
                <a:solidFill>
                  <a:srgbClr val="7030A0"/>
                </a:solidFill>
              </a:rPr>
              <a:t>FUTURE SCOPE</a:t>
            </a:r>
          </a:p>
          <a:p>
            <a:pPr marL="514350" indent="-514350" algn="just">
              <a:buFont typeface="Wingdings" pitchFamily="2" charset="2"/>
              <a:buChar char="Ø"/>
            </a:pPr>
            <a:r>
              <a:rPr lang="en-US" dirty="0" smtClean="0">
                <a:solidFill>
                  <a:srgbClr val="7030A0"/>
                </a:solidFill>
              </a:rPr>
              <a:t>CONCLUTION</a:t>
            </a:r>
          </a:p>
          <a:p>
            <a:pPr marL="514350" indent="-514350" algn="just">
              <a:buFont typeface="Wingdings" pitchFamily="2" charset="2"/>
              <a:buChar char="Ø"/>
            </a:pPr>
            <a:endParaRPr lang="en-US" dirty="0" smtClean="0">
              <a:solidFill>
                <a:srgbClr val="7030A0"/>
              </a:solidFill>
            </a:endParaRP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dirty="0" smtClean="0"/>
              <a:t>final project</a:t>
            </a:r>
            <a:endParaRPr lang="en-US" dirty="0"/>
          </a:p>
        </p:txBody>
      </p:sp>
      <p:sp>
        <p:nvSpPr>
          <p:cNvPr id="6" name="Text Placeholder 5"/>
          <p:cNvSpPr>
            <a:spLocks noGrp="1"/>
          </p:cNvSpPr>
          <p:nvPr>
            <p:ph type="body" sz="half" idx="2"/>
          </p:nvPr>
        </p:nvSpPr>
        <p:spPr/>
        <p:txBody>
          <a:bodyPr/>
          <a:lstStyle/>
          <a:p>
            <a:endParaRPr lang="en-US"/>
          </a:p>
        </p:txBody>
      </p:sp>
      <p:pic>
        <p:nvPicPr>
          <p:cNvPr id="7" name="Picture Placeholder 6" descr="imp.jpg"/>
          <p:cNvPicPr>
            <a:picLocks noGrp="1" noChangeAspect="1"/>
          </p:cNvPicPr>
          <p:nvPr>
            <p:ph type="pic" idx="1"/>
          </p:nvPr>
        </p:nvPicPr>
        <p:blipFill>
          <a:blip r:embed="rId2"/>
          <a:srcRect l="10337" r="10337"/>
          <a:stretch>
            <a:fillRect/>
          </a:stretch>
        </p:blipFill>
        <p:spPr/>
      </p:pic>
    </p:spTree>
  </p:cSld>
  <p:clrMapOvr>
    <a:masterClrMapping/>
  </p:clrMapOvr>
  <p:transition>
    <p:randomBa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Project </a:t>
            </a:r>
            <a:endParaRPr lang="en-US" dirty="0"/>
          </a:p>
        </p:txBody>
      </p:sp>
      <p:pic>
        <p:nvPicPr>
          <p:cNvPr id="15" name="Content Placeholder 14" descr="p1.png"/>
          <p:cNvPicPr>
            <a:picLocks noGrp="1" noChangeAspect="1"/>
          </p:cNvPicPr>
          <p:nvPr>
            <p:ph idx="1"/>
          </p:nvPr>
        </p:nvPicPr>
        <p:blipFill>
          <a:blip r:embed="rId2"/>
          <a:stretch>
            <a:fillRect/>
          </a:stretch>
        </p:blipFill>
        <p:spPr>
          <a:xfrm>
            <a:off x="609600" y="2057400"/>
            <a:ext cx="6781800" cy="3882231"/>
          </a:xfrm>
        </p:spPr>
      </p:pic>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a:t>
            </a:r>
            <a:endParaRPr lang="en-US" dirty="0"/>
          </a:p>
        </p:txBody>
      </p:sp>
      <p:sp>
        <p:nvSpPr>
          <p:cNvPr id="3" name="Content Placeholder 2"/>
          <p:cNvSpPr>
            <a:spLocks noGrp="1"/>
          </p:cNvSpPr>
          <p:nvPr>
            <p:ph idx="1"/>
          </p:nvPr>
        </p:nvSpPr>
        <p:spPr/>
        <p:txBody>
          <a:bodyPr/>
          <a:lstStyle/>
          <a:p>
            <a:pPr>
              <a:buNone/>
            </a:pPr>
            <a:r>
              <a:rPr lang="en-US" dirty="0" smtClean="0"/>
              <a:t>The project is simulated</a:t>
            </a:r>
          </a:p>
          <a:p>
            <a:pPr>
              <a:buNone/>
            </a:pPr>
            <a:endParaRPr lang="en-US" dirty="0"/>
          </a:p>
        </p:txBody>
      </p:sp>
      <p:pic>
        <p:nvPicPr>
          <p:cNvPr id="5" name="Picture 4" descr="p3.png"/>
          <p:cNvPicPr>
            <a:picLocks noChangeAspect="1"/>
          </p:cNvPicPr>
          <p:nvPr/>
        </p:nvPicPr>
        <p:blipFill>
          <a:blip r:embed="rId2"/>
          <a:stretch>
            <a:fillRect/>
          </a:stretch>
        </p:blipFill>
        <p:spPr>
          <a:xfrm>
            <a:off x="1676400" y="2847974"/>
            <a:ext cx="5029200" cy="2181226"/>
          </a:xfrm>
          <a:prstGeom prst="rect">
            <a:avLst/>
          </a:prstGeom>
        </p:spPr>
      </p:pic>
    </p:spTree>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Step-2</a:t>
            </a:r>
            <a:endParaRPr lang="en-US" dirty="0"/>
          </a:p>
        </p:txBody>
      </p:sp>
      <p:sp>
        <p:nvSpPr>
          <p:cNvPr id="3" name="Content Placeholder 2"/>
          <p:cNvSpPr>
            <a:spLocks noGrp="1"/>
          </p:cNvSpPr>
          <p:nvPr>
            <p:ph idx="1"/>
          </p:nvPr>
        </p:nvSpPr>
        <p:spPr/>
        <p:txBody>
          <a:bodyPr/>
          <a:lstStyle/>
          <a:p>
            <a:pPr>
              <a:buNone/>
            </a:pPr>
            <a:r>
              <a:rPr lang="en-US" dirty="0" smtClean="0"/>
              <a:t>   Enter the password</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r>
              <a:rPr lang="en-US" dirty="0" smtClean="0"/>
              <a:t>   When the password is entering the led is lit.</a:t>
            </a:r>
          </a:p>
          <a:p>
            <a:pPr>
              <a:buNone/>
            </a:pPr>
            <a:endParaRPr lang="en-US" dirty="0"/>
          </a:p>
        </p:txBody>
      </p:sp>
      <p:pic>
        <p:nvPicPr>
          <p:cNvPr id="4" name="Picture 3" descr="p5.png"/>
          <p:cNvPicPr>
            <a:picLocks noChangeAspect="1"/>
          </p:cNvPicPr>
          <p:nvPr/>
        </p:nvPicPr>
        <p:blipFill>
          <a:blip r:embed="rId2"/>
          <a:stretch>
            <a:fillRect/>
          </a:stretch>
        </p:blipFill>
        <p:spPr>
          <a:xfrm>
            <a:off x="3124200" y="5029200"/>
            <a:ext cx="1904999" cy="1143000"/>
          </a:xfrm>
          <a:prstGeom prst="rect">
            <a:avLst/>
          </a:prstGeom>
        </p:spPr>
      </p:pic>
      <p:pic>
        <p:nvPicPr>
          <p:cNvPr id="5" name="Picture 4" descr="rr.png"/>
          <p:cNvPicPr>
            <a:picLocks noChangeAspect="1"/>
          </p:cNvPicPr>
          <p:nvPr/>
        </p:nvPicPr>
        <p:blipFill>
          <a:blip r:embed="rId3"/>
          <a:stretch>
            <a:fillRect/>
          </a:stretch>
        </p:blipFill>
        <p:spPr>
          <a:xfrm>
            <a:off x="2133600" y="2209800"/>
            <a:ext cx="4038600" cy="1543050"/>
          </a:xfrm>
          <a:prstGeom prst="rect">
            <a:avLst/>
          </a:prstGeom>
        </p:spPr>
      </p:pic>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Step-3</a:t>
            </a:r>
            <a:endParaRPr lang="en-US" dirty="0"/>
          </a:p>
        </p:txBody>
      </p:sp>
      <p:sp>
        <p:nvSpPr>
          <p:cNvPr id="3" name="Content Placeholder 2"/>
          <p:cNvSpPr>
            <a:spLocks noGrp="1"/>
          </p:cNvSpPr>
          <p:nvPr>
            <p:ph idx="1"/>
          </p:nvPr>
        </p:nvSpPr>
        <p:spPr/>
        <p:txBody>
          <a:bodyPr/>
          <a:lstStyle/>
          <a:p>
            <a:pPr algn="just">
              <a:buNone/>
            </a:pPr>
            <a:r>
              <a:rPr lang="en-US" dirty="0" smtClean="0"/>
              <a:t>   Now lock is activated enter the correct password to open the </a:t>
            </a:r>
            <a:r>
              <a:rPr lang="en-US" dirty="0" err="1" smtClean="0"/>
              <a:t>door,with</a:t>
            </a:r>
            <a:r>
              <a:rPr lang="en-US" dirty="0" smtClean="0"/>
              <a:t> the display</a:t>
            </a:r>
          </a:p>
          <a:p>
            <a:pPr algn="just">
              <a:buNone/>
            </a:pPr>
            <a:r>
              <a:rPr lang="en-US" dirty="0" smtClean="0"/>
              <a:t>   “Access Granted Welcome!!”.</a:t>
            </a:r>
          </a:p>
          <a:p>
            <a:pPr>
              <a:buNone/>
            </a:pPr>
            <a:endParaRPr lang="en-US" dirty="0"/>
          </a:p>
        </p:txBody>
      </p:sp>
      <p:pic>
        <p:nvPicPr>
          <p:cNvPr id="4" name="Picture 3" descr="p2.png"/>
          <p:cNvPicPr>
            <a:picLocks noChangeAspect="1"/>
          </p:cNvPicPr>
          <p:nvPr/>
        </p:nvPicPr>
        <p:blipFill>
          <a:blip r:embed="rId2"/>
          <a:stretch>
            <a:fillRect/>
          </a:stretch>
        </p:blipFill>
        <p:spPr>
          <a:xfrm>
            <a:off x="2286000" y="3810000"/>
            <a:ext cx="4038600" cy="1676400"/>
          </a:xfrm>
          <a:prstGeom prst="rect">
            <a:avLst/>
          </a:prstGeom>
        </p:spPr>
      </p:pic>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Step-4</a:t>
            </a:r>
            <a:endParaRPr lang="en-US" dirty="0"/>
          </a:p>
        </p:txBody>
      </p:sp>
      <p:sp>
        <p:nvSpPr>
          <p:cNvPr id="3" name="Content Placeholder 2"/>
          <p:cNvSpPr>
            <a:spLocks noGrp="1"/>
          </p:cNvSpPr>
          <p:nvPr>
            <p:ph idx="1"/>
          </p:nvPr>
        </p:nvSpPr>
        <p:spPr/>
        <p:txBody>
          <a:bodyPr/>
          <a:lstStyle/>
          <a:p>
            <a:pPr>
              <a:buNone/>
            </a:pPr>
            <a:r>
              <a:rPr lang="en-US" dirty="0" smtClean="0"/>
              <a:t>   In case wrong password is entered to not open the door with the display “ GET AWAY!”</a:t>
            </a:r>
            <a:endParaRPr lang="en-US" dirty="0"/>
          </a:p>
        </p:txBody>
      </p:sp>
      <p:pic>
        <p:nvPicPr>
          <p:cNvPr id="4" name="Picture 3" descr="p4.png"/>
          <p:cNvPicPr>
            <a:picLocks noChangeAspect="1"/>
          </p:cNvPicPr>
          <p:nvPr/>
        </p:nvPicPr>
        <p:blipFill>
          <a:blip r:embed="rId2"/>
          <a:stretch>
            <a:fillRect/>
          </a:stretch>
        </p:blipFill>
        <p:spPr>
          <a:xfrm>
            <a:off x="2362200" y="4419600"/>
            <a:ext cx="2895600" cy="1190625"/>
          </a:xfrm>
          <a:prstGeom prst="rect">
            <a:avLst/>
          </a:prstGeom>
        </p:spPr>
      </p:pic>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scope</a:t>
            </a:r>
            <a:endParaRPr lang="en-US" dirty="0"/>
          </a:p>
        </p:txBody>
      </p:sp>
      <p:sp>
        <p:nvSpPr>
          <p:cNvPr id="6" name="Text Placeholder 5"/>
          <p:cNvSpPr>
            <a:spLocks noGrp="1"/>
          </p:cNvSpPr>
          <p:nvPr>
            <p:ph type="body" sz="half" idx="2"/>
          </p:nvPr>
        </p:nvSpPr>
        <p:spPr/>
        <p:txBody>
          <a:bodyPr/>
          <a:lstStyle/>
          <a:p>
            <a:endParaRPr lang="en-US"/>
          </a:p>
        </p:txBody>
      </p:sp>
      <p:pic>
        <p:nvPicPr>
          <p:cNvPr id="7" name="Picture Placeholder 6" descr="futu.jpg"/>
          <p:cNvPicPr>
            <a:picLocks noGrp="1" noChangeAspect="1"/>
          </p:cNvPicPr>
          <p:nvPr>
            <p:ph type="pic" idx="1"/>
          </p:nvPr>
        </p:nvPicPr>
        <p:blipFill>
          <a:blip r:embed="rId2"/>
          <a:srcRect l="15504" r="15504"/>
          <a:stretch>
            <a:fillRect/>
          </a:stretch>
        </p:blipFill>
        <p:spPr>
          <a:xfrm>
            <a:off x="762000" y="990600"/>
            <a:ext cx="4206240" cy="4206240"/>
          </a:xfrm>
        </p:spPr>
      </p:pic>
    </p:spTree>
  </p:cSld>
  <p:clrMapOvr>
    <a:masterClrMapping/>
  </p:clrMapOvr>
  <p:transition>
    <p:wheel spokes="3"/>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We can send this data to a remote location using mobile or internet.</a:t>
            </a:r>
          </a:p>
          <a:p>
            <a:pPr algn="just">
              <a:buNone/>
            </a:pPr>
            <a:endParaRPr lang="en-US" dirty="0" smtClean="0"/>
          </a:p>
          <a:p>
            <a:pPr algn="just">
              <a:buFont typeface="Wingdings" pitchFamily="2" charset="2"/>
              <a:buChar char="Ø"/>
            </a:pPr>
            <a:r>
              <a:rPr lang="en-US" dirty="0" smtClean="0"/>
              <a:t>We can add fingerprint sensor so entry will be allowed for the authorized person using their fingerprints.</a:t>
            </a:r>
          </a:p>
          <a:p>
            <a:pPr algn="just">
              <a:buNone/>
            </a:pPr>
            <a:endParaRPr lang="en-US" dirty="0" smtClean="0"/>
          </a:p>
          <a:p>
            <a:pPr algn="just">
              <a:buFont typeface="Wingdings" pitchFamily="2" charset="2"/>
              <a:buChar char="Ø"/>
            </a:pPr>
            <a:r>
              <a:rPr lang="en-US" dirty="0" smtClean="0"/>
              <a:t>We can add fire, wind and LPG sensors so that in case of accident, the doors will automatically open</a:t>
            </a:r>
            <a:endParaRPr lang="en-US" dirty="0"/>
          </a:p>
        </p:txBody>
      </p:sp>
    </p:spTree>
  </p:cSld>
  <p:clrMapOvr>
    <a:masterClrMapping/>
  </p:clrMapOvr>
  <p:transition>
    <p:strip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pic>
        <p:nvPicPr>
          <p:cNvPr id="7" name="Picture Placeholder 6" descr="320-3204413_conclusion-icon-png-transparent-png.png"/>
          <p:cNvPicPr>
            <a:picLocks noGrp="1" noChangeAspect="1"/>
          </p:cNvPicPr>
          <p:nvPr>
            <p:ph type="pic" idx="1"/>
          </p:nvPr>
        </p:nvPicPr>
        <p:blipFill>
          <a:blip r:embed="rId2" cstate="print"/>
          <a:srcRect l="15568" r="15568"/>
          <a:stretch>
            <a:fillRect/>
          </a:stretch>
        </p:blipFill>
        <p:spPr>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wheel spokes="2"/>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dirty="0"/>
          </a:p>
        </p:txBody>
      </p:sp>
      <p:sp>
        <p:nvSpPr>
          <p:cNvPr id="3" name="Content Placeholder 2"/>
          <p:cNvSpPr>
            <a:spLocks noGrp="1"/>
          </p:cNvSpPr>
          <p:nvPr>
            <p:ph idx="1"/>
          </p:nvPr>
        </p:nvSpPr>
        <p:spPr>
          <a:xfrm>
            <a:off x="457200" y="1981200"/>
            <a:ext cx="7239000" cy="4474536"/>
          </a:xfrm>
        </p:spPr>
        <p:txBody>
          <a:bodyPr>
            <a:normAutofit lnSpcReduction="10000"/>
          </a:bodyPr>
          <a:lstStyle/>
          <a:p>
            <a:pPr algn="just">
              <a:buNone/>
            </a:pPr>
            <a:r>
              <a:rPr lang="en-US" sz="2400" dirty="0" smtClean="0"/>
              <a:t>   Password Based Door Locking Security System is used in the places where we need more security. It can also be used to secure lockers and other protective doors. The system comprises a number keypad and the keypads are connected to </a:t>
            </a:r>
            <a:r>
              <a:rPr lang="en-US" sz="2400" dirty="0" err="1" smtClean="0"/>
              <a:t>Arduino</a:t>
            </a:r>
            <a:r>
              <a:rPr lang="en-US" sz="2400" dirty="0" smtClean="0"/>
              <a:t> </a:t>
            </a:r>
            <a:r>
              <a:rPr lang="en-US" sz="2400" dirty="0" err="1" smtClean="0"/>
              <a:t>uno</a:t>
            </a:r>
            <a:r>
              <a:rPr lang="en-US" sz="2400" dirty="0" smtClean="0"/>
              <a:t> microcontroller. The microcontroller continuously monitors the keypad and if somebody enters the password it will check the entered password with the password it will check the entered password with the password stored .If entered password is correct then us.</a:t>
            </a:r>
            <a:endParaRPr lang="en-US" sz="2400" dirty="0"/>
          </a:p>
        </p:txBody>
      </p:sp>
    </p:spTree>
  </p:cSld>
  <p:clrMapOvr>
    <a:masterClrMapping/>
  </p:clrMapOvr>
  <p:transition>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OBJECTIVE</a:t>
            </a:r>
            <a:endParaRPr lang="en-US" dirty="0"/>
          </a:p>
        </p:txBody>
      </p:sp>
      <p:pic>
        <p:nvPicPr>
          <p:cNvPr id="7" name="Picture Placeholder 6" descr="presentation slides2.jpg"/>
          <p:cNvPicPr>
            <a:picLocks noGrp="1" noChangeAspect="1"/>
          </p:cNvPicPr>
          <p:nvPr>
            <p:ph type="pic" idx="1"/>
          </p:nvPr>
        </p:nvPicPr>
        <p:blipFill>
          <a:blip r:embed="rId2" cstate="print"/>
          <a:srcRect l="2467" r="2467"/>
          <a:stretch>
            <a:fillRect/>
          </a:stretch>
        </p:blipFill>
        <p:spPr>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diamon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ank-you-sir-teacher-thank-you-wine-label-sticker-650x800.jpg"/>
          <p:cNvPicPr>
            <a:picLocks noGrp="1" noChangeAspect="1"/>
          </p:cNvPicPr>
          <p:nvPr>
            <p:ph idx="1"/>
          </p:nvPr>
        </p:nvPicPr>
        <p:blipFill>
          <a:blip r:embed="rId2" cstate="print"/>
          <a:stretch>
            <a:fillRect/>
          </a:stretch>
        </p:blipFill>
        <p:spPr>
          <a:xfrm>
            <a:off x="1905000" y="381000"/>
            <a:ext cx="4953000" cy="6096001"/>
          </a:xfrm>
        </p:spPr>
      </p:pic>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 OBJECTIVE</a:t>
            </a:r>
            <a:endParaRPr lang="en-US" dirty="0"/>
          </a:p>
        </p:txBody>
      </p:sp>
      <p:sp>
        <p:nvSpPr>
          <p:cNvPr id="3" name="Content Placeholder 2"/>
          <p:cNvSpPr>
            <a:spLocks noGrp="1"/>
          </p:cNvSpPr>
          <p:nvPr>
            <p:ph idx="1"/>
          </p:nvPr>
        </p:nvSpPr>
        <p:spPr>
          <a:xfrm>
            <a:off x="457200" y="1295400"/>
            <a:ext cx="7239000" cy="5160336"/>
          </a:xfrm>
        </p:spPr>
        <p:txBody>
          <a:bodyPr>
            <a:normAutofit/>
          </a:bodyPr>
          <a:lstStyle/>
          <a:p>
            <a:pPr algn="just">
              <a:buFont typeface="Wingdings" pitchFamily="2" charset="2"/>
              <a:buChar char="Ø"/>
            </a:pPr>
            <a:r>
              <a:rPr lang="en-US" dirty="0" smtClean="0"/>
              <a:t>Increase the security level to prevent an unauthorized unlocking of the door.</a:t>
            </a:r>
          </a:p>
          <a:p>
            <a:pPr algn="just">
              <a:buNone/>
            </a:pPr>
            <a:endParaRPr lang="en-US" dirty="0" smtClean="0"/>
          </a:p>
          <a:p>
            <a:pPr algn="just">
              <a:buFont typeface="Wingdings" pitchFamily="2" charset="2"/>
              <a:buChar char="Ø"/>
            </a:pPr>
            <a:r>
              <a:rPr lang="en-US" dirty="0" smtClean="0"/>
              <a:t>Give the flexibility to the user to change or reset the password in case the user forgets that combination.</a:t>
            </a:r>
          </a:p>
          <a:p>
            <a:pPr algn="just">
              <a:buNone/>
            </a:pPr>
            <a:endParaRPr lang="en-US" dirty="0" smtClean="0"/>
          </a:p>
          <a:p>
            <a:pPr algn="just">
              <a:buFont typeface="Wingdings" pitchFamily="2" charset="2"/>
              <a:buChar char="Ø"/>
            </a:pPr>
            <a:r>
              <a:rPr lang="en-US" dirty="0" smtClean="0"/>
              <a:t>Lock the door by using password.</a:t>
            </a:r>
          </a:p>
          <a:p>
            <a:pPr algn="just">
              <a:buNone/>
            </a:pPr>
            <a:endParaRPr lang="en-US" dirty="0" smtClean="0"/>
          </a:p>
          <a:p>
            <a:pPr algn="just">
              <a:buFont typeface="Wingdings" pitchFamily="2" charset="2"/>
              <a:buChar char="Ø"/>
            </a:pPr>
            <a:r>
              <a:rPr lang="en-US" dirty="0" smtClean="0"/>
              <a:t>To give user more secure yet cost-efficient way of door locking system.</a:t>
            </a:r>
          </a:p>
        </p:txBody>
      </p:sp>
    </p:spTree>
  </p:cSld>
  <p:clrMapOvr>
    <a:masterClrMapping/>
  </p:clrMapOvr>
  <p:transition>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sz="half" idx="2"/>
          </p:nvPr>
        </p:nvSpPr>
        <p:spPr/>
        <p:txBody>
          <a:bodyPr/>
          <a:lstStyle/>
          <a:p>
            <a:endParaRPr lang="en-US"/>
          </a:p>
        </p:txBody>
      </p:sp>
      <p:pic>
        <p:nvPicPr>
          <p:cNvPr id="13" name="Picture Placeholder 12" descr="ttttttttttttttttttttttttttt.png"/>
          <p:cNvPicPr>
            <a:picLocks noGrp="1" noChangeAspect="1"/>
          </p:cNvPicPr>
          <p:nvPr>
            <p:ph type="pic" idx="1"/>
          </p:nvPr>
        </p:nvPicPr>
        <p:blipFill>
          <a:blip r:embed="rId2"/>
          <a:srcRect l="1933" r="1933"/>
          <a:stretch>
            <a:fillRect/>
          </a:stretch>
        </p:blipFill>
        <p:spPr>
          <a:xfrm>
            <a:off x="609600" y="1066800"/>
            <a:ext cx="4206875" cy="4206875"/>
          </a:xfrm>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52400" y="1600200"/>
            <a:ext cx="7543800" cy="4855536"/>
          </a:xfrm>
        </p:spPr>
        <p:txBody>
          <a:bodyPr>
            <a:normAutofit/>
          </a:bodyPr>
          <a:lstStyle/>
          <a:p>
            <a:pPr algn="just">
              <a:buNone/>
            </a:pPr>
            <a:r>
              <a:rPr lang="en-US" dirty="0" smtClean="0"/>
              <a:t>   Since the main intension of this project is to design a security Door locks system. In order to fulfill this application there are few steps that has been performed.</a:t>
            </a:r>
          </a:p>
          <a:p>
            <a:pPr algn="just">
              <a:buFont typeface="Wingdings" pitchFamily="2" charset="2"/>
              <a:buChar char="v"/>
            </a:pPr>
            <a:r>
              <a:rPr lang="en-US" dirty="0" smtClean="0"/>
              <a:t>Designing the power supply for the entire circuitry</a:t>
            </a:r>
          </a:p>
          <a:p>
            <a:pPr algn="just">
              <a:buFont typeface="Wingdings" pitchFamily="2" charset="2"/>
              <a:buChar char="v"/>
            </a:pPr>
            <a:r>
              <a:rPr lang="en-US" dirty="0" smtClean="0"/>
              <a:t>Selection of microcontroller that suits our application</a:t>
            </a:r>
          </a:p>
          <a:p>
            <a:pPr algn="just">
              <a:buFont typeface="Wingdings" pitchFamily="2" charset="2"/>
              <a:buChar char="v"/>
            </a:pPr>
            <a:r>
              <a:rPr lang="en-US" dirty="0" smtClean="0"/>
              <a:t>Selection keypad</a:t>
            </a:r>
          </a:p>
          <a:p>
            <a:pPr algn="just">
              <a:buFont typeface="Wingdings" pitchFamily="2" charset="2"/>
              <a:buChar char="v"/>
            </a:pPr>
            <a:r>
              <a:rPr lang="en-US" dirty="0" smtClean="0"/>
              <a:t>Selection of micro servo</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endParaRPr lang="en-US" dirty="0"/>
          </a:p>
        </p:txBody>
      </p:sp>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buFont typeface="Wingdings" pitchFamily="2" charset="2"/>
              <a:buChar char="v"/>
            </a:pPr>
            <a:r>
              <a:rPr lang="en-US" dirty="0" smtClean="0"/>
              <a:t>Selection of LED</a:t>
            </a:r>
          </a:p>
          <a:p>
            <a:pPr algn="just">
              <a:buFont typeface="Wingdings" pitchFamily="2" charset="2"/>
              <a:buChar char="v"/>
            </a:pPr>
            <a:r>
              <a:rPr lang="en-US" dirty="0" smtClean="0"/>
              <a:t>Selection of LCD according to the requirement</a:t>
            </a:r>
          </a:p>
          <a:p>
            <a:pPr algn="just">
              <a:buNone/>
            </a:pPr>
            <a:endParaRPr lang="en-US" dirty="0" smtClean="0"/>
          </a:p>
          <a:p>
            <a:pPr algn="just">
              <a:buNone/>
            </a:pPr>
            <a:r>
              <a:rPr lang="en-US" dirty="0" smtClean="0"/>
              <a:t>   Complete studies of all the above points are useful to develop the project.</a:t>
            </a:r>
          </a:p>
        </p:txBody>
      </p:sp>
    </p:spTree>
  </p:cSld>
  <p:clrMapOvr>
    <a:masterClrMapping/>
  </p:clrMapOvr>
  <p:transition>
    <p:strips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descr="pp.jpg"/>
          <p:cNvPicPr>
            <a:picLocks noGrp="1" noChangeAspect="1"/>
          </p:cNvPicPr>
          <p:nvPr>
            <p:ph idx="1"/>
          </p:nvPr>
        </p:nvPicPr>
        <p:blipFill>
          <a:blip r:embed="rId2"/>
          <a:stretch>
            <a:fillRect/>
          </a:stretch>
        </p:blipFill>
        <p:spPr>
          <a:xfrm>
            <a:off x="476250" y="2309019"/>
            <a:ext cx="7200900" cy="3448050"/>
          </a:xfrm>
        </p:spPr>
      </p:pic>
    </p:spTree>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r>
              <a:rPr lang="en-US" dirty="0" err="1" smtClean="0"/>
              <a:t>dfd</a:t>
            </a:r>
            <a:r>
              <a:rPr lang="en-US" dirty="0" smtClean="0"/>
              <a:t>)</a:t>
            </a:r>
            <a:endParaRPr lang="en-US" dirty="0"/>
          </a:p>
        </p:txBody>
      </p:sp>
      <p:pic>
        <p:nvPicPr>
          <p:cNvPr id="6" name="Content Placeholder 5" descr="Untitled Diagram.jpg"/>
          <p:cNvPicPr>
            <a:picLocks noGrp="1" noChangeAspect="1"/>
          </p:cNvPicPr>
          <p:nvPr>
            <p:ph idx="1"/>
          </p:nvPr>
        </p:nvPicPr>
        <p:blipFill>
          <a:blip r:embed="rId2"/>
          <a:stretch>
            <a:fillRect/>
          </a:stretch>
        </p:blipFill>
        <p:spPr>
          <a:xfrm>
            <a:off x="1146084" y="1904999"/>
            <a:ext cx="6016716" cy="4267201"/>
          </a:xfrm>
        </p:spPr>
      </p:pic>
    </p:spTree>
  </p:cSld>
  <p:clrMapOvr>
    <a:masterClrMapping/>
  </p:clrMapOvr>
  <p:transition>
    <p:zoom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1030</TotalTime>
  <Words>595</Words>
  <Application>Microsoft Office PowerPoint</Application>
  <PresentationFormat>On-screen Show (4:3)</PresentationFormat>
  <Paragraphs>111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Opulent</vt:lpstr>
      <vt:lpstr>A project on Password Based Door Locking System</vt:lpstr>
      <vt:lpstr>Outline of this presentation</vt:lpstr>
      <vt:lpstr>1. OBJECTIVE</vt:lpstr>
      <vt:lpstr> OBJECTIVE</vt:lpstr>
      <vt:lpstr>introduction</vt:lpstr>
      <vt:lpstr>Introduction</vt:lpstr>
      <vt:lpstr>introduction</vt:lpstr>
      <vt:lpstr>Block diagram</vt:lpstr>
      <vt:lpstr>Data flow diagram(dfd)</vt:lpstr>
      <vt:lpstr>Component used</vt:lpstr>
      <vt:lpstr>Arduino-uno</vt:lpstr>
      <vt:lpstr>Lcd(16x2)</vt:lpstr>
      <vt:lpstr>led</vt:lpstr>
      <vt:lpstr>Keypad(4x4)</vt:lpstr>
      <vt:lpstr>Micro servo</vt:lpstr>
      <vt:lpstr>Software description</vt:lpstr>
      <vt:lpstr>Software description</vt:lpstr>
      <vt:lpstr>Advantages</vt:lpstr>
      <vt:lpstr>advantages</vt:lpstr>
      <vt:lpstr> final project</vt:lpstr>
      <vt:lpstr>Project </vt:lpstr>
      <vt:lpstr>Step-1</vt:lpstr>
      <vt:lpstr>Step-2</vt:lpstr>
      <vt:lpstr>Step-3</vt:lpstr>
      <vt:lpstr>Step-4</vt:lpstr>
      <vt:lpstr>Future scope</vt:lpstr>
      <vt:lpstr>Future scope</vt:lpstr>
      <vt:lpstr>Conclusion</vt:lpstr>
      <vt:lpstr>Conclusion</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 Nobody</dc:creator>
  <cp:lastModifiedBy>USER</cp:lastModifiedBy>
  <cp:revision>108</cp:revision>
  <dcterms:created xsi:type="dcterms:W3CDTF">2021-03-13T16:15:50Z</dcterms:created>
  <dcterms:modified xsi:type="dcterms:W3CDTF">2021-07-25T07:35:34Z</dcterms:modified>
</cp:coreProperties>
</file>