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sldIdLst>
    <p:sldId id="256" r:id="rId3"/>
    <p:sldId id="289" r:id="rId4"/>
    <p:sldId id="257" r:id="rId5"/>
    <p:sldId id="258" r:id="rId6"/>
    <p:sldId id="260" r:id="rId7"/>
    <p:sldId id="261" r:id="rId8"/>
    <p:sldId id="325" r:id="rId9"/>
    <p:sldId id="324" r:id="rId10"/>
    <p:sldId id="311" r:id="rId11"/>
    <p:sldId id="319" r:id="rId12"/>
    <p:sldId id="320" r:id="rId13"/>
    <p:sldId id="321" r:id="rId14"/>
    <p:sldId id="322" r:id="rId15"/>
    <p:sldId id="323" r:id="rId16"/>
    <p:sldId id="293" r:id="rId17"/>
    <p:sldId id="309" r:id="rId18"/>
    <p:sldId id="310" r:id="rId19"/>
    <p:sldId id="294" r:id="rId20"/>
    <p:sldId id="328" r:id="rId21"/>
    <p:sldId id="330" r:id="rId22"/>
    <p:sldId id="331" r:id="rId23"/>
    <p:sldId id="332" r:id="rId24"/>
    <p:sldId id="326" r:id="rId25"/>
    <p:sldId id="327" r:id="rId26"/>
    <p:sldId id="286" r:id="rId27"/>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566"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800" b="1" i="0">
                <a:solidFill>
                  <a:srgbClr val="922212"/>
                </a:solidFill>
                <a:latin typeface="Trebuchet MS"/>
                <a:cs typeface="Trebuchet MS"/>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Arial MT"/>
                <a:cs typeface="Arial MT"/>
              </a:defRPr>
            </a:lvl1pPr>
          </a:lstStyle>
          <a:p>
            <a:pPr marL="101600">
              <a:lnSpc>
                <a:spcPct val="100000"/>
              </a:lnSpc>
              <a:spcBef>
                <a:spcPts val="25"/>
              </a:spcBef>
            </a:pPr>
            <a:fld id="{81D60167-4931-47E6-BA6A-407CBD079E47}" type="slidenum">
              <a:rPr spc="-50" dirty="0"/>
              <a:t>‹#›</a:t>
            </a:fld>
            <a:endParaRPr spc="-5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5E5D-839E-4A30-89F4-6E8DF2A9ECD4}"/>
              </a:ext>
            </a:extLst>
          </p:cNvPr>
          <p:cNvSpPr>
            <a:spLocks noGrp="1"/>
          </p:cNvSpPr>
          <p:nvPr>
            <p:ph type="title"/>
          </p:nvPr>
        </p:nvSpPr>
        <p:spPr>
          <a:xfrm>
            <a:off x="449745" y="681038"/>
            <a:ext cx="8145616"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7720DCA6-EB11-45D2-9FA2-BA1E153E47C2}"/>
              </a:ext>
            </a:extLst>
          </p:cNvPr>
          <p:cNvSpPr>
            <a:spLocks noGrp="1"/>
          </p:cNvSpPr>
          <p:nvPr>
            <p:ph idx="1"/>
          </p:nvPr>
        </p:nvSpPr>
        <p:spPr>
          <a:xfrm>
            <a:off x="449745" y="2206487"/>
            <a:ext cx="8145615" cy="3970476"/>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6">
            <a:extLst>
              <a:ext uri="{FF2B5EF4-FFF2-40B4-BE49-F238E27FC236}">
                <a16:creationId xmlns:a16="http://schemas.microsoft.com/office/drawing/2014/main" id="{522A8C8E-DD1A-DEA6-8CCA-8F4C4828A8E4}"/>
              </a:ext>
            </a:extLst>
          </p:cNvPr>
          <p:cNvSpPr>
            <a:spLocks noGrp="1"/>
          </p:cNvSpPr>
          <p:nvPr>
            <p:ph type="sldNum" sz="quarter" idx="12"/>
          </p:nvPr>
        </p:nvSpPr>
        <p:spPr>
          <a:xfrm>
            <a:off x="8713470" y="5868989"/>
            <a:ext cx="346710" cy="365125"/>
          </a:xfrm>
          <a:prstGeom prst="rect">
            <a:avLst/>
          </a:prstGeom>
        </p:spPr>
        <p:txBody>
          <a:bodyPr/>
          <a:lstStyle/>
          <a:p>
            <a:fld id="{AA060F16-1B82-43F4-B95D-781B4CFB3F4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757813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24ED9-3CEF-4D97-806F-7104F1D79D09}"/>
              </a:ext>
            </a:extLst>
          </p:cNvPr>
          <p:cNvSpPr>
            <a:spLocks noGrp="1"/>
          </p:cNvSpPr>
          <p:nvPr>
            <p:ph type="title"/>
          </p:nvPr>
        </p:nvSpPr>
        <p:spPr>
          <a:xfrm>
            <a:off x="623888" y="1709739"/>
            <a:ext cx="7886700" cy="2852737"/>
          </a:xfrm>
          <a:prstGeom prst="rect">
            <a:avLst/>
          </a:prstGeo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3BA51B06-B145-4F3A-9DED-65B255556CEF}"/>
              </a:ext>
            </a:extLst>
          </p:cNvPr>
          <p:cNvSpPr>
            <a:spLocks noGrp="1"/>
          </p:cNvSpPr>
          <p:nvPr>
            <p:ph type="body" idx="1"/>
          </p:nvPr>
        </p:nvSpPr>
        <p:spPr>
          <a:xfrm>
            <a:off x="623888" y="4589464"/>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7" name="Slide Number Placeholder 6">
            <a:extLst>
              <a:ext uri="{FF2B5EF4-FFF2-40B4-BE49-F238E27FC236}">
                <a16:creationId xmlns:a16="http://schemas.microsoft.com/office/drawing/2014/main" id="{B2A5AEB0-552A-DD3C-F108-E7063A4D59E8}"/>
              </a:ext>
            </a:extLst>
          </p:cNvPr>
          <p:cNvSpPr>
            <a:spLocks noGrp="1"/>
          </p:cNvSpPr>
          <p:nvPr>
            <p:ph type="sldNum" sz="quarter" idx="12"/>
          </p:nvPr>
        </p:nvSpPr>
        <p:spPr>
          <a:xfrm>
            <a:off x="8713470" y="5868989"/>
            <a:ext cx="346710" cy="365125"/>
          </a:xfrm>
          <a:prstGeom prst="rect">
            <a:avLst/>
          </a:prstGeom>
        </p:spPr>
        <p:txBody>
          <a:bodyPr/>
          <a:lstStyle/>
          <a:p>
            <a:fld id="{AA060F16-1B82-43F4-B95D-781B4CFB3F4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7864693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5D830-40F2-4BB8-A864-43F997590FCB}"/>
              </a:ext>
            </a:extLst>
          </p:cNvPr>
          <p:cNvSpPr>
            <a:spLocks noGrp="1"/>
          </p:cNvSpPr>
          <p:nvPr>
            <p:ph type="title"/>
          </p:nvPr>
        </p:nvSpPr>
        <p:spPr>
          <a:xfrm>
            <a:off x="449745" y="681038"/>
            <a:ext cx="8346385"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43963DD-86A7-404E-BC28-016EE15A6685}"/>
              </a:ext>
            </a:extLst>
          </p:cNvPr>
          <p:cNvSpPr>
            <a:spLocks noGrp="1"/>
          </p:cNvSpPr>
          <p:nvPr>
            <p:ph sz="half" idx="1"/>
          </p:nvPr>
        </p:nvSpPr>
        <p:spPr>
          <a:xfrm>
            <a:off x="6286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A99725-DCB7-481B-ACB2-F8A422BB0860}"/>
              </a:ext>
            </a:extLst>
          </p:cNvPr>
          <p:cNvSpPr>
            <a:spLocks noGrp="1"/>
          </p:cNvSpPr>
          <p:nvPr>
            <p:ph sz="half" idx="2"/>
          </p:nvPr>
        </p:nvSpPr>
        <p:spPr>
          <a:xfrm>
            <a:off x="4629150" y="1825625"/>
            <a:ext cx="3886200" cy="435133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6">
            <a:extLst>
              <a:ext uri="{FF2B5EF4-FFF2-40B4-BE49-F238E27FC236}">
                <a16:creationId xmlns:a16="http://schemas.microsoft.com/office/drawing/2014/main" id="{FEBE0C03-0D40-5160-5884-96B6D28276F1}"/>
              </a:ext>
            </a:extLst>
          </p:cNvPr>
          <p:cNvSpPr>
            <a:spLocks noGrp="1"/>
          </p:cNvSpPr>
          <p:nvPr>
            <p:ph type="sldNum" sz="quarter" idx="12"/>
          </p:nvPr>
        </p:nvSpPr>
        <p:spPr>
          <a:xfrm>
            <a:off x="8713470" y="5868989"/>
            <a:ext cx="346710" cy="365125"/>
          </a:xfrm>
          <a:prstGeom prst="rect">
            <a:avLst/>
          </a:prstGeom>
        </p:spPr>
        <p:txBody>
          <a:bodyPr/>
          <a:lstStyle/>
          <a:p>
            <a:fld id="{AA060F16-1B82-43F4-B95D-781B4CFB3F4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47497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634B0-FD7A-4F72-98CB-E514F2164A4B}"/>
              </a:ext>
            </a:extLst>
          </p:cNvPr>
          <p:cNvSpPr>
            <a:spLocks noGrp="1"/>
          </p:cNvSpPr>
          <p:nvPr>
            <p:ph type="title"/>
          </p:nvPr>
        </p:nvSpPr>
        <p:spPr>
          <a:xfrm>
            <a:off x="629841" y="365126"/>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A89BA95D-0CAC-4746-84BB-5CC8851CE8A4}"/>
              </a:ext>
            </a:extLst>
          </p:cNvPr>
          <p:cNvSpPr>
            <a:spLocks noGrp="1"/>
          </p:cNvSpPr>
          <p:nvPr>
            <p:ph type="body" idx="1"/>
          </p:nvPr>
        </p:nvSpPr>
        <p:spPr>
          <a:xfrm>
            <a:off x="629842" y="1681163"/>
            <a:ext cx="3868340"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BE143B7-8621-461C-8A83-7489839B1CE7}"/>
              </a:ext>
            </a:extLst>
          </p:cNvPr>
          <p:cNvSpPr>
            <a:spLocks noGrp="1"/>
          </p:cNvSpPr>
          <p:nvPr>
            <p:ph sz="half" idx="2"/>
          </p:nvPr>
        </p:nvSpPr>
        <p:spPr>
          <a:xfrm>
            <a:off x="629842" y="2505075"/>
            <a:ext cx="3868340"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2D1D06-0680-48EB-AFC8-0A32F66FB506}"/>
              </a:ext>
            </a:extLst>
          </p:cNvPr>
          <p:cNvSpPr>
            <a:spLocks noGrp="1"/>
          </p:cNvSpPr>
          <p:nvPr>
            <p:ph type="body" sz="quarter" idx="3"/>
          </p:nvPr>
        </p:nvSpPr>
        <p:spPr>
          <a:xfrm>
            <a:off x="4629150" y="1681163"/>
            <a:ext cx="3887391" cy="82391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A6E07667-8FC4-430C-8D5C-C16D144D5755}"/>
              </a:ext>
            </a:extLst>
          </p:cNvPr>
          <p:cNvSpPr>
            <a:spLocks noGrp="1"/>
          </p:cNvSpPr>
          <p:nvPr>
            <p:ph sz="quarter" idx="4"/>
          </p:nvPr>
        </p:nvSpPr>
        <p:spPr>
          <a:xfrm>
            <a:off x="4629150" y="2505075"/>
            <a:ext cx="3887391" cy="3684588"/>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6">
            <a:extLst>
              <a:ext uri="{FF2B5EF4-FFF2-40B4-BE49-F238E27FC236}">
                <a16:creationId xmlns:a16="http://schemas.microsoft.com/office/drawing/2014/main" id="{901A71A3-33B6-B621-7613-645E173AEFC0}"/>
              </a:ext>
            </a:extLst>
          </p:cNvPr>
          <p:cNvSpPr>
            <a:spLocks noGrp="1"/>
          </p:cNvSpPr>
          <p:nvPr>
            <p:ph type="sldNum" sz="quarter" idx="12"/>
          </p:nvPr>
        </p:nvSpPr>
        <p:spPr>
          <a:xfrm>
            <a:off x="8713470" y="5868989"/>
            <a:ext cx="346710" cy="365125"/>
          </a:xfrm>
          <a:prstGeom prst="rect">
            <a:avLst/>
          </a:prstGeom>
        </p:spPr>
        <p:txBody>
          <a:bodyPr/>
          <a:lstStyle/>
          <a:p>
            <a:fld id="{AA060F16-1B82-43F4-B95D-781B4CFB3F4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44286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EAE9D-6EC8-4F11-9EC0-62BB90D6A67A}"/>
              </a:ext>
            </a:extLst>
          </p:cNvPr>
          <p:cNvSpPr>
            <a:spLocks noGrp="1"/>
          </p:cNvSpPr>
          <p:nvPr>
            <p:ph type="title"/>
          </p:nvPr>
        </p:nvSpPr>
        <p:spPr>
          <a:xfrm>
            <a:off x="449745" y="681038"/>
            <a:ext cx="8346385" cy="1325563"/>
          </a:xfrm>
          <a:prstGeom prst="rect">
            <a:avLst/>
          </a:prstGeom>
        </p:spPr>
        <p:txBody>
          <a:bodyPr/>
          <a:lstStyle/>
          <a:p>
            <a:r>
              <a:rPr lang="en-US"/>
              <a:t>Click to edit Master title style</a:t>
            </a:r>
          </a:p>
        </p:txBody>
      </p:sp>
      <p:sp>
        <p:nvSpPr>
          <p:cNvPr id="6" name="Slide Number Placeholder 6">
            <a:extLst>
              <a:ext uri="{FF2B5EF4-FFF2-40B4-BE49-F238E27FC236}">
                <a16:creationId xmlns:a16="http://schemas.microsoft.com/office/drawing/2014/main" id="{387BA4AD-02D9-C065-626D-B4DF69FE22E5}"/>
              </a:ext>
            </a:extLst>
          </p:cNvPr>
          <p:cNvSpPr>
            <a:spLocks noGrp="1"/>
          </p:cNvSpPr>
          <p:nvPr>
            <p:ph type="sldNum" sz="quarter" idx="12"/>
          </p:nvPr>
        </p:nvSpPr>
        <p:spPr>
          <a:xfrm>
            <a:off x="8713470" y="5868989"/>
            <a:ext cx="346710" cy="365125"/>
          </a:xfrm>
          <a:prstGeom prst="rect">
            <a:avLst/>
          </a:prstGeom>
        </p:spPr>
        <p:txBody>
          <a:bodyPr/>
          <a:lstStyle/>
          <a:p>
            <a:fld id="{AA060F16-1B82-43F4-B95D-781B4CFB3F4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2473704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369F1-B697-463D-8EEA-B74C58CEF9CD}"/>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DC4BF44F-AF84-41CA-91A3-EB98C2B0972D}"/>
              </a:ext>
            </a:extLst>
          </p:cNvPr>
          <p:cNvSpPr>
            <a:spLocks noGrp="1"/>
          </p:cNvSpPr>
          <p:nvPr>
            <p:ph idx="1"/>
          </p:nvPr>
        </p:nvSpPr>
        <p:spPr>
          <a:xfrm>
            <a:off x="3887391" y="987426"/>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10252B-151B-4FC3-8BC1-81C5031E28DC}"/>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8" name="Slide Number Placeholder 6">
            <a:extLst>
              <a:ext uri="{FF2B5EF4-FFF2-40B4-BE49-F238E27FC236}">
                <a16:creationId xmlns:a16="http://schemas.microsoft.com/office/drawing/2014/main" id="{AD2DFB5B-1F96-2A2F-6E53-71FF26C992C9}"/>
              </a:ext>
            </a:extLst>
          </p:cNvPr>
          <p:cNvSpPr>
            <a:spLocks noGrp="1"/>
          </p:cNvSpPr>
          <p:nvPr>
            <p:ph type="sldNum" sz="quarter" idx="12"/>
          </p:nvPr>
        </p:nvSpPr>
        <p:spPr>
          <a:xfrm>
            <a:off x="8713470" y="5868989"/>
            <a:ext cx="346710" cy="365125"/>
          </a:xfrm>
          <a:prstGeom prst="rect">
            <a:avLst/>
          </a:prstGeom>
        </p:spPr>
        <p:txBody>
          <a:bodyPr/>
          <a:lstStyle/>
          <a:p>
            <a:fld id="{AA060F16-1B82-43F4-B95D-781B4CFB3F4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0916750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C17C-FD42-42C4-B4B8-E5B8737C098D}"/>
              </a:ext>
            </a:extLst>
          </p:cNvPr>
          <p:cNvSpPr>
            <a:spLocks noGrp="1"/>
          </p:cNvSpPr>
          <p:nvPr>
            <p:ph type="title"/>
          </p:nvPr>
        </p:nvSpPr>
        <p:spPr>
          <a:xfrm>
            <a:off x="449745" y="681038"/>
            <a:ext cx="8346385"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862392F-DF7E-4B43-99BE-F9283EF04B73}"/>
              </a:ext>
            </a:extLst>
          </p:cNvPr>
          <p:cNvSpPr>
            <a:spLocks noGrp="1"/>
          </p:cNvSpPr>
          <p:nvPr>
            <p:ph type="body" orient="vert" idx="1"/>
          </p:nvPr>
        </p:nvSpPr>
        <p:spPr>
          <a:xfrm>
            <a:off x="449745" y="2206487"/>
            <a:ext cx="8346384" cy="3970476"/>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40562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DDC59-C4E9-440F-96FF-3EC43C6767FC}"/>
              </a:ext>
            </a:extLst>
          </p:cNvPr>
          <p:cNvSpPr>
            <a:spLocks noGrp="1"/>
          </p:cNvSpPr>
          <p:nvPr>
            <p:ph type="title"/>
          </p:nvPr>
        </p:nvSpPr>
        <p:spPr>
          <a:xfrm>
            <a:off x="629841" y="457200"/>
            <a:ext cx="2949178" cy="1600200"/>
          </a:xfrm>
          <a:prstGeom prst="rect">
            <a:avLst/>
          </a:prstGeo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CDBB2253-3DE0-472B-A11E-A90AF12D4AB3}"/>
              </a:ext>
            </a:extLst>
          </p:cNvPr>
          <p:cNvSpPr>
            <a:spLocks noGrp="1"/>
          </p:cNvSpPr>
          <p:nvPr>
            <p:ph type="pic" idx="1"/>
          </p:nvPr>
        </p:nvSpPr>
        <p:spPr>
          <a:xfrm>
            <a:off x="3887391" y="987426"/>
            <a:ext cx="4629150" cy="4873625"/>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CFE51036-F040-4E15-A973-DD4AC90863CA}"/>
              </a:ext>
            </a:extLst>
          </p:cNvPr>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7" name="Slide Number Placeholder 6">
            <a:extLst>
              <a:ext uri="{FF2B5EF4-FFF2-40B4-BE49-F238E27FC236}">
                <a16:creationId xmlns:a16="http://schemas.microsoft.com/office/drawing/2014/main" id="{53BE58AC-EBE3-45B3-8A8F-CF006D9610F5}"/>
              </a:ext>
            </a:extLst>
          </p:cNvPr>
          <p:cNvSpPr>
            <a:spLocks noGrp="1"/>
          </p:cNvSpPr>
          <p:nvPr>
            <p:ph type="sldNum" sz="quarter" idx="12"/>
          </p:nvPr>
        </p:nvSpPr>
        <p:spPr>
          <a:xfrm>
            <a:off x="8713470" y="5868989"/>
            <a:ext cx="346710" cy="365125"/>
          </a:xfrm>
          <a:prstGeom prst="rect">
            <a:avLst/>
          </a:prstGeom>
        </p:spPr>
        <p:txBody>
          <a:bodyPr/>
          <a:lstStyle/>
          <a:p>
            <a:fld id="{AA060F16-1B82-43F4-B95D-781B4CFB3F40}" type="slidenum">
              <a:rPr lang="en-US" smtClean="0">
                <a:solidFill>
                  <a:prstClr val="black"/>
                </a:solidFill>
              </a:rPr>
              <a:pPr/>
              <a:t>‹#›</a:t>
            </a:fld>
            <a:endParaRPr lang="en-US">
              <a:solidFill>
                <a:prstClr val="black"/>
              </a:solidFill>
            </a:endParaRPr>
          </a:p>
        </p:txBody>
      </p:sp>
    </p:spTree>
    <p:extLst>
      <p:ext uri="{BB962C8B-B14F-4D97-AF65-F5344CB8AC3E}">
        <p14:creationId xmlns:p14="http://schemas.microsoft.com/office/powerpoint/2010/main" val="123308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22212"/>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4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6" name="Holder 6"/>
          <p:cNvSpPr>
            <a:spLocks noGrp="1"/>
          </p:cNvSpPr>
          <p:nvPr>
            <p:ph type="sldNum" sz="quarter" idx="7"/>
          </p:nvPr>
        </p:nvSpPr>
        <p:spPr/>
        <p:txBody>
          <a:bodyPr lIns="0" tIns="0" rIns="0" bIns="0"/>
          <a:lstStyle>
            <a:lvl1pPr>
              <a:defRPr sz="900" b="0" i="0">
                <a:solidFill>
                  <a:srgbClr val="888888"/>
                </a:solidFill>
                <a:latin typeface="Arial MT"/>
                <a:cs typeface="Arial MT"/>
              </a:defRPr>
            </a:lvl1pPr>
          </a:lstStyle>
          <a:p>
            <a:pPr marL="101600">
              <a:lnSpc>
                <a:spcPct val="100000"/>
              </a:lnSpc>
              <a:spcBef>
                <a:spcPts val="2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22212"/>
                </a:solidFill>
                <a:latin typeface="Trebuchet MS"/>
                <a:cs typeface="Trebuchet MS"/>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7" name="Holder 7"/>
          <p:cNvSpPr>
            <a:spLocks noGrp="1"/>
          </p:cNvSpPr>
          <p:nvPr>
            <p:ph type="sldNum" sz="quarter" idx="7"/>
          </p:nvPr>
        </p:nvSpPr>
        <p:spPr/>
        <p:txBody>
          <a:bodyPr lIns="0" tIns="0" rIns="0" bIns="0"/>
          <a:lstStyle>
            <a:lvl1pPr>
              <a:defRPr sz="900" b="0" i="0">
                <a:solidFill>
                  <a:srgbClr val="888888"/>
                </a:solidFill>
                <a:latin typeface="Arial MT"/>
                <a:cs typeface="Arial MT"/>
              </a:defRPr>
            </a:lvl1pPr>
          </a:lstStyle>
          <a:p>
            <a:pPr marL="101600">
              <a:lnSpc>
                <a:spcPct val="100000"/>
              </a:lnSpc>
              <a:spcBef>
                <a:spcPts val="2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rgbClr val="922212"/>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5" name="Holder 5"/>
          <p:cNvSpPr>
            <a:spLocks noGrp="1"/>
          </p:cNvSpPr>
          <p:nvPr>
            <p:ph type="sldNum" sz="quarter" idx="7"/>
          </p:nvPr>
        </p:nvSpPr>
        <p:spPr/>
        <p:txBody>
          <a:bodyPr lIns="0" tIns="0" rIns="0" bIns="0"/>
          <a:lstStyle>
            <a:lvl1pPr>
              <a:defRPr sz="900" b="0" i="0">
                <a:solidFill>
                  <a:srgbClr val="888888"/>
                </a:solidFill>
                <a:latin typeface="Arial MT"/>
                <a:cs typeface="Arial MT"/>
              </a:defRPr>
            </a:lvl1pPr>
          </a:lstStyle>
          <a:p>
            <a:pPr marL="101600">
              <a:lnSpc>
                <a:spcPct val="100000"/>
              </a:lnSpc>
              <a:spcBef>
                <a:spcPts val="2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4" name="Holder 4"/>
          <p:cNvSpPr>
            <a:spLocks noGrp="1"/>
          </p:cNvSpPr>
          <p:nvPr>
            <p:ph type="sldNum" sz="quarter" idx="7"/>
          </p:nvPr>
        </p:nvSpPr>
        <p:spPr/>
        <p:txBody>
          <a:bodyPr lIns="0" tIns="0" rIns="0" bIns="0"/>
          <a:lstStyle>
            <a:lvl1pPr>
              <a:defRPr sz="900" b="0" i="0">
                <a:solidFill>
                  <a:srgbClr val="888888"/>
                </a:solidFill>
                <a:latin typeface="Arial MT"/>
                <a:cs typeface="Arial MT"/>
              </a:defRPr>
            </a:lvl1pPr>
          </a:lstStyle>
          <a:p>
            <a:pPr marL="101600">
              <a:lnSpc>
                <a:spcPct val="100000"/>
              </a:lnSpc>
              <a:spcBef>
                <a:spcPts val="25"/>
              </a:spcBef>
            </a:pPr>
            <a:fld id="{81D60167-4931-47E6-BA6A-407CBD079E47}" type="slidenum">
              <a:rPr spc="-50" dirty="0"/>
              <a:t>‹#›</a:t>
            </a:fld>
            <a:endParaRPr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ody 2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481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dy 2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9391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Sub-head opener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0C71-29F0-4C4C-A5FE-47FCC888D184}"/>
              </a:ext>
            </a:extLst>
          </p:cNvPr>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345E5CCD-41D4-4F44-9ABB-6A27B8040E34}"/>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2821148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Sub-Hea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0C71-29F0-4C4C-A5FE-47FCC888D184}"/>
              </a:ext>
            </a:extLst>
          </p:cNvPr>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en-US" dirty="0"/>
              <a:t>Click to edit Master title style</a:t>
            </a:r>
          </a:p>
        </p:txBody>
      </p:sp>
      <p:sp>
        <p:nvSpPr>
          <p:cNvPr id="3" name="Subtitle 2">
            <a:extLst>
              <a:ext uri="{FF2B5EF4-FFF2-40B4-BE49-F238E27FC236}">
                <a16:creationId xmlns:a16="http://schemas.microsoft.com/office/drawing/2014/main" id="{345E5CCD-41D4-4F44-9ABB-6A27B8040E34}"/>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18837935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1.jpe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6244" y="477977"/>
            <a:ext cx="8071510" cy="512444"/>
          </a:xfrm>
          <a:prstGeom prst="rect">
            <a:avLst/>
          </a:prstGeom>
        </p:spPr>
        <p:txBody>
          <a:bodyPr wrap="square" lIns="0" tIns="0" rIns="0" bIns="0">
            <a:spAutoFit/>
          </a:bodyPr>
          <a:lstStyle>
            <a:lvl1pPr>
              <a:defRPr sz="2800" b="1" i="0">
                <a:solidFill>
                  <a:srgbClr val="922212"/>
                </a:solidFill>
                <a:latin typeface="Trebuchet MS"/>
                <a:cs typeface="Trebuchet MS"/>
              </a:defRPr>
            </a:lvl1pPr>
          </a:lstStyle>
          <a:p>
            <a:endParaRPr/>
          </a:p>
        </p:txBody>
      </p:sp>
      <p:sp>
        <p:nvSpPr>
          <p:cNvPr id="3" name="Holder 3"/>
          <p:cNvSpPr>
            <a:spLocks noGrp="1"/>
          </p:cNvSpPr>
          <p:nvPr>
            <p:ph type="body" idx="1"/>
          </p:nvPr>
        </p:nvSpPr>
        <p:spPr>
          <a:xfrm>
            <a:off x="536244" y="1100261"/>
            <a:ext cx="8077834" cy="3447415"/>
          </a:xfrm>
          <a:prstGeom prst="rect">
            <a:avLst/>
          </a:prstGeom>
        </p:spPr>
        <p:txBody>
          <a:bodyPr wrap="square" lIns="0" tIns="0" rIns="0" bIns="0">
            <a:spAutoFit/>
          </a:bodyPr>
          <a:lstStyle>
            <a:lvl1pPr>
              <a:defRPr sz="2400" b="0" i="0">
                <a:solidFill>
                  <a:srgbClr val="404040"/>
                </a:solidFill>
                <a:latin typeface="Trebuchet MS"/>
                <a:cs typeface="Trebuchet MS"/>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2/20/2025</a:t>
            </a:fld>
            <a:endParaRPr lang="en-US"/>
          </a:p>
        </p:txBody>
      </p:sp>
      <p:sp>
        <p:nvSpPr>
          <p:cNvPr id="6" name="Holder 6"/>
          <p:cNvSpPr>
            <a:spLocks noGrp="1"/>
          </p:cNvSpPr>
          <p:nvPr>
            <p:ph type="sldNum" sz="quarter" idx="7"/>
          </p:nvPr>
        </p:nvSpPr>
        <p:spPr>
          <a:xfrm>
            <a:off x="6701917" y="6150688"/>
            <a:ext cx="217677" cy="155575"/>
          </a:xfrm>
          <a:prstGeom prst="rect">
            <a:avLst/>
          </a:prstGeom>
        </p:spPr>
        <p:txBody>
          <a:bodyPr wrap="square" lIns="0" tIns="0" rIns="0" bIns="0">
            <a:spAutoFit/>
          </a:bodyPr>
          <a:lstStyle>
            <a:lvl1pPr>
              <a:defRPr sz="900" b="0" i="0">
                <a:solidFill>
                  <a:srgbClr val="888888"/>
                </a:solidFill>
                <a:latin typeface="Arial MT"/>
                <a:cs typeface="Arial MT"/>
              </a:defRPr>
            </a:lvl1pPr>
          </a:lstStyle>
          <a:p>
            <a:pPr marL="101600">
              <a:lnSpc>
                <a:spcPct val="100000"/>
              </a:lnSpc>
              <a:spcBef>
                <a:spcPts val="2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8"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F26CC96-6CB8-87D9-71C0-C01C41658DBB}"/>
              </a:ext>
            </a:extLst>
          </p:cNvPr>
          <p:cNvPicPr>
            <a:picLocks noChangeAspect="1"/>
          </p:cNvPicPr>
          <p:nvPr userDrawn="1"/>
        </p:nvPicPr>
        <p:blipFill>
          <a:blip r:embed="rId13"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4" name="Slide Number Placeholder 6">
            <a:extLst>
              <a:ext uri="{FF2B5EF4-FFF2-40B4-BE49-F238E27FC236}">
                <a16:creationId xmlns:a16="http://schemas.microsoft.com/office/drawing/2014/main" id="{B0CB57AE-E279-DA18-1CE5-F6AAECB82EEE}"/>
              </a:ext>
            </a:extLst>
          </p:cNvPr>
          <p:cNvSpPr>
            <a:spLocks noGrp="1"/>
          </p:cNvSpPr>
          <p:nvPr>
            <p:ph type="sldNum" sz="quarter" idx="4"/>
          </p:nvPr>
        </p:nvSpPr>
        <p:spPr>
          <a:xfrm>
            <a:off x="8713470" y="5868989"/>
            <a:ext cx="346710" cy="365125"/>
          </a:xfrm>
          <a:prstGeom prst="rect">
            <a:avLst/>
          </a:prstGeom>
        </p:spPr>
        <p:txBody>
          <a:bodyPr/>
          <a:lstStyle/>
          <a:p>
            <a:pPr algn="l" rtl="0"/>
            <a:fld id="{AA060F16-1B82-43F4-B95D-781B4CFB3F40}" type="slidenum">
              <a:rPr lang="en-US" kern="1200">
                <a:solidFill>
                  <a:prstClr val="black"/>
                </a:solidFill>
                <a:latin typeface="Calibri" panose="020F0502020204030204"/>
                <a:ea typeface="+mn-ea"/>
                <a:cs typeface="+mn-cs"/>
              </a:rPr>
              <a:pPr algn="l" rtl="0"/>
              <a:t>‹#›</a:t>
            </a:fld>
            <a:endParaRPr lang="en-US" kern="1200" dirty="0">
              <a:solidFill>
                <a:prstClr val="black"/>
              </a:solidFill>
              <a:latin typeface="Calibri" panose="020F0502020204030204"/>
              <a:ea typeface="+mn-ea"/>
              <a:cs typeface="+mn-cs"/>
            </a:endParaRPr>
          </a:p>
        </p:txBody>
      </p:sp>
      <p:sp>
        <p:nvSpPr>
          <p:cNvPr id="2" name="Title Placeholder 1">
            <a:extLst>
              <a:ext uri="{FF2B5EF4-FFF2-40B4-BE49-F238E27FC236}">
                <a16:creationId xmlns:a16="http://schemas.microsoft.com/office/drawing/2014/main" id="{AE1A34D2-005D-4ADB-9BAD-BFD3347465B3}"/>
              </a:ext>
            </a:extLst>
          </p:cNvPr>
          <p:cNvSpPr>
            <a:spLocks noGrp="1"/>
          </p:cNvSpPr>
          <p:nvPr>
            <p:ph type="title"/>
          </p:nvPr>
        </p:nvSpPr>
        <p:spPr>
          <a:xfrm>
            <a:off x="449745" y="681038"/>
            <a:ext cx="8346385"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EB6D2E5-8DED-45B8-BB90-AFBE32E7615A}"/>
              </a:ext>
            </a:extLst>
          </p:cNvPr>
          <p:cNvSpPr>
            <a:spLocks noGrp="1"/>
          </p:cNvSpPr>
          <p:nvPr>
            <p:ph type="body" idx="1"/>
          </p:nvPr>
        </p:nvSpPr>
        <p:spPr>
          <a:xfrm>
            <a:off x="449745" y="2206487"/>
            <a:ext cx="8346384" cy="39704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7076701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457200" y="1207008"/>
            <a:ext cx="7086600" cy="1344930"/>
            <a:chOff x="457200" y="1207008"/>
            <a:chExt cx="7086600" cy="1344930"/>
          </a:xfrm>
        </p:grpSpPr>
        <p:sp>
          <p:nvSpPr>
            <p:cNvPr id="3" name="object 3"/>
            <p:cNvSpPr/>
            <p:nvPr/>
          </p:nvSpPr>
          <p:spPr>
            <a:xfrm>
              <a:off x="457200" y="1249680"/>
              <a:ext cx="7086600" cy="1036319"/>
            </a:xfrm>
            <a:custGeom>
              <a:avLst/>
              <a:gdLst/>
              <a:ahLst/>
              <a:cxnLst/>
              <a:rect l="l" t="t" r="r" b="b"/>
              <a:pathLst>
                <a:path w="7086600" h="1036319">
                  <a:moveTo>
                    <a:pt x="7086600" y="0"/>
                  </a:moveTo>
                  <a:lnTo>
                    <a:pt x="0" y="0"/>
                  </a:lnTo>
                  <a:lnTo>
                    <a:pt x="0" y="1036320"/>
                  </a:lnTo>
                  <a:lnTo>
                    <a:pt x="7086600" y="1036320"/>
                  </a:lnTo>
                  <a:lnTo>
                    <a:pt x="7086600" y="0"/>
                  </a:lnTo>
                  <a:close/>
                </a:path>
              </a:pathLst>
            </a:custGeom>
            <a:solidFill>
              <a:srgbClr val="F8D2CC"/>
            </a:solidFill>
          </p:spPr>
          <p:txBody>
            <a:bodyPr wrap="square" lIns="0" tIns="0" rIns="0" bIns="0" rtlCol="0"/>
            <a:lstStyle/>
            <a:p>
              <a:endParaRPr/>
            </a:p>
          </p:txBody>
        </p:sp>
        <p:pic>
          <p:nvPicPr>
            <p:cNvPr id="4" name="object 4"/>
            <p:cNvPicPr/>
            <p:nvPr/>
          </p:nvPicPr>
          <p:blipFill>
            <a:blip r:embed="rId2" cstate="print"/>
            <a:stretch>
              <a:fillRect/>
            </a:stretch>
          </p:blipFill>
          <p:spPr>
            <a:xfrm>
              <a:off x="2215895" y="1207008"/>
              <a:ext cx="3249930" cy="1344930"/>
            </a:xfrm>
            <a:prstGeom prst="rect">
              <a:avLst/>
            </a:prstGeom>
          </p:spPr>
        </p:pic>
        <p:pic>
          <p:nvPicPr>
            <p:cNvPr id="5" name="object 5"/>
            <p:cNvPicPr/>
            <p:nvPr/>
          </p:nvPicPr>
          <p:blipFill>
            <a:blip r:embed="rId3" cstate="print"/>
            <a:stretch>
              <a:fillRect/>
            </a:stretch>
          </p:blipFill>
          <p:spPr>
            <a:xfrm>
              <a:off x="4669535" y="1207008"/>
              <a:ext cx="1152906" cy="1344930"/>
            </a:xfrm>
            <a:prstGeom prst="rect">
              <a:avLst/>
            </a:prstGeom>
          </p:spPr>
        </p:pic>
      </p:grpSp>
      <p:sp>
        <p:nvSpPr>
          <p:cNvPr id="6" name="object 6"/>
          <p:cNvSpPr txBox="1">
            <a:spLocks noGrp="1"/>
          </p:cNvSpPr>
          <p:nvPr>
            <p:ph type="title"/>
          </p:nvPr>
        </p:nvSpPr>
        <p:spPr>
          <a:xfrm>
            <a:off x="457200" y="1249680"/>
            <a:ext cx="7086600" cy="1036319"/>
          </a:xfrm>
          <a:prstGeom prst="rect">
            <a:avLst/>
          </a:prstGeom>
        </p:spPr>
        <p:txBody>
          <a:bodyPr vert="horz" wrap="square" lIns="0" tIns="134620" rIns="0" bIns="0" rtlCol="0">
            <a:spAutoFit/>
          </a:bodyPr>
          <a:lstStyle/>
          <a:p>
            <a:pPr marL="635" algn="ctr">
              <a:lnSpc>
                <a:spcPct val="100000"/>
              </a:lnSpc>
              <a:spcBef>
                <a:spcPts val="1060"/>
              </a:spcBef>
            </a:pPr>
            <a:r>
              <a:rPr sz="4800" dirty="0">
                <a:solidFill>
                  <a:srgbClr val="000000"/>
                </a:solidFill>
              </a:rPr>
              <a:t>Chapter</a:t>
            </a:r>
            <a:r>
              <a:rPr sz="4800" spc="-100" dirty="0">
                <a:solidFill>
                  <a:srgbClr val="000000"/>
                </a:solidFill>
              </a:rPr>
              <a:t> </a:t>
            </a:r>
            <a:r>
              <a:rPr sz="4800" spc="-50" dirty="0">
                <a:solidFill>
                  <a:srgbClr val="000000"/>
                </a:solidFill>
              </a:rPr>
              <a:t>1</a:t>
            </a:r>
            <a:endParaRPr sz="4800" dirty="0"/>
          </a:p>
        </p:txBody>
      </p:sp>
      <p:sp>
        <p:nvSpPr>
          <p:cNvPr id="8" name="object 8"/>
          <p:cNvSpPr txBox="1">
            <a:spLocks noGrp="1"/>
          </p:cNvSpPr>
          <p:nvPr>
            <p:ph type="sldNum" sz="quarter" idx="7"/>
          </p:nvPr>
        </p:nvSpPr>
        <p:spPr>
          <a:prstGeom prst="rect">
            <a:avLst/>
          </a:prstGeom>
        </p:spPr>
        <p:txBody>
          <a:bodyPr vert="horz" wrap="square" lIns="0" tIns="3175" rIns="0" bIns="0" rtlCol="0">
            <a:spAutoFit/>
          </a:bodyPr>
          <a:lstStyle/>
          <a:p>
            <a:pPr marL="101600">
              <a:lnSpc>
                <a:spcPct val="100000"/>
              </a:lnSpc>
              <a:spcBef>
                <a:spcPts val="25"/>
              </a:spcBef>
            </a:pPr>
            <a:fld id="{81D60167-4931-47E6-BA6A-407CBD079E47}" type="slidenum">
              <a:rPr spc="-50" dirty="0"/>
              <a:t>1</a:t>
            </a:fld>
            <a:endParaRPr spc="-50" dirty="0"/>
          </a:p>
        </p:txBody>
      </p:sp>
      <p:sp>
        <p:nvSpPr>
          <p:cNvPr id="7" name="object 7"/>
          <p:cNvSpPr txBox="1"/>
          <p:nvPr/>
        </p:nvSpPr>
        <p:spPr>
          <a:xfrm>
            <a:off x="457200" y="3200400"/>
            <a:ext cx="7162800" cy="1644681"/>
          </a:xfrm>
          <a:prstGeom prst="rect">
            <a:avLst/>
          </a:prstGeom>
          <a:solidFill>
            <a:srgbClr val="F5E2A4"/>
          </a:solidFill>
        </p:spPr>
        <p:txBody>
          <a:bodyPr vert="horz" wrap="square" lIns="0" tIns="371475" rIns="0" bIns="0" rtlCol="0">
            <a:spAutoFit/>
          </a:bodyPr>
          <a:lstStyle/>
          <a:p>
            <a:pPr marL="0" indent="0">
              <a:buNone/>
            </a:pPr>
            <a:r>
              <a:rPr lang="en-GB" sz="4000" dirty="0">
                <a:solidFill>
                  <a:prstClr val="black"/>
                </a:solidFill>
                <a:latin typeface="Gibson Light" pitchFamily="2" charset="77"/>
              </a:rPr>
              <a:t>The public sector in the economy</a:t>
            </a:r>
            <a:endParaRPr lang="en-US" sz="4000" dirty="0">
              <a:solidFill>
                <a:prstClr val="black"/>
              </a:solidFill>
              <a:latin typeface="Gibson Light" pitchFamily="2" charset="77"/>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244" y="477977"/>
            <a:ext cx="8071510" cy="430887"/>
          </a:xfrm>
        </p:spPr>
        <p:txBody>
          <a:bodyPr/>
          <a:lstStyle/>
          <a:p>
            <a:r>
              <a:rPr lang="en-US" dirty="0">
                <a:solidFill>
                  <a:srgbClr val="FF0000"/>
                </a:solidFill>
              </a:rPr>
              <a:t>Core Economic Functions of the Government</a:t>
            </a:r>
          </a:p>
        </p:txBody>
      </p:sp>
      <p:sp>
        <p:nvSpPr>
          <p:cNvPr id="3" name="Text Placeholder 2"/>
          <p:cNvSpPr>
            <a:spLocks noGrp="1"/>
          </p:cNvSpPr>
          <p:nvPr>
            <p:ph type="body" idx="1"/>
          </p:nvPr>
        </p:nvSpPr>
        <p:spPr>
          <a:xfrm>
            <a:off x="536244" y="1100260"/>
            <a:ext cx="8077834" cy="5786199"/>
          </a:xfrm>
        </p:spPr>
        <p:txBody>
          <a:bodyPr/>
          <a:lstStyle/>
          <a:p>
            <a:pPr algn="just"/>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1. Allocation: </a:t>
            </a:r>
            <a:r>
              <a:rPr lang="en-US" sz="3200" dirty="0">
                <a:solidFill>
                  <a:schemeClr val="tx1"/>
                </a:solidFill>
                <a:latin typeface="Times New Roman" panose="02020603050405020304" pitchFamily="18" charset="0"/>
                <a:cs typeface="Times New Roman" panose="02020603050405020304" pitchFamily="18" charset="0"/>
              </a:rPr>
              <a:t>Provision of public goods (education, healthcare, infrastructure).</a:t>
            </a:r>
          </a:p>
          <a:p>
            <a:pPr algn="just"/>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b="1" dirty="0">
                <a:solidFill>
                  <a:schemeClr val="tx1"/>
                </a:solidFill>
                <a:latin typeface="Times New Roman" panose="02020603050405020304" pitchFamily="18" charset="0"/>
                <a:cs typeface="Times New Roman" panose="02020603050405020304" pitchFamily="18" charset="0"/>
              </a:rPr>
              <a:t>2. Redistribution:</a:t>
            </a:r>
            <a:r>
              <a:rPr lang="en-US" sz="3200" dirty="0">
                <a:solidFill>
                  <a:schemeClr val="tx1"/>
                </a:solidFill>
                <a:latin typeface="Times New Roman" panose="02020603050405020304" pitchFamily="18" charset="0"/>
                <a:cs typeface="Times New Roman" panose="02020603050405020304" pitchFamily="18" charset="0"/>
              </a:rPr>
              <a:t> Reducing inequality via taxation and social welfare programs/grants.</a:t>
            </a:r>
          </a:p>
          <a:p>
            <a:pPr algn="just"/>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b="1" dirty="0">
                <a:solidFill>
                  <a:schemeClr val="tx1"/>
                </a:solidFill>
                <a:latin typeface="Times New Roman" panose="02020603050405020304" pitchFamily="18" charset="0"/>
                <a:cs typeface="Times New Roman" panose="02020603050405020304" pitchFamily="18" charset="0"/>
              </a:rPr>
              <a:t>3. Stabilization:</a:t>
            </a:r>
            <a:r>
              <a:rPr lang="en-US" sz="3200" dirty="0">
                <a:solidFill>
                  <a:schemeClr val="tx1"/>
                </a:solidFill>
                <a:latin typeface="Times New Roman" panose="02020603050405020304" pitchFamily="18" charset="0"/>
                <a:cs typeface="Times New Roman" panose="02020603050405020304" pitchFamily="18" charset="0"/>
              </a:rPr>
              <a:t> Managing inflation, employment, and economic growth.</a:t>
            </a:r>
          </a:p>
          <a:p>
            <a:pPr algn="just"/>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b="1" dirty="0">
                <a:solidFill>
                  <a:schemeClr val="tx1"/>
                </a:solidFill>
                <a:latin typeface="Times New Roman" panose="02020603050405020304" pitchFamily="18" charset="0"/>
                <a:cs typeface="Times New Roman" panose="02020603050405020304" pitchFamily="18" charset="0"/>
              </a:rPr>
              <a:t>4. Regulation:</a:t>
            </a:r>
            <a:r>
              <a:rPr lang="en-US" sz="3200" dirty="0">
                <a:solidFill>
                  <a:schemeClr val="tx1"/>
                </a:solidFill>
                <a:latin typeface="Times New Roman" panose="02020603050405020304" pitchFamily="18" charset="0"/>
                <a:cs typeface="Times New Roman" panose="02020603050405020304" pitchFamily="18" charset="0"/>
              </a:rPr>
              <a:t> Ensuring fair competition and preventing market failures.</a:t>
            </a:r>
          </a:p>
          <a:p>
            <a:endParaRPr lang="en-US" dirty="0"/>
          </a:p>
        </p:txBody>
      </p:sp>
    </p:spTree>
    <p:extLst>
      <p:ext uri="{BB962C8B-B14F-4D97-AF65-F5344CB8AC3E}">
        <p14:creationId xmlns:p14="http://schemas.microsoft.com/office/powerpoint/2010/main" val="22657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6244" y="1100261"/>
            <a:ext cx="8077834" cy="5724644"/>
          </a:xfrm>
        </p:spPr>
        <p:txBody>
          <a:bodyPr/>
          <a:lstStyle/>
          <a:p>
            <a:pPr algn="just"/>
            <a:r>
              <a:rPr lang="en-US" sz="3600" b="1" dirty="0">
                <a:solidFill>
                  <a:srgbClr val="FF0000"/>
                </a:solidFill>
                <a:latin typeface="Times New Roman" panose="02020603050405020304" pitchFamily="18" charset="0"/>
                <a:cs typeface="Times New Roman" panose="02020603050405020304" pitchFamily="18" charset="0"/>
              </a:rPr>
              <a:t>Allocation Function</a:t>
            </a:r>
            <a:r>
              <a:rPr lang="en-US" sz="3600" dirty="0">
                <a:solidFill>
                  <a:srgbClr val="FF0000"/>
                </a:solidFill>
                <a:latin typeface="Times New Roman" panose="02020603050405020304" pitchFamily="18" charset="0"/>
                <a:cs typeface="Times New Roman" panose="02020603050405020304" pitchFamily="18" charset="0"/>
              </a:rPr>
              <a:t> - </a:t>
            </a:r>
            <a:r>
              <a:rPr lang="en-US" sz="3600" b="1" dirty="0">
                <a:solidFill>
                  <a:srgbClr val="FF0000"/>
                </a:solidFill>
                <a:latin typeface="Times New Roman" panose="02020603050405020304" pitchFamily="18" charset="0"/>
                <a:cs typeface="Times New Roman" panose="02020603050405020304" pitchFamily="18" charset="0"/>
              </a:rPr>
              <a:t>Why it matters:</a:t>
            </a:r>
            <a:endParaRPr lang="en-US" sz="3600" dirty="0">
              <a:solidFill>
                <a:srgbClr val="FF0000"/>
              </a:solidFill>
              <a:latin typeface="Times New Roman" panose="02020603050405020304" pitchFamily="18" charset="0"/>
              <a:cs typeface="Times New Roman" panose="02020603050405020304" pitchFamily="18" charset="0"/>
            </a:endParaRPr>
          </a:p>
          <a:p>
            <a:pPr algn="just"/>
            <a:r>
              <a:rPr lang="en-US" sz="3600" dirty="0">
                <a:solidFill>
                  <a:schemeClr val="tx1"/>
                </a:solidFill>
                <a:latin typeface="Times New Roman" panose="02020603050405020304" pitchFamily="18" charset="0"/>
                <a:cs typeface="Times New Roman" panose="02020603050405020304" pitchFamily="18" charset="0"/>
              </a:rPr>
              <a:t>• Free markets underproduce public goods.</a:t>
            </a:r>
          </a:p>
          <a:p>
            <a:pPr algn="just"/>
            <a:r>
              <a:rPr lang="en-US" sz="3600" dirty="0">
                <a:solidFill>
                  <a:schemeClr val="tx1"/>
                </a:solidFill>
                <a:latin typeface="Times New Roman" panose="02020603050405020304" pitchFamily="18" charset="0"/>
                <a:cs typeface="Times New Roman" panose="02020603050405020304" pitchFamily="18" charset="0"/>
              </a:rPr>
              <a:t>Examples: National defense, roads, education.</a:t>
            </a:r>
          </a:p>
          <a:p>
            <a:pPr algn="just"/>
            <a:endParaRPr lang="en-US" sz="3600" b="1" dirty="0">
              <a:solidFill>
                <a:schemeClr val="tx1"/>
              </a:solidFill>
              <a:latin typeface="Times New Roman" panose="02020603050405020304" pitchFamily="18" charset="0"/>
              <a:cs typeface="Times New Roman" panose="02020603050405020304" pitchFamily="18" charset="0"/>
            </a:endParaRPr>
          </a:p>
          <a:p>
            <a:pPr algn="just"/>
            <a:r>
              <a:rPr lang="en-US" sz="3600" dirty="0">
                <a:solidFill>
                  <a:schemeClr val="tx1"/>
                </a:solidFill>
                <a:latin typeface="Times New Roman" panose="02020603050405020304" pitchFamily="18" charset="0"/>
                <a:cs typeface="Times New Roman" panose="02020603050405020304" pitchFamily="18" charset="0"/>
              </a:rPr>
              <a:t>The South African Government invests in transport (SANRAL, TRANSNET), housing (RDP), and healthcare (proposed NHI).</a:t>
            </a:r>
          </a:p>
          <a:p>
            <a:r>
              <a:rPr lang="en-US" dirty="0"/>
              <a:t> </a:t>
            </a:r>
          </a:p>
          <a:p>
            <a:endParaRPr lang="en-US" dirty="0"/>
          </a:p>
        </p:txBody>
      </p:sp>
    </p:spTree>
    <p:extLst>
      <p:ext uri="{BB962C8B-B14F-4D97-AF65-F5344CB8AC3E}">
        <p14:creationId xmlns:p14="http://schemas.microsoft.com/office/powerpoint/2010/main" val="14104293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28600" y="1100261"/>
            <a:ext cx="8385478" cy="5539978"/>
          </a:xfrm>
        </p:spPr>
        <p:txBody>
          <a:bodyPr/>
          <a:lstStyle/>
          <a:p>
            <a:r>
              <a:rPr lang="en-US" b="1" dirty="0">
                <a:solidFill>
                  <a:srgbClr val="FF0000"/>
                </a:solidFill>
              </a:rPr>
              <a:t>Redistribution Function</a:t>
            </a:r>
          </a:p>
          <a:p>
            <a:endParaRPr lang="en-US" dirty="0"/>
          </a:p>
          <a:p>
            <a:pPr algn="just"/>
            <a:r>
              <a:rPr lang="en-US" b="1" dirty="0">
                <a:solidFill>
                  <a:schemeClr val="tx1"/>
                </a:solidFill>
                <a:latin typeface="Times New Roman" panose="02020603050405020304" pitchFamily="18" charset="0"/>
                <a:cs typeface="Times New Roman" panose="02020603050405020304" pitchFamily="18" charset="0"/>
              </a:rPr>
              <a:t>Purpose:</a:t>
            </a:r>
            <a:r>
              <a:rPr lang="en-US" dirty="0">
                <a:solidFill>
                  <a:schemeClr val="tx1"/>
                </a:solidFill>
                <a:latin typeface="Times New Roman" panose="02020603050405020304" pitchFamily="18" charset="0"/>
                <a:cs typeface="Times New Roman" panose="02020603050405020304" pitchFamily="18" charset="0"/>
              </a:rPr>
              <a:t> Reduce economic inequality by redistributing income.</a:t>
            </a:r>
          </a:p>
          <a:p>
            <a:pPr algn="just"/>
            <a:endParaRPr lang="en-US" b="1" dirty="0">
              <a:solidFill>
                <a:schemeClr val="tx1"/>
              </a:solidFill>
              <a:latin typeface="Times New Roman" panose="02020603050405020304" pitchFamily="18" charset="0"/>
              <a:cs typeface="Times New Roman" panose="02020603050405020304" pitchFamily="18" charset="0"/>
            </a:endParaRPr>
          </a:p>
          <a:p>
            <a:pPr algn="just"/>
            <a:r>
              <a:rPr lang="en-US" b="1" u="sng" dirty="0">
                <a:solidFill>
                  <a:schemeClr val="tx1"/>
                </a:solidFill>
                <a:latin typeface="Times New Roman" panose="02020603050405020304" pitchFamily="18" charset="0"/>
                <a:cs typeface="Times New Roman" panose="02020603050405020304" pitchFamily="18" charset="0"/>
              </a:rPr>
              <a:t>How it is done:</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Progressive taxation</a:t>
            </a:r>
            <a:r>
              <a:rPr lang="en-US" dirty="0">
                <a:solidFill>
                  <a:schemeClr val="tx1"/>
                </a:solidFill>
                <a:latin typeface="Times New Roman" panose="02020603050405020304" pitchFamily="18" charset="0"/>
                <a:cs typeface="Times New Roman" panose="02020603050405020304" pitchFamily="18" charset="0"/>
              </a:rPr>
              <a:t> (higher earners pay more taxes).</a:t>
            </a:r>
          </a:p>
          <a:p>
            <a:pPr algn="just"/>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Social grants</a:t>
            </a:r>
            <a:r>
              <a:rPr lang="en-US" dirty="0">
                <a:solidFill>
                  <a:schemeClr val="tx1"/>
                </a:solidFill>
                <a:latin typeface="Times New Roman" panose="02020603050405020304" pitchFamily="18" charset="0"/>
                <a:cs typeface="Times New Roman" panose="02020603050405020304" pitchFamily="18" charset="0"/>
              </a:rPr>
              <a:t> (child support, disability grants, old age pensions).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a:solidFill>
                  <a:schemeClr val="tx1"/>
                </a:solidFill>
                <a:latin typeface="Times New Roman" panose="02020603050405020304" pitchFamily="18" charset="0"/>
                <a:cs typeface="Times New Roman" panose="02020603050405020304" pitchFamily="18" charset="0"/>
              </a:rPr>
              <a:t>Impact in South Africa:</a:t>
            </a:r>
            <a:endParaRPr lang="en-US" dirty="0">
              <a:solidFill>
                <a:schemeClr val="tx1"/>
              </a:solidFill>
              <a:latin typeface="Times New Roman" panose="02020603050405020304" pitchFamily="18" charset="0"/>
              <a:cs typeface="Times New Roman" panose="02020603050405020304" pitchFamily="18" charset="0"/>
            </a:endParaRPr>
          </a:p>
          <a:p>
            <a:pPr algn="just"/>
            <a:r>
              <a:rPr lang="en-US" dirty="0">
                <a:solidFill>
                  <a:schemeClr val="tx1"/>
                </a:solidFill>
                <a:latin typeface="Times New Roman" panose="02020603050405020304" pitchFamily="18" charset="0"/>
                <a:cs typeface="Times New Roman" panose="02020603050405020304" pitchFamily="18" charset="0"/>
              </a:rPr>
              <a:t>• About 18 million people receive social grants (SASSA). If other forms of grants are included, we are sitting at around 28 million. </a:t>
            </a:r>
          </a:p>
          <a:p>
            <a:pPr algn="just"/>
            <a:r>
              <a:rPr lang="en-US" dirty="0">
                <a:solidFill>
                  <a:schemeClr val="tx1"/>
                </a:solidFill>
                <a:latin typeface="Times New Roman" panose="02020603050405020304" pitchFamily="18" charset="0"/>
                <a:cs typeface="Times New Roman" panose="02020603050405020304" pitchFamily="18" charset="0"/>
              </a:rPr>
              <a:t>• Helps alleviate poverty but also strains the government budget.</a:t>
            </a:r>
          </a:p>
          <a:p>
            <a:endParaRPr lang="en-US" dirty="0"/>
          </a:p>
        </p:txBody>
      </p:sp>
    </p:spTree>
    <p:extLst>
      <p:ext uri="{BB962C8B-B14F-4D97-AF65-F5344CB8AC3E}">
        <p14:creationId xmlns:p14="http://schemas.microsoft.com/office/powerpoint/2010/main" val="3355407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6244" y="1100261"/>
            <a:ext cx="8455356" cy="5355312"/>
          </a:xfrm>
        </p:spPr>
        <p:txBody>
          <a:bodyPr/>
          <a:lstStyle/>
          <a:p>
            <a:pPr algn="just"/>
            <a:r>
              <a:rPr lang="en-US" sz="3600" b="1" dirty="0">
                <a:solidFill>
                  <a:srgbClr val="FF0000"/>
                </a:solidFill>
                <a:latin typeface="Times New Roman" panose="02020603050405020304" pitchFamily="18" charset="0"/>
                <a:cs typeface="Times New Roman" panose="02020603050405020304" pitchFamily="18" charset="0"/>
              </a:rPr>
              <a:t>Stabilization Function</a:t>
            </a:r>
          </a:p>
          <a:p>
            <a:pPr algn="just"/>
            <a:r>
              <a:rPr lang="en-US" sz="3600" b="1" dirty="0">
                <a:solidFill>
                  <a:schemeClr val="tx1"/>
                </a:solidFill>
                <a:latin typeface="Times New Roman" panose="02020603050405020304" pitchFamily="18" charset="0"/>
                <a:cs typeface="Times New Roman" panose="02020603050405020304" pitchFamily="18" charset="0"/>
              </a:rPr>
              <a:t>• What it means:</a:t>
            </a:r>
          </a:p>
          <a:p>
            <a:pPr algn="just"/>
            <a:r>
              <a:rPr lang="en-US" sz="3600" dirty="0">
                <a:solidFill>
                  <a:schemeClr val="tx1"/>
                </a:solidFill>
                <a:latin typeface="Times New Roman" panose="02020603050405020304" pitchFamily="18" charset="0"/>
                <a:cs typeface="Times New Roman" panose="02020603050405020304" pitchFamily="18" charset="0"/>
              </a:rPr>
              <a:t>Ensuring macroeconomic stability (low inflation, stable GDP growth).</a:t>
            </a:r>
          </a:p>
          <a:p>
            <a:pPr algn="just"/>
            <a:r>
              <a:rPr lang="en-US" sz="3600" dirty="0">
                <a:solidFill>
                  <a:schemeClr val="tx1"/>
                </a:solidFill>
                <a:latin typeface="Times New Roman" panose="02020603050405020304" pitchFamily="18" charset="0"/>
                <a:cs typeface="Times New Roman" panose="02020603050405020304" pitchFamily="18" charset="0"/>
              </a:rPr>
              <a:t>• </a:t>
            </a:r>
            <a:r>
              <a:rPr lang="en-US" sz="3600" b="1" dirty="0">
                <a:solidFill>
                  <a:schemeClr val="tx1"/>
                </a:solidFill>
                <a:latin typeface="Times New Roman" panose="02020603050405020304" pitchFamily="18" charset="0"/>
                <a:cs typeface="Times New Roman" panose="02020603050405020304" pitchFamily="18" charset="0"/>
              </a:rPr>
              <a:t>Key tools:</a:t>
            </a:r>
          </a:p>
          <a:p>
            <a:pPr algn="just"/>
            <a:r>
              <a:rPr lang="en-US" sz="3600" dirty="0">
                <a:solidFill>
                  <a:schemeClr val="tx1"/>
                </a:solidFill>
                <a:latin typeface="Times New Roman" panose="02020603050405020304" pitchFamily="18" charset="0"/>
                <a:cs typeface="Times New Roman" panose="02020603050405020304" pitchFamily="18" charset="0"/>
              </a:rPr>
              <a:t>• Fiscal policy (government spending and taxation).</a:t>
            </a:r>
          </a:p>
          <a:p>
            <a:pPr algn="just"/>
            <a:r>
              <a:rPr lang="en-US" sz="3600" dirty="0">
                <a:solidFill>
                  <a:schemeClr val="tx1"/>
                </a:solidFill>
                <a:latin typeface="Times New Roman" panose="02020603050405020304" pitchFamily="18" charset="0"/>
                <a:cs typeface="Times New Roman" panose="02020603050405020304" pitchFamily="18" charset="0"/>
              </a:rPr>
              <a:t>• Monetary policy (interest rates, inflation control by SARB).</a:t>
            </a:r>
          </a:p>
          <a:p>
            <a:endParaRPr lang="en-US" dirty="0"/>
          </a:p>
        </p:txBody>
      </p:sp>
    </p:spTree>
    <p:extLst>
      <p:ext uri="{BB962C8B-B14F-4D97-AF65-F5344CB8AC3E}">
        <p14:creationId xmlns:p14="http://schemas.microsoft.com/office/powerpoint/2010/main" val="967472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228600" y="1100261"/>
            <a:ext cx="8385478" cy="5786199"/>
          </a:xfrm>
        </p:spPr>
        <p:txBody>
          <a:bodyPr/>
          <a:lstStyle/>
          <a:p>
            <a:pPr algn="just"/>
            <a:r>
              <a:rPr lang="en-US" sz="3200" b="1" dirty="0">
                <a:solidFill>
                  <a:srgbClr val="FF0000"/>
                </a:solidFill>
                <a:latin typeface="Times New Roman" panose="02020603050405020304" pitchFamily="18" charset="0"/>
                <a:cs typeface="Times New Roman" panose="02020603050405020304" pitchFamily="18" charset="0"/>
              </a:rPr>
              <a:t>Regulatory Function</a:t>
            </a:r>
          </a:p>
          <a:p>
            <a:pPr algn="just"/>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Why is regulation needed?</a:t>
            </a:r>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dirty="0">
                <a:solidFill>
                  <a:schemeClr val="tx1"/>
                </a:solidFill>
                <a:latin typeface="Times New Roman" panose="02020603050405020304" pitchFamily="18" charset="0"/>
                <a:cs typeface="Times New Roman" panose="02020603050405020304" pitchFamily="18" charset="0"/>
              </a:rPr>
              <a:t> To prevent monopolies, protect consumers, and ensure fair labor practices.</a:t>
            </a:r>
          </a:p>
          <a:p>
            <a:pPr algn="just"/>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b="1" dirty="0">
                <a:solidFill>
                  <a:schemeClr val="tx1"/>
                </a:solidFill>
                <a:latin typeface="Times New Roman" panose="02020603050405020304" pitchFamily="18" charset="0"/>
                <a:cs typeface="Times New Roman" panose="02020603050405020304" pitchFamily="18" charset="0"/>
              </a:rPr>
              <a:t>Examples in South Africa include:</a:t>
            </a:r>
            <a:endParaRPr lang="en-US" sz="3200" dirty="0">
              <a:solidFill>
                <a:schemeClr val="tx1"/>
              </a:solidFill>
              <a:latin typeface="Times New Roman" panose="02020603050405020304" pitchFamily="18" charset="0"/>
              <a:cs typeface="Times New Roman" panose="02020603050405020304" pitchFamily="18" charset="0"/>
            </a:endParaRPr>
          </a:p>
          <a:p>
            <a:pPr algn="just"/>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Competition Commission:</a:t>
            </a:r>
            <a:r>
              <a:rPr lang="en-US" sz="3200" dirty="0">
                <a:solidFill>
                  <a:schemeClr val="tx1"/>
                </a:solidFill>
                <a:latin typeface="Times New Roman" panose="02020603050405020304" pitchFamily="18" charset="0"/>
                <a:cs typeface="Times New Roman" panose="02020603050405020304" pitchFamily="18" charset="0"/>
              </a:rPr>
              <a:t> Prevents price-fixing and monopolies.</a:t>
            </a:r>
          </a:p>
          <a:p>
            <a:pPr algn="just"/>
            <a:r>
              <a:rPr lang="en-US" sz="3200"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Labour</a:t>
            </a:r>
            <a:r>
              <a:rPr lang="en-US" sz="3200" b="1" dirty="0">
                <a:solidFill>
                  <a:schemeClr val="tx1"/>
                </a:solidFill>
                <a:latin typeface="Times New Roman" panose="02020603050405020304" pitchFamily="18" charset="0"/>
                <a:cs typeface="Times New Roman" panose="02020603050405020304" pitchFamily="18" charset="0"/>
              </a:rPr>
              <a:t> laws:</a:t>
            </a:r>
            <a:r>
              <a:rPr lang="en-US" sz="3200" dirty="0">
                <a:solidFill>
                  <a:schemeClr val="tx1"/>
                </a:solidFill>
                <a:latin typeface="Times New Roman" panose="02020603050405020304" pitchFamily="18" charset="0"/>
                <a:cs typeface="Times New Roman" panose="02020603050405020304" pitchFamily="18" charset="0"/>
              </a:rPr>
              <a:t> Minimum wage, BEE policies.</a:t>
            </a:r>
          </a:p>
          <a:p>
            <a:pPr algn="just"/>
            <a:r>
              <a:rPr lang="en-US" sz="3200" dirty="0">
                <a:solidFill>
                  <a:schemeClr val="tx1"/>
                </a:solidFill>
                <a:latin typeface="Times New Roman" panose="02020603050405020304" pitchFamily="18" charset="0"/>
                <a:cs typeface="Times New Roman" panose="02020603050405020304" pitchFamily="18" charset="0"/>
              </a:rPr>
              <a:t>• </a:t>
            </a:r>
            <a:r>
              <a:rPr lang="en-US" sz="3200" b="1" dirty="0">
                <a:solidFill>
                  <a:schemeClr val="tx1"/>
                </a:solidFill>
                <a:latin typeface="Times New Roman" panose="02020603050405020304" pitchFamily="18" charset="0"/>
                <a:cs typeface="Times New Roman" panose="02020603050405020304" pitchFamily="18" charset="0"/>
              </a:rPr>
              <a:t>Environmental regulations:</a:t>
            </a:r>
            <a:r>
              <a:rPr lang="en-US" sz="3200" dirty="0">
                <a:solidFill>
                  <a:schemeClr val="tx1"/>
                </a:solidFill>
                <a:latin typeface="Times New Roman" panose="02020603050405020304" pitchFamily="18" charset="0"/>
                <a:cs typeface="Times New Roman" panose="02020603050405020304" pitchFamily="18" charset="0"/>
              </a:rPr>
              <a:t> Carbon tax, pollution controls.</a:t>
            </a:r>
          </a:p>
          <a:p>
            <a:endParaRPr lang="en-US" dirty="0"/>
          </a:p>
        </p:txBody>
      </p:sp>
    </p:spTree>
    <p:extLst>
      <p:ext uri="{BB962C8B-B14F-4D97-AF65-F5344CB8AC3E}">
        <p14:creationId xmlns:p14="http://schemas.microsoft.com/office/powerpoint/2010/main" val="1694002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0ED46D-F948-E2B5-1457-D559DCED600E}"/>
              </a:ext>
            </a:extLst>
          </p:cNvPr>
          <p:cNvSpPr txBox="1">
            <a:spLocks/>
          </p:cNvSpPr>
          <p:nvPr/>
        </p:nvSpPr>
        <p:spPr>
          <a:xfrm>
            <a:off x="449744" y="457200"/>
            <a:ext cx="8160856" cy="81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b="1" dirty="0"/>
              <a:t>PUBLIC FINANCE IN SOUTH AFRICA</a:t>
            </a:r>
          </a:p>
        </p:txBody>
      </p:sp>
      <p:sp>
        <p:nvSpPr>
          <p:cNvPr id="4" name="Content Placeholder 2">
            <a:extLst>
              <a:ext uri="{FF2B5EF4-FFF2-40B4-BE49-F238E27FC236}">
                <a16:creationId xmlns:a16="http://schemas.microsoft.com/office/drawing/2014/main" id="{D7555A6A-299C-CD16-C902-7AF8BE4F10D6}"/>
              </a:ext>
            </a:extLst>
          </p:cNvPr>
          <p:cNvSpPr txBox="1">
            <a:spLocks/>
          </p:cNvSpPr>
          <p:nvPr/>
        </p:nvSpPr>
        <p:spPr>
          <a:xfrm>
            <a:off x="449745" y="1371600"/>
            <a:ext cx="8160856" cy="42106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ZA" dirty="0">
                <a:latin typeface="Times New Roman" panose="02020603050405020304" pitchFamily="18" charset="0"/>
                <a:cs typeface="Times New Roman" panose="02020603050405020304" pitchFamily="18" charset="0"/>
              </a:rPr>
              <a:t>Most Southern African countries have a parliamentary democracy with an executive president elected by parliament. </a:t>
            </a:r>
          </a:p>
          <a:p>
            <a:pPr algn="just"/>
            <a:r>
              <a:rPr lang="en-US" dirty="0">
                <a:latin typeface="Times New Roman" panose="02020603050405020304" pitchFamily="18" charset="0"/>
                <a:cs typeface="Times New Roman" panose="02020603050405020304" pitchFamily="18" charset="0"/>
              </a:rPr>
              <a:t>Democracy is a balance between 'might' and 'right'. The state takes all the power (it has all the 'might'), but its power must be limited so that it does not abuse this power (to make sure it does 'right').</a:t>
            </a:r>
          </a:p>
          <a:p>
            <a:pPr algn="just"/>
            <a:r>
              <a:rPr lang="en-US" dirty="0">
                <a:latin typeface="Times New Roman" panose="02020603050405020304" pitchFamily="18" charset="0"/>
                <a:cs typeface="Times New Roman" panose="02020603050405020304" pitchFamily="18" charset="0"/>
              </a:rPr>
              <a:t>Democracy is about balancing rights and responsibilities. Citizens can expect the government to do things for them like providing protection, health services, education and housing. Citizens also have responsibilities like obeying the law and paying tax to the state. </a:t>
            </a:r>
            <a:endParaRPr lang="en-ZA" dirty="0">
              <a:latin typeface="Times New Roman" panose="02020603050405020304" pitchFamily="18" charset="0"/>
              <a:cs typeface="Times New Roman" panose="02020603050405020304" pitchFamily="18" charset="0"/>
            </a:endParaRPr>
          </a:p>
          <a:p>
            <a:endParaRPr lang="en-ZA" sz="2100" dirty="0"/>
          </a:p>
          <a:p>
            <a:endParaRPr lang="en-ZA" sz="2100" dirty="0"/>
          </a:p>
        </p:txBody>
      </p:sp>
    </p:spTree>
    <p:extLst>
      <p:ext uri="{BB962C8B-B14F-4D97-AF65-F5344CB8AC3E}">
        <p14:creationId xmlns:p14="http://schemas.microsoft.com/office/powerpoint/2010/main" val="2991191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1229"/>
            <a:ext cx="8077834" cy="7140416"/>
          </a:xfrm>
        </p:spPr>
        <p:txBody>
          <a:bodyPr/>
          <a:lstStyle/>
          <a:p>
            <a:pPr algn="just"/>
            <a:br>
              <a:rPr lang="en-US" sz="2000" dirty="0">
                <a:solidFill>
                  <a:schemeClr val="tx1"/>
                </a:solidFill>
                <a:latin typeface="Times New Roman" panose="02020603050405020304" pitchFamily="18" charset="0"/>
                <a:cs typeface="Times New Roman" panose="02020603050405020304" pitchFamily="18" charset="0"/>
              </a:rPr>
            </a:br>
            <a:r>
              <a:rPr lang="en-US" sz="2000" b="1" dirty="0">
                <a:solidFill>
                  <a:schemeClr val="tx1"/>
                </a:solidFill>
                <a:latin typeface="Times New Roman" panose="02020603050405020304" pitchFamily="18" charset="0"/>
                <a:cs typeface="Times New Roman" panose="02020603050405020304" pitchFamily="18" charset="0"/>
              </a:rPr>
              <a:t>South Africa is a democratic state. </a:t>
            </a:r>
            <a:r>
              <a:rPr lang="en-US" sz="2000" dirty="0">
                <a:solidFill>
                  <a:schemeClr val="tx1"/>
                </a:solidFill>
                <a:latin typeface="Times New Roman" panose="02020603050405020304" pitchFamily="18" charset="0"/>
                <a:cs typeface="Times New Roman" panose="02020603050405020304" pitchFamily="18" charset="0"/>
              </a:rPr>
              <a:t>The first rule of democracy is that elections must be held regularly. The Constitution stipulates that an election must be held at least every five years, in which everybody over 18 years of age may vote for the political party they support. The party that wins the most votes is known as the "ruling party" and is responsible for setting up the government.</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rPr>
              <a:t>The Constitution itself is protected</a:t>
            </a:r>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As the Constitution itself is protected, it is much more difficult to change it than it is to change an ordinary law. Parliament can usually change laws if more than 50% of the Members of Parliament (MPs) who are present support the change - as long as there is a quorum (i.e. the minimum number of people required to make a decision are present).</a:t>
            </a:r>
          </a:p>
          <a:p>
            <a:pPr algn="just"/>
            <a:r>
              <a:rPr lang="en-US" sz="2000" dirty="0">
                <a:solidFill>
                  <a:schemeClr val="tx1"/>
                </a:solidFill>
                <a:latin typeface="Times New Roman" panose="02020603050405020304" pitchFamily="18" charset="0"/>
                <a:cs typeface="Times New Roman" panose="02020603050405020304" pitchFamily="18" charset="0"/>
              </a:rPr>
              <a:t>To change the Constitution, however, at least two third (and in some sections, even 75%) of the total number of MPs (members of parliament) must agree.</a:t>
            </a:r>
          </a:p>
          <a:p>
            <a:pPr algn="just"/>
            <a:endParaRPr lang="en-US" sz="2000" dirty="0">
              <a:solidFill>
                <a:schemeClr val="tx1"/>
              </a:solidFill>
              <a:latin typeface="Times New Roman" panose="02020603050405020304" pitchFamily="18" charset="0"/>
              <a:cs typeface="Times New Roman" panose="02020603050405020304" pitchFamily="18" charset="0"/>
            </a:endParaRPr>
          </a:p>
          <a:p>
            <a:pPr algn="just"/>
            <a:r>
              <a:rPr lang="en-US" sz="2000" dirty="0">
                <a:solidFill>
                  <a:schemeClr val="tx1"/>
                </a:solidFill>
                <a:latin typeface="Times New Roman" panose="02020603050405020304" pitchFamily="18" charset="0"/>
                <a:cs typeface="Times New Roman" panose="02020603050405020304" pitchFamily="18" charset="0"/>
              </a:rPr>
              <a:t>Independent courts, particularly the Constitutional Court, protect and enforce the Constitution. The courts have the power to force even the President or Parliament to abide by the Constitution.</a:t>
            </a:r>
          </a:p>
          <a:p>
            <a:endParaRPr lang="en-US" sz="2000" dirty="0"/>
          </a:p>
          <a:p>
            <a:endParaRPr lang="en-ZA" sz="2000" dirty="0"/>
          </a:p>
          <a:p>
            <a:endParaRPr lang="en-US" dirty="0"/>
          </a:p>
        </p:txBody>
      </p:sp>
    </p:spTree>
    <p:extLst>
      <p:ext uri="{BB962C8B-B14F-4D97-AF65-F5344CB8AC3E}">
        <p14:creationId xmlns:p14="http://schemas.microsoft.com/office/powerpoint/2010/main" val="23350314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244" y="477977"/>
            <a:ext cx="8071510" cy="430887"/>
          </a:xfrm>
        </p:spPr>
        <p:txBody>
          <a:bodyPr/>
          <a:lstStyle/>
          <a:p>
            <a:r>
              <a:rPr lang="en-US" dirty="0">
                <a:latin typeface="Times New Roman" panose="02020603050405020304" pitchFamily="18" charset="0"/>
                <a:cs typeface="Times New Roman" panose="02020603050405020304" pitchFamily="18" charset="0"/>
              </a:rPr>
              <a:t>THREE SPHERES OF GOVERNMENT </a:t>
            </a:r>
          </a:p>
        </p:txBody>
      </p:sp>
      <p:sp>
        <p:nvSpPr>
          <p:cNvPr id="3" name="Text Placeholder 2"/>
          <p:cNvSpPr>
            <a:spLocks noGrp="1"/>
          </p:cNvSpPr>
          <p:nvPr>
            <p:ph type="body" idx="1"/>
          </p:nvPr>
        </p:nvSpPr>
        <p:spPr>
          <a:xfrm>
            <a:off x="536244" y="1100261"/>
            <a:ext cx="8077834" cy="5170646"/>
          </a:xfrm>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The Constitution divides government into three tiers or levels in order to develop a closer relationship between the government and the people that it serves. These are: </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buFontTx/>
              <a:buChar char="-"/>
            </a:pPr>
            <a:r>
              <a:rPr lang="en-US" b="1" dirty="0">
                <a:solidFill>
                  <a:schemeClr val="tx1"/>
                </a:solidFill>
                <a:latin typeface="Times New Roman" panose="02020603050405020304" pitchFamily="18" charset="0"/>
                <a:cs typeface="Times New Roman" panose="02020603050405020304" pitchFamily="18" charset="0"/>
              </a:rPr>
              <a:t>THE NATIONAL GOVERNMENT </a:t>
            </a:r>
            <a:r>
              <a:rPr lang="en-US" dirty="0">
                <a:solidFill>
                  <a:schemeClr val="tx1"/>
                </a:solidFill>
                <a:latin typeface="Times New Roman" panose="02020603050405020304" pitchFamily="18" charset="0"/>
                <a:cs typeface="Times New Roman" panose="02020603050405020304" pitchFamily="18" charset="0"/>
              </a:rPr>
              <a:t>(takes exclusive responsibility for matters relating to foreign affairs, </a:t>
            </a:r>
            <a:r>
              <a:rPr lang="en-US" dirty="0" err="1">
                <a:solidFill>
                  <a:schemeClr val="tx1"/>
                </a:solidFill>
                <a:latin typeface="Times New Roman" panose="02020603050405020304" pitchFamily="18" charset="0"/>
                <a:cs typeface="Times New Roman" panose="02020603050405020304" pitchFamily="18" charset="0"/>
              </a:rPr>
              <a:t>defence</a:t>
            </a:r>
            <a:r>
              <a:rPr lang="en-US" dirty="0">
                <a:solidFill>
                  <a:schemeClr val="tx1"/>
                </a:solidFill>
                <a:latin typeface="Times New Roman" panose="02020603050405020304" pitchFamily="18" charset="0"/>
                <a:cs typeface="Times New Roman" panose="02020603050405020304" pitchFamily="18" charset="0"/>
              </a:rPr>
              <a:t>, intelligence, tertiary education, national transport and national taxation.)</a:t>
            </a:r>
          </a:p>
          <a:p>
            <a:pPr algn="just"/>
            <a:endParaRPr lang="en-US" dirty="0">
              <a:solidFill>
                <a:schemeClr val="tx1"/>
              </a:solidFill>
              <a:latin typeface="Times New Roman" panose="02020603050405020304" pitchFamily="18" charset="0"/>
              <a:cs typeface="Times New Roman" panose="02020603050405020304" pitchFamily="18" charset="0"/>
            </a:endParaRPr>
          </a:p>
          <a:p>
            <a:pPr marL="342900" indent="-342900" algn="just">
              <a:buFontTx/>
              <a:buChar char="-"/>
            </a:pPr>
            <a:r>
              <a:rPr lang="en-US" b="1" dirty="0">
                <a:solidFill>
                  <a:schemeClr val="tx1"/>
                </a:solidFill>
                <a:latin typeface="Times New Roman" panose="02020603050405020304" pitchFamily="18" charset="0"/>
                <a:cs typeface="Times New Roman" panose="02020603050405020304" pitchFamily="18" charset="0"/>
              </a:rPr>
              <a:t>THE PROVINCIAL GOVERNMENT (9)</a:t>
            </a:r>
          </a:p>
          <a:p>
            <a:pPr algn="just"/>
            <a:endParaRPr lang="en-US" b="1" dirty="0">
              <a:solidFill>
                <a:schemeClr val="tx1"/>
              </a:solidFill>
              <a:latin typeface="Times New Roman" panose="02020603050405020304" pitchFamily="18" charset="0"/>
              <a:cs typeface="Times New Roman" panose="02020603050405020304" pitchFamily="18" charset="0"/>
            </a:endParaRPr>
          </a:p>
          <a:p>
            <a:pPr marL="342900" indent="-342900" algn="just">
              <a:buFontTx/>
              <a:buChar char="-"/>
            </a:pPr>
            <a:r>
              <a:rPr lang="en-US" b="1" dirty="0">
                <a:solidFill>
                  <a:schemeClr val="tx1"/>
                </a:solidFill>
                <a:latin typeface="Times New Roman" panose="02020603050405020304" pitchFamily="18" charset="0"/>
                <a:cs typeface="Times New Roman" panose="02020603050405020304" pitchFamily="18" charset="0"/>
              </a:rPr>
              <a:t>THE LOCAL GOVERNMENT (ABOUT 278 MUNICIPALITIES)</a:t>
            </a:r>
          </a:p>
          <a:p>
            <a:endParaRPr lang="en-US" dirty="0"/>
          </a:p>
        </p:txBody>
      </p:sp>
    </p:spTree>
    <p:extLst>
      <p:ext uri="{BB962C8B-B14F-4D97-AF65-F5344CB8AC3E}">
        <p14:creationId xmlns:p14="http://schemas.microsoft.com/office/powerpoint/2010/main" val="11579512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0ED46D-F948-E2B5-1457-D559DCED600E}"/>
              </a:ext>
            </a:extLst>
          </p:cNvPr>
          <p:cNvSpPr txBox="1">
            <a:spLocks/>
          </p:cNvSpPr>
          <p:nvPr/>
        </p:nvSpPr>
        <p:spPr>
          <a:xfrm>
            <a:off x="685800" y="465750"/>
            <a:ext cx="8160856" cy="81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ZA" sz="3300" b="1" dirty="0"/>
              <a:t>South Africa: Legacy of the past</a:t>
            </a:r>
          </a:p>
        </p:txBody>
      </p:sp>
      <p:sp>
        <p:nvSpPr>
          <p:cNvPr id="4" name="Content Placeholder 2">
            <a:extLst>
              <a:ext uri="{FF2B5EF4-FFF2-40B4-BE49-F238E27FC236}">
                <a16:creationId xmlns:a16="http://schemas.microsoft.com/office/drawing/2014/main" id="{D7555A6A-299C-CD16-C902-7AF8BE4F10D6}"/>
              </a:ext>
            </a:extLst>
          </p:cNvPr>
          <p:cNvSpPr txBox="1">
            <a:spLocks/>
          </p:cNvSpPr>
          <p:nvPr/>
        </p:nvSpPr>
        <p:spPr>
          <a:xfrm>
            <a:off x="449745" y="1676400"/>
            <a:ext cx="8160855" cy="3905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100" dirty="0"/>
              <a:t>Poor economic outcomes immediately before the constitutional change in 1994</a:t>
            </a:r>
          </a:p>
          <a:p>
            <a:endParaRPr lang="en-ZA" sz="2100" dirty="0"/>
          </a:p>
          <a:p>
            <a:pPr marL="0" indent="0">
              <a:buNone/>
            </a:pPr>
            <a:endParaRPr lang="en-ZA" sz="2100" dirty="0"/>
          </a:p>
          <a:p>
            <a:r>
              <a:rPr lang="en-ZA" sz="2100" dirty="0"/>
              <a:t>Widespread poverty and unemployment – aggravated by the global financial crisis and COVID-19 pandemic</a:t>
            </a:r>
          </a:p>
        </p:txBody>
      </p:sp>
    </p:spTree>
    <p:extLst>
      <p:ext uri="{BB962C8B-B14F-4D97-AF65-F5344CB8AC3E}">
        <p14:creationId xmlns:p14="http://schemas.microsoft.com/office/powerpoint/2010/main" val="4209547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244" y="477977"/>
            <a:ext cx="8071510" cy="430887"/>
          </a:xfrm>
        </p:spPr>
        <p:txBody>
          <a:bodyPr/>
          <a:lstStyle/>
          <a:p>
            <a:r>
              <a:rPr lang="en-US" dirty="0">
                <a:latin typeface="Times New Roman" panose="02020603050405020304" pitchFamily="18" charset="0"/>
                <a:cs typeface="Times New Roman" panose="02020603050405020304" pitchFamily="18" charset="0"/>
              </a:rPr>
              <a:t>SOUTH AFRICA FISCAL CHALLENGES </a:t>
            </a:r>
          </a:p>
        </p:txBody>
      </p:sp>
      <p:sp>
        <p:nvSpPr>
          <p:cNvPr id="3" name="Text Placeholder 2"/>
          <p:cNvSpPr>
            <a:spLocks noGrp="1"/>
          </p:cNvSpPr>
          <p:nvPr>
            <p:ph type="body" idx="1"/>
          </p:nvPr>
        </p:nvSpPr>
        <p:spPr>
          <a:xfrm>
            <a:off x="152400" y="1100261"/>
            <a:ext cx="8461678" cy="5170646"/>
          </a:xfrm>
        </p:spPr>
        <p:txBody>
          <a:bodyPr/>
          <a:lstStyle/>
          <a:p>
            <a:pPr algn="just"/>
            <a:r>
              <a:rPr lang="en-US" b="1" dirty="0">
                <a:solidFill>
                  <a:srgbClr val="FF0000"/>
                </a:solidFill>
                <a:latin typeface="Times New Roman" panose="02020603050405020304" pitchFamily="18" charset="0"/>
                <a:cs typeface="Times New Roman" panose="02020603050405020304" pitchFamily="18" charset="0"/>
              </a:rPr>
              <a:t>1. High Public Debt</a:t>
            </a:r>
          </a:p>
          <a:p>
            <a:pPr algn="jus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Rising Debt Levels</a:t>
            </a:r>
            <a:r>
              <a:rPr lang="en-US" dirty="0">
                <a:solidFill>
                  <a:schemeClr val="tx1"/>
                </a:solidFill>
                <a:latin typeface="Times New Roman" panose="02020603050405020304" pitchFamily="18" charset="0"/>
                <a:cs typeface="Times New Roman" panose="02020603050405020304" pitchFamily="18" charset="0"/>
              </a:rPr>
              <a:t>: South Africa's government debt has been steadily increasing, with total public debt approaching </a:t>
            </a:r>
            <a:r>
              <a:rPr lang="en-US" b="1" dirty="0">
                <a:solidFill>
                  <a:schemeClr val="tx1"/>
                </a:solidFill>
                <a:latin typeface="Times New Roman" panose="02020603050405020304" pitchFamily="18" charset="0"/>
                <a:cs typeface="Times New Roman" panose="02020603050405020304" pitchFamily="18" charset="0"/>
              </a:rPr>
              <a:t>74% of GDP</a:t>
            </a:r>
            <a:r>
              <a:rPr lang="en-US" dirty="0">
                <a:solidFill>
                  <a:schemeClr val="tx1"/>
                </a:solidFill>
                <a:latin typeface="Times New Roman" panose="02020603050405020304" pitchFamily="18" charset="0"/>
                <a:cs typeface="Times New Roman" panose="02020603050405020304" pitchFamily="18" charset="0"/>
              </a:rPr>
              <a:t> in recent years.</a:t>
            </a:r>
          </a:p>
          <a:p>
            <a:pPr algn="just">
              <a:buFont typeface="Arial" panose="020B0604020202020204" pitchFamily="34" charset="0"/>
              <a:buChar char="•"/>
            </a:pPr>
            <a:r>
              <a:rPr lang="en-US" b="1" dirty="0">
                <a:solidFill>
                  <a:schemeClr val="tx1"/>
                </a:solidFill>
                <a:latin typeface="Times New Roman" panose="02020603050405020304" pitchFamily="18" charset="0"/>
                <a:cs typeface="Times New Roman" panose="02020603050405020304" pitchFamily="18" charset="0"/>
              </a:rPr>
              <a:t>Debt Servicing Costs</a:t>
            </a:r>
            <a:r>
              <a:rPr lang="en-US" dirty="0">
                <a:solidFill>
                  <a:schemeClr val="tx1"/>
                </a:solidFill>
                <a:latin typeface="Times New Roman" panose="02020603050405020304" pitchFamily="18" charset="0"/>
                <a:cs typeface="Times New Roman" panose="02020603050405020304" pitchFamily="18" charset="0"/>
              </a:rPr>
              <a:t>: A significant portion of government revenue is spent on servicing debt (interest payments), reducing the funds available for essential services and development projects.</a:t>
            </a:r>
          </a:p>
          <a:p>
            <a:pPr algn="just"/>
            <a:r>
              <a:rPr lang="en-US" b="1" dirty="0">
                <a:solidFill>
                  <a:srgbClr val="FF0000"/>
                </a:solidFill>
                <a:latin typeface="Times New Roman" panose="02020603050405020304" pitchFamily="18" charset="0"/>
                <a:cs typeface="Times New Roman" panose="02020603050405020304" pitchFamily="18" charset="0"/>
              </a:rPr>
              <a:t>2. Budget Deficits</a:t>
            </a:r>
          </a:p>
          <a:p>
            <a:pPr algn="just"/>
            <a:r>
              <a:rPr lang="en-US" b="1" dirty="0">
                <a:solidFill>
                  <a:schemeClr val="tx1"/>
                </a:solidFill>
                <a:latin typeface="Times New Roman" panose="02020603050405020304" pitchFamily="18" charset="0"/>
                <a:cs typeface="Times New Roman" panose="02020603050405020304" pitchFamily="18" charset="0"/>
              </a:rPr>
              <a:t>Consistent Budget Deficits</a:t>
            </a:r>
            <a:r>
              <a:rPr lang="en-US" dirty="0">
                <a:solidFill>
                  <a:schemeClr val="tx1"/>
                </a:solidFill>
                <a:latin typeface="Times New Roman" panose="02020603050405020304" pitchFamily="18" charset="0"/>
                <a:cs typeface="Times New Roman" panose="02020603050405020304" pitchFamily="18" charset="0"/>
              </a:rPr>
              <a:t>: South Africa has run persistent budget deficits, where government expenditures exceed revenue. </a:t>
            </a:r>
          </a:p>
          <a:p>
            <a:pPr algn="just"/>
            <a:r>
              <a:rPr lang="en-US" b="1" dirty="0">
                <a:solidFill>
                  <a:schemeClr val="tx1"/>
                </a:solidFill>
                <a:latin typeface="Times New Roman" panose="02020603050405020304" pitchFamily="18" charset="0"/>
                <a:cs typeface="Times New Roman" panose="02020603050405020304" pitchFamily="18" charset="0"/>
              </a:rPr>
              <a:t>Revenue Shortfalls</a:t>
            </a:r>
            <a:r>
              <a:rPr lang="en-US" dirty="0">
                <a:solidFill>
                  <a:schemeClr val="tx1"/>
                </a:solidFill>
                <a:latin typeface="Times New Roman" panose="02020603050405020304" pitchFamily="18" charset="0"/>
                <a:cs typeface="Times New Roman" panose="02020603050405020304" pitchFamily="18" charset="0"/>
              </a:rPr>
              <a:t>: Insufficient tax revenue collection due to a narrow tax base and high levels of tax evasion, along with a large informal economy, contribute to budget deficits.</a:t>
            </a:r>
          </a:p>
          <a:p>
            <a:endParaRPr lang="en-US" dirty="0"/>
          </a:p>
        </p:txBody>
      </p:sp>
    </p:spTree>
    <p:extLst>
      <p:ext uri="{BB962C8B-B14F-4D97-AF65-F5344CB8AC3E}">
        <p14:creationId xmlns:p14="http://schemas.microsoft.com/office/powerpoint/2010/main" val="1556124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90ED46D-F948-E2B5-1457-D559DCED600E}"/>
              </a:ext>
            </a:extLst>
          </p:cNvPr>
          <p:cNvSpPr txBox="1">
            <a:spLocks/>
          </p:cNvSpPr>
          <p:nvPr/>
        </p:nvSpPr>
        <p:spPr>
          <a:xfrm>
            <a:off x="449745" y="1368028"/>
            <a:ext cx="8160856" cy="810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300" dirty="0">
                <a:solidFill>
                  <a:prstClr val="black"/>
                </a:solidFill>
              </a:rPr>
              <a:t>Learning outcomes</a:t>
            </a:r>
          </a:p>
        </p:txBody>
      </p:sp>
      <p:sp>
        <p:nvSpPr>
          <p:cNvPr id="4" name="Content Placeholder 2">
            <a:extLst>
              <a:ext uri="{FF2B5EF4-FFF2-40B4-BE49-F238E27FC236}">
                <a16:creationId xmlns:a16="http://schemas.microsoft.com/office/drawing/2014/main" id="{D7555A6A-299C-CD16-C902-7AF8BE4F10D6}"/>
              </a:ext>
            </a:extLst>
          </p:cNvPr>
          <p:cNvSpPr txBox="1">
            <a:spLocks/>
          </p:cNvSpPr>
          <p:nvPr/>
        </p:nvSpPr>
        <p:spPr>
          <a:xfrm>
            <a:off x="449745" y="2057400"/>
            <a:ext cx="8160855" cy="352485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ZA" sz="2100" dirty="0">
                <a:solidFill>
                  <a:prstClr val="black"/>
                </a:solidFill>
              </a:rPr>
              <a:t>Give a brief overview of different views of the role of government in the economy</a:t>
            </a:r>
          </a:p>
          <a:p>
            <a:r>
              <a:rPr lang="en-ZA" sz="2100" dirty="0">
                <a:solidFill>
                  <a:prstClr val="black"/>
                </a:solidFill>
              </a:rPr>
              <a:t>List key reasons why governments intervene in the economy</a:t>
            </a:r>
          </a:p>
          <a:p>
            <a:r>
              <a:rPr lang="en-ZA" sz="2100" dirty="0">
                <a:solidFill>
                  <a:prstClr val="black"/>
                </a:solidFill>
              </a:rPr>
              <a:t>Distinguish between the main tiers of government</a:t>
            </a:r>
          </a:p>
          <a:p>
            <a:r>
              <a:rPr lang="en-ZA" sz="2100" dirty="0">
                <a:solidFill>
                  <a:prstClr val="black"/>
                </a:solidFill>
              </a:rPr>
              <a:t>Discuss the current fiscal challenges faced by South Africa. </a:t>
            </a:r>
          </a:p>
          <a:p>
            <a:r>
              <a:rPr lang="en-ZA" sz="2100" dirty="0">
                <a:solidFill>
                  <a:prstClr val="black"/>
                </a:solidFill>
              </a:rPr>
              <a:t>Discuss the normative and positive views of public economic analysis.</a:t>
            </a:r>
            <a:endParaRPr lang="en-US" sz="2100" dirty="0">
              <a:solidFill>
                <a:prstClr val="black"/>
              </a:solidFill>
            </a:endParaRPr>
          </a:p>
        </p:txBody>
      </p:sp>
    </p:spTree>
    <p:extLst>
      <p:ext uri="{BB962C8B-B14F-4D97-AF65-F5344CB8AC3E}">
        <p14:creationId xmlns:p14="http://schemas.microsoft.com/office/powerpoint/2010/main" val="377780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6244" y="1100261"/>
            <a:ext cx="8077834" cy="5170646"/>
          </a:xfrm>
        </p:spPr>
        <p:txBody>
          <a:bodyPr/>
          <a:lstStyle/>
          <a:p>
            <a:r>
              <a:rPr lang="en-US" b="1" dirty="0">
                <a:solidFill>
                  <a:srgbClr val="FF0000"/>
                </a:solidFill>
                <a:latin typeface="Times New Roman" panose="02020603050405020304" pitchFamily="18" charset="0"/>
                <a:cs typeface="Times New Roman" panose="02020603050405020304" pitchFamily="18" charset="0"/>
              </a:rPr>
              <a:t>3. Unemployment and the Informal Economy</a:t>
            </a:r>
          </a:p>
          <a:p>
            <a:r>
              <a:rPr lang="en-US" b="1" dirty="0">
                <a:solidFill>
                  <a:schemeClr val="tx1"/>
                </a:solidFill>
                <a:latin typeface="Times New Roman" panose="02020603050405020304" pitchFamily="18" charset="0"/>
                <a:cs typeface="Times New Roman" panose="02020603050405020304" pitchFamily="18" charset="0"/>
              </a:rPr>
              <a:t>High Unemployment</a:t>
            </a:r>
            <a:r>
              <a:rPr lang="en-US" dirty="0">
                <a:solidFill>
                  <a:schemeClr val="tx1"/>
                </a:solidFill>
                <a:latin typeface="Times New Roman" panose="02020603050405020304" pitchFamily="18" charset="0"/>
                <a:cs typeface="Times New Roman" panose="02020603050405020304" pitchFamily="18" charset="0"/>
              </a:rPr>
              <a:t>: South Africa's official unemployment rate is amongst the highest in the world, with youth unemployment even higher. </a:t>
            </a:r>
          </a:p>
          <a:p>
            <a:r>
              <a:rPr lang="en-US" b="1" dirty="0">
                <a:solidFill>
                  <a:schemeClr val="tx1"/>
                </a:solidFill>
                <a:latin typeface="Times New Roman" panose="02020603050405020304" pitchFamily="18" charset="0"/>
                <a:cs typeface="Times New Roman" panose="02020603050405020304" pitchFamily="18" charset="0"/>
              </a:rPr>
              <a:t>Informal Economy</a:t>
            </a:r>
            <a:r>
              <a:rPr lang="en-US" dirty="0">
                <a:solidFill>
                  <a:schemeClr val="tx1"/>
                </a:solidFill>
                <a:latin typeface="Times New Roman" panose="02020603050405020304" pitchFamily="18" charset="0"/>
                <a:cs typeface="Times New Roman" panose="02020603050405020304" pitchFamily="18" charset="0"/>
              </a:rPr>
              <a:t>: A large informal sector (estimated at about 8-10% of GDP) operates outside the formal tax system, making it difficult for the government to raise sufficient revenue.</a:t>
            </a:r>
          </a:p>
          <a:p>
            <a:r>
              <a:rPr lang="en-US" b="1" dirty="0">
                <a:solidFill>
                  <a:srgbClr val="FF0000"/>
                </a:solidFill>
                <a:latin typeface="Times New Roman" panose="02020603050405020304" pitchFamily="18" charset="0"/>
                <a:cs typeface="Times New Roman" panose="02020603050405020304" pitchFamily="18" charset="0"/>
              </a:rPr>
              <a:t>4. Inequality and Poverty</a:t>
            </a:r>
          </a:p>
          <a:p>
            <a:r>
              <a:rPr lang="en-US" b="1" dirty="0">
                <a:solidFill>
                  <a:schemeClr val="tx1"/>
                </a:solidFill>
                <a:latin typeface="Times New Roman" panose="02020603050405020304" pitchFamily="18" charset="0"/>
                <a:cs typeface="Times New Roman" panose="02020603050405020304" pitchFamily="18" charset="0"/>
              </a:rPr>
              <a:t>High Inequality</a:t>
            </a:r>
            <a:r>
              <a:rPr lang="en-US" dirty="0">
                <a:solidFill>
                  <a:schemeClr val="tx1"/>
                </a:solidFill>
                <a:latin typeface="Times New Roman" panose="02020603050405020304" pitchFamily="18" charset="0"/>
                <a:cs typeface="Times New Roman" panose="02020603050405020304" pitchFamily="18" charset="0"/>
              </a:rPr>
              <a:t>: South Africa has one of the highest Gini coefficients in the world, reflecting extreme income inequality.</a:t>
            </a:r>
          </a:p>
          <a:p>
            <a:r>
              <a:rPr lang="en-US" b="1" dirty="0">
                <a:solidFill>
                  <a:schemeClr val="tx1"/>
                </a:solidFill>
                <a:latin typeface="Times New Roman" panose="02020603050405020304" pitchFamily="18" charset="0"/>
                <a:cs typeface="Times New Roman" panose="02020603050405020304" pitchFamily="18" charset="0"/>
              </a:rPr>
              <a:t>Poverty Levels</a:t>
            </a:r>
            <a:r>
              <a:rPr lang="en-US" dirty="0">
                <a:solidFill>
                  <a:schemeClr val="tx1"/>
                </a:solidFill>
                <a:latin typeface="Times New Roman" panose="02020603050405020304" pitchFamily="18" charset="0"/>
                <a:cs typeface="Times New Roman" panose="02020603050405020304" pitchFamily="18" charset="0"/>
              </a:rPr>
              <a:t>: Approximately </a:t>
            </a:r>
            <a:r>
              <a:rPr lang="en-US" b="1" dirty="0">
                <a:solidFill>
                  <a:schemeClr val="tx1"/>
                </a:solidFill>
                <a:latin typeface="Times New Roman" panose="02020603050405020304" pitchFamily="18" charset="0"/>
                <a:cs typeface="Times New Roman" panose="02020603050405020304" pitchFamily="18" charset="0"/>
              </a:rPr>
              <a:t>55%</a:t>
            </a:r>
            <a:r>
              <a:rPr lang="en-US" dirty="0">
                <a:solidFill>
                  <a:schemeClr val="tx1"/>
                </a:solidFill>
                <a:latin typeface="Times New Roman" panose="02020603050405020304" pitchFamily="18" charset="0"/>
                <a:cs typeface="Times New Roman" panose="02020603050405020304" pitchFamily="18" charset="0"/>
              </a:rPr>
              <a:t> of the population lives below the poverty line, and many depend on government transfers (social grants) for survival.</a:t>
            </a:r>
          </a:p>
          <a:p>
            <a:endParaRPr lang="en-US" dirty="0"/>
          </a:p>
        </p:txBody>
      </p:sp>
    </p:spTree>
    <p:extLst>
      <p:ext uri="{BB962C8B-B14F-4D97-AF65-F5344CB8AC3E}">
        <p14:creationId xmlns:p14="http://schemas.microsoft.com/office/powerpoint/2010/main" val="2693360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6244" y="1100261"/>
            <a:ext cx="8077834" cy="5539978"/>
          </a:xfrm>
        </p:spPr>
        <p:txBody>
          <a:bodyPr/>
          <a:lstStyle/>
          <a:p>
            <a:pPr algn="just"/>
            <a:r>
              <a:rPr lang="en-US" b="1" dirty="0">
                <a:solidFill>
                  <a:srgbClr val="FF0000"/>
                </a:solidFill>
                <a:latin typeface="Times New Roman" panose="02020603050405020304" pitchFamily="18" charset="0"/>
                <a:cs typeface="Times New Roman" panose="02020603050405020304" pitchFamily="18" charset="0"/>
              </a:rPr>
              <a:t>5. State-Owned Enterprises (SOEs) Financial Strain</a:t>
            </a:r>
          </a:p>
          <a:p>
            <a:pPr algn="just"/>
            <a:r>
              <a:rPr lang="en-US" b="1" dirty="0">
                <a:solidFill>
                  <a:schemeClr val="tx1"/>
                </a:solidFill>
                <a:latin typeface="Times New Roman" panose="02020603050405020304" pitchFamily="18" charset="0"/>
                <a:cs typeface="Times New Roman" panose="02020603050405020304" pitchFamily="18" charset="0"/>
              </a:rPr>
              <a:t>SOEs Debt Crisis</a:t>
            </a:r>
            <a:r>
              <a:rPr lang="en-US" dirty="0">
                <a:solidFill>
                  <a:schemeClr val="tx1"/>
                </a:solidFill>
                <a:latin typeface="Times New Roman" panose="02020603050405020304" pitchFamily="18" charset="0"/>
                <a:cs typeface="Times New Roman" panose="02020603050405020304" pitchFamily="18" charset="0"/>
              </a:rPr>
              <a:t>: Several key state-owned enterprises, such as </a:t>
            </a:r>
            <a:r>
              <a:rPr lang="en-US" b="1" dirty="0">
                <a:solidFill>
                  <a:schemeClr val="tx1"/>
                </a:solidFill>
                <a:latin typeface="Times New Roman" panose="02020603050405020304" pitchFamily="18" charset="0"/>
                <a:cs typeface="Times New Roman" panose="02020603050405020304" pitchFamily="18" charset="0"/>
              </a:rPr>
              <a:t>Eskom</a:t>
            </a:r>
            <a:r>
              <a:rPr lang="en-US" dirty="0">
                <a:solidFill>
                  <a:schemeClr val="tx1"/>
                </a:solidFill>
                <a:latin typeface="Times New Roman" panose="02020603050405020304" pitchFamily="18" charset="0"/>
                <a:cs typeface="Times New Roman" panose="02020603050405020304" pitchFamily="18" charset="0"/>
              </a:rPr>
              <a:t> (electricity), </a:t>
            </a:r>
            <a:r>
              <a:rPr lang="en-US" b="1" dirty="0">
                <a:solidFill>
                  <a:schemeClr val="tx1"/>
                </a:solidFill>
                <a:latin typeface="Times New Roman" panose="02020603050405020304" pitchFamily="18" charset="0"/>
                <a:cs typeface="Times New Roman" panose="02020603050405020304" pitchFamily="18" charset="0"/>
              </a:rPr>
              <a:t>South African Airways (SAA)</a:t>
            </a:r>
            <a:r>
              <a:rPr lang="en-US" dirty="0">
                <a:solidFill>
                  <a:schemeClr val="tx1"/>
                </a:solidFill>
                <a:latin typeface="Times New Roman" panose="02020603050405020304" pitchFamily="18" charset="0"/>
                <a:cs typeface="Times New Roman" panose="02020603050405020304" pitchFamily="18" charset="0"/>
              </a:rPr>
              <a:t>, and </a:t>
            </a:r>
            <a:r>
              <a:rPr lang="en-US" b="1" dirty="0">
                <a:solidFill>
                  <a:schemeClr val="tx1"/>
                </a:solidFill>
                <a:latin typeface="Times New Roman" panose="02020603050405020304" pitchFamily="18" charset="0"/>
                <a:cs typeface="Times New Roman" panose="02020603050405020304" pitchFamily="18" charset="0"/>
              </a:rPr>
              <a:t>Transnet</a:t>
            </a:r>
            <a:r>
              <a:rPr lang="en-US" dirty="0">
                <a:solidFill>
                  <a:schemeClr val="tx1"/>
                </a:solidFill>
                <a:latin typeface="Times New Roman" panose="02020603050405020304" pitchFamily="18" charset="0"/>
                <a:cs typeface="Times New Roman" panose="02020603050405020304" pitchFamily="18" charset="0"/>
              </a:rPr>
              <a:t> (rail), are burdened with unsustainable debt.</a:t>
            </a:r>
          </a:p>
          <a:p>
            <a:pPr algn="just"/>
            <a:r>
              <a:rPr lang="en-US" b="1" dirty="0">
                <a:solidFill>
                  <a:schemeClr val="tx1"/>
                </a:solidFill>
                <a:latin typeface="Times New Roman" panose="02020603050405020304" pitchFamily="18" charset="0"/>
                <a:cs typeface="Times New Roman" panose="02020603050405020304" pitchFamily="18" charset="0"/>
              </a:rPr>
              <a:t>Bailouts</a:t>
            </a:r>
            <a:r>
              <a:rPr lang="en-US" dirty="0">
                <a:solidFill>
                  <a:schemeClr val="tx1"/>
                </a:solidFill>
                <a:latin typeface="Times New Roman" panose="02020603050405020304" pitchFamily="18" charset="0"/>
                <a:cs typeface="Times New Roman" panose="02020603050405020304" pitchFamily="18" charset="0"/>
              </a:rPr>
              <a:t>: The government has been forced to intervene with financial bailouts to prevent SOEs from collapsing, further straining public finances.</a:t>
            </a:r>
          </a:p>
          <a:p>
            <a:pPr algn="just"/>
            <a:endParaRPr lang="en-US" dirty="0">
              <a:solidFill>
                <a:schemeClr val="tx1"/>
              </a:solidFill>
              <a:latin typeface="Times New Roman" panose="02020603050405020304" pitchFamily="18" charset="0"/>
              <a:cs typeface="Times New Roman" panose="02020603050405020304" pitchFamily="18" charset="0"/>
            </a:endParaRPr>
          </a:p>
          <a:p>
            <a:pPr algn="just"/>
            <a:r>
              <a:rPr lang="en-US" b="1" dirty="0">
                <a:solidFill>
                  <a:srgbClr val="FF0000"/>
                </a:solidFill>
                <a:latin typeface="Times New Roman" panose="02020603050405020304" pitchFamily="18" charset="0"/>
                <a:cs typeface="Times New Roman" panose="02020603050405020304" pitchFamily="18" charset="0"/>
              </a:rPr>
              <a:t>6. Structural Economic Challenges</a:t>
            </a:r>
          </a:p>
          <a:p>
            <a:pPr algn="just"/>
            <a:r>
              <a:rPr lang="en-US" b="1" dirty="0">
                <a:solidFill>
                  <a:schemeClr val="tx1"/>
                </a:solidFill>
                <a:latin typeface="Times New Roman" panose="02020603050405020304" pitchFamily="18" charset="0"/>
                <a:cs typeface="Times New Roman" panose="02020603050405020304" pitchFamily="18" charset="0"/>
              </a:rPr>
              <a:t>Low Growth Rate</a:t>
            </a:r>
            <a:r>
              <a:rPr lang="en-US" dirty="0">
                <a:solidFill>
                  <a:schemeClr val="tx1"/>
                </a:solidFill>
                <a:latin typeface="Times New Roman" panose="02020603050405020304" pitchFamily="18" charset="0"/>
                <a:cs typeface="Times New Roman" panose="02020603050405020304" pitchFamily="18" charset="0"/>
              </a:rPr>
              <a:t>: South Africa's economic growth has been slow, averaging less than 2% over the past decade.</a:t>
            </a:r>
          </a:p>
          <a:p>
            <a:pPr algn="just"/>
            <a:r>
              <a:rPr lang="en-US" b="1" dirty="0">
                <a:solidFill>
                  <a:schemeClr val="tx1"/>
                </a:solidFill>
                <a:latin typeface="Times New Roman" panose="02020603050405020304" pitchFamily="18" charset="0"/>
                <a:cs typeface="Times New Roman" panose="02020603050405020304" pitchFamily="18" charset="0"/>
              </a:rPr>
              <a:t>Dependency on Mining</a:t>
            </a:r>
            <a:r>
              <a:rPr lang="en-US" dirty="0">
                <a:solidFill>
                  <a:schemeClr val="tx1"/>
                </a:solidFill>
                <a:latin typeface="Times New Roman" panose="02020603050405020304" pitchFamily="18" charset="0"/>
                <a:cs typeface="Times New Roman" panose="02020603050405020304" pitchFamily="18" charset="0"/>
              </a:rPr>
              <a:t>: The economy is highly dependent on mining and commodities, leaving it vulnerable to global price fluctuations and economic shocks.</a:t>
            </a:r>
          </a:p>
          <a:p>
            <a:endParaRPr lang="en-US" dirty="0"/>
          </a:p>
        </p:txBody>
      </p:sp>
    </p:spTree>
    <p:extLst>
      <p:ext uri="{BB962C8B-B14F-4D97-AF65-F5344CB8AC3E}">
        <p14:creationId xmlns:p14="http://schemas.microsoft.com/office/powerpoint/2010/main" val="2141934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a:xfrm>
            <a:off x="536244" y="1100261"/>
            <a:ext cx="8077834" cy="5447645"/>
          </a:xfrm>
        </p:spPr>
        <p:txBody>
          <a:bodyPr/>
          <a:lstStyle/>
          <a:p>
            <a:r>
              <a:rPr lang="en-US" sz="2200" b="1" dirty="0">
                <a:solidFill>
                  <a:srgbClr val="FF0000"/>
                </a:solidFill>
                <a:latin typeface="Times New Roman" panose="02020603050405020304" pitchFamily="18" charset="0"/>
                <a:cs typeface="Times New Roman" panose="02020603050405020304" pitchFamily="18" charset="0"/>
              </a:rPr>
              <a:t>7. Rising Social Expenditure</a:t>
            </a:r>
          </a:p>
          <a:p>
            <a:r>
              <a:rPr lang="en-US" sz="2200" b="1" dirty="0">
                <a:solidFill>
                  <a:schemeClr val="tx1"/>
                </a:solidFill>
                <a:latin typeface="Times New Roman" panose="02020603050405020304" pitchFamily="18" charset="0"/>
                <a:cs typeface="Times New Roman" panose="02020603050405020304" pitchFamily="18" charset="0"/>
              </a:rPr>
              <a:t>Increased Spending on Social Grants</a:t>
            </a:r>
            <a:r>
              <a:rPr lang="en-US" sz="2200" dirty="0">
                <a:solidFill>
                  <a:schemeClr val="tx1"/>
                </a:solidFill>
                <a:latin typeface="Times New Roman" panose="02020603050405020304" pitchFamily="18" charset="0"/>
                <a:cs typeface="Times New Roman" panose="02020603050405020304" pitchFamily="18" charset="0"/>
              </a:rPr>
              <a:t>: The government spends a significant portion of its budget on social grants (e.g., child support grants, pensions), with </a:t>
            </a:r>
            <a:r>
              <a:rPr lang="en-US" sz="2200" b="1" dirty="0">
                <a:solidFill>
                  <a:schemeClr val="tx1"/>
                </a:solidFill>
                <a:latin typeface="Times New Roman" panose="02020603050405020304" pitchFamily="18" charset="0"/>
                <a:cs typeface="Times New Roman" panose="02020603050405020304" pitchFamily="18" charset="0"/>
              </a:rPr>
              <a:t>over 18 million people</a:t>
            </a:r>
            <a:r>
              <a:rPr lang="en-US" sz="2200" dirty="0">
                <a:solidFill>
                  <a:schemeClr val="tx1"/>
                </a:solidFill>
                <a:latin typeface="Times New Roman" panose="02020603050405020304" pitchFamily="18" charset="0"/>
                <a:cs typeface="Times New Roman" panose="02020603050405020304" pitchFamily="18" charset="0"/>
              </a:rPr>
              <a:t> relying on them.</a:t>
            </a:r>
          </a:p>
          <a:p>
            <a:r>
              <a:rPr lang="en-US" sz="2200" b="1" dirty="0">
                <a:solidFill>
                  <a:schemeClr val="tx1"/>
                </a:solidFill>
                <a:latin typeface="Times New Roman" panose="02020603050405020304" pitchFamily="18" charset="0"/>
                <a:cs typeface="Times New Roman" panose="02020603050405020304" pitchFamily="18" charset="0"/>
              </a:rPr>
              <a:t>Education and Healthcare</a:t>
            </a:r>
            <a:r>
              <a:rPr lang="en-US" sz="2200" dirty="0">
                <a:solidFill>
                  <a:schemeClr val="tx1"/>
                </a:solidFill>
                <a:latin typeface="Times New Roman" panose="02020603050405020304" pitchFamily="18" charset="0"/>
                <a:cs typeface="Times New Roman" panose="02020603050405020304" pitchFamily="18" charset="0"/>
              </a:rPr>
              <a:t>: Expanding and improving public education and healthcare services require significant investment, especially as the population grows.</a:t>
            </a:r>
          </a:p>
          <a:p>
            <a:r>
              <a:rPr lang="en-US" sz="2200" b="1" dirty="0">
                <a:solidFill>
                  <a:srgbClr val="FF0000"/>
                </a:solidFill>
                <a:latin typeface="Times New Roman" panose="02020603050405020304" pitchFamily="18" charset="0"/>
                <a:cs typeface="Times New Roman" panose="02020603050405020304" pitchFamily="18" charset="0"/>
              </a:rPr>
              <a:t>8. Corruption and Mismanagement</a:t>
            </a:r>
          </a:p>
          <a:p>
            <a:r>
              <a:rPr lang="en-US" sz="2200" b="1" dirty="0">
                <a:solidFill>
                  <a:schemeClr val="tx1"/>
                </a:solidFill>
                <a:latin typeface="Times New Roman" panose="02020603050405020304" pitchFamily="18" charset="0"/>
                <a:cs typeface="Times New Roman" panose="02020603050405020304" pitchFamily="18" charset="0"/>
              </a:rPr>
              <a:t>Public Sector Corruption</a:t>
            </a:r>
            <a:r>
              <a:rPr lang="en-US" sz="2200" dirty="0">
                <a:solidFill>
                  <a:schemeClr val="tx1"/>
                </a:solidFill>
                <a:latin typeface="Times New Roman" panose="02020603050405020304" pitchFamily="18" charset="0"/>
                <a:cs typeface="Times New Roman" panose="02020603050405020304" pitchFamily="18" charset="0"/>
              </a:rPr>
              <a:t>: Corruption within government departments and SOEs has resulted in the misallocation of resources, inefficiencies, and reduced public trust.</a:t>
            </a:r>
          </a:p>
          <a:p>
            <a:r>
              <a:rPr lang="en-US" sz="2200" b="1" dirty="0">
                <a:solidFill>
                  <a:srgbClr val="FF0000"/>
                </a:solidFill>
                <a:latin typeface="Times New Roman" panose="02020603050405020304" pitchFamily="18" charset="0"/>
                <a:cs typeface="Times New Roman" panose="02020603050405020304" pitchFamily="18" charset="0"/>
              </a:rPr>
              <a:t>9. Global Economic Factors</a:t>
            </a:r>
          </a:p>
          <a:p>
            <a:r>
              <a:rPr lang="en-US" sz="2200" b="1" dirty="0">
                <a:solidFill>
                  <a:schemeClr val="tx1"/>
                </a:solidFill>
                <a:latin typeface="Times New Roman" panose="02020603050405020304" pitchFamily="18" charset="0"/>
                <a:cs typeface="Times New Roman" panose="02020603050405020304" pitchFamily="18" charset="0"/>
              </a:rPr>
              <a:t>Global Economic Uncertainty</a:t>
            </a:r>
            <a:r>
              <a:rPr lang="en-US" sz="2200" dirty="0">
                <a:solidFill>
                  <a:schemeClr val="tx1"/>
                </a:solidFill>
                <a:latin typeface="Times New Roman" panose="02020603050405020304" pitchFamily="18" charset="0"/>
                <a:cs typeface="Times New Roman" panose="02020603050405020304" pitchFamily="18" charset="0"/>
              </a:rPr>
              <a:t>: Economic downturns in global markets, fluctuations in commodity prices, and geopolitical risks affect South Africa’s exports and tax revenues.</a:t>
            </a:r>
          </a:p>
          <a:p>
            <a:endParaRPr lang="en-US" dirty="0"/>
          </a:p>
        </p:txBody>
      </p:sp>
    </p:spTree>
    <p:extLst>
      <p:ext uri="{BB962C8B-B14F-4D97-AF65-F5344CB8AC3E}">
        <p14:creationId xmlns:p14="http://schemas.microsoft.com/office/powerpoint/2010/main" val="11584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244" y="204799"/>
            <a:ext cx="8071510" cy="861774"/>
          </a:xfrm>
        </p:spPr>
        <p:txBody>
          <a:bodyPr/>
          <a:lstStyle/>
          <a:p>
            <a:r>
              <a:rPr lang="en-US" dirty="0">
                <a:solidFill>
                  <a:srgbClr val="FF0000"/>
                </a:solidFill>
              </a:rPr>
              <a:t>Realms of Analysis in Public Economics: Normative vs. Positive Economics</a:t>
            </a:r>
          </a:p>
        </p:txBody>
      </p:sp>
      <p:sp>
        <p:nvSpPr>
          <p:cNvPr id="3" name="Text Placeholder 2"/>
          <p:cNvSpPr>
            <a:spLocks noGrp="1"/>
          </p:cNvSpPr>
          <p:nvPr>
            <p:ph type="body" idx="1"/>
          </p:nvPr>
        </p:nvSpPr>
        <p:spPr>
          <a:xfrm>
            <a:off x="182973" y="1295400"/>
            <a:ext cx="8461678" cy="4801314"/>
          </a:xfrm>
        </p:spPr>
        <p:txBody>
          <a:bodyPr/>
          <a:lstStyle/>
          <a:p>
            <a:r>
              <a:rPr lang="en-US" b="1" dirty="0">
                <a:solidFill>
                  <a:srgbClr val="FF0000"/>
                </a:solidFill>
                <a:latin typeface="Times New Roman" panose="02020603050405020304" pitchFamily="18" charset="0"/>
                <a:cs typeface="Times New Roman" panose="02020603050405020304" pitchFamily="18" charset="0"/>
              </a:rPr>
              <a:t>1. Positive Economics</a:t>
            </a:r>
          </a:p>
          <a:p>
            <a:r>
              <a:rPr lang="en-US" b="1" dirty="0">
                <a:solidFill>
                  <a:schemeClr val="tx1"/>
                </a:solidFill>
                <a:latin typeface="Times New Roman" panose="02020603050405020304" pitchFamily="18" charset="0"/>
                <a:cs typeface="Times New Roman" panose="02020603050405020304" pitchFamily="18" charset="0"/>
              </a:rPr>
              <a:t>Definition</a:t>
            </a:r>
            <a:r>
              <a:rPr lang="en-US" dirty="0">
                <a:solidFill>
                  <a:schemeClr val="tx1"/>
                </a:solidFill>
                <a:latin typeface="Times New Roman" panose="02020603050405020304" pitchFamily="18" charset="0"/>
                <a:cs typeface="Times New Roman" panose="02020603050405020304" pitchFamily="18" charset="0"/>
              </a:rPr>
              <a:t>: Positive economics is concerned with describing and explaining economic phenomena without making judgments about what is good or bad. It focuses on objective analysis of "what is" in the economy.</a:t>
            </a:r>
          </a:p>
          <a:p>
            <a:r>
              <a:rPr lang="en-US" b="1" dirty="0">
                <a:solidFill>
                  <a:schemeClr val="tx1"/>
                </a:solidFill>
                <a:latin typeface="Times New Roman" panose="02020603050405020304" pitchFamily="18" charset="0"/>
                <a:cs typeface="Times New Roman" panose="02020603050405020304" pitchFamily="18" charset="0"/>
              </a:rPr>
              <a:t>Goal</a:t>
            </a:r>
            <a:r>
              <a:rPr lang="en-US" dirty="0">
                <a:solidFill>
                  <a:schemeClr val="tx1"/>
                </a:solidFill>
                <a:latin typeface="Times New Roman" panose="02020603050405020304" pitchFamily="18" charset="0"/>
                <a:cs typeface="Times New Roman" panose="02020603050405020304" pitchFamily="18" charset="0"/>
              </a:rPr>
              <a:t>: To analyze cause-and-effect relationships, using facts and data to predict outcomes of specific policies or events.</a:t>
            </a:r>
          </a:p>
          <a:p>
            <a:r>
              <a:rPr lang="en-US" b="1" dirty="0">
                <a:solidFill>
                  <a:schemeClr val="tx1"/>
                </a:solidFill>
                <a:latin typeface="Times New Roman" panose="02020603050405020304" pitchFamily="18" charset="0"/>
                <a:cs typeface="Times New Roman" panose="02020603050405020304" pitchFamily="18" charset="0"/>
              </a:rPr>
              <a:t>Example in Public Economics</a:t>
            </a:r>
            <a:r>
              <a:rPr lang="en-US" dirty="0">
                <a:solidFill>
                  <a:schemeClr val="tx1"/>
                </a:solidFill>
                <a:latin typeface="Times New Roman" panose="02020603050405020304" pitchFamily="18" charset="0"/>
                <a:cs typeface="Times New Roman" panose="02020603050405020304" pitchFamily="18" charset="0"/>
              </a:rPr>
              <a:t>:</a:t>
            </a:r>
          </a:p>
          <a:p>
            <a:pPr lvl="1"/>
            <a:r>
              <a:rPr lang="en-US" sz="2400" b="1" dirty="0">
                <a:solidFill>
                  <a:schemeClr val="tx1"/>
                </a:solidFill>
                <a:latin typeface="Times New Roman" panose="02020603050405020304" pitchFamily="18" charset="0"/>
                <a:cs typeface="Times New Roman" panose="02020603050405020304" pitchFamily="18" charset="0"/>
              </a:rPr>
              <a:t>"What is the effect of increasing VAT on consumer spending and income?"</a:t>
            </a:r>
            <a:endParaRPr lang="en-US" sz="2400" dirty="0">
              <a:solidFill>
                <a:schemeClr val="tx1"/>
              </a:solidFill>
              <a:latin typeface="Times New Roman" panose="02020603050405020304" pitchFamily="18" charset="0"/>
              <a:cs typeface="Times New Roman" panose="02020603050405020304" pitchFamily="18" charset="0"/>
            </a:endParaRPr>
          </a:p>
          <a:p>
            <a:pPr lvl="1"/>
            <a:r>
              <a:rPr lang="en-US" sz="2400" dirty="0">
                <a:solidFill>
                  <a:schemeClr val="tx1"/>
                </a:solidFill>
                <a:latin typeface="Times New Roman" panose="02020603050405020304" pitchFamily="18" charset="0"/>
                <a:cs typeface="Times New Roman" panose="02020603050405020304" pitchFamily="18" charset="0"/>
              </a:rPr>
              <a:t>Examining how a change in taxation affects government revenue and consumer behavior, based on data and statistical models.</a:t>
            </a:r>
          </a:p>
          <a:p>
            <a:endParaRPr lang="en-US" dirty="0"/>
          </a:p>
        </p:txBody>
      </p:sp>
    </p:spTree>
    <p:extLst>
      <p:ext uri="{BB962C8B-B14F-4D97-AF65-F5344CB8AC3E}">
        <p14:creationId xmlns:p14="http://schemas.microsoft.com/office/powerpoint/2010/main" val="3085548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0" y="762001"/>
            <a:ext cx="8991600" cy="4876799"/>
          </a:xfrm>
        </p:spPr>
        <p:txBody>
          <a:bodyPr/>
          <a:lstStyle/>
          <a:p>
            <a:r>
              <a:rPr lang="en-US" sz="2200" b="1" dirty="0">
                <a:solidFill>
                  <a:srgbClr val="FF0000"/>
                </a:solidFill>
                <a:latin typeface="Times New Roman" panose="02020603050405020304" pitchFamily="18" charset="0"/>
                <a:cs typeface="Times New Roman" panose="02020603050405020304" pitchFamily="18" charset="0"/>
              </a:rPr>
              <a:t>2. Normative Economics</a:t>
            </a:r>
          </a:p>
          <a:p>
            <a:r>
              <a:rPr lang="en-US" sz="2200" b="1" dirty="0">
                <a:solidFill>
                  <a:schemeClr val="tx1"/>
                </a:solidFill>
                <a:latin typeface="Times New Roman" panose="02020603050405020304" pitchFamily="18" charset="0"/>
                <a:cs typeface="Times New Roman" panose="02020603050405020304" pitchFamily="18" charset="0"/>
              </a:rPr>
              <a:t>Definition</a:t>
            </a:r>
            <a:r>
              <a:rPr lang="en-US" sz="2200" dirty="0">
                <a:solidFill>
                  <a:schemeClr val="tx1"/>
                </a:solidFill>
                <a:latin typeface="Times New Roman" panose="02020603050405020304" pitchFamily="18" charset="0"/>
                <a:cs typeface="Times New Roman" panose="02020603050405020304" pitchFamily="18" charset="0"/>
              </a:rPr>
              <a:t>: Normative economics involves value judgments about what the economy should be like or what particular policies should be implemented. It is prescriptive in nature and deals with "what ought to be.“</a:t>
            </a:r>
          </a:p>
          <a:p>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Goal</a:t>
            </a:r>
            <a:r>
              <a:rPr lang="en-US" sz="2200" dirty="0">
                <a:solidFill>
                  <a:schemeClr val="tx1"/>
                </a:solidFill>
                <a:latin typeface="Times New Roman" panose="02020603050405020304" pitchFamily="18" charset="0"/>
                <a:cs typeface="Times New Roman" panose="02020603050405020304" pitchFamily="18" charset="0"/>
              </a:rPr>
              <a:t>: To provide policy recommendations and evaluate economic policies based on societal goals such as equity, justice, and efficiency.</a:t>
            </a:r>
          </a:p>
          <a:p>
            <a:endParaRPr lang="en-US" sz="2200" dirty="0">
              <a:solidFill>
                <a:schemeClr val="tx1"/>
              </a:solidFill>
              <a:latin typeface="Times New Roman" panose="02020603050405020304" pitchFamily="18" charset="0"/>
              <a:cs typeface="Times New Roman" panose="02020603050405020304" pitchFamily="18" charset="0"/>
            </a:endParaRPr>
          </a:p>
          <a:p>
            <a:r>
              <a:rPr lang="en-US" sz="2200" b="1" dirty="0">
                <a:solidFill>
                  <a:schemeClr val="tx1"/>
                </a:solidFill>
                <a:latin typeface="Times New Roman" panose="02020603050405020304" pitchFamily="18" charset="0"/>
                <a:cs typeface="Times New Roman" panose="02020603050405020304" pitchFamily="18" charset="0"/>
              </a:rPr>
              <a:t>Example in Public Economics</a:t>
            </a:r>
            <a:r>
              <a:rPr lang="en-US" sz="2200" dirty="0">
                <a:solidFill>
                  <a:schemeClr val="tx1"/>
                </a:solidFill>
                <a:latin typeface="Times New Roman" panose="02020603050405020304" pitchFamily="18" charset="0"/>
                <a:cs typeface="Times New Roman" panose="02020603050405020304" pitchFamily="18" charset="0"/>
              </a:rPr>
              <a:t>:</a:t>
            </a:r>
          </a:p>
          <a:p>
            <a:pPr lvl="1"/>
            <a:r>
              <a:rPr lang="en-US" sz="2200" b="1" dirty="0">
                <a:solidFill>
                  <a:schemeClr val="tx1"/>
                </a:solidFill>
                <a:latin typeface="Times New Roman" panose="02020603050405020304" pitchFamily="18" charset="0"/>
                <a:cs typeface="Times New Roman" panose="02020603050405020304" pitchFamily="18" charset="0"/>
              </a:rPr>
              <a:t>"Should the government increase the minimum wage?"</a:t>
            </a:r>
            <a:endParaRPr lang="en-US" sz="2200" dirty="0">
              <a:solidFill>
                <a:schemeClr val="tx1"/>
              </a:solidFill>
              <a:latin typeface="Times New Roman" panose="02020603050405020304" pitchFamily="18" charset="0"/>
              <a:cs typeface="Times New Roman" panose="02020603050405020304" pitchFamily="18" charset="0"/>
            </a:endParaRPr>
          </a:p>
          <a:p>
            <a:pPr lvl="1"/>
            <a:r>
              <a:rPr lang="en-US" sz="2200" dirty="0">
                <a:solidFill>
                  <a:schemeClr val="tx1"/>
                </a:solidFill>
                <a:latin typeface="Times New Roman" panose="02020603050405020304" pitchFamily="18" charset="0"/>
                <a:cs typeface="Times New Roman" panose="02020603050405020304" pitchFamily="18" charset="0"/>
              </a:rPr>
              <a:t>Suggesting policies based on what is considered beneficial for society (e.g., equity, fairness) even if it is not purely grounded in empirical facts</a:t>
            </a:r>
            <a:r>
              <a:rPr lang="en-US" dirty="0"/>
              <a:t>.</a:t>
            </a:r>
          </a:p>
          <a:p>
            <a:endParaRPr lang="en-US" dirty="0"/>
          </a:p>
        </p:txBody>
      </p:sp>
    </p:spTree>
    <p:extLst>
      <p:ext uri="{BB962C8B-B14F-4D97-AF65-F5344CB8AC3E}">
        <p14:creationId xmlns:p14="http://schemas.microsoft.com/office/powerpoint/2010/main" val="2311266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828800" y="2590800"/>
            <a:ext cx="5715000" cy="1162050"/>
            <a:chOff x="1828800" y="2590800"/>
            <a:chExt cx="5715000" cy="1162050"/>
          </a:xfrm>
        </p:grpSpPr>
        <p:sp>
          <p:nvSpPr>
            <p:cNvPr id="3" name="object 3"/>
            <p:cNvSpPr/>
            <p:nvPr/>
          </p:nvSpPr>
          <p:spPr>
            <a:xfrm>
              <a:off x="1828800" y="2590800"/>
              <a:ext cx="5715000" cy="1143000"/>
            </a:xfrm>
            <a:custGeom>
              <a:avLst/>
              <a:gdLst/>
              <a:ahLst/>
              <a:cxnLst/>
              <a:rect l="l" t="t" r="r" b="b"/>
              <a:pathLst>
                <a:path w="5715000" h="1143000">
                  <a:moveTo>
                    <a:pt x="5715000" y="0"/>
                  </a:moveTo>
                  <a:lnTo>
                    <a:pt x="0" y="0"/>
                  </a:lnTo>
                  <a:lnTo>
                    <a:pt x="0" y="1143000"/>
                  </a:lnTo>
                  <a:lnTo>
                    <a:pt x="5715000" y="1143000"/>
                  </a:lnTo>
                  <a:lnTo>
                    <a:pt x="5715000" y="0"/>
                  </a:lnTo>
                  <a:close/>
                </a:path>
              </a:pathLst>
            </a:custGeom>
            <a:solidFill>
              <a:srgbClr val="F8D2CC"/>
            </a:solidFill>
          </p:spPr>
          <p:txBody>
            <a:bodyPr wrap="square" lIns="0" tIns="0" rIns="0" bIns="0" rtlCol="0"/>
            <a:lstStyle/>
            <a:p>
              <a:endParaRPr/>
            </a:p>
          </p:txBody>
        </p:sp>
        <p:pic>
          <p:nvPicPr>
            <p:cNvPr id="4" name="object 4"/>
            <p:cNvPicPr/>
            <p:nvPr/>
          </p:nvPicPr>
          <p:blipFill>
            <a:blip r:embed="rId2" cstate="print"/>
            <a:stretch>
              <a:fillRect/>
            </a:stretch>
          </p:blipFill>
          <p:spPr>
            <a:xfrm>
              <a:off x="2804160" y="2740152"/>
              <a:ext cx="3938778" cy="1012698"/>
            </a:xfrm>
            <a:prstGeom prst="rect">
              <a:avLst/>
            </a:prstGeom>
          </p:spPr>
        </p:pic>
      </p:grpSp>
      <p:sp>
        <p:nvSpPr>
          <p:cNvPr id="5" name="object 5"/>
          <p:cNvSpPr txBox="1">
            <a:spLocks noGrp="1"/>
          </p:cNvSpPr>
          <p:nvPr>
            <p:ph type="title"/>
          </p:nvPr>
        </p:nvSpPr>
        <p:spPr>
          <a:xfrm>
            <a:off x="1828800" y="2590800"/>
            <a:ext cx="5715000" cy="1143000"/>
          </a:xfrm>
          <a:prstGeom prst="rect">
            <a:avLst/>
          </a:prstGeom>
        </p:spPr>
        <p:txBody>
          <a:bodyPr vert="horz" wrap="square" lIns="0" tIns="286385" rIns="0" bIns="0" rtlCol="0">
            <a:spAutoFit/>
          </a:bodyPr>
          <a:lstStyle/>
          <a:p>
            <a:pPr marL="6985" algn="ctr">
              <a:lnSpc>
                <a:spcPct val="100000"/>
              </a:lnSpc>
              <a:spcBef>
                <a:spcPts val="2255"/>
              </a:spcBef>
            </a:pPr>
            <a:r>
              <a:rPr sz="3600" dirty="0">
                <a:solidFill>
                  <a:srgbClr val="404040"/>
                </a:solidFill>
              </a:rPr>
              <a:t>End of</a:t>
            </a:r>
            <a:r>
              <a:rPr sz="3600" spc="10" dirty="0">
                <a:solidFill>
                  <a:srgbClr val="404040"/>
                </a:solidFill>
              </a:rPr>
              <a:t> </a:t>
            </a:r>
            <a:r>
              <a:rPr sz="3600" spc="-10" dirty="0">
                <a:solidFill>
                  <a:srgbClr val="404040"/>
                </a:solidFill>
              </a:rPr>
              <a:t>Chapter</a:t>
            </a:r>
            <a:endParaRPr sz="3600" dirty="0"/>
          </a:p>
        </p:txBody>
      </p:sp>
      <p:sp>
        <p:nvSpPr>
          <p:cNvPr id="6" name="object 6"/>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5" dirty="0"/>
              <a:t>25</a:t>
            </a:fld>
            <a:endParaRPr spc="-2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3540" y="1827987"/>
            <a:ext cx="8147050" cy="454025"/>
          </a:xfrm>
          <a:prstGeom prst="rect">
            <a:avLst/>
          </a:prstGeom>
        </p:spPr>
        <p:txBody>
          <a:bodyPr vert="horz" wrap="square" lIns="0" tIns="13970" rIns="0" bIns="0" rtlCol="0">
            <a:spAutoFit/>
          </a:bodyPr>
          <a:lstStyle/>
          <a:p>
            <a:pPr marL="12700">
              <a:lnSpc>
                <a:spcPct val="100000"/>
              </a:lnSpc>
              <a:spcBef>
                <a:spcPts val="110"/>
              </a:spcBef>
            </a:pPr>
            <a:r>
              <a:rPr dirty="0">
                <a:solidFill>
                  <a:srgbClr val="000000"/>
                </a:solidFill>
                <a:latin typeface="Arial"/>
                <a:cs typeface="Arial"/>
              </a:rPr>
              <a:t>Should</a:t>
            </a:r>
            <a:r>
              <a:rPr spc="-60" dirty="0">
                <a:solidFill>
                  <a:srgbClr val="000000"/>
                </a:solidFill>
                <a:latin typeface="Arial"/>
                <a:cs typeface="Arial"/>
              </a:rPr>
              <a:t> </a:t>
            </a:r>
            <a:r>
              <a:rPr i="1" dirty="0">
                <a:solidFill>
                  <a:srgbClr val="FF0000"/>
                </a:solidFill>
                <a:latin typeface="Arial"/>
                <a:cs typeface="Arial"/>
              </a:rPr>
              <a:t>Governments</a:t>
            </a:r>
            <a:r>
              <a:rPr i="1" spc="-55" dirty="0">
                <a:solidFill>
                  <a:srgbClr val="FF0000"/>
                </a:solidFill>
                <a:latin typeface="Arial"/>
                <a:cs typeface="Arial"/>
              </a:rPr>
              <a:t> </a:t>
            </a:r>
            <a:r>
              <a:rPr spc="-20" dirty="0">
                <a:solidFill>
                  <a:srgbClr val="000000"/>
                </a:solidFill>
                <a:latin typeface="Arial"/>
                <a:cs typeface="Arial"/>
              </a:rPr>
              <a:t>Take</a:t>
            </a:r>
            <a:r>
              <a:rPr spc="-45" dirty="0">
                <a:solidFill>
                  <a:srgbClr val="000000"/>
                </a:solidFill>
                <a:latin typeface="Arial"/>
                <a:cs typeface="Arial"/>
              </a:rPr>
              <a:t> </a:t>
            </a:r>
            <a:r>
              <a:rPr dirty="0">
                <a:solidFill>
                  <a:srgbClr val="000000"/>
                </a:solidFill>
                <a:latin typeface="Arial"/>
                <a:cs typeface="Arial"/>
              </a:rPr>
              <a:t>Part</a:t>
            </a:r>
            <a:r>
              <a:rPr spc="-65" dirty="0">
                <a:solidFill>
                  <a:srgbClr val="000000"/>
                </a:solidFill>
                <a:latin typeface="Arial"/>
                <a:cs typeface="Arial"/>
              </a:rPr>
              <a:t> </a:t>
            </a:r>
            <a:r>
              <a:rPr dirty="0">
                <a:solidFill>
                  <a:srgbClr val="000000"/>
                </a:solidFill>
                <a:latin typeface="Arial"/>
                <a:cs typeface="Arial"/>
              </a:rPr>
              <a:t>in</a:t>
            </a:r>
            <a:r>
              <a:rPr spc="-75" dirty="0">
                <a:solidFill>
                  <a:srgbClr val="000000"/>
                </a:solidFill>
                <a:latin typeface="Arial"/>
                <a:cs typeface="Arial"/>
              </a:rPr>
              <a:t> </a:t>
            </a:r>
            <a:r>
              <a:rPr dirty="0">
                <a:solidFill>
                  <a:srgbClr val="000000"/>
                </a:solidFill>
                <a:latin typeface="Arial"/>
                <a:cs typeface="Arial"/>
              </a:rPr>
              <a:t>an</a:t>
            </a:r>
            <a:r>
              <a:rPr spc="-80" dirty="0">
                <a:solidFill>
                  <a:srgbClr val="000000"/>
                </a:solidFill>
                <a:latin typeface="Arial"/>
                <a:cs typeface="Arial"/>
              </a:rPr>
              <a:t> </a:t>
            </a:r>
            <a:r>
              <a:rPr i="1" spc="-10" dirty="0">
                <a:solidFill>
                  <a:srgbClr val="FF0000"/>
                </a:solidFill>
                <a:latin typeface="Arial"/>
                <a:cs typeface="Arial"/>
              </a:rPr>
              <a:t>Economy</a:t>
            </a:r>
            <a:r>
              <a:rPr spc="-10" dirty="0">
                <a:solidFill>
                  <a:srgbClr val="000000"/>
                </a:solidFill>
                <a:latin typeface="Arial"/>
                <a:cs typeface="Arial"/>
              </a:rPr>
              <a:t>?</a:t>
            </a:r>
          </a:p>
        </p:txBody>
      </p:sp>
      <p:sp>
        <p:nvSpPr>
          <p:cNvPr id="3" name="object 3"/>
          <p:cNvSpPr txBox="1"/>
          <p:nvPr/>
        </p:nvSpPr>
        <p:spPr>
          <a:xfrm>
            <a:off x="603300" y="2703703"/>
            <a:ext cx="7938134" cy="2554605"/>
          </a:xfrm>
          <a:prstGeom prst="rect">
            <a:avLst/>
          </a:prstGeom>
        </p:spPr>
        <p:txBody>
          <a:bodyPr vert="horz" wrap="square" lIns="0" tIns="12700" rIns="0" bIns="0" rtlCol="0">
            <a:spAutoFit/>
          </a:bodyPr>
          <a:lstStyle/>
          <a:p>
            <a:pPr algn="ctr">
              <a:lnSpc>
                <a:spcPct val="100000"/>
              </a:lnSpc>
              <a:spcBef>
                <a:spcPts val="100"/>
              </a:spcBef>
            </a:pPr>
            <a:r>
              <a:rPr sz="2400" b="1" dirty="0">
                <a:solidFill>
                  <a:srgbClr val="6C911D"/>
                </a:solidFill>
                <a:latin typeface="Arial"/>
                <a:cs typeface="Arial"/>
              </a:rPr>
              <a:t>Or</a:t>
            </a:r>
            <a:r>
              <a:rPr sz="2400" b="1" spc="-15" dirty="0">
                <a:solidFill>
                  <a:srgbClr val="6C911D"/>
                </a:solidFill>
                <a:latin typeface="Arial"/>
                <a:cs typeface="Arial"/>
              </a:rPr>
              <a:t> </a:t>
            </a:r>
            <a:r>
              <a:rPr sz="2400" b="1" dirty="0">
                <a:solidFill>
                  <a:srgbClr val="6C911D"/>
                </a:solidFill>
                <a:latin typeface="Arial"/>
                <a:cs typeface="Arial"/>
              </a:rPr>
              <a:t>put </a:t>
            </a:r>
            <a:r>
              <a:rPr sz="2400" b="1" spc="-10" dirty="0">
                <a:solidFill>
                  <a:srgbClr val="6C911D"/>
                </a:solidFill>
                <a:latin typeface="Arial"/>
                <a:cs typeface="Arial"/>
              </a:rPr>
              <a:t>otherwise…</a:t>
            </a:r>
            <a:endParaRPr sz="2400" dirty="0">
              <a:latin typeface="Arial"/>
              <a:cs typeface="Arial"/>
            </a:endParaRPr>
          </a:p>
          <a:p>
            <a:pPr>
              <a:lnSpc>
                <a:spcPct val="100000"/>
              </a:lnSpc>
            </a:pPr>
            <a:endParaRPr sz="2400" dirty="0">
              <a:latin typeface="Arial"/>
              <a:cs typeface="Arial"/>
            </a:endParaRPr>
          </a:p>
          <a:p>
            <a:pPr>
              <a:lnSpc>
                <a:spcPct val="100000"/>
              </a:lnSpc>
              <a:spcBef>
                <a:spcPts val="1090"/>
              </a:spcBef>
            </a:pPr>
            <a:endParaRPr sz="2400" dirty="0">
              <a:latin typeface="Arial"/>
              <a:cs typeface="Arial"/>
            </a:endParaRPr>
          </a:p>
          <a:p>
            <a:pPr marL="12700" marR="5080" algn="ctr">
              <a:lnSpc>
                <a:spcPct val="100000"/>
              </a:lnSpc>
            </a:pPr>
            <a:r>
              <a:rPr sz="2800" b="1" dirty="0">
                <a:latin typeface="Arial"/>
                <a:cs typeface="Arial"/>
              </a:rPr>
              <a:t>Should</a:t>
            </a:r>
            <a:r>
              <a:rPr sz="2800" b="1" spc="-65" dirty="0">
                <a:latin typeface="Arial"/>
                <a:cs typeface="Arial"/>
              </a:rPr>
              <a:t> </a:t>
            </a:r>
            <a:r>
              <a:rPr sz="2800" b="1" dirty="0">
                <a:latin typeface="Arial"/>
                <a:cs typeface="Arial"/>
              </a:rPr>
              <a:t>Economies</a:t>
            </a:r>
            <a:r>
              <a:rPr sz="2800" b="1" spc="-70" dirty="0">
                <a:latin typeface="Arial"/>
                <a:cs typeface="Arial"/>
              </a:rPr>
              <a:t> </a:t>
            </a:r>
            <a:r>
              <a:rPr sz="2800" b="1" dirty="0">
                <a:latin typeface="Arial"/>
                <a:cs typeface="Arial"/>
              </a:rPr>
              <a:t>Consist</a:t>
            </a:r>
            <a:r>
              <a:rPr sz="2800" b="1" spc="-55" dirty="0">
                <a:latin typeface="Arial"/>
                <a:cs typeface="Arial"/>
              </a:rPr>
              <a:t> </a:t>
            </a:r>
            <a:r>
              <a:rPr sz="2800" b="1" dirty="0">
                <a:latin typeface="Arial"/>
                <a:cs typeface="Arial"/>
              </a:rPr>
              <a:t>of</a:t>
            </a:r>
            <a:r>
              <a:rPr sz="2800" b="1" spc="-55" dirty="0">
                <a:latin typeface="Arial"/>
                <a:cs typeface="Arial"/>
              </a:rPr>
              <a:t> </a:t>
            </a:r>
            <a:r>
              <a:rPr sz="2800" b="1" i="1" dirty="0">
                <a:solidFill>
                  <a:srgbClr val="FF0000"/>
                </a:solidFill>
                <a:latin typeface="Arial"/>
                <a:cs typeface="Arial"/>
              </a:rPr>
              <a:t>Households</a:t>
            </a:r>
            <a:r>
              <a:rPr sz="2800" b="1" i="1" spc="-10" dirty="0">
                <a:solidFill>
                  <a:srgbClr val="FF0000"/>
                </a:solidFill>
                <a:latin typeface="Arial"/>
                <a:cs typeface="Arial"/>
              </a:rPr>
              <a:t> </a:t>
            </a:r>
            <a:r>
              <a:rPr sz="2800" b="1" i="1" spc="-25" dirty="0">
                <a:solidFill>
                  <a:srgbClr val="FF0000"/>
                </a:solidFill>
                <a:latin typeface="Arial"/>
                <a:cs typeface="Arial"/>
              </a:rPr>
              <a:t>and </a:t>
            </a:r>
            <a:r>
              <a:rPr sz="2800" b="1" i="1" spc="-10" dirty="0">
                <a:solidFill>
                  <a:srgbClr val="FF0000"/>
                </a:solidFill>
                <a:latin typeface="Arial"/>
                <a:cs typeface="Arial"/>
              </a:rPr>
              <a:t>Firms</a:t>
            </a:r>
            <a:endParaRPr sz="2800" dirty="0">
              <a:latin typeface="Arial"/>
              <a:cs typeface="Arial"/>
            </a:endParaRPr>
          </a:p>
          <a:p>
            <a:pPr marL="3175" algn="ctr">
              <a:lnSpc>
                <a:spcPct val="100000"/>
              </a:lnSpc>
              <a:spcBef>
                <a:spcPts val="340"/>
              </a:spcBef>
            </a:pPr>
            <a:r>
              <a:rPr sz="2800" b="1" dirty="0">
                <a:latin typeface="Arial"/>
                <a:cs typeface="Arial"/>
              </a:rPr>
              <a:t>or</a:t>
            </a:r>
            <a:r>
              <a:rPr sz="2800" b="1" spc="-55" dirty="0">
                <a:latin typeface="Arial"/>
                <a:cs typeface="Arial"/>
              </a:rPr>
              <a:t> </a:t>
            </a:r>
            <a:r>
              <a:rPr sz="2800" b="1" dirty="0">
                <a:latin typeface="Arial"/>
                <a:cs typeface="Arial"/>
              </a:rPr>
              <a:t>Include</a:t>
            </a:r>
            <a:r>
              <a:rPr sz="2800" b="1" spc="-50" dirty="0">
                <a:latin typeface="Arial"/>
                <a:cs typeface="Arial"/>
              </a:rPr>
              <a:t> </a:t>
            </a:r>
            <a:r>
              <a:rPr sz="2800" b="1" i="1" dirty="0">
                <a:solidFill>
                  <a:srgbClr val="FF0000"/>
                </a:solidFill>
                <a:latin typeface="Arial"/>
                <a:cs typeface="Arial"/>
              </a:rPr>
              <a:t>Governments</a:t>
            </a:r>
            <a:r>
              <a:rPr sz="2800" b="1" i="1" spc="-30" dirty="0">
                <a:solidFill>
                  <a:srgbClr val="FF0000"/>
                </a:solidFill>
                <a:latin typeface="Arial"/>
                <a:cs typeface="Arial"/>
              </a:rPr>
              <a:t> </a:t>
            </a:r>
            <a:r>
              <a:rPr sz="2800" b="1" dirty="0">
                <a:latin typeface="Arial"/>
                <a:cs typeface="Arial"/>
              </a:rPr>
              <a:t>as</a:t>
            </a:r>
            <a:r>
              <a:rPr sz="2800" b="1" spc="-60" dirty="0">
                <a:latin typeface="Arial"/>
                <a:cs typeface="Arial"/>
              </a:rPr>
              <a:t> </a:t>
            </a:r>
            <a:r>
              <a:rPr sz="2800" b="1" spc="-10" dirty="0">
                <a:latin typeface="Arial"/>
                <a:cs typeface="Arial"/>
              </a:rPr>
              <a:t>Well?</a:t>
            </a:r>
            <a:endParaRPr sz="2800" dirty="0">
              <a:latin typeface="Arial"/>
              <a:cs typeface="Arial"/>
            </a:endParaRPr>
          </a:p>
        </p:txBody>
      </p:sp>
      <p:pic>
        <p:nvPicPr>
          <p:cNvPr id="4" name="object 4"/>
          <p:cNvPicPr/>
          <p:nvPr/>
        </p:nvPicPr>
        <p:blipFill>
          <a:blip r:embed="rId2" cstate="print"/>
          <a:stretch>
            <a:fillRect/>
          </a:stretch>
        </p:blipFill>
        <p:spPr>
          <a:xfrm>
            <a:off x="152400" y="140207"/>
            <a:ext cx="2514600" cy="1652016"/>
          </a:xfrm>
          <a:prstGeom prst="rect">
            <a:avLst/>
          </a:prstGeom>
        </p:spPr>
      </p:pic>
      <p:sp>
        <p:nvSpPr>
          <p:cNvPr id="5" name="object 5"/>
          <p:cNvSpPr txBox="1">
            <a:spLocks noGrp="1"/>
          </p:cNvSpPr>
          <p:nvPr>
            <p:ph type="sldNum" sz="quarter" idx="7"/>
          </p:nvPr>
        </p:nvSpPr>
        <p:spPr>
          <a:prstGeom prst="rect">
            <a:avLst/>
          </a:prstGeom>
        </p:spPr>
        <p:txBody>
          <a:bodyPr vert="horz" wrap="square" lIns="0" tIns="3175" rIns="0" bIns="0" rtlCol="0">
            <a:spAutoFit/>
          </a:bodyPr>
          <a:lstStyle/>
          <a:p>
            <a:pPr marL="101600">
              <a:lnSpc>
                <a:spcPct val="100000"/>
              </a:lnSpc>
              <a:spcBef>
                <a:spcPts val="25"/>
              </a:spcBef>
            </a:pPr>
            <a:fld id="{81D60167-4931-47E6-BA6A-407CBD079E47}" type="slidenum">
              <a:rPr spc="-50" dirty="0"/>
              <a:t>3</a:t>
            </a:fld>
            <a:endParaRPr spc="-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7981" y="259079"/>
            <a:ext cx="8021320" cy="5980430"/>
            <a:chOff x="634461" y="277368"/>
            <a:chExt cx="8021320" cy="5980430"/>
          </a:xfrm>
        </p:grpSpPr>
        <p:sp>
          <p:nvSpPr>
            <p:cNvPr id="3" name="object 3"/>
            <p:cNvSpPr/>
            <p:nvPr/>
          </p:nvSpPr>
          <p:spPr>
            <a:xfrm>
              <a:off x="634461" y="1980334"/>
              <a:ext cx="1506855" cy="2068830"/>
            </a:xfrm>
            <a:custGeom>
              <a:avLst/>
              <a:gdLst/>
              <a:ahLst/>
              <a:cxnLst/>
              <a:rect l="l" t="t" r="r" b="b"/>
              <a:pathLst>
                <a:path w="1506855" h="2068829">
                  <a:moveTo>
                    <a:pt x="0" y="0"/>
                  </a:moveTo>
                  <a:lnTo>
                    <a:pt x="0" y="2068530"/>
                  </a:lnTo>
                  <a:lnTo>
                    <a:pt x="1506501" y="1939505"/>
                  </a:lnTo>
                  <a:lnTo>
                    <a:pt x="1506501" y="105094"/>
                  </a:lnTo>
                  <a:lnTo>
                    <a:pt x="0" y="0"/>
                  </a:lnTo>
                  <a:close/>
                </a:path>
              </a:pathLst>
            </a:custGeom>
            <a:solidFill>
              <a:srgbClr val="B1D1B1"/>
            </a:solidFill>
          </p:spPr>
          <p:txBody>
            <a:bodyPr wrap="square" lIns="0" tIns="0" rIns="0" bIns="0" rtlCol="0"/>
            <a:lstStyle/>
            <a:p>
              <a:endParaRPr/>
            </a:p>
          </p:txBody>
        </p:sp>
        <p:sp>
          <p:nvSpPr>
            <p:cNvPr id="4" name="object 4"/>
            <p:cNvSpPr/>
            <p:nvPr/>
          </p:nvSpPr>
          <p:spPr>
            <a:xfrm>
              <a:off x="648893" y="1992732"/>
              <a:ext cx="1477645" cy="2042795"/>
            </a:xfrm>
            <a:custGeom>
              <a:avLst/>
              <a:gdLst/>
              <a:ahLst/>
              <a:cxnLst/>
              <a:rect l="l" t="t" r="r" b="b"/>
              <a:pathLst>
                <a:path w="1477645" h="2042795">
                  <a:moveTo>
                    <a:pt x="0" y="0"/>
                  </a:moveTo>
                  <a:lnTo>
                    <a:pt x="0" y="2042605"/>
                  </a:lnTo>
                  <a:lnTo>
                    <a:pt x="1477628" y="1916701"/>
                  </a:lnTo>
                  <a:lnTo>
                    <a:pt x="1477628" y="104085"/>
                  </a:lnTo>
                  <a:lnTo>
                    <a:pt x="0" y="0"/>
                  </a:lnTo>
                  <a:close/>
                </a:path>
              </a:pathLst>
            </a:custGeom>
            <a:solidFill>
              <a:srgbClr val="FFFFFF"/>
            </a:solidFill>
          </p:spPr>
          <p:txBody>
            <a:bodyPr wrap="square" lIns="0" tIns="0" rIns="0" bIns="0" rtlCol="0"/>
            <a:lstStyle/>
            <a:p>
              <a:endParaRPr/>
            </a:p>
          </p:txBody>
        </p:sp>
        <p:sp>
          <p:nvSpPr>
            <p:cNvPr id="5" name="object 5"/>
            <p:cNvSpPr/>
            <p:nvPr/>
          </p:nvSpPr>
          <p:spPr>
            <a:xfrm>
              <a:off x="673317" y="2011473"/>
              <a:ext cx="1429385" cy="1998980"/>
            </a:xfrm>
            <a:custGeom>
              <a:avLst/>
              <a:gdLst/>
              <a:ahLst/>
              <a:cxnLst/>
              <a:rect l="l" t="t" r="r" b="b"/>
              <a:pathLst>
                <a:path w="1429385" h="1998979">
                  <a:moveTo>
                    <a:pt x="0" y="0"/>
                  </a:moveTo>
                  <a:lnTo>
                    <a:pt x="0" y="1998891"/>
                  </a:lnTo>
                  <a:lnTo>
                    <a:pt x="1428791" y="1877150"/>
                  </a:lnTo>
                  <a:lnTo>
                    <a:pt x="1428791" y="100913"/>
                  </a:lnTo>
                  <a:lnTo>
                    <a:pt x="0" y="0"/>
                  </a:lnTo>
                  <a:close/>
                </a:path>
              </a:pathLst>
            </a:custGeom>
            <a:solidFill>
              <a:srgbClr val="B1D1B1"/>
            </a:solidFill>
          </p:spPr>
          <p:txBody>
            <a:bodyPr wrap="square" lIns="0" tIns="0" rIns="0" bIns="0" rtlCol="0"/>
            <a:lstStyle/>
            <a:p>
              <a:endParaRPr/>
            </a:p>
          </p:txBody>
        </p:sp>
        <p:sp>
          <p:nvSpPr>
            <p:cNvPr id="6" name="object 6"/>
            <p:cNvSpPr/>
            <p:nvPr/>
          </p:nvSpPr>
          <p:spPr>
            <a:xfrm>
              <a:off x="695520" y="2031223"/>
              <a:ext cx="1385570" cy="1959610"/>
            </a:xfrm>
            <a:custGeom>
              <a:avLst/>
              <a:gdLst/>
              <a:ahLst/>
              <a:cxnLst/>
              <a:rect l="l" t="t" r="r" b="b"/>
              <a:pathLst>
                <a:path w="1385570" h="1959610">
                  <a:moveTo>
                    <a:pt x="0" y="0"/>
                  </a:moveTo>
                  <a:lnTo>
                    <a:pt x="0" y="1959372"/>
                  </a:lnTo>
                  <a:lnTo>
                    <a:pt x="1385488" y="1840749"/>
                  </a:lnTo>
                  <a:lnTo>
                    <a:pt x="1385488" y="97886"/>
                  </a:lnTo>
                  <a:lnTo>
                    <a:pt x="0" y="0"/>
                  </a:lnTo>
                  <a:close/>
                </a:path>
              </a:pathLst>
            </a:custGeom>
            <a:solidFill>
              <a:srgbClr val="FFFFFF"/>
            </a:solidFill>
          </p:spPr>
          <p:txBody>
            <a:bodyPr wrap="square" lIns="0" tIns="0" rIns="0" bIns="0" rtlCol="0"/>
            <a:lstStyle/>
            <a:p>
              <a:endParaRPr/>
            </a:p>
          </p:txBody>
        </p:sp>
        <p:pic>
          <p:nvPicPr>
            <p:cNvPr id="7" name="object 7"/>
            <p:cNvPicPr/>
            <p:nvPr/>
          </p:nvPicPr>
          <p:blipFill>
            <a:blip r:embed="rId2" cstate="print"/>
            <a:stretch>
              <a:fillRect/>
            </a:stretch>
          </p:blipFill>
          <p:spPr>
            <a:xfrm>
              <a:off x="694410" y="277368"/>
              <a:ext cx="7961147" cy="5980176"/>
            </a:xfrm>
            <a:prstGeom prst="rect">
              <a:avLst/>
            </a:prstGeom>
          </p:spPr>
        </p:pic>
      </p:grpSp>
      <p:sp>
        <p:nvSpPr>
          <p:cNvPr id="8" name="object 8"/>
          <p:cNvSpPr txBox="1"/>
          <p:nvPr/>
        </p:nvSpPr>
        <p:spPr>
          <a:xfrm>
            <a:off x="2923032" y="1213103"/>
            <a:ext cx="3581400" cy="307975"/>
          </a:xfrm>
          <a:prstGeom prst="rect">
            <a:avLst/>
          </a:prstGeom>
          <a:solidFill>
            <a:srgbClr val="61170D"/>
          </a:solidFill>
        </p:spPr>
        <p:txBody>
          <a:bodyPr vert="horz" wrap="square" lIns="0" tIns="43815" rIns="0" bIns="0" rtlCol="0">
            <a:spAutoFit/>
          </a:bodyPr>
          <a:lstStyle/>
          <a:p>
            <a:pPr marL="154940">
              <a:lnSpc>
                <a:spcPct val="100000"/>
              </a:lnSpc>
              <a:spcBef>
                <a:spcPts val="345"/>
              </a:spcBef>
            </a:pPr>
            <a:r>
              <a:rPr sz="1400" b="1" dirty="0">
                <a:solidFill>
                  <a:srgbClr val="FFFFFF"/>
                </a:solidFill>
                <a:latin typeface="Arial"/>
                <a:cs typeface="Arial"/>
              </a:rPr>
              <a:t>Land,</a:t>
            </a:r>
            <a:r>
              <a:rPr sz="1400" b="1" spc="-30" dirty="0">
                <a:solidFill>
                  <a:srgbClr val="FFFFFF"/>
                </a:solidFill>
                <a:latin typeface="Arial"/>
                <a:cs typeface="Arial"/>
              </a:rPr>
              <a:t> </a:t>
            </a:r>
            <a:r>
              <a:rPr sz="1400" b="1" dirty="0">
                <a:solidFill>
                  <a:srgbClr val="FFFFFF"/>
                </a:solidFill>
                <a:latin typeface="Arial"/>
                <a:cs typeface="Arial"/>
              </a:rPr>
              <a:t>Capital,</a:t>
            </a:r>
            <a:r>
              <a:rPr sz="1400" b="1" spc="-25" dirty="0">
                <a:solidFill>
                  <a:srgbClr val="FFFFFF"/>
                </a:solidFill>
                <a:latin typeface="Arial"/>
                <a:cs typeface="Arial"/>
              </a:rPr>
              <a:t> </a:t>
            </a:r>
            <a:r>
              <a:rPr sz="1400" b="1" spc="-10" dirty="0">
                <a:solidFill>
                  <a:srgbClr val="FFFFFF"/>
                </a:solidFill>
                <a:latin typeface="Arial"/>
                <a:cs typeface="Arial"/>
              </a:rPr>
              <a:t>Entrepreneurship,</a:t>
            </a:r>
            <a:r>
              <a:rPr sz="1400" b="1" spc="20" dirty="0">
                <a:solidFill>
                  <a:srgbClr val="FFFFFF"/>
                </a:solidFill>
                <a:latin typeface="Arial"/>
                <a:cs typeface="Arial"/>
              </a:rPr>
              <a:t> </a:t>
            </a:r>
            <a:r>
              <a:rPr sz="1400" b="1" spc="-10" dirty="0">
                <a:solidFill>
                  <a:srgbClr val="FFFFFF"/>
                </a:solidFill>
                <a:latin typeface="Arial"/>
                <a:cs typeface="Arial"/>
              </a:rPr>
              <a:t>Labor</a:t>
            </a:r>
            <a:endParaRPr sz="1400">
              <a:latin typeface="Arial"/>
              <a:cs typeface="Arial"/>
            </a:endParaRPr>
          </a:p>
        </p:txBody>
      </p:sp>
      <p:sp>
        <p:nvSpPr>
          <p:cNvPr id="9" name="object 9"/>
          <p:cNvSpPr txBox="1"/>
          <p:nvPr/>
        </p:nvSpPr>
        <p:spPr>
          <a:xfrm>
            <a:off x="2895600" y="4770120"/>
            <a:ext cx="3581400" cy="260328"/>
          </a:xfrm>
          <a:prstGeom prst="rect">
            <a:avLst/>
          </a:prstGeom>
          <a:solidFill>
            <a:srgbClr val="61170D"/>
          </a:solidFill>
        </p:spPr>
        <p:txBody>
          <a:bodyPr vert="horz" wrap="square" lIns="0" tIns="44450" rIns="0" bIns="0" rtlCol="0">
            <a:spAutoFit/>
          </a:bodyPr>
          <a:lstStyle/>
          <a:p>
            <a:pPr marL="1905" algn="ctr">
              <a:lnSpc>
                <a:spcPct val="100000"/>
              </a:lnSpc>
              <a:spcBef>
                <a:spcPts val="350"/>
              </a:spcBef>
            </a:pPr>
            <a:r>
              <a:rPr sz="1400" b="1" dirty="0">
                <a:solidFill>
                  <a:srgbClr val="FFFFFF"/>
                </a:solidFill>
                <a:latin typeface="Arial"/>
                <a:cs typeface="Arial"/>
              </a:rPr>
              <a:t>Sales</a:t>
            </a:r>
            <a:r>
              <a:rPr sz="1400" b="1" spc="-50" dirty="0">
                <a:solidFill>
                  <a:srgbClr val="FFFFFF"/>
                </a:solidFill>
                <a:latin typeface="Arial"/>
                <a:cs typeface="Arial"/>
              </a:rPr>
              <a:t> </a:t>
            </a:r>
            <a:r>
              <a:rPr sz="1400" b="1" spc="-10" dirty="0">
                <a:solidFill>
                  <a:srgbClr val="FFFFFF"/>
                </a:solidFill>
                <a:latin typeface="Arial"/>
                <a:cs typeface="Arial"/>
              </a:rPr>
              <a:t>(</a:t>
            </a:r>
            <a:r>
              <a:rPr lang="en-US" sz="1400" b="1" spc="-10" dirty="0">
                <a:solidFill>
                  <a:srgbClr val="FFFFFF"/>
                </a:solidFill>
                <a:latin typeface="Arial"/>
                <a:cs typeface="Arial"/>
              </a:rPr>
              <a:t>RRR</a:t>
            </a:r>
            <a:r>
              <a:rPr sz="1400" b="1" spc="-10" dirty="0">
                <a:solidFill>
                  <a:srgbClr val="FFFFFF"/>
                </a:solidFill>
                <a:latin typeface="Arial"/>
                <a:cs typeface="Arial"/>
              </a:rPr>
              <a:t>)</a:t>
            </a:r>
            <a:endParaRPr sz="1400" dirty="0">
              <a:latin typeface="Arial"/>
              <a:cs typeface="Arial"/>
            </a:endParaRPr>
          </a:p>
        </p:txBody>
      </p:sp>
      <p:sp>
        <p:nvSpPr>
          <p:cNvPr id="10" name="object 10"/>
          <p:cNvSpPr txBox="1"/>
          <p:nvPr/>
        </p:nvSpPr>
        <p:spPr>
          <a:xfrm>
            <a:off x="2962655" y="454151"/>
            <a:ext cx="3581400" cy="307975"/>
          </a:xfrm>
          <a:prstGeom prst="rect">
            <a:avLst/>
          </a:prstGeom>
          <a:solidFill>
            <a:srgbClr val="61170D"/>
          </a:solidFill>
        </p:spPr>
        <p:txBody>
          <a:bodyPr vert="horz" wrap="square" lIns="0" tIns="41910" rIns="0" bIns="0" rtlCol="0">
            <a:spAutoFit/>
          </a:bodyPr>
          <a:lstStyle/>
          <a:p>
            <a:pPr marL="589280">
              <a:lnSpc>
                <a:spcPct val="100000"/>
              </a:lnSpc>
              <a:spcBef>
                <a:spcPts val="330"/>
              </a:spcBef>
            </a:pPr>
            <a:r>
              <a:rPr sz="1400" b="1" dirty="0">
                <a:solidFill>
                  <a:srgbClr val="FFFFFF"/>
                </a:solidFill>
                <a:latin typeface="Arial"/>
                <a:cs typeface="Arial"/>
              </a:rPr>
              <a:t>Rent,</a:t>
            </a:r>
            <a:r>
              <a:rPr sz="1400" b="1" spc="-45" dirty="0">
                <a:solidFill>
                  <a:srgbClr val="FFFFFF"/>
                </a:solidFill>
                <a:latin typeface="Arial"/>
                <a:cs typeface="Arial"/>
              </a:rPr>
              <a:t> </a:t>
            </a:r>
            <a:r>
              <a:rPr sz="1400" b="1" dirty="0">
                <a:solidFill>
                  <a:srgbClr val="FFFFFF"/>
                </a:solidFill>
                <a:latin typeface="Arial"/>
                <a:cs typeface="Arial"/>
              </a:rPr>
              <a:t>Interest,</a:t>
            </a:r>
            <a:r>
              <a:rPr sz="1400" b="1" spc="5" dirty="0">
                <a:solidFill>
                  <a:srgbClr val="FFFFFF"/>
                </a:solidFill>
                <a:latin typeface="Arial"/>
                <a:cs typeface="Arial"/>
              </a:rPr>
              <a:t> </a:t>
            </a:r>
            <a:r>
              <a:rPr sz="1400" b="1" dirty="0">
                <a:solidFill>
                  <a:srgbClr val="FFFFFF"/>
                </a:solidFill>
                <a:latin typeface="Arial"/>
                <a:cs typeface="Arial"/>
              </a:rPr>
              <a:t>Profit</a:t>
            </a:r>
            <a:r>
              <a:rPr sz="1400" b="1" spc="-45" dirty="0">
                <a:solidFill>
                  <a:srgbClr val="FFFFFF"/>
                </a:solidFill>
                <a:latin typeface="Arial"/>
                <a:cs typeface="Arial"/>
              </a:rPr>
              <a:t> </a:t>
            </a:r>
            <a:r>
              <a:rPr sz="1400" b="1" dirty="0">
                <a:solidFill>
                  <a:srgbClr val="FFFFFF"/>
                </a:solidFill>
                <a:latin typeface="Arial"/>
                <a:cs typeface="Arial"/>
              </a:rPr>
              <a:t>,</a:t>
            </a:r>
            <a:r>
              <a:rPr sz="1400" b="1" spc="-55" dirty="0">
                <a:solidFill>
                  <a:srgbClr val="FFFFFF"/>
                </a:solidFill>
                <a:latin typeface="Arial"/>
                <a:cs typeface="Arial"/>
              </a:rPr>
              <a:t> </a:t>
            </a:r>
            <a:r>
              <a:rPr sz="1400" b="1" spc="-20" dirty="0">
                <a:solidFill>
                  <a:srgbClr val="FFFFFF"/>
                </a:solidFill>
                <a:latin typeface="Arial"/>
                <a:cs typeface="Arial"/>
              </a:rPr>
              <a:t>Wages</a:t>
            </a:r>
            <a:endParaRPr sz="1400">
              <a:latin typeface="Arial"/>
              <a:cs typeface="Arial"/>
            </a:endParaRPr>
          </a:p>
        </p:txBody>
      </p:sp>
      <p:sp>
        <p:nvSpPr>
          <p:cNvPr id="11" name="object 11"/>
          <p:cNvSpPr txBox="1"/>
          <p:nvPr/>
        </p:nvSpPr>
        <p:spPr>
          <a:xfrm>
            <a:off x="3063239" y="5711952"/>
            <a:ext cx="3581400" cy="307975"/>
          </a:xfrm>
          <a:prstGeom prst="rect">
            <a:avLst/>
          </a:prstGeom>
          <a:solidFill>
            <a:srgbClr val="61170D"/>
          </a:solidFill>
        </p:spPr>
        <p:txBody>
          <a:bodyPr vert="horz" wrap="square" lIns="0" tIns="45720" rIns="0" bIns="0" rtlCol="0">
            <a:spAutoFit/>
          </a:bodyPr>
          <a:lstStyle/>
          <a:p>
            <a:pPr marL="942340">
              <a:lnSpc>
                <a:spcPct val="100000"/>
              </a:lnSpc>
              <a:spcBef>
                <a:spcPts val="360"/>
              </a:spcBef>
            </a:pPr>
            <a:r>
              <a:rPr sz="1400" b="1" dirty="0">
                <a:solidFill>
                  <a:srgbClr val="FFFFFF"/>
                </a:solidFill>
                <a:latin typeface="Arial"/>
                <a:cs typeface="Arial"/>
              </a:rPr>
              <a:t>Goods</a:t>
            </a:r>
            <a:r>
              <a:rPr sz="1400" b="1" spc="-20" dirty="0">
                <a:solidFill>
                  <a:srgbClr val="FFFFFF"/>
                </a:solidFill>
                <a:latin typeface="Arial"/>
                <a:cs typeface="Arial"/>
              </a:rPr>
              <a:t> </a:t>
            </a:r>
            <a:r>
              <a:rPr sz="1400" b="1" dirty="0">
                <a:solidFill>
                  <a:srgbClr val="FFFFFF"/>
                </a:solidFill>
                <a:latin typeface="Arial"/>
                <a:cs typeface="Arial"/>
              </a:rPr>
              <a:t>and</a:t>
            </a:r>
            <a:r>
              <a:rPr sz="1400" b="1" spc="-45" dirty="0">
                <a:solidFill>
                  <a:srgbClr val="FFFFFF"/>
                </a:solidFill>
                <a:latin typeface="Arial"/>
                <a:cs typeface="Arial"/>
              </a:rPr>
              <a:t> </a:t>
            </a:r>
            <a:r>
              <a:rPr sz="1400" b="1" spc="-10" dirty="0">
                <a:solidFill>
                  <a:srgbClr val="FFFFFF"/>
                </a:solidFill>
                <a:latin typeface="Arial"/>
                <a:cs typeface="Arial"/>
              </a:rPr>
              <a:t>Services</a:t>
            </a:r>
            <a:endParaRPr sz="1400">
              <a:latin typeface="Arial"/>
              <a:cs typeface="Arial"/>
            </a:endParaRPr>
          </a:p>
        </p:txBody>
      </p:sp>
      <p:sp>
        <p:nvSpPr>
          <p:cNvPr id="12" name="object 12"/>
          <p:cNvSpPr txBox="1"/>
          <p:nvPr/>
        </p:nvSpPr>
        <p:spPr>
          <a:xfrm>
            <a:off x="3715511" y="2231135"/>
            <a:ext cx="1826260" cy="368935"/>
          </a:xfrm>
          <a:prstGeom prst="rect">
            <a:avLst/>
          </a:prstGeom>
          <a:solidFill>
            <a:srgbClr val="6E919F"/>
          </a:solidFill>
        </p:spPr>
        <p:txBody>
          <a:bodyPr vert="horz" wrap="square" lIns="0" tIns="40005" rIns="0" bIns="0" rtlCol="0">
            <a:spAutoFit/>
          </a:bodyPr>
          <a:lstStyle/>
          <a:p>
            <a:pPr marL="92075">
              <a:lnSpc>
                <a:spcPct val="100000"/>
              </a:lnSpc>
              <a:spcBef>
                <a:spcPts val="315"/>
              </a:spcBef>
            </a:pPr>
            <a:r>
              <a:rPr sz="1800" b="1" dirty="0">
                <a:latin typeface="Arial"/>
                <a:cs typeface="Arial"/>
              </a:rPr>
              <a:t>Factors</a:t>
            </a:r>
            <a:r>
              <a:rPr sz="1800" b="1" spc="-25" dirty="0">
                <a:latin typeface="Arial"/>
                <a:cs typeface="Arial"/>
              </a:rPr>
              <a:t> </a:t>
            </a:r>
            <a:r>
              <a:rPr sz="1800" b="1" spc="-10" dirty="0">
                <a:latin typeface="Arial"/>
                <a:cs typeface="Arial"/>
              </a:rPr>
              <a:t>Market</a:t>
            </a:r>
            <a:endParaRPr sz="1800">
              <a:latin typeface="Arial"/>
              <a:cs typeface="Arial"/>
            </a:endParaRPr>
          </a:p>
        </p:txBody>
      </p:sp>
      <p:sp>
        <p:nvSpPr>
          <p:cNvPr id="13" name="object 13"/>
          <p:cNvSpPr txBox="1"/>
          <p:nvPr/>
        </p:nvSpPr>
        <p:spPr>
          <a:xfrm>
            <a:off x="3715511" y="3691128"/>
            <a:ext cx="1990725" cy="372110"/>
          </a:xfrm>
          <a:prstGeom prst="rect">
            <a:avLst/>
          </a:prstGeom>
          <a:solidFill>
            <a:srgbClr val="6E919F"/>
          </a:solidFill>
        </p:spPr>
        <p:txBody>
          <a:bodyPr vert="horz" wrap="square" lIns="0" tIns="42545" rIns="0" bIns="0" rtlCol="0">
            <a:spAutoFit/>
          </a:bodyPr>
          <a:lstStyle/>
          <a:p>
            <a:pPr marL="92075">
              <a:lnSpc>
                <a:spcPct val="100000"/>
              </a:lnSpc>
              <a:spcBef>
                <a:spcPts val="335"/>
              </a:spcBef>
            </a:pPr>
            <a:r>
              <a:rPr sz="1800" b="1" dirty="0">
                <a:latin typeface="Arial"/>
                <a:cs typeface="Arial"/>
              </a:rPr>
              <a:t>Products</a:t>
            </a:r>
            <a:r>
              <a:rPr sz="1800" b="1" spc="-65" dirty="0">
                <a:latin typeface="Arial"/>
                <a:cs typeface="Arial"/>
              </a:rPr>
              <a:t> </a:t>
            </a:r>
            <a:r>
              <a:rPr sz="1800" b="1" spc="-10" dirty="0">
                <a:latin typeface="Arial"/>
                <a:cs typeface="Arial"/>
              </a:rPr>
              <a:t>Market</a:t>
            </a:r>
            <a:endParaRPr sz="1800">
              <a:latin typeface="Arial"/>
              <a:cs typeface="Arial"/>
            </a:endParaRPr>
          </a:p>
        </p:txBody>
      </p:sp>
      <p:grpSp>
        <p:nvGrpSpPr>
          <p:cNvPr id="14" name="object 14"/>
          <p:cNvGrpSpPr/>
          <p:nvPr/>
        </p:nvGrpSpPr>
        <p:grpSpPr>
          <a:xfrm>
            <a:off x="4230623" y="1511808"/>
            <a:ext cx="530860" cy="3267710"/>
            <a:chOff x="4230623" y="1511808"/>
            <a:chExt cx="530860" cy="3267710"/>
          </a:xfrm>
        </p:grpSpPr>
        <p:sp>
          <p:nvSpPr>
            <p:cNvPr id="15" name="object 15"/>
            <p:cNvSpPr/>
            <p:nvPr/>
          </p:nvSpPr>
          <p:spPr>
            <a:xfrm>
              <a:off x="4239767" y="1520952"/>
              <a:ext cx="481965" cy="704215"/>
            </a:xfrm>
            <a:custGeom>
              <a:avLst/>
              <a:gdLst/>
              <a:ahLst/>
              <a:cxnLst/>
              <a:rect l="l" t="t" r="r" b="b"/>
              <a:pathLst>
                <a:path w="481964" h="704214">
                  <a:moveTo>
                    <a:pt x="240792" y="0"/>
                  </a:moveTo>
                  <a:lnTo>
                    <a:pt x="0" y="240792"/>
                  </a:lnTo>
                  <a:lnTo>
                    <a:pt x="120396" y="240792"/>
                  </a:lnTo>
                  <a:lnTo>
                    <a:pt x="120396" y="704088"/>
                  </a:lnTo>
                  <a:lnTo>
                    <a:pt x="361188" y="704088"/>
                  </a:lnTo>
                  <a:lnTo>
                    <a:pt x="361188" y="240792"/>
                  </a:lnTo>
                  <a:lnTo>
                    <a:pt x="481584" y="240792"/>
                  </a:lnTo>
                  <a:lnTo>
                    <a:pt x="240792" y="0"/>
                  </a:lnTo>
                  <a:close/>
                </a:path>
              </a:pathLst>
            </a:custGeom>
            <a:solidFill>
              <a:srgbClr val="C42E1A"/>
            </a:solidFill>
          </p:spPr>
          <p:txBody>
            <a:bodyPr wrap="square" lIns="0" tIns="0" rIns="0" bIns="0" rtlCol="0"/>
            <a:lstStyle/>
            <a:p>
              <a:endParaRPr/>
            </a:p>
          </p:txBody>
        </p:sp>
        <p:sp>
          <p:nvSpPr>
            <p:cNvPr id="16" name="object 16"/>
            <p:cNvSpPr/>
            <p:nvPr/>
          </p:nvSpPr>
          <p:spPr>
            <a:xfrm>
              <a:off x="4239767" y="1520952"/>
              <a:ext cx="481965" cy="704215"/>
            </a:xfrm>
            <a:custGeom>
              <a:avLst/>
              <a:gdLst/>
              <a:ahLst/>
              <a:cxnLst/>
              <a:rect l="l" t="t" r="r" b="b"/>
              <a:pathLst>
                <a:path w="481964" h="704214">
                  <a:moveTo>
                    <a:pt x="0" y="240792"/>
                  </a:moveTo>
                  <a:lnTo>
                    <a:pt x="240792" y="0"/>
                  </a:lnTo>
                  <a:lnTo>
                    <a:pt x="481584" y="240792"/>
                  </a:lnTo>
                  <a:lnTo>
                    <a:pt x="361188" y="240792"/>
                  </a:lnTo>
                  <a:lnTo>
                    <a:pt x="361188" y="704088"/>
                  </a:lnTo>
                  <a:lnTo>
                    <a:pt x="120396" y="704088"/>
                  </a:lnTo>
                  <a:lnTo>
                    <a:pt x="120396" y="240792"/>
                  </a:lnTo>
                  <a:lnTo>
                    <a:pt x="0" y="240792"/>
                  </a:lnTo>
                  <a:close/>
                </a:path>
              </a:pathLst>
            </a:custGeom>
            <a:ln w="18288">
              <a:solidFill>
                <a:srgbClr val="8F1F0F"/>
              </a:solidFill>
            </a:ln>
          </p:spPr>
          <p:txBody>
            <a:bodyPr wrap="square" lIns="0" tIns="0" rIns="0" bIns="0" rtlCol="0"/>
            <a:lstStyle/>
            <a:p>
              <a:endParaRPr/>
            </a:p>
          </p:txBody>
        </p:sp>
        <p:sp>
          <p:nvSpPr>
            <p:cNvPr id="17" name="object 17"/>
            <p:cNvSpPr/>
            <p:nvPr/>
          </p:nvSpPr>
          <p:spPr>
            <a:xfrm>
              <a:off x="4270247" y="4050791"/>
              <a:ext cx="481965" cy="719455"/>
            </a:xfrm>
            <a:custGeom>
              <a:avLst/>
              <a:gdLst/>
              <a:ahLst/>
              <a:cxnLst/>
              <a:rect l="l" t="t" r="r" b="b"/>
              <a:pathLst>
                <a:path w="481964" h="719454">
                  <a:moveTo>
                    <a:pt x="361188" y="0"/>
                  </a:moveTo>
                  <a:lnTo>
                    <a:pt x="120396" y="0"/>
                  </a:lnTo>
                  <a:lnTo>
                    <a:pt x="120396" y="478535"/>
                  </a:lnTo>
                  <a:lnTo>
                    <a:pt x="0" y="478535"/>
                  </a:lnTo>
                  <a:lnTo>
                    <a:pt x="240791" y="719327"/>
                  </a:lnTo>
                  <a:lnTo>
                    <a:pt x="481584" y="478535"/>
                  </a:lnTo>
                  <a:lnTo>
                    <a:pt x="361188" y="478535"/>
                  </a:lnTo>
                  <a:lnTo>
                    <a:pt x="361188" y="0"/>
                  </a:lnTo>
                  <a:close/>
                </a:path>
              </a:pathLst>
            </a:custGeom>
            <a:solidFill>
              <a:srgbClr val="C42E1A"/>
            </a:solidFill>
          </p:spPr>
          <p:txBody>
            <a:bodyPr wrap="square" lIns="0" tIns="0" rIns="0" bIns="0" rtlCol="0"/>
            <a:lstStyle/>
            <a:p>
              <a:endParaRPr/>
            </a:p>
          </p:txBody>
        </p:sp>
        <p:sp>
          <p:nvSpPr>
            <p:cNvPr id="18" name="object 18"/>
            <p:cNvSpPr/>
            <p:nvPr/>
          </p:nvSpPr>
          <p:spPr>
            <a:xfrm>
              <a:off x="4270247" y="4050791"/>
              <a:ext cx="481965" cy="719455"/>
            </a:xfrm>
            <a:custGeom>
              <a:avLst/>
              <a:gdLst/>
              <a:ahLst/>
              <a:cxnLst/>
              <a:rect l="l" t="t" r="r" b="b"/>
              <a:pathLst>
                <a:path w="481964" h="719454">
                  <a:moveTo>
                    <a:pt x="481584" y="478535"/>
                  </a:moveTo>
                  <a:lnTo>
                    <a:pt x="240791" y="719327"/>
                  </a:lnTo>
                  <a:lnTo>
                    <a:pt x="0" y="478535"/>
                  </a:lnTo>
                  <a:lnTo>
                    <a:pt x="120396" y="478535"/>
                  </a:lnTo>
                  <a:lnTo>
                    <a:pt x="120396" y="0"/>
                  </a:lnTo>
                  <a:lnTo>
                    <a:pt x="361188" y="0"/>
                  </a:lnTo>
                  <a:lnTo>
                    <a:pt x="361188" y="478535"/>
                  </a:lnTo>
                  <a:lnTo>
                    <a:pt x="481584" y="478535"/>
                  </a:lnTo>
                  <a:close/>
                </a:path>
              </a:pathLst>
            </a:custGeom>
            <a:ln w="18288">
              <a:solidFill>
                <a:srgbClr val="8F1F0F"/>
              </a:solidFill>
            </a:ln>
          </p:spPr>
          <p:txBody>
            <a:bodyPr wrap="square" lIns="0" tIns="0" rIns="0" bIns="0" rtlCol="0"/>
            <a:lstStyle/>
            <a:p>
              <a:endParaRPr/>
            </a:p>
          </p:txBody>
        </p:sp>
      </p:grpSp>
      <p:sp>
        <p:nvSpPr>
          <p:cNvPr id="19" name="object 19"/>
          <p:cNvSpPr txBox="1"/>
          <p:nvPr/>
        </p:nvSpPr>
        <p:spPr>
          <a:xfrm>
            <a:off x="6964680" y="2880360"/>
            <a:ext cx="1569720" cy="368935"/>
          </a:xfrm>
          <a:prstGeom prst="rect">
            <a:avLst/>
          </a:prstGeom>
          <a:solidFill>
            <a:srgbClr val="93DE60"/>
          </a:solidFill>
        </p:spPr>
        <p:txBody>
          <a:bodyPr vert="horz" wrap="square" lIns="0" tIns="40005" rIns="0" bIns="0" rtlCol="0">
            <a:spAutoFit/>
          </a:bodyPr>
          <a:lstStyle/>
          <a:p>
            <a:pPr marL="92710">
              <a:lnSpc>
                <a:spcPct val="100000"/>
              </a:lnSpc>
              <a:spcBef>
                <a:spcPts val="315"/>
              </a:spcBef>
            </a:pPr>
            <a:r>
              <a:rPr sz="1800" b="1" spc="-10" dirty="0">
                <a:solidFill>
                  <a:srgbClr val="FF0000"/>
                </a:solidFill>
                <a:latin typeface="Arial"/>
                <a:cs typeface="Arial"/>
              </a:rPr>
              <a:t>Households</a:t>
            </a:r>
            <a:endParaRPr sz="1800">
              <a:latin typeface="Arial"/>
              <a:cs typeface="Arial"/>
            </a:endParaRPr>
          </a:p>
        </p:txBody>
      </p:sp>
      <p:sp>
        <p:nvSpPr>
          <p:cNvPr id="20" name="object 20"/>
          <p:cNvSpPr txBox="1"/>
          <p:nvPr/>
        </p:nvSpPr>
        <p:spPr>
          <a:xfrm>
            <a:off x="630936" y="3063239"/>
            <a:ext cx="1466215" cy="372110"/>
          </a:xfrm>
          <a:prstGeom prst="rect">
            <a:avLst/>
          </a:prstGeom>
          <a:solidFill>
            <a:srgbClr val="93DE60"/>
          </a:solidFill>
        </p:spPr>
        <p:txBody>
          <a:bodyPr vert="horz" wrap="square" lIns="0" tIns="41275" rIns="0" bIns="0" rtlCol="0">
            <a:spAutoFit/>
          </a:bodyPr>
          <a:lstStyle/>
          <a:p>
            <a:pPr marL="90805">
              <a:lnSpc>
                <a:spcPct val="100000"/>
              </a:lnSpc>
              <a:spcBef>
                <a:spcPts val="325"/>
              </a:spcBef>
            </a:pPr>
            <a:r>
              <a:rPr sz="1800" b="1" spc="-10" dirty="0">
                <a:solidFill>
                  <a:srgbClr val="FF0000"/>
                </a:solidFill>
                <a:latin typeface="Arial"/>
                <a:cs typeface="Arial"/>
              </a:rPr>
              <a:t>Businesses</a:t>
            </a:r>
            <a:endParaRPr sz="18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04025" y="6163388"/>
            <a:ext cx="64769" cy="130175"/>
          </a:xfrm>
          <a:prstGeom prst="rect">
            <a:avLst/>
          </a:prstGeom>
        </p:spPr>
        <p:txBody>
          <a:bodyPr vert="horz" wrap="square" lIns="0" tIns="0" rIns="0" bIns="0" rtlCol="0">
            <a:spAutoFit/>
          </a:bodyPr>
          <a:lstStyle/>
          <a:p>
            <a:pPr>
              <a:lnSpc>
                <a:spcPts val="1010"/>
              </a:lnSpc>
            </a:pPr>
            <a:r>
              <a:rPr sz="900" spc="-50" dirty="0">
                <a:solidFill>
                  <a:srgbClr val="90C225"/>
                </a:solidFill>
                <a:latin typeface="Arial MT"/>
                <a:cs typeface="Arial MT"/>
              </a:rPr>
              <a:t>5</a:t>
            </a:r>
            <a:endParaRPr sz="900">
              <a:latin typeface="Arial MT"/>
              <a:cs typeface="Arial MT"/>
            </a:endParaRPr>
          </a:p>
        </p:txBody>
      </p:sp>
      <p:pic>
        <p:nvPicPr>
          <p:cNvPr id="3" name="object 3"/>
          <p:cNvPicPr/>
          <p:nvPr/>
        </p:nvPicPr>
        <p:blipFill>
          <a:blip r:embed="rId2" cstate="print"/>
          <a:stretch>
            <a:fillRect/>
          </a:stretch>
        </p:blipFill>
        <p:spPr>
          <a:xfrm>
            <a:off x="886967" y="1447800"/>
            <a:ext cx="7571232" cy="5029200"/>
          </a:xfrm>
          <a:prstGeom prst="rect">
            <a:avLst/>
          </a:prstGeom>
        </p:spPr>
      </p:pic>
      <p:sp>
        <p:nvSpPr>
          <p:cNvPr id="4" name="object 4"/>
          <p:cNvSpPr txBox="1">
            <a:spLocks noGrp="1"/>
          </p:cNvSpPr>
          <p:nvPr>
            <p:ph type="title"/>
          </p:nvPr>
        </p:nvSpPr>
        <p:spPr>
          <a:prstGeom prst="rect">
            <a:avLst/>
          </a:prstGeom>
        </p:spPr>
        <p:txBody>
          <a:bodyPr vert="horz" wrap="square" lIns="0" tIns="91948" rIns="0" bIns="0" rtlCol="0">
            <a:spAutoFit/>
          </a:bodyPr>
          <a:lstStyle/>
          <a:p>
            <a:pPr marL="802640">
              <a:lnSpc>
                <a:spcPct val="100000"/>
              </a:lnSpc>
              <a:spcBef>
                <a:spcPts val="100"/>
              </a:spcBef>
            </a:pPr>
            <a:r>
              <a:rPr sz="2400" dirty="0">
                <a:solidFill>
                  <a:srgbClr val="000000"/>
                </a:solidFill>
                <a:latin typeface="Arial"/>
                <a:cs typeface="Arial"/>
              </a:rPr>
              <a:t>An</a:t>
            </a:r>
            <a:r>
              <a:rPr sz="2400" spc="5" dirty="0">
                <a:solidFill>
                  <a:srgbClr val="000000"/>
                </a:solidFill>
                <a:latin typeface="Arial"/>
                <a:cs typeface="Arial"/>
              </a:rPr>
              <a:t> </a:t>
            </a:r>
            <a:r>
              <a:rPr sz="2400" dirty="0">
                <a:solidFill>
                  <a:srgbClr val="000000"/>
                </a:solidFill>
                <a:latin typeface="Arial"/>
                <a:cs typeface="Arial"/>
              </a:rPr>
              <a:t>Economy</a:t>
            </a:r>
            <a:r>
              <a:rPr sz="2400" spc="-75" dirty="0">
                <a:solidFill>
                  <a:srgbClr val="000000"/>
                </a:solidFill>
                <a:latin typeface="Arial"/>
                <a:cs typeface="Arial"/>
              </a:rPr>
              <a:t> </a:t>
            </a:r>
            <a:r>
              <a:rPr sz="2400" dirty="0">
                <a:solidFill>
                  <a:srgbClr val="000000"/>
                </a:solidFill>
                <a:latin typeface="Arial"/>
                <a:cs typeface="Arial"/>
              </a:rPr>
              <a:t>where</a:t>
            </a:r>
            <a:r>
              <a:rPr sz="2400" spc="-120" dirty="0">
                <a:solidFill>
                  <a:srgbClr val="000000"/>
                </a:solidFill>
                <a:latin typeface="Arial"/>
                <a:cs typeface="Arial"/>
              </a:rPr>
              <a:t> </a:t>
            </a:r>
            <a:r>
              <a:rPr sz="2400" i="1" dirty="0">
                <a:solidFill>
                  <a:srgbClr val="FF0000"/>
                </a:solidFill>
                <a:latin typeface="Arial"/>
                <a:cs typeface="Arial"/>
              </a:rPr>
              <a:t>Governments</a:t>
            </a:r>
            <a:r>
              <a:rPr sz="2400" i="1" spc="-60" dirty="0">
                <a:solidFill>
                  <a:srgbClr val="FF0000"/>
                </a:solidFill>
                <a:latin typeface="Arial"/>
                <a:cs typeface="Arial"/>
              </a:rPr>
              <a:t> </a:t>
            </a:r>
            <a:r>
              <a:rPr sz="2400" spc="-30" dirty="0">
                <a:solidFill>
                  <a:srgbClr val="000000"/>
                </a:solidFill>
                <a:latin typeface="Arial"/>
                <a:cs typeface="Arial"/>
              </a:rPr>
              <a:t>Take</a:t>
            </a:r>
            <a:r>
              <a:rPr sz="2400" spc="-95" dirty="0">
                <a:solidFill>
                  <a:srgbClr val="000000"/>
                </a:solidFill>
                <a:latin typeface="Arial"/>
                <a:cs typeface="Arial"/>
              </a:rPr>
              <a:t> </a:t>
            </a:r>
            <a:r>
              <a:rPr sz="2400" spc="-20" dirty="0">
                <a:solidFill>
                  <a:srgbClr val="000000"/>
                </a:solidFill>
                <a:latin typeface="Arial"/>
                <a:cs typeface="Arial"/>
              </a:rPr>
              <a:t>Part</a:t>
            </a:r>
            <a:endParaRPr sz="2400" dirty="0">
              <a:latin typeface="Arial"/>
              <a:cs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6791325" y="6150688"/>
            <a:ext cx="90170" cy="155575"/>
          </a:xfrm>
          <a:prstGeom prst="rect">
            <a:avLst/>
          </a:prstGeom>
        </p:spPr>
        <p:txBody>
          <a:bodyPr vert="horz" wrap="square" lIns="0" tIns="3175" rIns="0" bIns="0" rtlCol="0">
            <a:spAutoFit/>
          </a:bodyPr>
          <a:lstStyle/>
          <a:p>
            <a:pPr marL="12700">
              <a:lnSpc>
                <a:spcPct val="100000"/>
              </a:lnSpc>
              <a:spcBef>
                <a:spcPts val="25"/>
              </a:spcBef>
            </a:pPr>
            <a:r>
              <a:rPr sz="900" spc="-50" dirty="0">
                <a:solidFill>
                  <a:srgbClr val="90C225"/>
                </a:solidFill>
                <a:latin typeface="Arial MT"/>
                <a:cs typeface="Arial MT"/>
              </a:rPr>
              <a:t>6</a:t>
            </a:r>
            <a:endParaRPr sz="900">
              <a:latin typeface="Arial MT"/>
              <a:cs typeface="Arial MT"/>
            </a:endParaRPr>
          </a:p>
        </p:txBody>
      </p:sp>
      <p:sp>
        <p:nvSpPr>
          <p:cNvPr id="2" name="object 2"/>
          <p:cNvSpPr txBox="1"/>
          <p:nvPr/>
        </p:nvSpPr>
        <p:spPr>
          <a:xfrm>
            <a:off x="506374" y="1798396"/>
            <a:ext cx="7675245" cy="1929130"/>
          </a:xfrm>
          <a:prstGeom prst="rect">
            <a:avLst/>
          </a:prstGeom>
        </p:spPr>
        <p:txBody>
          <a:bodyPr vert="horz" wrap="square" lIns="0" tIns="12700" rIns="0" bIns="0" rtlCol="0">
            <a:spAutoFit/>
          </a:bodyPr>
          <a:lstStyle/>
          <a:p>
            <a:pPr algn="ctr">
              <a:lnSpc>
                <a:spcPct val="100000"/>
              </a:lnSpc>
              <a:spcBef>
                <a:spcPts val="100"/>
              </a:spcBef>
            </a:pPr>
            <a:r>
              <a:rPr sz="2400" b="1" dirty="0">
                <a:solidFill>
                  <a:srgbClr val="922212"/>
                </a:solidFill>
                <a:latin typeface="Arial"/>
                <a:cs typeface="Arial"/>
              </a:rPr>
              <a:t>Why</a:t>
            </a:r>
            <a:r>
              <a:rPr sz="2400" b="1" spc="-45" dirty="0">
                <a:solidFill>
                  <a:srgbClr val="922212"/>
                </a:solidFill>
                <a:latin typeface="Arial"/>
                <a:cs typeface="Arial"/>
              </a:rPr>
              <a:t> </a:t>
            </a:r>
            <a:r>
              <a:rPr sz="2400" b="1" dirty="0">
                <a:solidFill>
                  <a:srgbClr val="922212"/>
                </a:solidFill>
                <a:latin typeface="Arial"/>
                <a:cs typeface="Arial"/>
              </a:rPr>
              <a:t>“Complicate”</a:t>
            </a:r>
            <a:r>
              <a:rPr sz="2400" b="1" spc="-75" dirty="0">
                <a:solidFill>
                  <a:srgbClr val="922212"/>
                </a:solidFill>
                <a:latin typeface="Arial"/>
                <a:cs typeface="Arial"/>
              </a:rPr>
              <a:t> </a:t>
            </a:r>
            <a:r>
              <a:rPr sz="2400" b="1" dirty="0">
                <a:solidFill>
                  <a:srgbClr val="922212"/>
                </a:solidFill>
                <a:latin typeface="Arial"/>
                <a:cs typeface="Arial"/>
              </a:rPr>
              <a:t>matters</a:t>
            </a:r>
            <a:r>
              <a:rPr sz="2400" b="1" spc="-25" dirty="0">
                <a:solidFill>
                  <a:srgbClr val="922212"/>
                </a:solidFill>
                <a:latin typeface="Arial"/>
                <a:cs typeface="Arial"/>
              </a:rPr>
              <a:t> </a:t>
            </a:r>
            <a:r>
              <a:rPr sz="2400" b="1" dirty="0">
                <a:solidFill>
                  <a:srgbClr val="922212"/>
                </a:solidFill>
                <a:latin typeface="Arial"/>
                <a:cs typeface="Arial"/>
              </a:rPr>
              <a:t>by</a:t>
            </a:r>
            <a:r>
              <a:rPr sz="2400" b="1" spc="-45" dirty="0">
                <a:solidFill>
                  <a:srgbClr val="922212"/>
                </a:solidFill>
                <a:latin typeface="Arial"/>
                <a:cs typeface="Arial"/>
              </a:rPr>
              <a:t> </a:t>
            </a:r>
            <a:r>
              <a:rPr sz="2400" b="1" dirty="0">
                <a:solidFill>
                  <a:srgbClr val="922212"/>
                </a:solidFill>
                <a:latin typeface="Arial"/>
                <a:cs typeface="Arial"/>
              </a:rPr>
              <a:t>bringing</a:t>
            </a:r>
            <a:r>
              <a:rPr sz="2400" b="1" spc="-60" dirty="0">
                <a:solidFill>
                  <a:srgbClr val="922212"/>
                </a:solidFill>
                <a:latin typeface="Arial"/>
                <a:cs typeface="Arial"/>
              </a:rPr>
              <a:t> </a:t>
            </a:r>
            <a:r>
              <a:rPr sz="2400" b="1" spc="-10" dirty="0">
                <a:solidFill>
                  <a:srgbClr val="922212"/>
                </a:solidFill>
                <a:latin typeface="Arial"/>
                <a:cs typeface="Arial"/>
              </a:rPr>
              <a:t>Governments</a:t>
            </a:r>
            <a:endParaRPr sz="2400">
              <a:latin typeface="Arial"/>
              <a:cs typeface="Arial"/>
            </a:endParaRPr>
          </a:p>
          <a:p>
            <a:pPr marL="1270" algn="ctr">
              <a:lnSpc>
                <a:spcPct val="100000"/>
              </a:lnSpc>
              <a:spcBef>
                <a:spcPts val="5"/>
              </a:spcBef>
            </a:pPr>
            <a:r>
              <a:rPr sz="2400" b="1" dirty="0">
                <a:solidFill>
                  <a:srgbClr val="922212"/>
                </a:solidFill>
                <a:latin typeface="Arial"/>
                <a:cs typeface="Arial"/>
              </a:rPr>
              <a:t>into</a:t>
            </a:r>
            <a:r>
              <a:rPr sz="2400" b="1" spc="-25" dirty="0">
                <a:solidFill>
                  <a:srgbClr val="922212"/>
                </a:solidFill>
                <a:latin typeface="Arial"/>
                <a:cs typeface="Arial"/>
              </a:rPr>
              <a:t> </a:t>
            </a:r>
            <a:r>
              <a:rPr sz="2400" b="1" dirty="0">
                <a:solidFill>
                  <a:srgbClr val="922212"/>
                </a:solidFill>
                <a:latin typeface="Arial"/>
                <a:cs typeface="Arial"/>
              </a:rPr>
              <a:t>the</a:t>
            </a:r>
            <a:r>
              <a:rPr sz="2400" b="1" spc="-5" dirty="0">
                <a:solidFill>
                  <a:srgbClr val="922212"/>
                </a:solidFill>
                <a:latin typeface="Arial"/>
                <a:cs typeface="Arial"/>
              </a:rPr>
              <a:t> </a:t>
            </a:r>
            <a:r>
              <a:rPr sz="2400" b="1" spc="-10" dirty="0">
                <a:solidFill>
                  <a:srgbClr val="922212"/>
                </a:solidFill>
                <a:latin typeface="Arial"/>
                <a:cs typeface="Arial"/>
              </a:rPr>
              <a:t>picture?</a:t>
            </a:r>
            <a:endParaRPr sz="2400">
              <a:latin typeface="Arial"/>
              <a:cs typeface="Arial"/>
            </a:endParaRPr>
          </a:p>
          <a:p>
            <a:pPr>
              <a:lnSpc>
                <a:spcPct val="100000"/>
              </a:lnSpc>
              <a:spcBef>
                <a:spcPts val="695"/>
              </a:spcBef>
            </a:pPr>
            <a:endParaRPr sz="2400">
              <a:latin typeface="Arial"/>
              <a:cs typeface="Arial"/>
            </a:endParaRPr>
          </a:p>
          <a:p>
            <a:pPr marL="15240" marR="8890" algn="ctr">
              <a:lnSpc>
                <a:spcPct val="100000"/>
              </a:lnSpc>
            </a:pPr>
            <a:r>
              <a:rPr sz="2400" b="1" dirty="0">
                <a:solidFill>
                  <a:srgbClr val="3E7818"/>
                </a:solidFill>
                <a:latin typeface="Arial"/>
                <a:cs typeface="Arial"/>
              </a:rPr>
              <a:t>This</a:t>
            </a:r>
            <a:r>
              <a:rPr sz="2400" b="1" spc="-15" dirty="0">
                <a:solidFill>
                  <a:srgbClr val="3E7818"/>
                </a:solidFill>
                <a:latin typeface="Arial"/>
                <a:cs typeface="Arial"/>
              </a:rPr>
              <a:t> </a:t>
            </a:r>
            <a:r>
              <a:rPr sz="2400" b="1" dirty="0">
                <a:solidFill>
                  <a:srgbClr val="3E7818"/>
                </a:solidFill>
                <a:latin typeface="Arial"/>
                <a:cs typeface="Arial"/>
              </a:rPr>
              <a:t>(and</a:t>
            </a:r>
            <a:r>
              <a:rPr sz="2400" b="1" spc="-25" dirty="0">
                <a:solidFill>
                  <a:srgbClr val="3E7818"/>
                </a:solidFill>
                <a:latin typeface="Arial"/>
                <a:cs typeface="Arial"/>
              </a:rPr>
              <a:t> </a:t>
            </a:r>
            <a:r>
              <a:rPr sz="2400" b="1" dirty="0">
                <a:solidFill>
                  <a:srgbClr val="3E7818"/>
                </a:solidFill>
                <a:latin typeface="Arial"/>
                <a:cs typeface="Arial"/>
              </a:rPr>
              <a:t>subsequent</a:t>
            </a:r>
            <a:r>
              <a:rPr sz="2400" b="1" spc="-25" dirty="0">
                <a:solidFill>
                  <a:srgbClr val="3E7818"/>
                </a:solidFill>
                <a:latin typeface="Arial"/>
                <a:cs typeface="Arial"/>
              </a:rPr>
              <a:t> </a:t>
            </a:r>
            <a:r>
              <a:rPr sz="2400" b="1" dirty="0">
                <a:solidFill>
                  <a:srgbClr val="3E7818"/>
                </a:solidFill>
                <a:latin typeface="Arial"/>
                <a:cs typeface="Arial"/>
              </a:rPr>
              <a:t>questions)</a:t>
            </a:r>
            <a:r>
              <a:rPr sz="2400" b="1" spc="-25" dirty="0">
                <a:solidFill>
                  <a:srgbClr val="3E7818"/>
                </a:solidFill>
                <a:latin typeface="Arial"/>
                <a:cs typeface="Arial"/>
              </a:rPr>
              <a:t> </a:t>
            </a:r>
            <a:r>
              <a:rPr sz="2400" b="1" dirty="0">
                <a:solidFill>
                  <a:srgbClr val="3E7818"/>
                </a:solidFill>
                <a:latin typeface="Arial"/>
                <a:cs typeface="Arial"/>
              </a:rPr>
              <a:t>lead</a:t>
            </a:r>
            <a:r>
              <a:rPr sz="2400" b="1" spc="-45" dirty="0">
                <a:solidFill>
                  <a:srgbClr val="3E7818"/>
                </a:solidFill>
                <a:latin typeface="Arial"/>
                <a:cs typeface="Arial"/>
              </a:rPr>
              <a:t> </a:t>
            </a:r>
            <a:r>
              <a:rPr sz="2400" b="1" dirty="0">
                <a:solidFill>
                  <a:srgbClr val="3E7818"/>
                </a:solidFill>
                <a:latin typeface="Arial"/>
                <a:cs typeface="Arial"/>
              </a:rPr>
              <a:t>to</a:t>
            </a:r>
            <a:r>
              <a:rPr sz="2400" b="1" spc="-10" dirty="0">
                <a:solidFill>
                  <a:srgbClr val="3E7818"/>
                </a:solidFill>
                <a:latin typeface="Arial"/>
                <a:cs typeface="Arial"/>
              </a:rPr>
              <a:t> </a:t>
            </a:r>
            <a:r>
              <a:rPr sz="2400" b="1" dirty="0">
                <a:solidFill>
                  <a:srgbClr val="3E7818"/>
                </a:solidFill>
                <a:latin typeface="Arial"/>
                <a:cs typeface="Arial"/>
              </a:rPr>
              <a:t>the</a:t>
            </a:r>
            <a:r>
              <a:rPr sz="2400" b="1" spc="5" dirty="0">
                <a:solidFill>
                  <a:srgbClr val="3E7818"/>
                </a:solidFill>
                <a:latin typeface="Arial"/>
                <a:cs typeface="Arial"/>
              </a:rPr>
              <a:t> </a:t>
            </a:r>
            <a:r>
              <a:rPr sz="2400" b="1" dirty="0">
                <a:solidFill>
                  <a:srgbClr val="3E7818"/>
                </a:solidFill>
                <a:latin typeface="Arial"/>
                <a:cs typeface="Arial"/>
              </a:rPr>
              <a:t>world</a:t>
            </a:r>
            <a:r>
              <a:rPr sz="2400" b="1" spc="-65" dirty="0">
                <a:solidFill>
                  <a:srgbClr val="3E7818"/>
                </a:solidFill>
                <a:latin typeface="Arial"/>
                <a:cs typeface="Arial"/>
              </a:rPr>
              <a:t> </a:t>
            </a:r>
            <a:r>
              <a:rPr sz="2400" b="1" spc="-25" dirty="0">
                <a:solidFill>
                  <a:srgbClr val="3E7818"/>
                </a:solidFill>
                <a:latin typeface="Arial"/>
                <a:cs typeface="Arial"/>
              </a:rPr>
              <a:t>of </a:t>
            </a:r>
            <a:r>
              <a:rPr sz="2400" b="1" dirty="0">
                <a:solidFill>
                  <a:srgbClr val="3E7818"/>
                </a:solidFill>
                <a:latin typeface="Arial"/>
                <a:cs typeface="Arial"/>
              </a:rPr>
              <a:t>Public</a:t>
            </a:r>
            <a:r>
              <a:rPr sz="2400" b="1" spc="-70" dirty="0">
                <a:solidFill>
                  <a:srgbClr val="3E7818"/>
                </a:solidFill>
                <a:latin typeface="Arial"/>
                <a:cs typeface="Arial"/>
              </a:rPr>
              <a:t> </a:t>
            </a:r>
            <a:r>
              <a:rPr sz="2400" b="1" dirty="0">
                <a:solidFill>
                  <a:srgbClr val="3E7818"/>
                </a:solidFill>
                <a:latin typeface="Arial"/>
                <a:cs typeface="Arial"/>
              </a:rPr>
              <a:t>Finance/Public</a:t>
            </a:r>
            <a:r>
              <a:rPr sz="2400" b="1" spc="-105" dirty="0">
                <a:solidFill>
                  <a:srgbClr val="3E7818"/>
                </a:solidFill>
                <a:latin typeface="Arial"/>
                <a:cs typeface="Arial"/>
              </a:rPr>
              <a:t> </a:t>
            </a:r>
            <a:r>
              <a:rPr sz="2400" b="1" spc="-10" dirty="0">
                <a:solidFill>
                  <a:srgbClr val="3E7818"/>
                </a:solidFill>
                <a:latin typeface="Arial"/>
                <a:cs typeface="Arial"/>
              </a:rPr>
              <a:t>Economics</a:t>
            </a:r>
            <a:endParaRPr sz="240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35846"/>
            <a:ext cx="8915400" cy="6001643"/>
          </a:xfrm>
          <a:prstGeom prst="rect">
            <a:avLst/>
          </a:prstGeom>
        </p:spPr>
        <p:txBody>
          <a:bodyPr wrap="square">
            <a:spAutoFit/>
          </a:bodyPr>
          <a:lstStyle/>
          <a:p>
            <a:pPr algn="ctr"/>
            <a:r>
              <a:rPr lang="en-US" sz="2400" b="1" dirty="0">
                <a:solidFill>
                  <a:srgbClr val="FF0000"/>
                </a:solidFill>
                <a:latin typeface="Times New Roman" panose="02020603050405020304" pitchFamily="18" charset="0"/>
                <a:cs typeface="Times New Roman" panose="02020603050405020304" pitchFamily="18" charset="0"/>
              </a:rPr>
              <a:t>Market Failures and the Need for Government Intervention</a:t>
            </a:r>
          </a:p>
          <a:p>
            <a:pPr algn="ctr"/>
            <a:endParaRPr lang="en-US" sz="24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What are Market Failures?</a:t>
            </a:r>
            <a:r>
              <a:rPr lang="en-US" sz="2400" dirty="0">
                <a:latin typeface="Times New Roman" panose="02020603050405020304" pitchFamily="18" charset="0"/>
                <a:cs typeface="Times New Roman" panose="02020603050405020304" pitchFamily="18" charset="0"/>
              </a:rPr>
              <a:t>: When the allocation of resources by a free market is not efficient or equitable.</a:t>
            </a:r>
          </a:p>
          <a:p>
            <a:pPr marL="742950" lvl="1" indent="-28575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Types of Market Failures</a:t>
            </a:r>
            <a:r>
              <a:rPr lang="en-US" sz="2400" dirty="0">
                <a:latin typeface="Times New Roman" panose="02020603050405020304" pitchFamily="18" charset="0"/>
                <a:cs typeface="Times New Roman" panose="02020603050405020304" pitchFamily="18" charset="0"/>
              </a:rPr>
              <a:t>:</a:t>
            </a:r>
          </a:p>
          <a:p>
            <a:pPr marL="1143000" lvl="2" indent="-2286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Public Goods</a:t>
            </a:r>
            <a:r>
              <a:rPr lang="en-US" sz="2400" dirty="0">
                <a:latin typeface="Times New Roman" panose="02020603050405020304" pitchFamily="18" charset="0"/>
                <a:cs typeface="Times New Roman" panose="02020603050405020304" pitchFamily="18" charset="0"/>
              </a:rPr>
              <a:t>: No incentives for private producers to provide such goods (e.g., national defense, public health).</a:t>
            </a:r>
          </a:p>
          <a:p>
            <a:pPr marL="1143000" lvl="2" indent="-2286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Externalities</a:t>
            </a:r>
            <a:r>
              <a:rPr lang="en-US" sz="2400" dirty="0">
                <a:latin typeface="Times New Roman" panose="02020603050405020304" pitchFamily="18" charset="0"/>
                <a:cs typeface="Times New Roman" panose="02020603050405020304" pitchFamily="18" charset="0"/>
              </a:rPr>
              <a:t>: Costs/benefits affecting third parties (e.g., pollution).</a:t>
            </a:r>
          </a:p>
          <a:p>
            <a:pPr marL="1143000" lvl="2" indent="-2286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Monopolies</a:t>
            </a:r>
            <a:r>
              <a:rPr lang="en-US" sz="2400" dirty="0">
                <a:latin typeface="Times New Roman" panose="02020603050405020304" pitchFamily="18" charset="0"/>
                <a:cs typeface="Times New Roman" panose="02020603050405020304" pitchFamily="18" charset="0"/>
              </a:rPr>
              <a:t>: When one firm controls the market, reducing competition.</a:t>
            </a:r>
          </a:p>
          <a:p>
            <a:pPr marL="1143000" lvl="2" indent="-228600">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Imperfect Information</a:t>
            </a:r>
            <a:r>
              <a:rPr lang="en-US" sz="2400" dirty="0">
                <a:latin typeface="Times New Roman" panose="02020603050405020304" pitchFamily="18" charset="0"/>
                <a:cs typeface="Times New Roman" panose="02020603050405020304" pitchFamily="18" charset="0"/>
              </a:rPr>
              <a:t>: Consumers and firms lack complete information, leading to inefficient choices.</a:t>
            </a:r>
          </a:p>
          <a:p>
            <a:pPr marL="914400" lvl="2"/>
            <a:endParaRPr 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Government’s Role</a:t>
            </a:r>
            <a:r>
              <a:rPr lang="en-US" sz="2400" dirty="0">
                <a:latin typeface="Times New Roman" panose="02020603050405020304" pitchFamily="18" charset="0"/>
                <a:cs typeface="Times New Roman" panose="02020603050405020304" pitchFamily="18" charset="0"/>
              </a:rPr>
              <a:t>: Is to correct these failures through taxation, subsidies, regulation, and provision of public goods.</a:t>
            </a:r>
          </a:p>
        </p:txBody>
      </p:sp>
    </p:spTree>
    <p:extLst>
      <p:ext uri="{BB962C8B-B14F-4D97-AF65-F5344CB8AC3E}">
        <p14:creationId xmlns:p14="http://schemas.microsoft.com/office/powerpoint/2010/main" val="353702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0248" y="3733800"/>
            <a:ext cx="8418957" cy="2392963"/>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CE5D28"/>
                </a:solidFill>
                <a:latin typeface="Arial"/>
                <a:cs typeface="Arial"/>
              </a:rPr>
              <a:t>The</a:t>
            </a:r>
            <a:r>
              <a:rPr sz="2400" b="1" spc="-30" dirty="0">
                <a:solidFill>
                  <a:srgbClr val="CE5D28"/>
                </a:solidFill>
                <a:latin typeface="Arial"/>
                <a:cs typeface="Arial"/>
              </a:rPr>
              <a:t> </a:t>
            </a:r>
            <a:r>
              <a:rPr sz="2400" b="1" dirty="0">
                <a:solidFill>
                  <a:srgbClr val="CE5D28"/>
                </a:solidFill>
                <a:latin typeface="Arial"/>
                <a:cs typeface="Arial"/>
              </a:rPr>
              <a:t>Four</a:t>
            </a:r>
            <a:r>
              <a:rPr sz="2400" b="1" spc="-15" dirty="0">
                <a:solidFill>
                  <a:srgbClr val="CE5D28"/>
                </a:solidFill>
                <a:latin typeface="Arial"/>
                <a:cs typeface="Arial"/>
              </a:rPr>
              <a:t> </a:t>
            </a:r>
            <a:r>
              <a:rPr sz="2400" b="1" dirty="0">
                <a:solidFill>
                  <a:srgbClr val="CE5D28"/>
                </a:solidFill>
                <a:latin typeface="Arial"/>
                <a:cs typeface="Arial"/>
              </a:rPr>
              <a:t>Questions</a:t>
            </a:r>
            <a:r>
              <a:rPr sz="2400" b="1" spc="-60" dirty="0">
                <a:solidFill>
                  <a:srgbClr val="CE5D28"/>
                </a:solidFill>
                <a:latin typeface="Arial"/>
                <a:cs typeface="Arial"/>
              </a:rPr>
              <a:t> </a:t>
            </a:r>
            <a:r>
              <a:rPr sz="2400" b="1" dirty="0">
                <a:solidFill>
                  <a:srgbClr val="CE5D28"/>
                </a:solidFill>
                <a:latin typeface="Arial"/>
                <a:cs typeface="Arial"/>
              </a:rPr>
              <a:t>of</a:t>
            </a:r>
            <a:r>
              <a:rPr sz="2400" b="1" spc="-25" dirty="0">
                <a:solidFill>
                  <a:srgbClr val="CE5D28"/>
                </a:solidFill>
                <a:latin typeface="Arial"/>
                <a:cs typeface="Arial"/>
              </a:rPr>
              <a:t> </a:t>
            </a:r>
            <a:r>
              <a:rPr sz="2400" b="1" dirty="0">
                <a:solidFill>
                  <a:srgbClr val="CE5D28"/>
                </a:solidFill>
                <a:latin typeface="Arial"/>
                <a:cs typeface="Arial"/>
              </a:rPr>
              <a:t>Public</a:t>
            </a:r>
            <a:r>
              <a:rPr sz="2400" b="1" spc="-50" dirty="0">
                <a:solidFill>
                  <a:srgbClr val="CE5D28"/>
                </a:solidFill>
                <a:latin typeface="Arial"/>
                <a:cs typeface="Arial"/>
              </a:rPr>
              <a:t> </a:t>
            </a:r>
            <a:r>
              <a:rPr sz="2400" b="1" spc="-10" dirty="0">
                <a:solidFill>
                  <a:srgbClr val="CE5D28"/>
                </a:solidFill>
                <a:latin typeface="Arial"/>
                <a:cs typeface="Arial"/>
              </a:rPr>
              <a:t>Finance</a:t>
            </a:r>
            <a:endParaRPr sz="2400" dirty="0">
              <a:latin typeface="Arial"/>
              <a:cs typeface="Arial"/>
            </a:endParaRPr>
          </a:p>
          <a:p>
            <a:pPr>
              <a:lnSpc>
                <a:spcPct val="100000"/>
              </a:lnSpc>
              <a:spcBef>
                <a:spcPts val="1720"/>
              </a:spcBef>
            </a:pPr>
            <a:endParaRPr sz="2400" dirty="0">
              <a:latin typeface="Arial"/>
              <a:cs typeface="Arial"/>
            </a:endParaRPr>
          </a:p>
          <a:p>
            <a:pPr marL="493395" indent="-338455">
              <a:lnSpc>
                <a:spcPct val="100000"/>
              </a:lnSpc>
              <a:spcBef>
                <a:spcPts val="5"/>
              </a:spcBef>
              <a:buAutoNum type="arabicPeriod"/>
              <a:tabLst>
                <a:tab pos="493395" algn="l"/>
              </a:tabLst>
            </a:pPr>
            <a:r>
              <a:rPr sz="2000" b="1" i="1" dirty="0">
                <a:latin typeface="Arial"/>
                <a:cs typeface="Arial"/>
              </a:rPr>
              <a:t>When</a:t>
            </a:r>
            <a:r>
              <a:rPr sz="2000" b="1" i="1" spc="-50" dirty="0">
                <a:latin typeface="Arial"/>
                <a:cs typeface="Arial"/>
              </a:rPr>
              <a:t> </a:t>
            </a:r>
            <a:r>
              <a:rPr sz="2000" dirty="0">
                <a:latin typeface="Arial MT"/>
                <a:cs typeface="Arial MT"/>
              </a:rPr>
              <a:t>should</a:t>
            </a:r>
            <a:r>
              <a:rPr sz="2000" spc="-25" dirty="0">
                <a:latin typeface="Arial MT"/>
                <a:cs typeface="Arial MT"/>
              </a:rPr>
              <a:t> </a:t>
            </a:r>
            <a:r>
              <a:rPr sz="2000" dirty="0">
                <a:latin typeface="Arial MT"/>
                <a:cs typeface="Arial MT"/>
              </a:rPr>
              <a:t>the</a:t>
            </a:r>
            <a:r>
              <a:rPr sz="2000" spc="-85" dirty="0">
                <a:latin typeface="Arial MT"/>
                <a:cs typeface="Arial MT"/>
              </a:rPr>
              <a:t> </a:t>
            </a:r>
            <a:r>
              <a:rPr sz="2000" dirty="0">
                <a:latin typeface="Arial MT"/>
                <a:cs typeface="Arial MT"/>
              </a:rPr>
              <a:t>government</a:t>
            </a:r>
            <a:r>
              <a:rPr sz="2000" spc="-50" dirty="0">
                <a:latin typeface="Arial MT"/>
                <a:cs typeface="Arial MT"/>
              </a:rPr>
              <a:t> </a:t>
            </a:r>
            <a:r>
              <a:rPr sz="2000" dirty="0">
                <a:latin typeface="Arial MT"/>
                <a:cs typeface="Arial MT"/>
              </a:rPr>
              <a:t>intervene</a:t>
            </a:r>
            <a:r>
              <a:rPr sz="2000" spc="-30" dirty="0">
                <a:latin typeface="Arial MT"/>
                <a:cs typeface="Arial MT"/>
              </a:rPr>
              <a:t> </a:t>
            </a:r>
            <a:r>
              <a:rPr sz="2000" dirty="0">
                <a:latin typeface="Arial MT"/>
                <a:cs typeface="Arial MT"/>
              </a:rPr>
              <a:t>in</a:t>
            </a:r>
            <a:r>
              <a:rPr sz="2000" spc="-55" dirty="0">
                <a:latin typeface="Arial MT"/>
                <a:cs typeface="Arial MT"/>
              </a:rPr>
              <a:t> </a:t>
            </a:r>
            <a:r>
              <a:rPr sz="2000" dirty="0">
                <a:latin typeface="Arial MT"/>
                <a:cs typeface="Arial MT"/>
              </a:rPr>
              <a:t>the</a:t>
            </a:r>
            <a:r>
              <a:rPr sz="2000" spc="-55" dirty="0">
                <a:latin typeface="Arial MT"/>
                <a:cs typeface="Arial MT"/>
              </a:rPr>
              <a:t> </a:t>
            </a:r>
            <a:r>
              <a:rPr sz="2000" spc="-10" dirty="0">
                <a:latin typeface="Arial MT"/>
                <a:cs typeface="Arial MT"/>
              </a:rPr>
              <a:t>economy?</a:t>
            </a:r>
            <a:endParaRPr sz="2000" dirty="0">
              <a:latin typeface="Arial MT"/>
              <a:cs typeface="Arial MT"/>
            </a:endParaRPr>
          </a:p>
          <a:p>
            <a:pPr marL="493395" indent="-338455">
              <a:lnSpc>
                <a:spcPct val="100000"/>
              </a:lnSpc>
              <a:spcBef>
                <a:spcPts val="480"/>
              </a:spcBef>
              <a:buAutoNum type="arabicPeriod"/>
              <a:tabLst>
                <a:tab pos="493395" algn="l"/>
              </a:tabLst>
            </a:pPr>
            <a:r>
              <a:rPr sz="2000" b="1" i="1" dirty="0">
                <a:latin typeface="Arial"/>
                <a:cs typeface="Arial"/>
              </a:rPr>
              <a:t>How</a:t>
            </a:r>
            <a:r>
              <a:rPr sz="2000" b="1" i="1" spc="-50" dirty="0">
                <a:latin typeface="Arial"/>
                <a:cs typeface="Arial"/>
              </a:rPr>
              <a:t> </a:t>
            </a:r>
            <a:r>
              <a:rPr sz="2000" dirty="0">
                <a:latin typeface="Arial MT"/>
                <a:cs typeface="Arial MT"/>
              </a:rPr>
              <a:t>might</a:t>
            </a:r>
            <a:r>
              <a:rPr sz="2000" spc="-50" dirty="0">
                <a:latin typeface="Arial MT"/>
                <a:cs typeface="Arial MT"/>
              </a:rPr>
              <a:t> </a:t>
            </a:r>
            <a:r>
              <a:rPr sz="2000" dirty="0">
                <a:latin typeface="Arial MT"/>
                <a:cs typeface="Arial MT"/>
              </a:rPr>
              <a:t>the</a:t>
            </a:r>
            <a:r>
              <a:rPr sz="2000" spc="-70" dirty="0">
                <a:latin typeface="Arial MT"/>
                <a:cs typeface="Arial MT"/>
              </a:rPr>
              <a:t> </a:t>
            </a:r>
            <a:r>
              <a:rPr sz="2000" dirty="0">
                <a:latin typeface="Arial MT"/>
                <a:cs typeface="Arial MT"/>
              </a:rPr>
              <a:t>government</a:t>
            </a:r>
            <a:r>
              <a:rPr sz="2000" spc="-35" dirty="0">
                <a:latin typeface="Arial MT"/>
                <a:cs typeface="Arial MT"/>
              </a:rPr>
              <a:t> </a:t>
            </a:r>
            <a:r>
              <a:rPr sz="2000" spc="-10" dirty="0">
                <a:latin typeface="Arial MT"/>
                <a:cs typeface="Arial MT"/>
              </a:rPr>
              <a:t>intervene?</a:t>
            </a:r>
            <a:endParaRPr sz="2000" dirty="0">
              <a:latin typeface="Arial MT"/>
              <a:cs typeface="Arial MT"/>
            </a:endParaRPr>
          </a:p>
          <a:p>
            <a:pPr marL="493395" indent="-338455">
              <a:lnSpc>
                <a:spcPct val="100000"/>
              </a:lnSpc>
              <a:spcBef>
                <a:spcPts val="480"/>
              </a:spcBef>
              <a:buAutoNum type="arabicPeriod"/>
              <a:tabLst>
                <a:tab pos="493395" algn="l"/>
              </a:tabLst>
            </a:pPr>
            <a:r>
              <a:rPr sz="2000" b="1" i="1" dirty="0">
                <a:latin typeface="Arial"/>
                <a:cs typeface="Arial"/>
              </a:rPr>
              <a:t>What</a:t>
            </a:r>
            <a:r>
              <a:rPr sz="2000" b="1" i="1" spc="-40" dirty="0">
                <a:latin typeface="Arial"/>
                <a:cs typeface="Arial"/>
              </a:rPr>
              <a:t> </a:t>
            </a:r>
            <a:r>
              <a:rPr sz="2000" dirty="0">
                <a:latin typeface="Arial MT"/>
                <a:cs typeface="Arial MT"/>
              </a:rPr>
              <a:t>is</a:t>
            </a:r>
            <a:r>
              <a:rPr sz="2000" spc="-55" dirty="0">
                <a:latin typeface="Arial MT"/>
                <a:cs typeface="Arial MT"/>
              </a:rPr>
              <a:t> </a:t>
            </a:r>
            <a:r>
              <a:rPr sz="2000" dirty="0">
                <a:latin typeface="Arial MT"/>
                <a:cs typeface="Arial MT"/>
              </a:rPr>
              <a:t>the</a:t>
            </a:r>
            <a:r>
              <a:rPr sz="2000" spc="-70" dirty="0">
                <a:latin typeface="Arial MT"/>
                <a:cs typeface="Arial MT"/>
              </a:rPr>
              <a:t> </a:t>
            </a:r>
            <a:r>
              <a:rPr sz="2000" dirty="0">
                <a:latin typeface="Arial MT"/>
                <a:cs typeface="Arial MT"/>
              </a:rPr>
              <a:t>effect</a:t>
            </a:r>
            <a:r>
              <a:rPr sz="2000" spc="-85" dirty="0">
                <a:latin typeface="Arial MT"/>
                <a:cs typeface="Arial MT"/>
              </a:rPr>
              <a:t> </a:t>
            </a:r>
            <a:r>
              <a:rPr sz="2000" dirty="0">
                <a:latin typeface="Arial MT"/>
                <a:cs typeface="Arial MT"/>
              </a:rPr>
              <a:t>of</a:t>
            </a:r>
            <a:r>
              <a:rPr sz="2000" spc="-65" dirty="0">
                <a:latin typeface="Arial MT"/>
                <a:cs typeface="Arial MT"/>
              </a:rPr>
              <a:t> </a:t>
            </a:r>
            <a:r>
              <a:rPr sz="2000" dirty="0">
                <a:latin typeface="Arial MT"/>
                <a:cs typeface="Arial MT"/>
              </a:rPr>
              <a:t>those</a:t>
            </a:r>
            <a:r>
              <a:rPr sz="2000" spc="-50" dirty="0">
                <a:latin typeface="Arial MT"/>
                <a:cs typeface="Arial MT"/>
              </a:rPr>
              <a:t> </a:t>
            </a:r>
            <a:r>
              <a:rPr sz="2000" dirty="0">
                <a:latin typeface="Arial MT"/>
                <a:cs typeface="Arial MT"/>
              </a:rPr>
              <a:t>interventions</a:t>
            </a:r>
            <a:r>
              <a:rPr sz="2000" spc="15" dirty="0">
                <a:latin typeface="Arial MT"/>
                <a:cs typeface="Arial MT"/>
              </a:rPr>
              <a:t> </a:t>
            </a:r>
            <a:r>
              <a:rPr sz="2000" dirty="0">
                <a:latin typeface="Arial MT"/>
                <a:cs typeface="Arial MT"/>
              </a:rPr>
              <a:t>on</a:t>
            </a:r>
            <a:r>
              <a:rPr sz="2000" spc="-45" dirty="0">
                <a:latin typeface="Arial MT"/>
                <a:cs typeface="Arial MT"/>
              </a:rPr>
              <a:t> </a:t>
            </a:r>
            <a:r>
              <a:rPr sz="2000" dirty="0">
                <a:latin typeface="Arial MT"/>
                <a:cs typeface="Arial MT"/>
              </a:rPr>
              <a:t>economic</a:t>
            </a:r>
            <a:r>
              <a:rPr sz="2000" spc="-70" dirty="0">
                <a:latin typeface="Arial MT"/>
                <a:cs typeface="Arial MT"/>
              </a:rPr>
              <a:t> </a:t>
            </a:r>
            <a:r>
              <a:rPr sz="2000" spc="-10" dirty="0">
                <a:latin typeface="Arial MT"/>
                <a:cs typeface="Arial MT"/>
              </a:rPr>
              <a:t>outcomes?</a:t>
            </a:r>
            <a:endParaRPr sz="2000" dirty="0">
              <a:latin typeface="Arial MT"/>
              <a:cs typeface="Arial MT"/>
            </a:endParaRPr>
          </a:p>
          <a:p>
            <a:pPr marL="493395" indent="-338455">
              <a:lnSpc>
                <a:spcPct val="100000"/>
              </a:lnSpc>
              <a:spcBef>
                <a:spcPts val="480"/>
              </a:spcBef>
              <a:buAutoNum type="arabicPeriod"/>
              <a:tabLst>
                <a:tab pos="493395" algn="l"/>
              </a:tabLst>
            </a:pPr>
            <a:r>
              <a:rPr sz="2000" b="1" i="1" dirty="0">
                <a:latin typeface="Arial"/>
                <a:cs typeface="Arial"/>
              </a:rPr>
              <a:t>Why</a:t>
            </a:r>
            <a:r>
              <a:rPr sz="2000" b="1" i="1" spc="-35" dirty="0">
                <a:latin typeface="Arial"/>
                <a:cs typeface="Arial"/>
              </a:rPr>
              <a:t> </a:t>
            </a:r>
            <a:r>
              <a:rPr sz="2000" dirty="0">
                <a:latin typeface="Arial MT"/>
                <a:cs typeface="Arial MT"/>
              </a:rPr>
              <a:t>do</a:t>
            </a:r>
            <a:r>
              <a:rPr sz="2000" spc="-40" dirty="0">
                <a:latin typeface="Arial MT"/>
                <a:cs typeface="Arial MT"/>
              </a:rPr>
              <a:t> </a:t>
            </a:r>
            <a:r>
              <a:rPr sz="2000" dirty="0">
                <a:latin typeface="Arial MT"/>
                <a:cs typeface="Arial MT"/>
              </a:rPr>
              <a:t>governments</a:t>
            </a:r>
            <a:r>
              <a:rPr sz="2000" spc="-45" dirty="0">
                <a:latin typeface="Arial MT"/>
                <a:cs typeface="Arial MT"/>
              </a:rPr>
              <a:t> </a:t>
            </a:r>
            <a:r>
              <a:rPr sz="2000" dirty="0">
                <a:latin typeface="Arial MT"/>
                <a:cs typeface="Arial MT"/>
              </a:rPr>
              <a:t>choose</a:t>
            </a:r>
            <a:r>
              <a:rPr sz="2000" spc="-50" dirty="0">
                <a:latin typeface="Arial MT"/>
                <a:cs typeface="Arial MT"/>
              </a:rPr>
              <a:t> </a:t>
            </a:r>
            <a:r>
              <a:rPr sz="2000" dirty="0">
                <a:latin typeface="Arial MT"/>
                <a:cs typeface="Arial MT"/>
              </a:rPr>
              <a:t>to</a:t>
            </a:r>
            <a:r>
              <a:rPr sz="2000" spc="-40" dirty="0">
                <a:latin typeface="Arial MT"/>
                <a:cs typeface="Arial MT"/>
              </a:rPr>
              <a:t> </a:t>
            </a:r>
            <a:r>
              <a:rPr sz="2000" dirty="0">
                <a:latin typeface="Arial MT"/>
                <a:cs typeface="Arial MT"/>
              </a:rPr>
              <a:t>intervene</a:t>
            </a:r>
            <a:r>
              <a:rPr sz="2000" spc="-20" dirty="0">
                <a:latin typeface="Arial MT"/>
                <a:cs typeface="Arial MT"/>
              </a:rPr>
              <a:t> </a:t>
            </a:r>
            <a:r>
              <a:rPr sz="2000" dirty="0">
                <a:latin typeface="Arial MT"/>
                <a:cs typeface="Arial MT"/>
              </a:rPr>
              <a:t>in</a:t>
            </a:r>
            <a:r>
              <a:rPr sz="2000" spc="-35" dirty="0">
                <a:latin typeface="Arial MT"/>
                <a:cs typeface="Arial MT"/>
              </a:rPr>
              <a:t> </a:t>
            </a:r>
            <a:r>
              <a:rPr sz="2000" dirty="0">
                <a:latin typeface="Arial MT"/>
                <a:cs typeface="Arial MT"/>
              </a:rPr>
              <a:t>the</a:t>
            </a:r>
            <a:r>
              <a:rPr sz="2000" spc="-45" dirty="0">
                <a:latin typeface="Arial MT"/>
                <a:cs typeface="Arial MT"/>
              </a:rPr>
              <a:t> </a:t>
            </a:r>
            <a:r>
              <a:rPr sz="2000" dirty="0">
                <a:latin typeface="Arial MT"/>
                <a:cs typeface="Arial MT"/>
              </a:rPr>
              <a:t>way</a:t>
            </a:r>
            <a:r>
              <a:rPr sz="2000" spc="-30" dirty="0">
                <a:latin typeface="Arial MT"/>
                <a:cs typeface="Arial MT"/>
              </a:rPr>
              <a:t> </a:t>
            </a:r>
            <a:r>
              <a:rPr sz="2000" dirty="0">
                <a:latin typeface="Arial MT"/>
                <a:cs typeface="Arial MT"/>
              </a:rPr>
              <a:t>that</a:t>
            </a:r>
            <a:r>
              <a:rPr sz="2000" spc="-50" dirty="0">
                <a:latin typeface="Arial MT"/>
                <a:cs typeface="Arial MT"/>
              </a:rPr>
              <a:t> </a:t>
            </a:r>
            <a:r>
              <a:rPr sz="2000" dirty="0">
                <a:latin typeface="Arial MT"/>
                <a:cs typeface="Arial MT"/>
              </a:rPr>
              <a:t>they</a:t>
            </a:r>
            <a:r>
              <a:rPr sz="2000" spc="-45" dirty="0">
                <a:latin typeface="Arial MT"/>
                <a:cs typeface="Arial MT"/>
              </a:rPr>
              <a:t> </a:t>
            </a:r>
            <a:r>
              <a:rPr sz="2000" spc="-25" dirty="0">
                <a:latin typeface="Arial MT"/>
                <a:cs typeface="Arial MT"/>
              </a:rPr>
              <a:t>do?</a:t>
            </a:r>
            <a:endParaRPr sz="2000" dirty="0">
              <a:latin typeface="Arial MT"/>
              <a:cs typeface="Arial MT"/>
            </a:endParaRPr>
          </a:p>
        </p:txBody>
      </p:sp>
      <p:sp>
        <p:nvSpPr>
          <p:cNvPr id="3" name="object 3"/>
          <p:cNvSpPr txBox="1">
            <a:spLocks noGrp="1"/>
          </p:cNvSpPr>
          <p:nvPr>
            <p:ph type="title"/>
          </p:nvPr>
        </p:nvSpPr>
        <p:spPr>
          <a:xfrm>
            <a:off x="460248" y="495702"/>
            <a:ext cx="8531352" cy="3645229"/>
          </a:xfrm>
          <a:prstGeom prst="rect">
            <a:avLst/>
          </a:prstGeom>
        </p:spPr>
        <p:txBody>
          <a:bodyPr vert="horz" wrap="square" lIns="0" tIns="13335" rIns="0" bIns="0" rtlCol="0">
            <a:spAutoFit/>
          </a:bodyPr>
          <a:lstStyle/>
          <a:p>
            <a:pPr marL="12700" marR="5080" algn="l">
              <a:lnSpc>
                <a:spcPct val="100000"/>
              </a:lnSpc>
              <a:spcBef>
                <a:spcPts val="105"/>
              </a:spcBef>
            </a:pPr>
            <a:r>
              <a:rPr sz="2000" dirty="0">
                <a:solidFill>
                  <a:srgbClr val="000000"/>
                </a:solidFill>
                <a:latin typeface="Arial"/>
                <a:cs typeface="Arial"/>
              </a:rPr>
              <a:t>Public</a:t>
            </a:r>
            <a:r>
              <a:rPr sz="2000" spc="585" dirty="0">
                <a:solidFill>
                  <a:srgbClr val="000000"/>
                </a:solidFill>
                <a:latin typeface="Arial"/>
                <a:cs typeface="Arial"/>
              </a:rPr>
              <a:t> </a:t>
            </a:r>
            <a:r>
              <a:rPr sz="2000" dirty="0">
                <a:solidFill>
                  <a:srgbClr val="000000"/>
                </a:solidFill>
                <a:latin typeface="Arial"/>
                <a:cs typeface="Arial"/>
              </a:rPr>
              <a:t>finance</a:t>
            </a:r>
            <a:r>
              <a:rPr lang="en-US" sz="2000" dirty="0">
                <a:solidFill>
                  <a:srgbClr val="000000"/>
                </a:solidFill>
                <a:latin typeface="Arial"/>
                <a:cs typeface="Arial"/>
              </a:rPr>
              <a:t>/economics</a:t>
            </a:r>
            <a:r>
              <a:rPr sz="2000" spc="615" dirty="0">
                <a:solidFill>
                  <a:srgbClr val="000000"/>
                </a:solidFill>
                <a:latin typeface="Arial"/>
                <a:cs typeface="Arial"/>
              </a:rPr>
              <a:t> </a:t>
            </a:r>
            <a:r>
              <a:rPr sz="2000" dirty="0">
                <a:solidFill>
                  <a:srgbClr val="000000"/>
                </a:solidFill>
                <a:latin typeface="Arial"/>
                <a:cs typeface="Arial"/>
              </a:rPr>
              <a:t>is</a:t>
            </a:r>
            <a:r>
              <a:rPr sz="2000" spc="585" dirty="0">
                <a:solidFill>
                  <a:srgbClr val="000000"/>
                </a:solidFill>
                <a:latin typeface="Arial"/>
                <a:cs typeface="Arial"/>
              </a:rPr>
              <a:t> </a:t>
            </a:r>
            <a:r>
              <a:rPr sz="2000" b="0" dirty="0">
                <a:solidFill>
                  <a:srgbClr val="000000"/>
                </a:solidFill>
                <a:latin typeface="Arial MT"/>
                <a:cs typeface="Arial MT"/>
              </a:rPr>
              <a:t>the</a:t>
            </a:r>
            <a:r>
              <a:rPr sz="2000" b="0" spc="585" dirty="0">
                <a:solidFill>
                  <a:srgbClr val="000000"/>
                </a:solidFill>
                <a:latin typeface="Arial MT"/>
                <a:cs typeface="Arial MT"/>
              </a:rPr>
              <a:t> </a:t>
            </a:r>
            <a:r>
              <a:rPr sz="2000" b="0" dirty="0">
                <a:solidFill>
                  <a:srgbClr val="000000"/>
                </a:solidFill>
                <a:latin typeface="Arial MT"/>
                <a:cs typeface="Arial MT"/>
              </a:rPr>
              <a:t>study</a:t>
            </a:r>
            <a:r>
              <a:rPr sz="2000" b="0" spc="575" dirty="0">
                <a:solidFill>
                  <a:srgbClr val="000000"/>
                </a:solidFill>
                <a:latin typeface="Arial MT"/>
                <a:cs typeface="Arial MT"/>
              </a:rPr>
              <a:t> </a:t>
            </a:r>
            <a:r>
              <a:rPr sz="2000" b="0" dirty="0">
                <a:solidFill>
                  <a:srgbClr val="000000"/>
                </a:solidFill>
                <a:latin typeface="Arial MT"/>
                <a:cs typeface="Arial MT"/>
              </a:rPr>
              <a:t>of</a:t>
            </a:r>
            <a:r>
              <a:rPr sz="2000" b="0" spc="595" dirty="0">
                <a:solidFill>
                  <a:srgbClr val="000000"/>
                </a:solidFill>
                <a:latin typeface="Arial MT"/>
                <a:cs typeface="Arial MT"/>
              </a:rPr>
              <a:t> </a:t>
            </a:r>
            <a:r>
              <a:rPr sz="2000" b="0" dirty="0">
                <a:solidFill>
                  <a:srgbClr val="000000"/>
                </a:solidFill>
                <a:latin typeface="Arial MT"/>
                <a:cs typeface="Arial MT"/>
              </a:rPr>
              <a:t>the</a:t>
            </a:r>
            <a:r>
              <a:rPr sz="2000" b="0" spc="585" dirty="0">
                <a:solidFill>
                  <a:srgbClr val="000000"/>
                </a:solidFill>
                <a:latin typeface="Arial MT"/>
                <a:cs typeface="Arial MT"/>
              </a:rPr>
              <a:t> </a:t>
            </a:r>
            <a:r>
              <a:rPr sz="2000" b="0" dirty="0">
                <a:solidFill>
                  <a:srgbClr val="000000"/>
                </a:solidFill>
                <a:latin typeface="Arial MT"/>
                <a:cs typeface="Arial MT"/>
              </a:rPr>
              <a:t>role</a:t>
            </a:r>
            <a:r>
              <a:rPr sz="2000" b="0" spc="610" dirty="0">
                <a:solidFill>
                  <a:srgbClr val="000000"/>
                </a:solidFill>
                <a:latin typeface="Arial MT"/>
                <a:cs typeface="Arial MT"/>
              </a:rPr>
              <a:t> </a:t>
            </a:r>
            <a:r>
              <a:rPr sz="2000" b="0" dirty="0">
                <a:solidFill>
                  <a:srgbClr val="000000"/>
                </a:solidFill>
                <a:latin typeface="Arial MT"/>
                <a:cs typeface="Arial MT"/>
              </a:rPr>
              <a:t>of</a:t>
            </a:r>
            <a:r>
              <a:rPr sz="2000" b="0" spc="595" dirty="0">
                <a:solidFill>
                  <a:srgbClr val="000000"/>
                </a:solidFill>
                <a:latin typeface="Arial MT"/>
                <a:cs typeface="Arial MT"/>
              </a:rPr>
              <a:t> </a:t>
            </a:r>
            <a:r>
              <a:rPr sz="2000" b="0" spc="-25" dirty="0">
                <a:solidFill>
                  <a:srgbClr val="000000"/>
                </a:solidFill>
                <a:latin typeface="Arial MT"/>
                <a:cs typeface="Arial MT"/>
              </a:rPr>
              <a:t>the </a:t>
            </a:r>
            <a:r>
              <a:rPr sz="2000" b="0" dirty="0">
                <a:solidFill>
                  <a:srgbClr val="000000"/>
                </a:solidFill>
                <a:latin typeface="Arial MT"/>
                <a:cs typeface="Arial MT"/>
              </a:rPr>
              <a:t>government</a:t>
            </a:r>
            <a:r>
              <a:rPr sz="2000" b="0" spc="90" dirty="0">
                <a:solidFill>
                  <a:srgbClr val="000000"/>
                </a:solidFill>
                <a:latin typeface="Arial MT"/>
                <a:cs typeface="Arial MT"/>
              </a:rPr>
              <a:t> </a:t>
            </a:r>
            <a:r>
              <a:rPr sz="2000" b="0" dirty="0">
                <a:solidFill>
                  <a:srgbClr val="000000"/>
                </a:solidFill>
                <a:latin typeface="Arial MT"/>
                <a:cs typeface="Arial MT"/>
              </a:rPr>
              <a:t>in</a:t>
            </a:r>
            <a:r>
              <a:rPr sz="2000" b="0" spc="85" dirty="0">
                <a:solidFill>
                  <a:srgbClr val="000000"/>
                </a:solidFill>
                <a:latin typeface="Arial MT"/>
                <a:cs typeface="Arial MT"/>
              </a:rPr>
              <a:t> </a:t>
            </a:r>
            <a:r>
              <a:rPr sz="2000" b="0" dirty="0">
                <a:solidFill>
                  <a:srgbClr val="000000"/>
                </a:solidFill>
                <a:latin typeface="Arial MT"/>
                <a:cs typeface="Arial MT"/>
              </a:rPr>
              <a:t>the</a:t>
            </a:r>
            <a:r>
              <a:rPr sz="2000" b="0" spc="40" dirty="0">
                <a:solidFill>
                  <a:srgbClr val="000000"/>
                </a:solidFill>
                <a:latin typeface="Arial MT"/>
                <a:cs typeface="Arial MT"/>
              </a:rPr>
              <a:t> </a:t>
            </a:r>
            <a:r>
              <a:rPr sz="2000" b="0" dirty="0">
                <a:solidFill>
                  <a:srgbClr val="000000"/>
                </a:solidFill>
                <a:latin typeface="Arial MT"/>
                <a:cs typeface="Arial MT"/>
              </a:rPr>
              <a:t>economy.</a:t>
            </a:r>
            <a:r>
              <a:rPr sz="2000" b="0" spc="95" dirty="0">
                <a:solidFill>
                  <a:srgbClr val="000000"/>
                </a:solidFill>
                <a:latin typeface="Arial MT"/>
                <a:cs typeface="Arial MT"/>
              </a:rPr>
              <a:t> </a:t>
            </a:r>
            <a:r>
              <a:rPr sz="2000" b="0" dirty="0">
                <a:solidFill>
                  <a:srgbClr val="000000"/>
                </a:solidFill>
                <a:latin typeface="Arial MT"/>
                <a:cs typeface="Arial MT"/>
              </a:rPr>
              <a:t>It</a:t>
            </a:r>
            <a:r>
              <a:rPr sz="2000" b="0" spc="75" dirty="0">
                <a:solidFill>
                  <a:srgbClr val="000000"/>
                </a:solidFill>
                <a:latin typeface="Arial MT"/>
                <a:cs typeface="Arial MT"/>
              </a:rPr>
              <a:t> </a:t>
            </a:r>
            <a:r>
              <a:rPr sz="2000" b="0" dirty="0">
                <a:solidFill>
                  <a:srgbClr val="000000"/>
                </a:solidFill>
                <a:latin typeface="Arial MT"/>
                <a:cs typeface="Arial MT"/>
              </a:rPr>
              <a:t>studies</a:t>
            </a:r>
            <a:r>
              <a:rPr sz="2000" b="0" spc="65" dirty="0">
                <a:solidFill>
                  <a:srgbClr val="000000"/>
                </a:solidFill>
                <a:latin typeface="Arial MT"/>
                <a:cs typeface="Arial MT"/>
              </a:rPr>
              <a:t> </a:t>
            </a:r>
            <a:r>
              <a:rPr sz="2000" b="0" dirty="0">
                <a:solidFill>
                  <a:srgbClr val="000000"/>
                </a:solidFill>
                <a:latin typeface="Arial MT"/>
                <a:cs typeface="Arial MT"/>
              </a:rPr>
              <a:t>the</a:t>
            </a:r>
            <a:r>
              <a:rPr sz="2000" b="0" spc="40" dirty="0">
                <a:solidFill>
                  <a:srgbClr val="000000"/>
                </a:solidFill>
                <a:latin typeface="Arial MT"/>
                <a:cs typeface="Arial MT"/>
              </a:rPr>
              <a:t> </a:t>
            </a:r>
            <a:r>
              <a:rPr sz="2000" b="0" spc="-10" dirty="0">
                <a:solidFill>
                  <a:srgbClr val="000000"/>
                </a:solidFill>
                <a:latin typeface="Arial MT"/>
                <a:cs typeface="Arial MT"/>
              </a:rPr>
              <a:t>taxing </a:t>
            </a:r>
            <a:r>
              <a:rPr sz="2000" b="0" dirty="0">
                <a:solidFill>
                  <a:srgbClr val="000000"/>
                </a:solidFill>
                <a:latin typeface="Arial MT"/>
                <a:cs typeface="Arial MT"/>
              </a:rPr>
              <a:t>and</a:t>
            </a:r>
            <a:r>
              <a:rPr sz="2000" b="0" spc="-45" dirty="0">
                <a:solidFill>
                  <a:srgbClr val="000000"/>
                </a:solidFill>
                <a:latin typeface="Arial MT"/>
                <a:cs typeface="Arial MT"/>
              </a:rPr>
              <a:t> </a:t>
            </a:r>
            <a:r>
              <a:rPr sz="2000" b="0" dirty="0">
                <a:solidFill>
                  <a:srgbClr val="000000"/>
                </a:solidFill>
                <a:latin typeface="Arial MT"/>
                <a:cs typeface="Arial MT"/>
              </a:rPr>
              <a:t>spending</a:t>
            </a:r>
            <a:r>
              <a:rPr sz="2000" b="0" spc="-70" dirty="0">
                <a:solidFill>
                  <a:srgbClr val="000000"/>
                </a:solidFill>
                <a:latin typeface="Arial MT"/>
                <a:cs typeface="Arial MT"/>
              </a:rPr>
              <a:t> </a:t>
            </a:r>
            <a:r>
              <a:rPr sz="2000" b="0" dirty="0">
                <a:solidFill>
                  <a:srgbClr val="000000"/>
                </a:solidFill>
                <a:latin typeface="Arial MT"/>
                <a:cs typeface="Arial MT"/>
              </a:rPr>
              <a:t>activities</a:t>
            </a:r>
            <a:r>
              <a:rPr sz="2000" b="0" spc="-65" dirty="0">
                <a:solidFill>
                  <a:srgbClr val="000000"/>
                </a:solidFill>
                <a:latin typeface="Arial MT"/>
                <a:cs typeface="Arial MT"/>
              </a:rPr>
              <a:t> </a:t>
            </a:r>
            <a:r>
              <a:rPr sz="2000" b="0" dirty="0">
                <a:solidFill>
                  <a:srgbClr val="000000"/>
                </a:solidFill>
                <a:latin typeface="Arial MT"/>
                <a:cs typeface="Arial MT"/>
              </a:rPr>
              <a:t>of</a:t>
            </a:r>
            <a:r>
              <a:rPr sz="2000" b="0" spc="-55" dirty="0">
                <a:solidFill>
                  <a:srgbClr val="000000"/>
                </a:solidFill>
                <a:latin typeface="Arial MT"/>
                <a:cs typeface="Arial MT"/>
              </a:rPr>
              <a:t> </a:t>
            </a:r>
            <a:r>
              <a:rPr sz="2000" b="0" spc="-10" dirty="0">
                <a:solidFill>
                  <a:srgbClr val="000000"/>
                </a:solidFill>
                <a:latin typeface="Arial MT"/>
                <a:cs typeface="Arial MT"/>
              </a:rPr>
              <a:t>government.</a:t>
            </a:r>
            <a:br>
              <a:rPr lang="en-US" sz="2000" b="0" spc="-10" dirty="0">
                <a:solidFill>
                  <a:srgbClr val="000000"/>
                </a:solidFill>
                <a:latin typeface="Arial MT"/>
                <a:cs typeface="Arial MT"/>
              </a:rPr>
            </a:br>
            <a:br>
              <a:rPr lang="en-US" sz="2000" b="0" spc="-10" dirty="0">
                <a:solidFill>
                  <a:srgbClr val="000000"/>
                </a:solidFill>
                <a:latin typeface="Arial MT"/>
                <a:cs typeface="Arial MT"/>
              </a:rPr>
            </a:br>
            <a:r>
              <a:rPr lang="en-US" sz="2000" b="0" spc="-10" dirty="0">
                <a:solidFill>
                  <a:srgbClr val="000000"/>
                </a:solidFill>
                <a:latin typeface="Arial MT"/>
                <a:cs typeface="Arial MT"/>
              </a:rPr>
              <a:t>Put in other words</a:t>
            </a:r>
            <a:r>
              <a:rPr lang="en-US" sz="2000" b="0" spc="-10" dirty="0">
                <a:solidFill>
                  <a:srgbClr val="FF0000"/>
                </a:solidFill>
                <a:latin typeface="Arial MT"/>
                <a:cs typeface="Arial MT"/>
              </a:rPr>
              <a:t>, Public economics studies how government policies affect the economy, particularly in areas like taxation, public expenditure, and regulation.</a:t>
            </a:r>
            <a:br>
              <a:rPr lang="en-US" sz="2000" b="0" spc="-10" dirty="0">
                <a:solidFill>
                  <a:srgbClr val="FF0000"/>
                </a:solidFill>
                <a:latin typeface="Arial MT"/>
                <a:cs typeface="Arial MT"/>
              </a:rPr>
            </a:br>
            <a:br>
              <a:rPr lang="en-US" sz="2000" b="0" spc="-10" dirty="0">
                <a:solidFill>
                  <a:srgbClr val="000000"/>
                </a:solidFill>
                <a:latin typeface="Arial MT"/>
                <a:cs typeface="Arial MT"/>
              </a:rPr>
            </a:br>
            <a:r>
              <a:rPr lang="en-US" sz="2000" spc="-10" dirty="0">
                <a:solidFill>
                  <a:srgbClr val="000000"/>
                </a:solidFill>
                <a:latin typeface="Arial MT"/>
                <a:cs typeface="Arial MT"/>
              </a:rPr>
              <a:t>Why It Matters? Governments are key economic players, influencing economic growth, redistribution, and efficiency. </a:t>
            </a:r>
            <a:br>
              <a:rPr lang="en-US" b="0" spc="-10" dirty="0">
                <a:solidFill>
                  <a:srgbClr val="000000"/>
                </a:solidFill>
                <a:latin typeface="Arial MT"/>
                <a:cs typeface="Arial MT"/>
              </a:rPr>
            </a:br>
            <a:br>
              <a:rPr lang="en-US" b="0" spc="-10" dirty="0">
                <a:solidFill>
                  <a:srgbClr val="000000"/>
                </a:solidFill>
                <a:latin typeface="Arial MT"/>
                <a:cs typeface="Arial MT"/>
              </a:rPr>
            </a:br>
            <a:endParaRPr b="0" spc="-10" dirty="0">
              <a:solidFill>
                <a:srgbClr val="000000"/>
              </a:solidFill>
              <a:latin typeface="Arial MT"/>
              <a:cs typeface="Arial MT"/>
            </a:endParaRPr>
          </a:p>
        </p:txBody>
      </p:sp>
      <p:sp>
        <p:nvSpPr>
          <p:cNvPr id="4" name="object 4"/>
          <p:cNvSpPr/>
          <p:nvPr/>
        </p:nvSpPr>
        <p:spPr>
          <a:xfrm>
            <a:off x="460248" y="457200"/>
            <a:ext cx="7924800" cy="0"/>
          </a:xfrm>
          <a:custGeom>
            <a:avLst/>
            <a:gdLst/>
            <a:ahLst/>
            <a:cxnLst/>
            <a:rect l="l" t="t" r="r" b="b"/>
            <a:pathLst>
              <a:path w="7924800">
                <a:moveTo>
                  <a:pt x="0" y="0"/>
                </a:moveTo>
                <a:lnTo>
                  <a:pt x="7924800" y="0"/>
                </a:lnTo>
              </a:path>
            </a:pathLst>
          </a:custGeom>
          <a:ln w="30480">
            <a:solidFill>
              <a:srgbClr val="F9BEBE"/>
            </a:solidFill>
          </a:ln>
        </p:spPr>
        <p:txBody>
          <a:bodyPr wrap="square" lIns="0" tIns="0" rIns="0" bIns="0" rtlCol="0"/>
          <a:lstStyle/>
          <a:p>
            <a:endParaRPr/>
          </a:p>
        </p:txBody>
      </p:sp>
      <p:sp>
        <p:nvSpPr>
          <p:cNvPr id="7" name="object 7"/>
          <p:cNvSpPr/>
          <p:nvPr/>
        </p:nvSpPr>
        <p:spPr>
          <a:xfrm>
            <a:off x="460248" y="6400800"/>
            <a:ext cx="8153400" cy="0"/>
          </a:xfrm>
          <a:custGeom>
            <a:avLst/>
            <a:gdLst/>
            <a:ahLst/>
            <a:cxnLst/>
            <a:rect l="l" t="t" r="r" b="b"/>
            <a:pathLst>
              <a:path w="8153400">
                <a:moveTo>
                  <a:pt x="0" y="0"/>
                </a:moveTo>
                <a:lnTo>
                  <a:pt x="8153400" y="0"/>
                </a:lnTo>
              </a:path>
            </a:pathLst>
          </a:custGeom>
          <a:ln w="30480">
            <a:solidFill>
              <a:srgbClr val="F9BEBE"/>
            </a:solidFill>
          </a:ln>
        </p:spPr>
        <p:txBody>
          <a:bodyPr wrap="square" lIns="0" tIns="0" rIns="0" bIns="0" rtlCol="0"/>
          <a:lstStyle/>
          <a:p>
            <a:endParaRPr/>
          </a:p>
        </p:txBody>
      </p:sp>
      <p:sp>
        <p:nvSpPr>
          <p:cNvPr id="8" name="Rectangle 1"/>
          <p:cNvSpPr>
            <a:spLocks noChangeArrowheads="1"/>
          </p:cNvSpPr>
          <p:nvPr/>
        </p:nvSpPr>
        <p:spPr bwMode="auto">
          <a:xfrm>
            <a:off x="95101" y="7297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69037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244" y="477977"/>
            <a:ext cx="8071510" cy="430887"/>
          </a:xfrm>
        </p:spPr>
        <p:txBody>
          <a:bodyPr/>
          <a:lstStyle/>
          <a:p>
            <a:r>
              <a:rPr lang="en-US" dirty="0"/>
              <a:t>What is the role of government in the economy?</a:t>
            </a:r>
          </a:p>
        </p:txBody>
      </p:sp>
      <p:sp>
        <p:nvSpPr>
          <p:cNvPr id="3" name="Text Placeholder 2"/>
          <p:cNvSpPr>
            <a:spLocks noGrp="1"/>
          </p:cNvSpPr>
          <p:nvPr>
            <p:ph type="body" idx="1"/>
          </p:nvPr>
        </p:nvSpPr>
        <p:spPr>
          <a:xfrm>
            <a:off x="536244" y="1100261"/>
            <a:ext cx="8077834" cy="3693319"/>
          </a:xfrm>
        </p:spPr>
        <p:txBody>
          <a:bodyPr/>
          <a:lstStyle/>
          <a:p>
            <a:pPr algn="just"/>
            <a:r>
              <a:rPr lang="en-US" sz="3600" dirty="0">
                <a:solidFill>
                  <a:schemeClr val="tx1"/>
                </a:solidFill>
                <a:latin typeface="Times New Roman" panose="02020603050405020304" pitchFamily="18" charset="0"/>
                <a:cs typeface="Times New Roman" panose="02020603050405020304" pitchFamily="18" charset="0"/>
              </a:rPr>
              <a:t>Government intervenes in the economy to:</a:t>
            </a:r>
          </a:p>
          <a:p>
            <a:pPr algn="just"/>
            <a:endParaRPr lang="en-US" sz="3600" dirty="0">
              <a:solidFill>
                <a:schemeClr val="tx1"/>
              </a:solidFill>
              <a:latin typeface="Times New Roman" panose="02020603050405020304" pitchFamily="18" charset="0"/>
              <a:cs typeface="Times New Roman" panose="02020603050405020304" pitchFamily="18" charset="0"/>
            </a:endParaRPr>
          </a:p>
          <a:p>
            <a:pPr algn="just"/>
            <a:r>
              <a:rPr lang="en-US" sz="3600" dirty="0">
                <a:solidFill>
                  <a:schemeClr val="tx1"/>
                </a:solidFill>
                <a:latin typeface="Times New Roman" panose="02020603050405020304" pitchFamily="18" charset="0"/>
                <a:cs typeface="Times New Roman" panose="02020603050405020304" pitchFamily="18" charset="0"/>
              </a:rPr>
              <a:t>• Provide public goods and services</a:t>
            </a:r>
          </a:p>
          <a:p>
            <a:pPr algn="just"/>
            <a:r>
              <a:rPr lang="en-US" sz="3600" dirty="0">
                <a:solidFill>
                  <a:schemeClr val="tx1"/>
                </a:solidFill>
                <a:latin typeface="Times New Roman" panose="02020603050405020304" pitchFamily="18" charset="0"/>
                <a:cs typeface="Times New Roman" panose="02020603050405020304" pitchFamily="18" charset="0"/>
              </a:rPr>
              <a:t>• Regulate markets and correct failures</a:t>
            </a:r>
          </a:p>
          <a:p>
            <a:pPr algn="just"/>
            <a:r>
              <a:rPr lang="en-US" sz="3600" dirty="0">
                <a:solidFill>
                  <a:schemeClr val="tx1"/>
                </a:solidFill>
                <a:latin typeface="Times New Roman" panose="02020603050405020304" pitchFamily="18" charset="0"/>
                <a:cs typeface="Times New Roman" panose="02020603050405020304" pitchFamily="18" charset="0"/>
              </a:rPr>
              <a:t>• Ensure economic stability and growth</a:t>
            </a:r>
          </a:p>
          <a:p>
            <a:pPr algn="just"/>
            <a:r>
              <a:rPr lang="en-US" sz="3600" dirty="0">
                <a:solidFill>
                  <a:schemeClr val="tx1"/>
                </a:solidFill>
                <a:latin typeface="Times New Roman" panose="02020603050405020304" pitchFamily="18" charset="0"/>
                <a:cs typeface="Times New Roman" panose="02020603050405020304" pitchFamily="18" charset="0"/>
              </a:rPr>
              <a:t>• Reduce income inequality</a:t>
            </a:r>
          </a:p>
          <a:p>
            <a:endParaRPr lang="en-US" dirty="0"/>
          </a:p>
        </p:txBody>
      </p:sp>
    </p:spTree>
    <p:extLst>
      <p:ext uri="{BB962C8B-B14F-4D97-AF65-F5344CB8AC3E}">
        <p14:creationId xmlns:p14="http://schemas.microsoft.com/office/powerpoint/2010/main" val="1829105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ody Content 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9780190738396_ENVM 7E_PPT" id="{49CBDA4A-1BB2-3E4E-B741-1EF3A407283F}" vid="{CC120F9E-A21F-ED48-91FD-F064DC8DCFF4}"/>
    </a:ext>
  </a:extLst>
</a:theme>
</file>

<file path=docProps/app.xml><?xml version="1.0" encoding="utf-8"?>
<Properties xmlns="http://schemas.openxmlformats.org/officeDocument/2006/extended-properties" xmlns:vt="http://schemas.openxmlformats.org/officeDocument/2006/docPropsVTypes">
  <Template/>
  <TotalTime>574</TotalTime>
  <Words>1862</Words>
  <Application>Microsoft Office PowerPoint</Application>
  <PresentationFormat>On-screen Show (4:3)</PresentationFormat>
  <Paragraphs>164</Paragraphs>
  <Slides>25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Arial</vt:lpstr>
      <vt:lpstr>Arial MT</vt:lpstr>
      <vt:lpstr>Calibri</vt:lpstr>
      <vt:lpstr>Calibri Light</vt:lpstr>
      <vt:lpstr>Gibson Light</vt:lpstr>
      <vt:lpstr>Times New Roman</vt:lpstr>
      <vt:lpstr>Trebuchet MS</vt:lpstr>
      <vt:lpstr>Office Theme</vt:lpstr>
      <vt:lpstr>1_Body Content Slide</vt:lpstr>
      <vt:lpstr>Chapter 1</vt:lpstr>
      <vt:lpstr>PowerPoint Presentation</vt:lpstr>
      <vt:lpstr>Should Governments Take Part in an Economy?</vt:lpstr>
      <vt:lpstr>PowerPoint Presentation</vt:lpstr>
      <vt:lpstr>An Economy where Governments Take Part</vt:lpstr>
      <vt:lpstr>PowerPoint Presentation</vt:lpstr>
      <vt:lpstr>PowerPoint Presentation</vt:lpstr>
      <vt:lpstr>Public finance/economics is the study of the role of the government in the economy. It studies the taxing and spending activities of government.  Put in other words, Public economics studies how government policies affect the economy, particularly in areas like taxation, public expenditure, and regulation.  Why It Matters? Governments are key economic players, influencing economic growth, redistribution, and efficiency.   </vt:lpstr>
      <vt:lpstr>What is the role of government in the economy?</vt:lpstr>
      <vt:lpstr>Core Economic Functions of the Government</vt:lpstr>
      <vt:lpstr>PowerPoint Presentation</vt:lpstr>
      <vt:lpstr>PowerPoint Presentation</vt:lpstr>
      <vt:lpstr>PowerPoint Presentation</vt:lpstr>
      <vt:lpstr>PowerPoint Presentation</vt:lpstr>
      <vt:lpstr>PowerPoint Presentation</vt:lpstr>
      <vt:lpstr>PowerPoint Presentation</vt:lpstr>
      <vt:lpstr>THREE SPHERES OF GOVERNMENT </vt:lpstr>
      <vt:lpstr>PowerPoint Presentation</vt:lpstr>
      <vt:lpstr>SOUTH AFRICA FISCAL CHALLENGES </vt:lpstr>
      <vt:lpstr>PowerPoint Presentation</vt:lpstr>
      <vt:lpstr>PowerPoint Presentation</vt:lpstr>
      <vt:lpstr>PowerPoint Presentation</vt:lpstr>
      <vt:lpstr>Realms of Analysis in Public Economics: Normative vs. Positive Economics</vt:lpstr>
      <vt:lpstr>PowerPoint Presentation</vt:lpstr>
      <vt:lpstr>End of Chapter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OVERVIEW OF PUBLIC FINANCE</dc:title>
  <dc:creator>DERE</dc:creator>
  <cp:lastModifiedBy>Christelle Meniago</cp:lastModifiedBy>
  <cp:revision>36</cp:revision>
  <dcterms:created xsi:type="dcterms:W3CDTF">2025-02-19T15:45:14Z</dcterms:created>
  <dcterms:modified xsi:type="dcterms:W3CDTF">2025-02-20T07:32:07Z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2024-01-27T00:00:00Z</vt:filetime>
  </property>
  <property fmtid="{D5CDD505-2E9C-101B-9397-08002B2CF9AE}" pid="3" name="Creator">
    <vt:lpwstr>Microsoft® PowerPoint® 2016</vt:lpwstr>
  </property>
  <property fmtid="{D5CDD505-2E9C-101B-9397-08002B2CF9AE}" pid="4" name="LastSaved">
    <vt:filetime>2025-02-19T00:00:00Z</vt:filetime>
  </property>
  <property fmtid="{D5CDD505-2E9C-101B-9397-08002B2CF9AE}" pid="5" name="Producer">
    <vt:lpwstr>Microsoft® PowerPoint® 2016</vt:lpwstr>
  </property>
</Properties>
</file>