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</p:sldMasterIdLst>
  <p:notesMasterIdLst>
    <p:notesMasterId r:id="rId30"/>
  </p:notesMasterIdLst>
  <p:sldIdLst>
    <p:sldId id="256" r:id="rId6"/>
    <p:sldId id="261" r:id="rId7"/>
    <p:sldId id="304" r:id="rId8"/>
    <p:sldId id="406" r:id="rId9"/>
    <p:sldId id="407" r:id="rId10"/>
    <p:sldId id="402" r:id="rId11"/>
    <p:sldId id="408" r:id="rId12"/>
    <p:sldId id="403" r:id="rId13"/>
    <p:sldId id="409" r:id="rId14"/>
    <p:sldId id="410" r:id="rId15"/>
    <p:sldId id="411" r:id="rId16"/>
    <p:sldId id="404" r:id="rId17"/>
    <p:sldId id="412" r:id="rId18"/>
    <p:sldId id="413" r:id="rId19"/>
    <p:sldId id="414" r:id="rId20"/>
    <p:sldId id="415" r:id="rId21"/>
    <p:sldId id="416" r:id="rId22"/>
    <p:sldId id="417" r:id="rId23"/>
    <p:sldId id="405" r:id="rId24"/>
    <p:sldId id="418" r:id="rId25"/>
    <p:sldId id="419" r:id="rId26"/>
    <p:sldId id="420" r:id="rId27"/>
    <p:sldId id="421" r:id="rId28"/>
    <p:sldId id="42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AA232-7155-A042-8CCE-0B8E217C69ED}" v="3" dt="2023-07-24T10:22:16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3" autoAdjust="0"/>
    <p:restoredTop sz="96190"/>
  </p:normalViewPr>
  <p:slideViewPr>
    <p:cSldViewPr snapToGrid="0">
      <p:cViewPr varScale="1">
        <p:scale>
          <a:sx n="44" d="100"/>
          <a:sy n="44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ADD23-86BF-B240-86CD-8803CB22F864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B4538-1CA5-C343-944A-C970C47E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5A60F-6A4B-4FFF-B9E2-4900619F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42935"/>
            <a:ext cx="2743200" cy="365125"/>
          </a:xfrm>
          <a:prstGeom prst="rect">
            <a:avLst/>
          </a:prstGeom>
        </p:spPr>
        <p:txBody>
          <a:bodyPr/>
          <a:lstStyle/>
          <a:p>
            <a:fld id="{5E7CA64E-F8C2-4D73-91C8-E6EAEBA369A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A3CB8-78E0-47FD-9350-1B8FEF2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CC497-6CBB-486D-AF0B-4E3E2BBB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060F16-1B82-43F4-B95D-781B4CFB3F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F2B72-6619-9FD6-6913-EAF3AA43E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34B0-FD7A-4F72-98CB-E514F216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A95D-0CAC-4746-84BB-5CC8851C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143B7-8621-461C-8A83-7489839B1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D1D06-0680-48EB-AFC8-0A32F66FB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07667-8FC4-430C-8D5C-C16D144D5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01A71A3-33B6-B621-7613-645E173A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960" y="5868988"/>
            <a:ext cx="462280" cy="365125"/>
          </a:xfrm>
          <a:prstGeom prst="rect">
            <a:avLst/>
          </a:prstGeom>
        </p:spPr>
        <p:txBody>
          <a:bodyPr/>
          <a:lstStyle/>
          <a:p>
            <a:fld id="{AA060F16-1B82-43F4-B95D-781B4CFB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AE9D-6EC8-4F11-9EC0-62BB90D6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0" y="681037"/>
            <a:ext cx="1112851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87BA4AD-02D9-C065-626D-B4DF69FE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960" y="5868988"/>
            <a:ext cx="462280" cy="365125"/>
          </a:xfrm>
          <a:prstGeom prst="rect">
            <a:avLst/>
          </a:prstGeom>
        </p:spPr>
        <p:txBody>
          <a:bodyPr/>
          <a:lstStyle/>
          <a:p>
            <a:fld id="{AA060F16-1B82-43F4-B95D-781B4CFB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69F1-B697-463D-8EEA-B74C58CE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F44F-AF84-41CA-91A3-EB98C2B0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0252B-151B-4FC3-8BC1-81C5031E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D2DFB5B-1F96-2A2F-6E53-71FF26C9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960" y="5868988"/>
            <a:ext cx="462280" cy="365125"/>
          </a:xfrm>
          <a:prstGeom prst="rect">
            <a:avLst/>
          </a:prstGeom>
        </p:spPr>
        <p:txBody>
          <a:bodyPr/>
          <a:lstStyle/>
          <a:p>
            <a:fld id="{AA060F16-1B82-43F4-B95D-781B4CFB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C17C-FD42-42C4-B4B8-E5B8737C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0" y="681037"/>
            <a:ext cx="1112851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2392F-DF7E-4B43-99BE-F9283EF04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99660" y="2206487"/>
            <a:ext cx="11128512" cy="39704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48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DC59-C4E9-440F-96FF-3EC43C67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B2253-3DE0-472B-A11E-A90AF12D4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1036-F040-4E15-A973-DD4AC9086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E58AC-EBE3-45B3-8A8F-CF006D96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960" y="5868988"/>
            <a:ext cx="462280" cy="365125"/>
          </a:xfrm>
          <a:prstGeom prst="rect">
            <a:avLst/>
          </a:prstGeom>
        </p:spPr>
        <p:txBody>
          <a:bodyPr/>
          <a:lstStyle/>
          <a:p>
            <a:fld id="{AA060F16-1B82-43F4-B95D-781B4CFB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28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5E5D-839E-4A30-89F4-6E8DF2A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0" y="681037"/>
            <a:ext cx="10881141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DCA6-EB11-45D2-9FA2-BA1E153E4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0" y="2206487"/>
            <a:ext cx="10881140" cy="39704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DDC223A-4F2D-71D0-5945-7856FE35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960" y="5868988"/>
            <a:ext cx="462280" cy="365125"/>
          </a:xfrm>
          <a:prstGeom prst="rect">
            <a:avLst/>
          </a:prstGeom>
        </p:spPr>
        <p:txBody>
          <a:bodyPr/>
          <a:lstStyle/>
          <a:p>
            <a:fld id="{AA060F16-1B82-43F4-B95D-781B4CFB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32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-head open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0C71-29F0-4C4C-A5FE-47FCC888D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E5CCD-41D4-4F44-9ABB-6A27B8040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94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Hea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0C71-29F0-4C4C-A5FE-47FCC888D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E5CCD-41D4-4F44-9ABB-6A27B8040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66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5E5D-839E-4A30-89F4-6E8DF2A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0" y="681037"/>
            <a:ext cx="10860821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0DCA6-EB11-45D2-9FA2-BA1E153E4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0" y="2206487"/>
            <a:ext cx="10860820" cy="39704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22A8C8E-DD1A-DEA6-8CCA-8F4C4828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960" y="5868988"/>
            <a:ext cx="462280" cy="365125"/>
          </a:xfrm>
          <a:prstGeom prst="rect">
            <a:avLst/>
          </a:prstGeom>
        </p:spPr>
        <p:txBody>
          <a:bodyPr/>
          <a:lstStyle/>
          <a:p>
            <a:fld id="{AA060F16-1B82-43F4-B95D-781B4CFB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4ED9-3CEF-4D97-806F-7104F1D7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51B06-B145-4F3A-9DED-65B25555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5AEB0-552A-DD3C-F108-E7063A4D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960" y="5868988"/>
            <a:ext cx="462280" cy="365125"/>
          </a:xfrm>
          <a:prstGeom prst="rect">
            <a:avLst/>
          </a:prstGeom>
        </p:spPr>
        <p:txBody>
          <a:bodyPr/>
          <a:lstStyle/>
          <a:p>
            <a:fld id="{AA060F16-1B82-43F4-B95D-781B4CFB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D830-40F2-4BB8-A864-43F99759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0" y="681037"/>
            <a:ext cx="1112851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63DD-86A7-404E-BC28-016EE15A6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99725-DCB7-481B-ACB2-F8A422BB0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EBE0C03-0D40-5160-5884-96B6D282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7960" y="5868988"/>
            <a:ext cx="462280" cy="365125"/>
          </a:xfrm>
          <a:prstGeom prst="rect">
            <a:avLst/>
          </a:prstGeom>
        </p:spPr>
        <p:txBody>
          <a:bodyPr/>
          <a:lstStyle/>
          <a:p>
            <a:fld id="{AA060F16-1B82-43F4-B95D-781B4CFB3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6CC96-6CB8-87D9-71C0-C01C41658DB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A34D2-005D-4ADB-9BAD-BFD33474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0" y="681037"/>
            <a:ext cx="11128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6D2E5-8DED-45B8-BB90-AFBE32E7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60" y="2206487"/>
            <a:ext cx="11128512" cy="39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0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6CC96-6CB8-87D9-71C0-C01C41658DB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0CB57AE-E279-DA18-1CE5-F6AAECB82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7960" y="5868988"/>
            <a:ext cx="462280" cy="365125"/>
          </a:xfrm>
          <a:prstGeom prst="rect">
            <a:avLst/>
          </a:prstGeom>
        </p:spPr>
        <p:txBody>
          <a:bodyPr/>
          <a:lstStyle/>
          <a:p>
            <a:fld id="{AA060F16-1B82-43F4-B95D-781B4CFB3F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A34D2-005D-4ADB-9BAD-BFD33474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0" y="681037"/>
            <a:ext cx="11128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6D2E5-8DED-45B8-BB90-AFBE32E7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60" y="2206487"/>
            <a:ext cx="11128512" cy="39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348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62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Monopolies and deregulation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Deregulation:</a:t>
            </a:r>
          </a:p>
          <a:p>
            <a:pPr marL="914400" lvl="1" indent="-457200"/>
            <a:r>
              <a:rPr lang="en-ZA" dirty="0"/>
              <a:t>Promotion of competition by removing barriers to entry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Advantages:</a:t>
            </a:r>
          </a:p>
          <a:p>
            <a:pPr marL="914400" lvl="1" indent="-457200"/>
            <a:r>
              <a:rPr lang="en-ZA" dirty="0"/>
              <a:t>More competition</a:t>
            </a:r>
          </a:p>
          <a:p>
            <a:pPr marL="914400" lvl="1" indent="-457200"/>
            <a:r>
              <a:rPr lang="en-ZA" dirty="0"/>
              <a:t>Improved allocative and X-efficiency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Disadvantage:</a:t>
            </a:r>
          </a:p>
          <a:p>
            <a:pPr marL="914400" lvl="1" indent="-457200"/>
            <a:r>
              <a:rPr lang="en-ZA" dirty="0"/>
              <a:t>Lower profits</a:t>
            </a:r>
          </a:p>
          <a:p>
            <a:pPr marL="914400" lvl="1" indent="-457200"/>
            <a:r>
              <a:rPr lang="en-ZA" dirty="0"/>
              <a:t>Lesser ability to initiate and carry out technical inventions and innovations</a:t>
            </a:r>
          </a:p>
        </p:txBody>
      </p:sp>
    </p:spTree>
    <p:extLst>
      <p:ext uri="{BB962C8B-B14F-4D97-AF65-F5344CB8AC3E}">
        <p14:creationId xmlns:p14="http://schemas.microsoft.com/office/powerpoint/2010/main" val="78805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Natural monopolies: Characteristics and effects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Natural monopoly:</a:t>
            </a:r>
          </a:p>
          <a:p>
            <a:pPr marL="914400" lvl="1" indent="-457200"/>
            <a:r>
              <a:rPr lang="en-ZA" dirty="0"/>
              <a:t>Large capital outlays give rise to internal economies of scale (diminishing average cost) over the entire range of the firm's output</a:t>
            </a:r>
          </a:p>
          <a:p>
            <a:pPr marL="914400" lvl="1" indent="-457200"/>
            <a:r>
              <a:rPr lang="en-ZA" dirty="0"/>
              <a:t>Only one firm can operate effectively in such a market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Examples – Provision of water, electricity, rail and road transport, postal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Effects – Too little output produced at too high a price</a:t>
            </a:r>
          </a:p>
          <a:p>
            <a:pPr marL="914400" lvl="1" indent="-457200"/>
            <a:r>
              <a:rPr lang="en-ZA" dirty="0"/>
              <a:t>Welfare loss</a:t>
            </a:r>
          </a:p>
        </p:txBody>
      </p:sp>
    </p:spTree>
    <p:extLst>
      <p:ext uri="{BB962C8B-B14F-4D97-AF65-F5344CB8AC3E}">
        <p14:creationId xmlns:p14="http://schemas.microsoft.com/office/powerpoint/2010/main" val="140135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0881141" cy="108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Decreasing cost industry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F69BCA-4A6E-DE62-2E24-38CE32C4A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14564" t="2200" r="6657" b="923"/>
          <a:stretch/>
        </p:blipFill>
        <p:spPr>
          <a:xfrm>
            <a:off x="2307600" y="1800000"/>
            <a:ext cx="7578952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8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Natural monopolies: Overview of policy options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Important consideration – Are externalities involved?</a:t>
            </a:r>
          </a:p>
          <a:p>
            <a:pPr marL="914400" lvl="1" indent="-457200"/>
            <a:r>
              <a:rPr lang="en-ZA" dirty="0"/>
              <a:t>Are the firm's outputs important inputs for other sectors?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1st option – Nationalisation and subsidisation</a:t>
            </a:r>
          </a:p>
          <a:p>
            <a:pPr marL="914400" lvl="1" indent="-457200"/>
            <a:r>
              <a:rPr lang="en-ZA" dirty="0"/>
              <a:t>Out of favour: Allocative and X-inefficiency effects</a:t>
            </a:r>
          </a:p>
          <a:p>
            <a:pPr marL="914400" lvl="1" indent="-457200"/>
            <a:r>
              <a:rPr lang="en-ZA" dirty="0"/>
              <a:t>Failed in the vast majority of developing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2nd option – "New governance model" with three elements:</a:t>
            </a:r>
          </a:p>
          <a:p>
            <a:pPr marL="914400" lvl="1" indent="-457200"/>
            <a:r>
              <a:rPr lang="en-ZA" dirty="0"/>
              <a:t>Restructuring ("unbundling")</a:t>
            </a:r>
          </a:p>
          <a:p>
            <a:pPr marL="914400" lvl="1" indent="-457200"/>
            <a:r>
              <a:rPr lang="en-ZA" dirty="0"/>
              <a:t>Privatisation</a:t>
            </a:r>
          </a:p>
          <a:p>
            <a:pPr marL="914400" lvl="1" indent="-457200"/>
            <a:r>
              <a:rPr lang="en-ZA" dirty="0"/>
              <a:t>Regulation</a:t>
            </a:r>
          </a:p>
        </p:txBody>
      </p:sp>
    </p:spTree>
    <p:extLst>
      <p:ext uri="{BB962C8B-B14F-4D97-AF65-F5344CB8AC3E}">
        <p14:creationId xmlns:p14="http://schemas.microsoft.com/office/powerpoint/2010/main" val="120323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Competitive restructuring ("unbundling")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Most activities in vertically integrated decreasing cost industries are not natural monopolies</a:t>
            </a:r>
          </a:p>
          <a:p>
            <a:pPr marL="914400" lvl="1" indent="-457200"/>
            <a:r>
              <a:rPr lang="en-ZA" dirty="0"/>
              <a:t>Example – Electricity supply:</a:t>
            </a:r>
          </a:p>
          <a:p>
            <a:pPr marL="1371600" lvl="2" indent="-457200"/>
            <a:r>
              <a:rPr lang="en-ZA" dirty="0"/>
              <a:t>Transmission and distribution are natural monopolies</a:t>
            </a:r>
          </a:p>
          <a:p>
            <a:pPr marL="1371600" lvl="2" indent="-457200"/>
            <a:r>
              <a:rPr lang="en-ZA" dirty="0"/>
              <a:t>Competition is possible in generation and supply</a:t>
            </a:r>
          </a:p>
          <a:p>
            <a:pPr marL="914400" lvl="1" indent="-457200"/>
            <a:r>
              <a:rPr lang="en-ZA" dirty="0"/>
              <a:t>Other examples – Telecommunication and rail transport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Unbundling of potentially competitive and natural monopoly parts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Aim – Allocative and X-efficiency benefits of competitive markets</a:t>
            </a:r>
          </a:p>
          <a:p>
            <a:pPr marL="914400" lvl="1" indent="-457200"/>
            <a:r>
              <a:rPr lang="en-ZA" dirty="0"/>
              <a:t>Success requirements – Effective competition, regulatory ability</a:t>
            </a:r>
          </a:p>
        </p:txBody>
      </p:sp>
    </p:spTree>
    <p:extLst>
      <p:ext uri="{BB962C8B-B14F-4D97-AF65-F5344CB8AC3E}">
        <p14:creationId xmlns:p14="http://schemas.microsoft.com/office/powerpoint/2010/main" val="75485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Privatisation (1)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Privatisation:</a:t>
            </a:r>
          </a:p>
          <a:p>
            <a:pPr marL="914400" lvl="1" indent="-457200"/>
            <a:r>
              <a:rPr lang="en-ZA" dirty="0"/>
              <a:t>Transferral of production of goods and services from the public to the private sector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Privatisation can be full or partial ("public-private partnerships")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Reasons for privatisation:</a:t>
            </a:r>
          </a:p>
          <a:p>
            <a:pPr marL="914400" lvl="1" indent="-457200"/>
            <a:r>
              <a:rPr lang="en-ZA" dirty="0"/>
              <a:t>Financial considerations (loss-making state-owned monopolies)</a:t>
            </a:r>
          </a:p>
          <a:p>
            <a:pPr marL="914400" lvl="1" indent="-457200"/>
            <a:r>
              <a:rPr lang="en-ZA" dirty="0"/>
              <a:t>Revenues from sales and tax payments by privatised firms</a:t>
            </a:r>
          </a:p>
          <a:p>
            <a:pPr marL="914400" lvl="1" indent="-457200"/>
            <a:r>
              <a:rPr lang="en-ZA" dirty="0"/>
              <a:t>Allocative and X-efficiency improvements</a:t>
            </a:r>
          </a:p>
          <a:p>
            <a:pPr marL="1371600" lvl="2" indent="-457200"/>
            <a:r>
              <a:rPr lang="en-ZA" dirty="0"/>
              <a:t>Depend on contextual factors (e.g., market size)</a:t>
            </a:r>
          </a:p>
        </p:txBody>
      </p:sp>
    </p:spTree>
    <p:extLst>
      <p:ext uri="{BB962C8B-B14F-4D97-AF65-F5344CB8AC3E}">
        <p14:creationId xmlns:p14="http://schemas.microsoft.com/office/powerpoint/2010/main" val="171772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Privatisation (2)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Equity considerations make privatisation controversial</a:t>
            </a:r>
          </a:p>
          <a:p>
            <a:pPr marL="914400" lvl="1" indent="-457200"/>
            <a:r>
              <a:rPr lang="en-ZA" dirty="0"/>
              <a:t>Job losses and price increases often follow privatisation</a:t>
            </a:r>
          </a:p>
          <a:p>
            <a:pPr marL="914400" lvl="1" indent="-457200"/>
            <a:r>
              <a:rPr lang="en-ZA" dirty="0"/>
              <a:t>Benefits often take longer to materialise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Efficiency effects:</a:t>
            </a:r>
          </a:p>
          <a:p>
            <a:pPr marL="914400" lvl="1" indent="-457200"/>
            <a:r>
              <a:rPr lang="en-ZA" dirty="0"/>
              <a:t>Often lead to increased production, improvements in productive efficiency, prices and services delivery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Equity effects:</a:t>
            </a:r>
          </a:p>
          <a:p>
            <a:pPr marL="914400" lvl="1" indent="-457200"/>
            <a:r>
              <a:rPr lang="en-ZA" dirty="0"/>
              <a:t>Mixed effects on access to services, prices and employment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Efficiency and equity effects depend heavily contextual factors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307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Regulation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Economic regulation:</a:t>
            </a:r>
          </a:p>
          <a:p>
            <a:pPr marL="914400" lvl="1" indent="-457200"/>
            <a:r>
              <a:rPr lang="en-ZA" dirty="0"/>
              <a:t>Rules made and enforced by government agencies to control entry and prices in particular sectors of economies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Authorities – Independent agencies with enabling legislation</a:t>
            </a:r>
          </a:p>
          <a:p>
            <a:pPr marL="914400" lvl="1" indent="-457200"/>
            <a:r>
              <a:rPr lang="en-ZA" dirty="0"/>
              <a:t>South African examples – ICASA, NERSA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Aim of regulation in decreasing cost industries:</a:t>
            </a:r>
          </a:p>
          <a:p>
            <a:pPr marL="914400" lvl="1" indent="-457200"/>
            <a:r>
              <a:rPr lang="en-ZA" dirty="0"/>
              <a:t>Prevent welfare losses associated with operation of privatised firms in weakly competitive industries</a:t>
            </a:r>
          </a:p>
          <a:p>
            <a:pPr marL="914400" lvl="1" indent="-457200"/>
            <a:r>
              <a:rPr lang="en-ZA" dirty="0"/>
              <a:t>Protection of producers and consumers</a:t>
            </a:r>
          </a:p>
        </p:txBody>
      </p:sp>
    </p:spTree>
    <p:extLst>
      <p:ext uri="{BB962C8B-B14F-4D97-AF65-F5344CB8AC3E}">
        <p14:creationId xmlns:p14="http://schemas.microsoft.com/office/powerpoint/2010/main" val="55773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Rate of return regulation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Also known as "profit regulation"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Derives price for the firm's output from efficient levels of capital and operating costs and a satisfactory rate of return on its asset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Major problem for the regulator – Uncertainty about the firm's operating and capital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Risks:</a:t>
            </a:r>
          </a:p>
          <a:p>
            <a:pPr marL="914400" lvl="1" indent="-457200"/>
            <a:r>
              <a:rPr lang="en-ZA" dirty="0"/>
              <a:t>Regulator may set the allowed rate of return too high to facilitate firm survival </a:t>
            </a:r>
          </a:p>
          <a:p>
            <a:pPr marL="914400" lvl="1" indent="-457200"/>
            <a:r>
              <a:rPr lang="en-ZA" dirty="0"/>
              <a:t>Link between size of asset base and allowed rate of return may encourage cost-padding by firms</a:t>
            </a:r>
          </a:p>
        </p:txBody>
      </p:sp>
    </p:spTree>
    <p:extLst>
      <p:ext uri="{BB962C8B-B14F-4D97-AF65-F5344CB8AC3E}">
        <p14:creationId xmlns:p14="http://schemas.microsoft.com/office/powerpoint/2010/main" val="7569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0881141" cy="108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Pricing under rate of return regulation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666C0-81C9-5208-A524-38C3DF0CA4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10397" t="2956" r="2100" b="2544"/>
          <a:stretch/>
        </p:blipFill>
        <p:spPr>
          <a:xfrm>
            <a:off x="2318400" y="1800000"/>
            <a:ext cx="755217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5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3228A436-C9BC-D920-E033-FD263CC44709}"/>
              </a:ext>
            </a:extLst>
          </p:cNvPr>
          <p:cNvSpPr txBox="1">
            <a:spLocks/>
          </p:cNvSpPr>
          <p:nvPr/>
        </p:nvSpPr>
        <p:spPr>
          <a:xfrm>
            <a:off x="539999" y="1332000"/>
            <a:ext cx="10557491" cy="21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500" dirty="0">
                <a:latin typeface="DM Serif Display" pitchFamily="2" charset="0"/>
              </a:rPr>
              <a:t>Chapter 4</a:t>
            </a:r>
            <a:endParaRPr lang="en-US" sz="6500" dirty="0">
              <a:latin typeface="DM Serif Display" pitchFamily="2" charset="0"/>
            </a:endParaRP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EE971DA3-2BD1-6830-E3B1-00F80EBE5F7A}"/>
              </a:ext>
            </a:extLst>
          </p:cNvPr>
          <p:cNvSpPr txBox="1">
            <a:spLocks/>
          </p:cNvSpPr>
          <p:nvPr/>
        </p:nvSpPr>
        <p:spPr>
          <a:xfrm>
            <a:off x="540000" y="3456000"/>
            <a:ext cx="9144000" cy="126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5500" dirty="0">
                <a:latin typeface="Gibson Light" pitchFamily="2" charset="77"/>
              </a:rPr>
              <a:t>Allocative efficiency, imperfect competition and regulation</a:t>
            </a:r>
            <a:endParaRPr lang="en-US" sz="5500" dirty="0">
              <a:latin typeface="Gibson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67234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Price-cap regulation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Regulator caps the prices charged by regulated firms</a:t>
            </a:r>
          </a:p>
          <a:p>
            <a:pPr marL="914400" lvl="1" indent="-457200"/>
            <a:r>
              <a:rPr lang="en-ZA" dirty="0"/>
              <a:t>Partly mimics conditions in perfectly competitive markets, where price are price-takers and aim to maximize profits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Creates incentives to cut costs and increase profits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Two potential drawbacks:</a:t>
            </a:r>
          </a:p>
          <a:p>
            <a:pPr marL="914400" lvl="1" indent="-457200"/>
            <a:r>
              <a:rPr lang="en-ZA" dirty="0"/>
              <a:t>Can be administratively burdensome – Modelling of regulated firms' finances and economic environments</a:t>
            </a:r>
          </a:p>
          <a:p>
            <a:pPr marL="914400" lvl="1" indent="-457200"/>
            <a:r>
              <a:rPr lang="en-ZA" dirty="0"/>
              <a:t>Requires close monitoring of regulated firms' operations to prevent cost-cutting reductions in service quality</a:t>
            </a:r>
          </a:p>
        </p:txBody>
      </p:sp>
    </p:spTree>
    <p:extLst>
      <p:ext uri="{BB962C8B-B14F-4D97-AF65-F5344CB8AC3E}">
        <p14:creationId xmlns:p14="http://schemas.microsoft.com/office/powerpoint/2010/main" val="2209898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Sliding-scale regulation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Combines elements of rate of return regulation and price-cap regulation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Regulator sets a price cap, but it is reduced whenever the regulated firm's profits increase above a pre-determined level</a:t>
            </a:r>
          </a:p>
          <a:p>
            <a:pPr marL="914400" lvl="1" indent="-457200"/>
            <a:r>
              <a:rPr lang="en-ZA" dirty="0"/>
              <a:t>Shares the additional profits resulting from the firm's efficiency gains between the producer and consumers</a:t>
            </a:r>
          </a:p>
          <a:p>
            <a:pPr marL="914400" lvl="1" indent="-457200"/>
            <a:r>
              <a:rPr lang="en-ZA" dirty="0"/>
              <a:t>Dampens but does not eliminate efficiency incentives</a:t>
            </a:r>
          </a:p>
          <a:p>
            <a:pPr marL="914400" lvl="1" indent="-457200"/>
            <a:r>
              <a:rPr lang="en-ZA" dirty="0"/>
              <a:t>Also prevents excessive profit-making by the regulated firm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Drawback – Has formidable information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2737138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Regulation in developing countries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Increasingly popular in developing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Regulation is very complex, but has considerable potential to enhance efficiency and boost economic growth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Possible risk – Regulatory capture: </a:t>
            </a:r>
          </a:p>
          <a:p>
            <a:pPr marL="914400" lvl="1" indent="-457200"/>
            <a:r>
              <a:rPr lang="en-ZA" dirty="0"/>
              <a:t>Agencies created to promote the public interest sometimes advance the commercial or political interests of regulated firms</a:t>
            </a:r>
          </a:p>
          <a:p>
            <a:pPr marL="914400" lvl="1" indent="-457200"/>
            <a:r>
              <a:rPr lang="en-ZA" dirty="0"/>
              <a:t>Possible reasons:</a:t>
            </a:r>
          </a:p>
          <a:p>
            <a:pPr marL="1371600" lvl="2" indent="-457200"/>
            <a:r>
              <a:rPr lang="en-ZA" dirty="0"/>
              <a:t>Effective lobbying by firms</a:t>
            </a:r>
          </a:p>
          <a:p>
            <a:pPr marL="1371600" lvl="2" indent="-457200"/>
            <a:r>
              <a:rPr lang="en-ZA" dirty="0"/>
              <a:t>Scope for firms to reward sympathetic officials in regulators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040766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Summary (1)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The social costs od statutory or artificial monopolies can often be reduced by deregulating industries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Natural monopolies arise in markets where average costs decrease over the entire production range for which there is market demand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The traditional model of vertically integrated nationalised natural monopoly firms failed in most developing countries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A growing number of countries have been switching to a new model with three elements:</a:t>
            </a:r>
          </a:p>
          <a:p>
            <a:pPr marL="914400" lvl="1" indent="-457200"/>
            <a:r>
              <a:rPr lang="en-ZA" dirty="0"/>
              <a:t>Competitive restructuring ("unbundling"), privatisation and regulation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75759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Summary (2)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The new model holds considerable promise, but also brings risks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Its effectiveness depends heavily on:</a:t>
            </a:r>
          </a:p>
          <a:p>
            <a:pPr marL="914400" lvl="1" indent="-457200"/>
            <a:r>
              <a:rPr lang="en-ZA" dirty="0"/>
              <a:t>The degree of effective competition in restructured industries</a:t>
            </a:r>
          </a:p>
          <a:p>
            <a:pPr marL="914400" lvl="1" indent="-457200"/>
            <a:r>
              <a:rPr lang="en-ZA" dirty="0"/>
              <a:t>Governments' ability to regulate market participants' conduct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Three well-known models of economic regulation – Rate of return regulation, price-cap regulation, and sliding-scale regulation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Each has advantages and disadvantages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Requirements for effective regulation – Clear, transparent policy frameworks, adequate technical capacity and political support</a:t>
            </a:r>
          </a:p>
        </p:txBody>
      </p:sp>
    </p:spTree>
    <p:extLst>
      <p:ext uri="{BB962C8B-B14F-4D97-AF65-F5344CB8AC3E}">
        <p14:creationId xmlns:p14="http://schemas.microsoft.com/office/powerpoint/2010/main" val="385277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0881141" cy="108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 outcomes (1)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Discuss the social costs of statutory monopolies</a:t>
            </a:r>
          </a:p>
          <a:p>
            <a:r>
              <a:rPr lang="en-ZA" dirty="0"/>
              <a:t>Outline the characteristic features of natural monopolies</a:t>
            </a:r>
          </a:p>
          <a:p>
            <a:r>
              <a:rPr lang="en-ZA" dirty="0"/>
              <a:t>Outline and contrast traditional policy approaches towards natural monopolies and the more recent model</a:t>
            </a:r>
          </a:p>
          <a:p>
            <a:r>
              <a:rPr lang="en-ZA" dirty="0"/>
              <a:t>Explain competitive restructuring or unbundling of vertically integrated state monopolies with appropriate examples</a:t>
            </a:r>
          </a:p>
          <a:p>
            <a:r>
              <a:rPr lang="en-ZA" dirty="0"/>
              <a:t>Discuss the economic rationale for and effects of the privatisation of state monopolies in developing countries</a:t>
            </a:r>
          </a:p>
        </p:txBody>
      </p:sp>
    </p:spTree>
    <p:extLst>
      <p:ext uri="{BB962C8B-B14F-4D97-AF65-F5344CB8AC3E}">
        <p14:creationId xmlns:p14="http://schemas.microsoft.com/office/powerpoint/2010/main" val="71355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0881141" cy="108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 outcomes (1)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Discuss the characteristics and effects of the best-known forms of economic regulation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Discuss the most important obstacles to effective economic regulation in developing countries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230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0881141" cy="108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Two types of monopolies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Statutory or "artificial" monopolies:</a:t>
            </a:r>
          </a:p>
          <a:p>
            <a:pPr marL="914400" lvl="1" indent="-457200"/>
            <a:r>
              <a:rPr lang="en-ZA" dirty="0"/>
              <a:t>Operate in markets where competition is feasible</a:t>
            </a:r>
          </a:p>
          <a:p>
            <a:pPr marL="914400" lvl="1" indent="-457200"/>
            <a:r>
              <a:rPr lang="en-ZA" dirty="0"/>
              <a:t>Competition prevented by government-imposed legal restrictions or entry-limiting behaviour by incumbent firms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Natural monopolies:</a:t>
            </a:r>
          </a:p>
          <a:p>
            <a:pPr marL="914400" lvl="1" indent="-457200"/>
            <a:r>
              <a:rPr lang="en-ZA" dirty="0"/>
              <a:t>Operate in markets where technical factors prevent competition</a:t>
            </a:r>
          </a:p>
          <a:p>
            <a:pPr marL="914400" lvl="1" indent="-457200"/>
            <a:r>
              <a:rPr lang="en-ZA" dirty="0"/>
              <a:t>Also known as "decreasing cost industries"</a:t>
            </a:r>
          </a:p>
        </p:txBody>
      </p:sp>
    </p:spTree>
    <p:extLst>
      <p:ext uri="{BB962C8B-B14F-4D97-AF65-F5344CB8AC3E}">
        <p14:creationId xmlns:p14="http://schemas.microsoft.com/office/powerpoint/2010/main" val="272826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0881141" cy="108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Monopoly versus perfect competition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9996C-A3AC-B871-10E5-BF13C2711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8388" t="661" r="3917" b="1910"/>
          <a:stretch/>
        </p:blipFill>
        <p:spPr>
          <a:xfrm>
            <a:off x="2192400" y="1800000"/>
            <a:ext cx="7807696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0881141" cy="108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The social costs of monopoly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Two-sector model (Chapter 2):</a:t>
            </a:r>
          </a:p>
          <a:p>
            <a:pPr marL="914400" lvl="1" indent="-457200"/>
            <a:r>
              <a:rPr lang="en-ZA" i="1" dirty="0"/>
              <a:t>MRPT</a:t>
            </a:r>
            <a:r>
              <a:rPr lang="en-ZA" i="1" baseline="-25000" dirty="0"/>
              <a:t>xy</a:t>
            </a:r>
            <a:r>
              <a:rPr lang="en-ZA" dirty="0"/>
              <a:t> = </a:t>
            </a:r>
            <a:r>
              <a:rPr lang="en-ZA" i="1" dirty="0"/>
              <a:t>MC</a:t>
            </a:r>
            <a:r>
              <a:rPr lang="en-ZA" i="1" baseline="-25000" dirty="0"/>
              <a:t>x</a:t>
            </a:r>
            <a:r>
              <a:rPr lang="en-ZA" dirty="0"/>
              <a:t> / </a:t>
            </a:r>
            <a:r>
              <a:rPr lang="en-ZA" i="1" dirty="0"/>
              <a:t>MC</a:t>
            </a:r>
            <a:r>
              <a:rPr lang="en-ZA" i="1" baseline="-25000" dirty="0"/>
              <a:t>y</a:t>
            </a:r>
            <a:r>
              <a:rPr lang="en-ZA" dirty="0"/>
              <a:t> = </a:t>
            </a:r>
            <a:r>
              <a:rPr lang="en-ZA" i="1" dirty="0"/>
              <a:t>P</a:t>
            </a:r>
            <a:r>
              <a:rPr lang="en-ZA" i="1" baseline="-25000" dirty="0"/>
              <a:t>x</a:t>
            </a:r>
            <a:r>
              <a:rPr lang="en-ZA" dirty="0"/>
              <a:t> / </a:t>
            </a:r>
            <a:r>
              <a:rPr lang="en-ZA" i="1" dirty="0"/>
              <a:t>P</a:t>
            </a:r>
            <a:r>
              <a:rPr lang="en-ZA" i="1" baseline="-25000" dirty="0"/>
              <a:t>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If Y is a monopolist and X a perfectly competitive industry:</a:t>
            </a:r>
          </a:p>
          <a:p>
            <a:pPr marL="914400" lvl="1" indent="-457200"/>
            <a:r>
              <a:rPr lang="en-ZA" i="1" dirty="0"/>
              <a:t>P</a:t>
            </a:r>
            <a:r>
              <a:rPr lang="en-ZA" i="1" baseline="-25000" dirty="0"/>
              <a:t>y</a:t>
            </a:r>
            <a:r>
              <a:rPr lang="en-ZA" dirty="0"/>
              <a:t> &gt; </a:t>
            </a:r>
            <a:r>
              <a:rPr lang="en-ZA" i="1" dirty="0"/>
              <a:t>MC</a:t>
            </a:r>
            <a:r>
              <a:rPr lang="en-ZA" i="1" baseline="-25000" dirty="0"/>
              <a:t>y</a:t>
            </a:r>
            <a:r>
              <a:rPr lang="en-ZA" dirty="0"/>
              <a:t> while </a:t>
            </a:r>
            <a:r>
              <a:rPr lang="en-ZA" i="1" dirty="0"/>
              <a:t>P</a:t>
            </a:r>
            <a:r>
              <a:rPr lang="en-ZA" i="1" baseline="-25000" dirty="0"/>
              <a:t>x</a:t>
            </a:r>
            <a:r>
              <a:rPr lang="en-ZA" dirty="0"/>
              <a:t> = </a:t>
            </a:r>
            <a:r>
              <a:rPr lang="en-ZA" i="1" dirty="0"/>
              <a:t>MC</a:t>
            </a:r>
            <a:r>
              <a:rPr lang="en-ZA" i="1" baseline="-25000" dirty="0"/>
              <a:t>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Hence:</a:t>
            </a:r>
          </a:p>
          <a:p>
            <a:pPr marL="914400" lvl="1" indent="-457200"/>
            <a:r>
              <a:rPr lang="en-ZA" i="1" dirty="0"/>
              <a:t>MRPT</a:t>
            </a:r>
            <a:r>
              <a:rPr lang="en-ZA" i="1" baseline="-25000" dirty="0"/>
              <a:t>xy</a:t>
            </a:r>
            <a:r>
              <a:rPr lang="en-ZA" dirty="0"/>
              <a:t> &gt; </a:t>
            </a:r>
            <a:r>
              <a:rPr lang="en-ZA" i="1" dirty="0"/>
              <a:t>P</a:t>
            </a:r>
            <a:r>
              <a:rPr lang="en-ZA" i="1" baseline="-25000" dirty="0"/>
              <a:t>x</a:t>
            </a:r>
            <a:r>
              <a:rPr lang="en-ZA" dirty="0"/>
              <a:t> / </a:t>
            </a:r>
            <a:r>
              <a:rPr lang="en-ZA" i="1" dirty="0"/>
              <a:t>P</a:t>
            </a:r>
            <a:r>
              <a:rPr lang="en-ZA" i="1" baseline="-25000" dirty="0"/>
              <a:t>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The first and third (or "top-level") conditions for a Pareto optimum are violated</a:t>
            </a:r>
          </a:p>
          <a:p>
            <a:pPr marL="914400" lvl="1" indent="-457200"/>
            <a:r>
              <a:rPr lang="en-ZA" dirty="0"/>
              <a:t>Allocative inefficiency</a:t>
            </a:r>
          </a:p>
        </p:txBody>
      </p:sp>
    </p:spTree>
    <p:extLst>
      <p:ext uri="{BB962C8B-B14F-4D97-AF65-F5344CB8AC3E}">
        <p14:creationId xmlns:p14="http://schemas.microsoft.com/office/powerpoint/2010/main" val="85753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0881141" cy="108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Efficiency implications of monopoly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4E0A6-DA86-AA4B-9CCA-5079CA5B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10768" t="1932" r="6377" b="628"/>
          <a:stretch/>
        </p:blipFill>
        <p:spPr>
          <a:xfrm>
            <a:off x="3322800" y="1800000"/>
            <a:ext cx="5544641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2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0ED46D-F948-E2B5-1457-D559DCED600E}"/>
              </a:ext>
            </a:extLst>
          </p:cNvPr>
          <p:cNvSpPr txBox="1">
            <a:spLocks/>
          </p:cNvSpPr>
          <p:nvPr/>
        </p:nvSpPr>
        <p:spPr>
          <a:xfrm>
            <a:off x="599660" y="681037"/>
            <a:ext cx="11179385" cy="1080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Monopolies, X-inefficiency and technical progress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555A6A-299C-CD16-C902-7AF8BE4F10D6}"/>
              </a:ext>
            </a:extLst>
          </p:cNvPr>
          <p:cNvSpPr txBox="1">
            <a:spLocks/>
          </p:cNvSpPr>
          <p:nvPr/>
        </p:nvSpPr>
        <p:spPr>
          <a:xfrm>
            <a:off x="599660" y="1800000"/>
            <a:ext cx="10881140" cy="450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Additional cost of monopoly – X-inefficiency</a:t>
            </a:r>
          </a:p>
          <a:p>
            <a:pPr marL="914400" lvl="1" indent="-457200"/>
            <a:r>
              <a:rPr lang="en-ZA" dirty="0"/>
              <a:t>Resources not used as efficiently as in competitive markets</a:t>
            </a:r>
          </a:p>
          <a:p>
            <a:pPr marL="914400" lvl="1" indent="-457200"/>
            <a:r>
              <a:rPr lang="en-ZA" dirty="0"/>
              <a:t>Reasons – Weak incentives to:</a:t>
            </a:r>
          </a:p>
          <a:p>
            <a:pPr marL="1371600" lvl="2" indent="-457200"/>
            <a:r>
              <a:rPr lang="en-ZA" dirty="0"/>
              <a:t>Maintain labour productivity</a:t>
            </a:r>
          </a:p>
          <a:p>
            <a:pPr marL="1371600" lvl="2" indent="-457200"/>
            <a:r>
              <a:rPr lang="en-ZA" dirty="0"/>
              <a:t>Acquire necessary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/>
              <a:t>But monopolies may be well-placed to achieve technological advancement:</a:t>
            </a:r>
          </a:p>
          <a:p>
            <a:pPr marL="914400" lvl="1" indent="-457200"/>
            <a:r>
              <a:rPr lang="en-ZA" dirty="0"/>
              <a:t>Incentives and means to initiate or imitate cost-saving technical innovations</a:t>
            </a:r>
          </a:p>
          <a:p>
            <a:pPr marL="914400" lvl="1" indent="-45720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9399839"/>
      </p:ext>
    </p:extLst>
  </p:cSld>
  <p:clrMapOvr>
    <a:masterClrMapping/>
  </p:clrMapOvr>
</p:sld>
</file>

<file path=ppt/theme/theme1.xml><?xml version="1.0" encoding="utf-8"?>
<a:theme xmlns:a="http://schemas.openxmlformats.org/drawingml/2006/main" name="2_Body Conten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780190738396_ENVM 7E_PPT" id="{49CBDA4A-1BB2-3E4E-B741-1EF3A407283F}" vid="{67E1FBED-8FC8-034D-9E2E-7105AE438A7B}"/>
    </a:ext>
  </a:extLst>
</a:theme>
</file>

<file path=ppt/theme/theme2.xml><?xml version="1.0" encoding="utf-8"?>
<a:theme xmlns:a="http://schemas.openxmlformats.org/drawingml/2006/main" name="1_Body Content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780190738396_ENVM 7E_PPT" id="{49CBDA4A-1BB2-3E4E-B741-1EF3A407283F}" vid="{CC120F9E-A21F-ED48-91FD-F064DC8DCFF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B45951565EF4498B20AE3602ED2746" ma:contentTypeVersion="13" ma:contentTypeDescription="Create a new document." ma:contentTypeScope="" ma:versionID="ce8ce75b0c54ec13de9386f1d06984fc">
  <xsd:schema xmlns:xsd="http://www.w3.org/2001/XMLSchema" xmlns:xs="http://www.w3.org/2001/XMLSchema" xmlns:p="http://schemas.microsoft.com/office/2006/metadata/properties" xmlns:ns3="94e23a37-2f91-498d-ac46-db6c0f0dcd0e" xmlns:ns4="d8ca79c1-7aed-40f3-a695-1328bd88cc20" targetNamespace="http://schemas.microsoft.com/office/2006/metadata/properties" ma:root="true" ma:fieldsID="a1d53c4363980692594889b8addf5f4f" ns3:_="" ns4:_="">
    <xsd:import namespace="94e23a37-2f91-498d-ac46-db6c0f0dcd0e"/>
    <xsd:import namespace="d8ca79c1-7aed-40f3-a695-1328bd88cc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23a37-2f91-498d-ac46-db6c0f0dc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a79c1-7aed-40f3-a695-1328bd88cc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2E1CF0-A387-45DB-9139-CC22F2271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23a37-2f91-498d-ac46-db6c0f0dcd0e"/>
    <ds:schemaRef ds:uri="d8ca79c1-7aed-40f3-a695-1328bd88cc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D11916-A84C-4B5D-9377-9C5FB9C339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30CDB9-0D2B-4869-AE24-C4D5E7FE689A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d8ca79c1-7aed-40f3-a695-1328bd88cc20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94e23a37-2f91-498d-ac46-db6c0f0dcd0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1146</Words>
  <Application>Microsoft Office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DM Serif Display</vt:lpstr>
      <vt:lpstr>Gibson Light</vt:lpstr>
      <vt:lpstr>2_Body Content Slide</vt:lpstr>
      <vt:lpstr>1_Body Content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ROUX, Liezl</dc:creator>
  <cp:lastModifiedBy>Emmanuel Mabugu</cp:lastModifiedBy>
  <cp:revision>31</cp:revision>
  <dcterms:created xsi:type="dcterms:W3CDTF">2021-12-15T09:34:29Z</dcterms:created>
  <dcterms:modified xsi:type="dcterms:W3CDTF">2024-02-14T12:12:12Z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5cb09a-2992-49d6-8ac9-5f63e7b1ad2f_Enabled">
    <vt:lpwstr>true</vt:lpwstr>
  </property>
  <property fmtid="{D5CDD505-2E9C-101B-9397-08002B2CF9AE}" pid="3" name="MSIP_Label_be5cb09a-2992-49d6-8ac9-5f63e7b1ad2f_SetDate">
    <vt:lpwstr>2021-12-15T09:38:51Z</vt:lpwstr>
  </property>
  <property fmtid="{D5CDD505-2E9C-101B-9397-08002B2CF9AE}" pid="4" name="MSIP_Label_be5cb09a-2992-49d6-8ac9-5f63e7b1ad2f_Method">
    <vt:lpwstr>Standard</vt:lpwstr>
  </property>
  <property fmtid="{D5CDD505-2E9C-101B-9397-08002B2CF9AE}" pid="5" name="MSIP_Label_be5cb09a-2992-49d6-8ac9-5f63e7b1ad2f_Name">
    <vt:lpwstr>Controlled</vt:lpwstr>
  </property>
  <property fmtid="{D5CDD505-2E9C-101B-9397-08002B2CF9AE}" pid="6" name="MSIP_Label_be5cb09a-2992-49d6-8ac9-5f63e7b1ad2f_SiteId">
    <vt:lpwstr>91761b62-4c45-43f5-9f0e-be8ad9b551ff</vt:lpwstr>
  </property>
  <property fmtid="{D5CDD505-2E9C-101B-9397-08002B2CF9AE}" pid="7" name="MSIP_Label_be5cb09a-2992-49d6-8ac9-5f63e7b1ad2f_ActionId">
    <vt:lpwstr>eb9188d6-a865-433f-a701-00005c6ebbd6</vt:lpwstr>
  </property>
  <property fmtid="{D5CDD505-2E9C-101B-9397-08002B2CF9AE}" pid="8" name="ContentTypeId">
    <vt:lpwstr>0x010100A8B45951565EF4498B20AE3602ED2746</vt:lpwstr>
  </property>
</Properties>
</file>