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0" r:id="rId1"/>
  </p:sldMasterIdLst>
  <p:notesMasterIdLst>
    <p:notesMasterId r:id="rId22"/>
  </p:notesMasterIdLst>
  <p:sldIdLst>
    <p:sldId id="261" r:id="rId2"/>
    <p:sldId id="262" r:id="rId3"/>
    <p:sldId id="278" r:id="rId4"/>
    <p:sldId id="275" r:id="rId5"/>
    <p:sldId id="291" r:id="rId6"/>
    <p:sldId id="277" r:id="rId7"/>
    <p:sldId id="292" r:id="rId8"/>
    <p:sldId id="276" r:id="rId9"/>
    <p:sldId id="294" r:id="rId10"/>
    <p:sldId id="289" r:id="rId11"/>
    <p:sldId id="295" r:id="rId12"/>
    <p:sldId id="293" r:id="rId13"/>
    <p:sldId id="281" r:id="rId14"/>
    <p:sldId id="297" r:id="rId15"/>
    <p:sldId id="298" r:id="rId16"/>
    <p:sldId id="286" r:id="rId17"/>
    <p:sldId id="279" r:id="rId18"/>
    <p:sldId id="299" r:id="rId19"/>
    <p:sldId id="273" r:id="rId20"/>
    <p:sldId id="267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9"/>
    <a:srgbClr val="FC5E5D"/>
    <a:srgbClr val="EB6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F543F-0048-0B4E-89F2-1895B44A635F}" type="datetimeFigureOut">
              <a:rPr kumimoji="1" lang="ko-KR" altLang="en-US" smtClean="0"/>
              <a:t>2020. 12. 12.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D5F21-1C6D-5B4E-9252-EC04323522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771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D5F21-1C6D-5B4E-9252-EC043235227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89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D5F21-1C6D-5B4E-9252-EC043235227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13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D5F21-1C6D-5B4E-9252-EC043235227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649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developer.android.com</a:t>
            </a:r>
            <a:r>
              <a:rPr kumimoji="1" lang="en" altLang="ko-Kore-KR" dirty="0"/>
              <a:t>/jetpack/guide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D5F21-1C6D-5B4E-9252-EC043235227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92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wooooooak.github.io</a:t>
            </a:r>
            <a:r>
              <a:rPr kumimoji="1" lang="en" altLang="ko-Kore-KR" dirty="0"/>
              <a:t>/android/2019/05/07/</a:t>
            </a:r>
            <a:r>
              <a:rPr kumimoji="1" lang="en" altLang="ko-Kore-KR" dirty="0" err="1"/>
              <a:t>aac_viewmodel</a:t>
            </a:r>
            <a:r>
              <a:rPr kumimoji="1" lang="en" altLang="ko-Kore-KR" dirty="0"/>
              <a:t>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D5F21-1C6D-5B4E-9252-EC043235227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221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D5F21-1C6D-5B4E-9252-EC0432352278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654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0458B-38A8-4347-BB74-89F62D6DE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BE7CA-C3A2-2047-A849-7D3982D23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C5FC6-5F92-C748-B3A6-4F0BE47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DC18B-6AAD-6846-B0BD-D4A46A85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EA89E-893B-1B4E-ACC6-91058BAE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9026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CAEA2-1D14-DA44-9F7D-054AC251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B0744-BB7C-D848-A437-C28704D40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77060-CD8A-034E-A8C7-11D76CA1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277F9-9030-8A48-AC0B-72D4727E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3FDD1-4FCD-4842-9719-980B3F18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2696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FCC02F-FEB4-B54F-BCFD-139F610E2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55C59-3F1E-3944-9CC6-27627D18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43A79-0E80-F04C-8B03-B346E9C4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D357A-CA3F-9640-8AE6-07B18ABD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B307-10BB-564C-BB18-EFF22D5F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5058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81C71D-8126-1747-AEC0-1E41E6536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41577" y="0"/>
            <a:ext cx="6750423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BD161B-22DA-574A-A126-924A6C515B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515" y="6234705"/>
            <a:ext cx="1015172" cy="212478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161792E-1EB9-8242-A7D0-5779522E2A5A}"/>
              </a:ext>
            </a:extLst>
          </p:cNvPr>
          <p:cNvCxnSpPr>
            <a:cxnSpLocks/>
          </p:cNvCxnSpPr>
          <p:nvPr userDrawn="1"/>
        </p:nvCxnSpPr>
        <p:spPr>
          <a:xfrm>
            <a:off x="864753" y="1271258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>
            <a:extLst>
              <a:ext uri="{FF2B5EF4-FFF2-40B4-BE49-F238E27FC236}">
                <a16:creationId xmlns:a16="http://schemas.microsoft.com/office/drawing/2014/main" id="{7B74F407-42B2-5642-8415-275059DB9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76" y="1631511"/>
            <a:ext cx="4603377" cy="14600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r>
              <a:rPr kumimoji="1" lang="ko-KR" altLang="en-US" sz="4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제목을</a:t>
            </a:r>
            <a:br>
              <a:rPr kumimoji="1" lang="en-US" altLang="ko-KR" sz="4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</a:br>
            <a:r>
              <a:rPr kumimoji="1" lang="ko-KR" altLang="en-US" sz="4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입력해주세요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976F03-1371-D441-8015-26D19F3858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5401" y="913731"/>
            <a:ext cx="4603377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Lato Black" panose="020F0502020204030203" pitchFamily="34" charset="0"/>
              </a:defRPr>
            </a:lvl1pPr>
          </a:lstStyle>
          <a:p>
            <a:pPr lvl="0"/>
            <a:r>
              <a:rPr kumimoji="1" lang="en-US" altLang="ko-KR" dirty="0"/>
              <a:t>SEMINAR / STUDY / PROJECT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선택해서 입력해주세요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778F2EA8-4EC8-9C48-BE3A-5068B4E072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777" y="5399335"/>
            <a:ext cx="2081596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 panose="020F0302020204030203" pitchFamily="34" charset="0"/>
              </a:defRPr>
            </a:lvl1pPr>
          </a:lstStyle>
          <a:p>
            <a:pPr lvl="0"/>
            <a:r>
              <a:rPr kumimoji="1" lang="en-US" altLang="ko-KR" dirty="0"/>
              <a:t>2018.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R" altLang="en-US" dirty="0"/>
          </a:p>
        </p:txBody>
      </p:sp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001466E2-0FC3-6441-83DA-18D57CACBF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5777" y="5707112"/>
            <a:ext cx="2081596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소속 이름</a:t>
            </a:r>
          </a:p>
        </p:txBody>
      </p:sp>
    </p:spTree>
    <p:extLst>
      <p:ext uri="{BB962C8B-B14F-4D97-AF65-F5344CB8AC3E}">
        <p14:creationId xmlns:p14="http://schemas.microsoft.com/office/powerpoint/2010/main" val="172531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7DA0D3D-6ED7-8A4B-AA57-A4A658B20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41577" y="0"/>
            <a:ext cx="6750423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77166B-4E8F-984B-8C2E-52D73AEAF7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515" y="6234705"/>
            <a:ext cx="1015172" cy="212478"/>
          </a:xfrm>
          <a:prstGeom prst="rect">
            <a:avLst/>
          </a:prstGeom>
        </p:spPr>
      </p:pic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D3106C34-3E0E-F44E-B60C-BA9C867DBC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776" y="5399335"/>
            <a:ext cx="4603377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 panose="020F0302020204030203" pitchFamily="34" charset="0"/>
              </a:defRPr>
            </a:lvl1pPr>
          </a:lstStyle>
          <a:p>
            <a:pPr lvl="0"/>
            <a:r>
              <a:rPr kumimoji="1" lang="en-US" altLang="ko-KR" dirty="0"/>
              <a:t>2018.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0ABB68A9-7144-E340-9D8E-51779F0039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5776" y="5707112"/>
            <a:ext cx="4603377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소속 이름</a:t>
            </a:r>
          </a:p>
        </p:txBody>
      </p:sp>
      <p:sp>
        <p:nvSpPr>
          <p:cNvPr id="2" name="텍스트상자 1">
            <a:extLst>
              <a:ext uri="{FF2B5EF4-FFF2-40B4-BE49-F238E27FC236}">
                <a16:creationId xmlns:a16="http://schemas.microsoft.com/office/drawing/2014/main" id="{B9D6FD45-A882-2C41-A3DB-43B9D51B8CD6}"/>
              </a:ext>
            </a:extLst>
          </p:cNvPr>
          <p:cNvSpPr txBox="1"/>
          <p:nvPr userDrawn="1"/>
        </p:nvSpPr>
        <p:spPr>
          <a:xfrm>
            <a:off x="765776" y="1595063"/>
            <a:ext cx="32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0" i="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감사합니다</a:t>
            </a: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E59A2177-105A-C048-9053-38F80777F19E}"/>
              </a:ext>
            </a:extLst>
          </p:cNvPr>
          <p:cNvSpPr txBox="1"/>
          <p:nvPr userDrawn="1"/>
        </p:nvSpPr>
        <p:spPr>
          <a:xfrm>
            <a:off x="775401" y="913731"/>
            <a:ext cx="342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i="0" dirty="0">
                <a:latin typeface="Lato Black" panose="020F0502020204030203" pitchFamily="34" charset="0"/>
              </a:rPr>
              <a:t>THANKS FOR WATCHING</a:t>
            </a:r>
            <a:endParaRPr kumimoji="1" lang="ko-KR" altLang="en-US" sz="1400" b="1" i="0" dirty="0">
              <a:latin typeface="Lato Black" panose="020F0502020204030203" pitchFamily="34" charset="0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9EF6040-B10B-4248-9F2C-CB87E162443E}"/>
              </a:ext>
            </a:extLst>
          </p:cNvPr>
          <p:cNvCxnSpPr>
            <a:cxnSpLocks/>
          </p:cNvCxnSpPr>
          <p:nvPr userDrawn="1"/>
        </p:nvCxnSpPr>
        <p:spPr>
          <a:xfrm>
            <a:off x="864753" y="1271258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F4A89D-6F3D-3849-96F1-AF376F82B7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244353" cy="6858000"/>
          </a:xfrm>
          <a:prstGeom prst="rect">
            <a:avLst/>
          </a:prstGeom>
        </p:spPr>
      </p:pic>
      <p:sp>
        <p:nvSpPr>
          <p:cNvPr id="7" name="텍스트상자 6">
            <a:extLst>
              <a:ext uri="{FF2B5EF4-FFF2-40B4-BE49-F238E27FC236}">
                <a16:creationId xmlns:a16="http://schemas.microsoft.com/office/drawing/2014/main" id="{4107E5EC-794F-E44A-985A-8125415FBE80}"/>
              </a:ext>
            </a:extLst>
          </p:cNvPr>
          <p:cNvSpPr txBox="1"/>
          <p:nvPr userDrawn="1"/>
        </p:nvSpPr>
        <p:spPr>
          <a:xfrm>
            <a:off x="3525425" y="3105834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i="0" dirty="0">
                <a:solidFill>
                  <a:srgbClr val="4F42E9"/>
                </a:solidFill>
                <a:latin typeface="Lato Black" panose="020F0502020204030203" pitchFamily="34" charset="0"/>
              </a:rPr>
              <a:t>CONTENTS</a:t>
            </a:r>
            <a:endParaRPr kumimoji="1" lang="ko-KR" altLang="en-US" sz="3600" b="1" i="0" dirty="0">
              <a:solidFill>
                <a:srgbClr val="4F42E9"/>
              </a:solidFill>
              <a:latin typeface="Lato Black" panose="020F0502020204030203" pitchFamily="34" charset="0"/>
            </a:endParaRP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8173712E-57E7-FC45-BB1D-894528F6A5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7021" y="1701414"/>
            <a:ext cx="2910119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D7A1B44-3637-8340-B3EA-71CFBB0050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17020" y="2095332"/>
            <a:ext cx="2910119" cy="93642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25" name="텍스트 개체 틀 9">
            <a:extLst>
              <a:ext uri="{FF2B5EF4-FFF2-40B4-BE49-F238E27FC236}">
                <a16:creationId xmlns:a16="http://schemas.microsoft.com/office/drawing/2014/main" id="{85C1C63F-49F6-7A41-9156-8ABD6D0AB1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88218" y="1701414"/>
            <a:ext cx="428802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FC5E5D"/>
                </a:solidFill>
                <a:latin typeface="Lato Black" panose="020F0502020204030203" pitchFamily="34" charset="0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F9995E3C-1B04-9B4B-A40B-0DE077CBC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7021" y="3268860"/>
            <a:ext cx="2910119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D9F51F04-469F-9643-85AD-82A658B1D2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7020" y="3662778"/>
            <a:ext cx="2910119" cy="93642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FF8C19F-8E77-0342-882B-634DBC5DA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88218" y="3268860"/>
            <a:ext cx="428802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FC5E5D"/>
                </a:solidFill>
                <a:latin typeface="Lato Black" panose="020F0502020204030203" pitchFamily="34" charset="0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en-US" altLang="ko-KR" dirty="0"/>
              <a:t>02</a:t>
            </a:r>
            <a:endParaRPr kumimoji="1" lang="ko-KR" altLang="en-US" dirty="0"/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66A4FC5D-AF0B-8B48-8750-1466F67D6A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7021" y="4836306"/>
            <a:ext cx="2910119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30" name="텍스트 개체 틀 13">
            <a:extLst>
              <a:ext uri="{FF2B5EF4-FFF2-40B4-BE49-F238E27FC236}">
                <a16:creationId xmlns:a16="http://schemas.microsoft.com/office/drawing/2014/main" id="{1C605F8D-0026-5A4F-ABF3-F3C41FEDDB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7020" y="5230224"/>
            <a:ext cx="2910119" cy="93642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A5423843-B5F9-1348-A992-2E783D275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88218" y="4836306"/>
            <a:ext cx="428802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FC5E5D"/>
                </a:solidFill>
                <a:latin typeface="Lato Black" panose="020F0502020204030203" pitchFamily="34" charset="0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en-US" altLang="ko-KR" dirty="0"/>
              <a:t>03</a:t>
            </a:r>
            <a:endParaRPr kumimoji="1"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01900FF-A62C-9040-979B-E8F619410E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565127" y="607718"/>
            <a:ext cx="1015172" cy="2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8760F-3A9F-7242-A2DF-937EB49A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EDE11-9F4C-3E4D-B582-7FF01BFE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5412C-04AA-344D-AE84-ACEEFA68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A3BE9-D846-2F46-8586-1CD6336F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54C8A-C868-7141-AE71-8B3600C3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1240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B24CC-9D6C-214B-8DCF-2C02B836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3F19F-3523-DC49-A449-F35F7FB7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34B85-6C66-174B-B9C3-C321FEE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311E2-8CB7-C04B-BD53-FF27D574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15116-C29C-474B-9541-C433B2F4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655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F099D-ABF1-CE4D-930E-8A7E0F61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545ED-129E-FA41-B68C-6BECC4913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ACAD4-EC58-8049-9C4B-A89C4FEB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522A8-9D25-A641-AED1-03A44F7C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F81AE-2ECE-814E-ADDF-0F265398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6E88F-E186-0544-83AF-FC63229F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140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A7304-F7D0-C848-9E3A-5782FBDC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1D5C2-80EF-EE41-8133-9F2F2C55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D4FDA-70C2-9343-8835-0AD5E1628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6B6C8F-220A-3549-AA19-62BE7EB49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4384AC-CE9B-864E-A655-D0FCD1AE9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BA535F-831B-B14B-B5F8-870E15A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96D29-78D4-CE4B-B663-18F5BFA5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704DBA-F3DD-E24D-B44B-72B48699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611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67245-3DDD-1140-8552-C62B1DF7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707E96-960C-B744-B85C-F177E24A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4317A-DCDA-3D47-AFF5-1FF514C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1A2A34-8366-2146-B49E-06CC0007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36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E3324B-87DE-DD4C-AE42-A912D564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CA9BD-4D3F-7544-ACFF-767DE32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F291C-B69D-C643-9005-DC96B097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533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FDE71-281D-2345-86B4-0496F0AD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F6DC9-9FD3-6F43-AC46-F5671801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408946-7663-204C-851F-3FACFF415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DAAD7-D371-7D41-9CA1-328ED90D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E5866-4ED4-6748-A3F9-74AD5800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475EB-5889-5349-843D-04058F3D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912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B2FA5-FF55-2B4F-A5C6-731BC46D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7D51-4199-DF40-B18A-61BCD8DFF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8B1356-E818-A946-A7D1-CFE4478E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BC32D-3F52-3943-946F-DF3BF5FB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B359E-97C4-0E45-9E5A-8296DD9B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D0D47-17BA-C545-9581-1930CCE3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453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655B-4DAB-F64A-9CC0-0A924ACE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2F77E-1482-234B-9FC2-6AF65FB9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4D0E6-961B-2848-9458-8C5453AE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B049F-0E12-3A47-A50E-68CDF0BA9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6F5E1-BBB5-4140-9B4F-2F3F2715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53" r:id="rId13"/>
    <p:sldLayoutId id="2147483723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ECA92-AD82-E840-B093-81740EAF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77" y="1793557"/>
            <a:ext cx="4603377" cy="1460032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MVC,MVP,MVVM</a:t>
            </a:r>
            <a:r>
              <a:rPr kumimoji="1" lang="ko-KR" altLang="en-US" dirty="0"/>
              <a:t> </a:t>
            </a:r>
            <a:r>
              <a:rPr kumimoji="1" lang="en-US" altLang="ko-KR" dirty="0"/>
              <a:t>Architecture</a:t>
            </a:r>
            <a:br>
              <a:rPr kumimoji="1" lang="en-US" altLang="ko-KR" dirty="0"/>
            </a:br>
            <a:r>
              <a:rPr kumimoji="1" lang="en-US" altLang="ko-KR" dirty="0"/>
              <a:t>Pattern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3D11E-DB9B-9245-87B4-5602BAD3A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484" y="965689"/>
            <a:ext cx="4603377" cy="307777"/>
          </a:xfrm>
        </p:spPr>
        <p:txBody>
          <a:bodyPr/>
          <a:lstStyle/>
          <a:p>
            <a:r>
              <a:rPr kumimoji="1" lang="en-US" altLang="ko-KR" dirty="0"/>
              <a:t>STUDY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7647B-D389-7044-8D22-3A4F6BCA1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2020.12.12</a:t>
            </a:r>
          </a:p>
          <a:p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B2E2AB-B64F-5745-B2CC-DA305CBDB9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안드로이드 </a:t>
            </a:r>
            <a:r>
              <a:rPr kumimoji="1" lang="en-US" altLang="ko-KR" dirty="0"/>
              <a:t>9</a:t>
            </a:r>
            <a:r>
              <a:rPr kumimoji="1" lang="ko-KR" altLang="en-US" dirty="0"/>
              <a:t>기 </a:t>
            </a:r>
            <a:r>
              <a:rPr kumimoji="1" lang="ko-KR" altLang="en-US" dirty="0" err="1"/>
              <a:t>강다현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68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D04DCD-6106-7D47-A666-0B126495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B6838-185B-FE4F-94B6-1108E6F8CC10}"/>
              </a:ext>
            </a:extLst>
          </p:cNvPr>
          <p:cNvSpPr txBox="1"/>
          <p:nvPr/>
        </p:nvSpPr>
        <p:spPr>
          <a:xfrm>
            <a:off x="940920" y="432945"/>
            <a:ext cx="8502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MVP Architecture - Presenter , View (Model </a:t>
            </a:r>
            <a:r>
              <a:rPr kumimoji="1" lang="ko-KR" altLang="en-US" sz="3200" dirty="0"/>
              <a:t>생략</a:t>
            </a:r>
            <a:r>
              <a:rPr kumimoji="1" lang="en-US" altLang="ko-KR" sz="3200" dirty="0"/>
              <a:t>)</a:t>
            </a:r>
            <a:endParaRPr kumimoji="1"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61DE934-5C80-4541-81BD-A01BBAFC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8" y="1206659"/>
            <a:ext cx="7708900" cy="22733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E88FDC4-1C55-9740-9481-24564A92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655" y="1992132"/>
            <a:ext cx="8192786" cy="48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9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D04DCD-6106-7D47-A666-0B126495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335C8-2002-6147-92D7-44EAC4E4B49F}"/>
              </a:ext>
            </a:extLst>
          </p:cNvPr>
          <p:cNvSpPr txBox="1"/>
          <p:nvPr/>
        </p:nvSpPr>
        <p:spPr>
          <a:xfrm>
            <a:off x="1577354" y="2300907"/>
            <a:ext cx="8545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/>
              <a:t>장점으로는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View</a:t>
            </a:r>
            <a:r>
              <a:rPr kumimoji="1" lang="ko-KR" altLang="en-US" sz="2800" dirty="0"/>
              <a:t>와 </a:t>
            </a:r>
            <a:r>
              <a:rPr kumimoji="1" lang="en-US" altLang="ko-KR" sz="2800" dirty="0"/>
              <a:t>Model</a:t>
            </a:r>
            <a:r>
              <a:rPr kumimoji="1" lang="ko-KR" altLang="en-US" sz="2800" dirty="0"/>
              <a:t>간의 의존성이 없고</a:t>
            </a:r>
            <a:endParaRPr kumimoji="1" lang="en-US" altLang="ko-KR" sz="2800" dirty="0"/>
          </a:p>
          <a:p>
            <a:r>
              <a:rPr kumimoji="1" lang="en-US" altLang="ko-KR" sz="2800" dirty="0"/>
              <a:t>UI</a:t>
            </a:r>
            <a:r>
              <a:rPr kumimoji="1" lang="ko-KR" altLang="en-US" sz="2800" dirty="0"/>
              <a:t>와 비즈니스 </a:t>
            </a:r>
            <a:r>
              <a:rPr kumimoji="1" lang="ko-KR" altLang="en-US" sz="2800" dirty="0" err="1"/>
              <a:t>로직</a:t>
            </a:r>
            <a:r>
              <a:rPr kumimoji="1" lang="ko-KR" altLang="en-US" sz="2800" dirty="0"/>
              <a:t> 분리로 유닛테스트가 수월해진다</a:t>
            </a:r>
            <a:r>
              <a:rPr kumimoji="1" lang="en-US" altLang="ko-KR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6A63E-B646-9B4F-BB06-A7B43A43610D}"/>
              </a:ext>
            </a:extLst>
          </p:cNvPr>
          <p:cNvSpPr txBox="1"/>
          <p:nvPr/>
        </p:nvSpPr>
        <p:spPr>
          <a:xfrm>
            <a:off x="1506673" y="4110977"/>
            <a:ext cx="97161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단점으로는  </a:t>
            </a:r>
            <a:r>
              <a:rPr kumimoji="1" lang="en-US" altLang="ko-KR" sz="2800" dirty="0"/>
              <a:t>View</a:t>
            </a:r>
            <a:r>
              <a:rPr kumimoji="1" lang="ko-KR" altLang="en-US" sz="2800" dirty="0"/>
              <a:t>와 </a:t>
            </a:r>
            <a:r>
              <a:rPr kumimoji="1" lang="en-US" altLang="ko-KR" sz="2800" dirty="0"/>
              <a:t>Presenter</a:t>
            </a:r>
            <a:r>
              <a:rPr kumimoji="1" lang="ko-KR" altLang="en-US" sz="2800" dirty="0"/>
              <a:t> 간의 의존성이 높아지고</a:t>
            </a:r>
            <a:r>
              <a:rPr kumimoji="1" lang="en-US" altLang="ko-KR" sz="2800" dirty="0"/>
              <a:t>,</a:t>
            </a:r>
          </a:p>
          <a:p>
            <a:r>
              <a:rPr kumimoji="1" lang="en-US" altLang="ko-KR" sz="2800" dirty="0"/>
              <a:t>1:1</a:t>
            </a:r>
            <a:r>
              <a:rPr kumimoji="1" lang="ko-KR" altLang="en-US" sz="2800" dirty="0"/>
              <a:t> 관계 유지로 재사용이 어렵다</a:t>
            </a:r>
            <a:r>
              <a:rPr kumimoji="1" lang="en-US" altLang="ko-KR" sz="2800" dirty="0"/>
              <a:t>.</a:t>
            </a:r>
          </a:p>
          <a:p>
            <a:r>
              <a:rPr kumimoji="1" lang="en-US" altLang="ko-KR" sz="2800" dirty="0"/>
              <a:t>View</a:t>
            </a:r>
            <a:r>
              <a:rPr kumimoji="1" lang="ko-KR" altLang="en-US" sz="2800" dirty="0"/>
              <a:t>가 늘어나면 </a:t>
            </a:r>
            <a:r>
              <a:rPr kumimoji="1" lang="en-US" altLang="ko-KR" sz="2800" dirty="0"/>
              <a:t>Presenter</a:t>
            </a:r>
            <a:r>
              <a:rPr kumimoji="1" lang="ko-KR" altLang="en-US" sz="2800" dirty="0"/>
              <a:t>도 같이 늘어나 클래스가 많아진다</a:t>
            </a:r>
            <a:r>
              <a:rPr kumimoji="1" lang="en-US" altLang="ko-KR" sz="2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B6838-185B-FE4F-94B6-1108E6F8CC10}"/>
              </a:ext>
            </a:extLst>
          </p:cNvPr>
          <p:cNvSpPr txBox="1"/>
          <p:nvPr/>
        </p:nvSpPr>
        <p:spPr>
          <a:xfrm>
            <a:off x="940920" y="432945"/>
            <a:ext cx="313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MVP Architecture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54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9676DE-4A44-2F4B-92AD-1049174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662C3-AAC3-0842-A06E-395B056795C3}"/>
              </a:ext>
            </a:extLst>
          </p:cNvPr>
          <p:cNvSpPr txBox="1"/>
          <p:nvPr/>
        </p:nvSpPr>
        <p:spPr>
          <a:xfrm>
            <a:off x="1359258" y="601426"/>
            <a:ext cx="3509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MVVM Architecture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1E3A1-2F14-A742-8575-73328121ADD0}"/>
              </a:ext>
            </a:extLst>
          </p:cNvPr>
          <p:cNvSpPr txBox="1"/>
          <p:nvPr/>
        </p:nvSpPr>
        <p:spPr>
          <a:xfrm>
            <a:off x="1436592" y="2470402"/>
            <a:ext cx="965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MVP</a:t>
            </a:r>
            <a:r>
              <a:rPr kumimoji="1" lang="ko-KR" altLang="en-US" sz="2400" dirty="0"/>
              <a:t>에서는 </a:t>
            </a:r>
            <a:r>
              <a:rPr kumimoji="1" lang="en-US" altLang="ko-KR" sz="2400" dirty="0"/>
              <a:t>View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Presenter</a:t>
            </a:r>
            <a:r>
              <a:rPr kumimoji="1" lang="ko-KR" altLang="en-US" sz="2400" dirty="0"/>
              <a:t>가 강하게 결합하여 있다는 문제점이 있다</a:t>
            </a:r>
            <a:r>
              <a:rPr kumimoji="1" lang="en-US" altLang="ko-KR" sz="2400" dirty="0"/>
              <a:t>!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EEF0B-4916-FF4E-942D-747FA689C924}"/>
              </a:ext>
            </a:extLst>
          </p:cNvPr>
          <p:cNvSpPr txBox="1"/>
          <p:nvPr/>
        </p:nvSpPr>
        <p:spPr>
          <a:xfrm>
            <a:off x="1436592" y="4194985"/>
            <a:ext cx="8373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MVVM</a:t>
            </a:r>
            <a:r>
              <a:rPr kumimoji="1" lang="ko-KR" altLang="en-US" sz="2400" dirty="0"/>
              <a:t>에서는 데이터 바인딩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LiveData</a:t>
            </a:r>
            <a:r>
              <a:rPr kumimoji="1" lang="ko-KR" altLang="en-US" sz="2400" dirty="0"/>
              <a:t>등을 통해 </a:t>
            </a:r>
            <a:endParaRPr kumimoji="1" lang="en-US" altLang="ko-KR" sz="2400" dirty="0"/>
          </a:p>
          <a:p>
            <a:r>
              <a:rPr kumimoji="1" lang="en-US" altLang="ko-KR" sz="2400" dirty="0"/>
              <a:t>View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Presenter</a:t>
            </a:r>
            <a:r>
              <a:rPr kumimoji="1" lang="ko-KR" altLang="en-US" sz="2400" dirty="0"/>
              <a:t>가 강하게 연결되었던 점을 끊는데 집중한다</a:t>
            </a:r>
            <a:r>
              <a:rPr kumimoji="1" lang="en-US" altLang="ko-KR" sz="2400" dirty="0"/>
              <a:t>!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315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9676DE-4A44-2F4B-92AD-1049174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F925F-A7E8-9E42-A05F-46BF9104B031}"/>
              </a:ext>
            </a:extLst>
          </p:cNvPr>
          <p:cNvSpPr txBox="1"/>
          <p:nvPr/>
        </p:nvSpPr>
        <p:spPr>
          <a:xfrm>
            <a:off x="1115633" y="5794909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 MVP</a:t>
            </a:r>
            <a:r>
              <a:rPr kumimoji="1" lang="ko-KR" altLang="en-US" sz="2400" dirty="0" err="1"/>
              <a:t>와의</a:t>
            </a:r>
            <a:r>
              <a:rPr kumimoji="1" lang="ko-KR" altLang="en-US" sz="2400" dirty="0"/>
              <a:t> 차이는</a:t>
            </a:r>
            <a:r>
              <a:rPr kumimoji="1" lang="en-US" altLang="ko-KR" sz="2400" dirty="0"/>
              <a:t>??</a:t>
            </a:r>
            <a:endParaRPr kumimoji="1" lang="ko-Kore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2FC2B4-7FEB-704E-B871-1F1884AD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2" y="1171229"/>
            <a:ext cx="8018866" cy="4112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E662C3-AAC3-0842-A06E-395B056795C3}"/>
              </a:ext>
            </a:extLst>
          </p:cNvPr>
          <p:cNvSpPr txBox="1"/>
          <p:nvPr/>
        </p:nvSpPr>
        <p:spPr>
          <a:xfrm>
            <a:off x="1359258" y="601426"/>
            <a:ext cx="3509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MVVM Architecture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F244F-4F25-0B40-8B6A-D643F1E08C6D}"/>
              </a:ext>
            </a:extLst>
          </p:cNvPr>
          <p:cNvSpPr txBox="1"/>
          <p:nvPr/>
        </p:nvSpPr>
        <p:spPr>
          <a:xfrm>
            <a:off x="4354268" y="5791390"/>
            <a:ext cx="750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View</a:t>
            </a:r>
            <a:r>
              <a:rPr kumimoji="1" lang="ko-KR" altLang="en-US" sz="2000" dirty="0"/>
              <a:t>와 </a:t>
            </a:r>
            <a:r>
              <a:rPr kumimoji="1" lang="en-US" altLang="ko-KR" sz="2000" dirty="0" err="1"/>
              <a:t>ViewModel</a:t>
            </a:r>
            <a:r>
              <a:rPr kumimoji="1" lang="ko-KR" altLang="en-US" sz="2000" dirty="0"/>
              <a:t>  사이의 점선</a:t>
            </a:r>
            <a:r>
              <a:rPr kumimoji="1" lang="en-US" altLang="ko-KR" sz="2000" dirty="0"/>
              <a:t>!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ViewModel</a:t>
            </a:r>
            <a:r>
              <a:rPr kumimoji="1" lang="ko-KR" altLang="en-US" sz="2000" dirty="0"/>
              <a:t>은 </a:t>
            </a:r>
            <a:r>
              <a:rPr kumimoji="1" lang="en-US" altLang="ko-KR" sz="2000" dirty="0"/>
              <a:t>View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몰라야한다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33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9676DE-4A44-2F4B-92AD-1049174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662C3-AAC3-0842-A06E-395B056795C3}"/>
              </a:ext>
            </a:extLst>
          </p:cNvPr>
          <p:cNvSpPr txBox="1"/>
          <p:nvPr/>
        </p:nvSpPr>
        <p:spPr>
          <a:xfrm>
            <a:off x="1359258" y="601426"/>
            <a:ext cx="3509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MVVM Architecture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1AD28-CA4C-2647-83CF-9C8F093C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52643"/>
            <a:ext cx="9867900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2295FF-9217-3746-B32E-04FD61DF951D}"/>
              </a:ext>
            </a:extLst>
          </p:cNvPr>
          <p:cNvSpPr txBox="1"/>
          <p:nvPr/>
        </p:nvSpPr>
        <p:spPr>
          <a:xfrm>
            <a:off x="1637315" y="4235860"/>
            <a:ext cx="646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ViewModel</a:t>
            </a:r>
            <a:r>
              <a:rPr kumimoji="1" lang="ko-KR" altLang="en-US" dirty="0"/>
              <a:t>은 데이터를 가지고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Observable </a:t>
            </a:r>
            <a:r>
              <a:rPr kumimoji="1" lang="ko-KR" altLang="en-US" dirty="0"/>
              <a:t>타입으로 관리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A5DCC-0893-9442-A46E-0E9E9CBA5C7B}"/>
              </a:ext>
            </a:extLst>
          </p:cNvPr>
          <p:cNvSpPr txBox="1"/>
          <p:nvPr/>
        </p:nvSpPr>
        <p:spPr>
          <a:xfrm>
            <a:off x="1637315" y="483602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모든</a:t>
            </a:r>
            <a:r>
              <a:rPr kumimoji="1" lang="ko-KR" altLang="en-US" dirty="0"/>
              <a:t> 데이터는 </a:t>
            </a:r>
            <a:r>
              <a:rPr kumimoji="1" lang="en-US" altLang="ko-KR" dirty="0" err="1"/>
              <a:t>ViewModel</a:t>
            </a:r>
            <a:r>
              <a:rPr kumimoji="1" lang="ko-KR" altLang="en-US" dirty="0"/>
              <a:t>이 가진다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8E4C3-9F65-214E-8A6D-205715B03A46}"/>
              </a:ext>
            </a:extLst>
          </p:cNvPr>
          <p:cNvSpPr txBox="1"/>
          <p:nvPr/>
        </p:nvSpPr>
        <p:spPr>
          <a:xfrm>
            <a:off x="1637315" y="5436190"/>
            <a:ext cx="689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View</a:t>
            </a:r>
            <a:r>
              <a:rPr kumimoji="1" lang="ko-Kore-KR" altLang="en-US" dirty="0"/>
              <a:t>들이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ViewModel</a:t>
            </a:r>
            <a:r>
              <a:rPr kumimoji="1" lang="ko-KR" altLang="en-US" dirty="0"/>
              <a:t>에게 데이터를 구독 요청하여 화면에 나타낸다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F752C-D635-F843-A46F-73F1C8D0ED68}"/>
              </a:ext>
            </a:extLst>
          </p:cNvPr>
          <p:cNvSpPr txBox="1"/>
          <p:nvPr/>
        </p:nvSpPr>
        <p:spPr>
          <a:xfrm>
            <a:off x="1637315" y="6071908"/>
            <a:ext cx="687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ViewModel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View</a:t>
            </a:r>
            <a:r>
              <a:rPr kumimoji="1" lang="ko-KR" altLang="en-US" dirty="0"/>
              <a:t>에 의존성을 갖지 않도록 </a:t>
            </a:r>
            <a:r>
              <a:rPr kumimoji="1" lang="en-US" altLang="ko-KR" dirty="0" err="1"/>
              <a:t>DataBinding</a:t>
            </a:r>
            <a:r>
              <a:rPr kumimoji="1" lang="ko-KR" altLang="en-US" dirty="0"/>
              <a:t>을 사용한다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9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9676DE-4A44-2F4B-92AD-1049174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662C3-AAC3-0842-A06E-395B056795C3}"/>
              </a:ext>
            </a:extLst>
          </p:cNvPr>
          <p:cNvSpPr txBox="1"/>
          <p:nvPr/>
        </p:nvSpPr>
        <p:spPr>
          <a:xfrm>
            <a:off x="1359258" y="601426"/>
            <a:ext cx="239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AAC </a:t>
            </a:r>
            <a:r>
              <a:rPr kumimoji="1" lang="en-US" altLang="ko-KR" sz="3200" dirty="0" err="1"/>
              <a:t>LiveData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3ABA4D-2C06-EA49-9ACC-C4CD4369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7" y="2300940"/>
            <a:ext cx="6108172" cy="39688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261D4E7-274C-FA43-89E1-5065FF56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24" y="1879113"/>
            <a:ext cx="5384800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A44100-ED27-BD43-9A30-6EA7EAC40813}"/>
              </a:ext>
            </a:extLst>
          </p:cNvPr>
          <p:cNvSpPr txBox="1"/>
          <p:nvPr/>
        </p:nvSpPr>
        <p:spPr>
          <a:xfrm>
            <a:off x="2178298" y="153622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ViewModel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ADBDD-4CA5-204F-91B0-7A3C319B65FF}"/>
              </a:ext>
            </a:extLst>
          </p:cNvPr>
          <p:cNvSpPr txBox="1"/>
          <p:nvPr/>
        </p:nvSpPr>
        <p:spPr>
          <a:xfrm>
            <a:off x="2326546" y="336496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Activity</a:t>
            </a:r>
            <a:endParaRPr kumimoji="1" lang="ko-Kore-KR" altLang="en-US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93A58888-3912-334E-9496-617D20B4A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60" y="4122540"/>
            <a:ext cx="6201323" cy="22338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86F265-7244-0346-85D8-ACE16AB63D2A}"/>
              </a:ext>
            </a:extLst>
          </p:cNvPr>
          <p:cNvSpPr txBox="1"/>
          <p:nvPr/>
        </p:nvSpPr>
        <p:spPr>
          <a:xfrm>
            <a:off x="4204138" y="471902"/>
            <a:ext cx="483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관찰이 가능한</a:t>
            </a:r>
            <a:r>
              <a:rPr lang="en-US" altLang="ko-KR" dirty="0"/>
              <a:t>(</a:t>
            </a:r>
            <a:r>
              <a:rPr lang="en" altLang="ko-Kore-KR" dirty="0"/>
              <a:t>Observable) </a:t>
            </a:r>
            <a:r>
              <a:rPr lang="ko-KR" altLang="en-US" dirty="0"/>
              <a:t>데이터 홀더 클래스</a:t>
            </a:r>
            <a:endParaRPr lang="en-US" altLang="ko-KR" dirty="0"/>
          </a:p>
          <a:p>
            <a:r>
              <a:rPr kumimoji="1" lang="ko-KR" altLang="en-US" dirty="0"/>
              <a:t>라이프사이클을 인식한다는 장점이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98992A60-A1A8-6B44-953D-D6AB547BA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665" y="3915120"/>
            <a:ext cx="5773159" cy="20795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E60061-463B-A047-8B19-6A0E3E90DAD4}"/>
              </a:ext>
            </a:extLst>
          </p:cNvPr>
          <p:cNvSpPr txBox="1"/>
          <p:nvPr/>
        </p:nvSpPr>
        <p:spPr>
          <a:xfrm>
            <a:off x="8056179" y="336496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LiveData</a:t>
            </a:r>
            <a:r>
              <a:rPr kumimoji="1" lang="ko-KR" altLang="en-US" dirty="0"/>
              <a:t> 적용 </a:t>
            </a:r>
            <a:r>
              <a:rPr kumimoji="1" lang="en-US" altLang="ko-Kore-KR" dirty="0"/>
              <a:t>Activity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4F0CC6-B4E8-2648-9D95-E4DE03D45F57}"/>
              </a:ext>
            </a:extLst>
          </p:cNvPr>
          <p:cNvSpPr txBox="1"/>
          <p:nvPr/>
        </p:nvSpPr>
        <p:spPr>
          <a:xfrm>
            <a:off x="7803621" y="1257392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LiveData</a:t>
            </a:r>
            <a:r>
              <a:rPr kumimoji="1" lang="ko-KR" altLang="en-US" dirty="0"/>
              <a:t> 적용 </a:t>
            </a:r>
            <a:r>
              <a:rPr kumimoji="1" lang="en-US" altLang="ko-Kore-KR" dirty="0" err="1"/>
              <a:t>ViewModel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46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F51C28-E9D0-174D-B5F1-CA25D72A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0E95F-B0B7-BA4D-845A-909E5B7D64DE}"/>
              </a:ext>
            </a:extLst>
          </p:cNvPr>
          <p:cNvSpPr txBox="1"/>
          <p:nvPr/>
        </p:nvSpPr>
        <p:spPr>
          <a:xfrm>
            <a:off x="1117521" y="433260"/>
            <a:ext cx="4075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/>
              <a:t>구글 권장 </a:t>
            </a:r>
            <a:r>
              <a:rPr kumimoji="1" lang="en-US" altLang="ko-KR" sz="3200" dirty="0"/>
              <a:t>Architecture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401F77-FD7C-C541-9756-40216CE93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07" y="809730"/>
            <a:ext cx="8485001" cy="6363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C8E67E-29BF-7C40-97FA-F68941F0BCF0}"/>
              </a:ext>
            </a:extLst>
          </p:cNvPr>
          <p:cNvSpPr txBox="1"/>
          <p:nvPr/>
        </p:nvSpPr>
        <p:spPr>
          <a:xfrm>
            <a:off x="7020239" y="2638097"/>
            <a:ext cx="415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여기서의 </a:t>
            </a:r>
            <a:r>
              <a:rPr kumimoji="1" lang="en-US" altLang="ko-KR" dirty="0" err="1"/>
              <a:t>ViewModel</a:t>
            </a:r>
            <a:r>
              <a:rPr kumimoji="1" lang="ko-KR" altLang="en-US" dirty="0"/>
              <a:t>가</a:t>
            </a:r>
            <a:r>
              <a:rPr kumimoji="1" lang="en-US" altLang="ko-KR" dirty="0"/>
              <a:t> AAC </a:t>
            </a:r>
            <a:r>
              <a:rPr kumimoji="1" lang="en-US" altLang="ko-KR" dirty="0" err="1"/>
              <a:t>ViewModel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1322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8ECB66-270D-6843-92DD-EDA563EF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A92AF-1458-0848-AED1-EC0299C700C0}"/>
              </a:ext>
            </a:extLst>
          </p:cNvPr>
          <p:cNvSpPr txBox="1"/>
          <p:nvPr/>
        </p:nvSpPr>
        <p:spPr>
          <a:xfrm>
            <a:off x="1710658" y="530040"/>
            <a:ext cx="6568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AAC </a:t>
            </a:r>
            <a:r>
              <a:rPr kumimoji="1" lang="en-US" altLang="ko-Kore-KR" sz="3200" dirty="0" err="1"/>
              <a:t>ViewModel</a:t>
            </a:r>
            <a:r>
              <a:rPr kumimoji="1" lang="en-US" altLang="ko-Kore-KR" sz="3200" dirty="0"/>
              <a:t> vs MVVM </a:t>
            </a:r>
            <a:r>
              <a:rPr kumimoji="1" lang="en-US" altLang="ko-Kore-KR" sz="3200" dirty="0" err="1"/>
              <a:t>ViewModel</a:t>
            </a:r>
            <a:endParaRPr kumimoji="1" lang="ko-Kore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F867-C108-CE46-AE4D-1BE290EE3EF4}"/>
              </a:ext>
            </a:extLst>
          </p:cNvPr>
          <p:cNvSpPr txBox="1"/>
          <p:nvPr/>
        </p:nvSpPr>
        <p:spPr>
          <a:xfrm>
            <a:off x="729935" y="5710630"/>
            <a:ext cx="110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고민해볼</a:t>
            </a:r>
            <a:r>
              <a:rPr kumimoji="1" lang="ko-KR" altLang="en-US" dirty="0"/>
              <a:t> 부분</a:t>
            </a:r>
            <a:r>
              <a:rPr kumimoji="1" lang="en-US" altLang="ko-KR" dirty="0"/>
              <a:t> : </a:t>
            </a:r>
            <a:r>
              <a:rPr kumimoji="1" lang="ko-KR" altLang="en-US" dirty="0"/>
              <a:t>그렇다면 </a:t>
            </a:r>
            <a:r>
              <a:rPr kumimoji="1" lang="en-US" altLang="ko-KR" dirty="0"/>
              <a:t>AAC </a:t>
            </a:r>
            <a:r>
              <a:rPr kumimoji="1" lang="en-US" altLang="ko-KR" dirty="0" err="1"/>
              <a:t>ViewModel</a:t>
            </a:r>
            <a:r>
              <a:rPr kumimoji="1" lang="ko-KR" altLang="en-US" dirty="0"/>
              <a:t>을 쓰고 </a:t>
            </a:r>
            <a:r>
              <a:rPr kumimoji="1" lang="en-US" altLang="ko-KR" dirty="0"/>
              <a:t>MVVM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ViewModel</a:t>
            </a:r>
            <a:r>
              <a:rPr kumimoji="1" lang="ko-KR" altLang="en-US" dirty="0"/>
              <a:t>을 구현하는 데 있어 아무 제약이 없을까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EEE70-C6B3-EE42-B764-69BFA5D0A238}"/>
              </a:ext>
            </a:extLst>
          </p:cNvPr>
          <p:cNvSpPr txBox="1"/>
          <p:nvPr/>
        </p:nvSpPr>
        <p:spPr>
          <a:xfrm>
            <a:off x="2222340" y="1898248"/>
            <a:ext cx="16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AAC </a:t>
            </a:r>
            <a:r>
              <a:rPr kumimoji="1" lang="en-US" altLang="ko-Kore-KR" dirty="0" err="1"/>
              <a:t>ViewModel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56BC3-7BDA-E545-A6B5-60E1ADA161EA}"/>
              </a:ext>
            </a:extLst>
          </p:cNvPr>
          <p:cNvSpPr txBox="1"/>
          <p:nvPr/>
        </p:nvSpPr>
        <p:spPr>
          <a:xfrm>
            <a:off x="4097561" y="1267882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/>
              <a:t>아예</a:t>
            </a:r>
            <a:r>
              <a:rPr kumimoji="1" lang="ko-KR" altLang="en-US" sz="2800" dirty="0"/>
              <a:t> 다른 것</a:t>
            </a:r>
            <a:r>
              <a:rPr kumimoji="1" lang="en-US" altLang="ko-KR" sz="2800" dirty="0"/>
              <a:t>!</a:t>
            </a:r>
            <a:endParaRPr kumimoji="1" lang="ko-Kore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842C3-3832-B74D-A9CA-1CFA5A622D7B}"/>
              </a:ext>
            </a:extLst>
          </p:cNvPr>
          <p:cNvSpPr txBox="1"/>
          <p:nvPr/>
        </p:nvSpPr>
        <p:spPr>
          <a:xfrm>
            <a:off x="6528122" y="1898248"/>
            <a:ext cx="196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MVVM </a:t>
            </a:r>
            <a:r>
              <a:rPr kumimoji="1" lang="en-US" altLang="ko-Kore-KR" dirty="0" err="1"/>
              <a:t>ViewModel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7AC2F-3952-344E-9F76-D772CE98CBF8}"/>
              </a:ext>
            </a:extLst>
          </p:cNvPr>
          <p:cNvSpPr txBox="1"/>
          <p:nvPr/>
        </p:nvSpPr>
        <p:spPr>
          <a:xfrm>
            <a:off x="1027650" y="2775032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⭐️ </a:t>
            </a:r>
            <a:r>
              <a:rPr kumimoji="1" lang="ko-Kore-KR" altLang="en-US" dirty="0"/>
              <a:t>화면회전시</a:t>
            </a:r>
            <a:r>
              <a:rPr kumimoji="1" lang="ko-KR" altLang="en-US" dirty="0"/>
              <a:t> 데이터 유지를 위한 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FD8DF-F511-674A-AABA-22405FE77549}"/>
              </a:ext>
            </a:extLst>
          </p:cNvPr>
          <p:cNvSpPr txBox="1"/>
          <p:nvPr/>
        </p:nvSpPr>
        <p:spPr>
          <a:xfrm>
            <a:off x="1027650" y="3487109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⭐️ </a:t>
            </a:r>
            <a:r>
              <a:rPr kumimoji="1" lang="en-US" altLang="ko-Kore-KR" dirty="0"/>
              <a:t>Activity, Fragment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따라서 유지된다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11462-03FD-A341-ACED-6F735EE22D5E}"/>
              </a:ext>
            </a:extLst>
          </p:cNvPr>
          <p:cNvSpPr txBox="1"/>
          <p:nvPr/>
        </p:nvSpPr>
        <p:spPr>
          <a:xfrm>
            <a:off x="1015711" y="4219376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⭐️ </a:t>
            </a:r>
            <a:r>
              <a:rPr kumimoji="1" lang="ko-Kore-KR" altLang="en-US" dirty="0"/>
              <a:t>프래그먼트</a:t>
            </a:r>
            <a:r>
              <a:rPr kumimoji="1" lang="ko-KR" altLang="en-US" dirty="0"/>
              <a:t> 사이에 데이터 </a:t>
            </a:r>
            <a:r>
              <a:rPr kumimoji="1" lang="ko-KR" altLang="en-US" dirty="0" err="1"/>
              <a:t>공유시에도</a:t>
            </a:r>
            <a:r>
              <a:rPr kumimoji="1" lang="ko-KR" altLang="en-US" dirty="0"/>
              <a:t> 용이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D17B8-9208-F74B-9A2F-FBA65BB4EE28}"/>
              </a:ext>
            </a:extLst>
          </p:cNvPr>
          <p:cNvSpPr txBox="1"/>
          <p:nvPr/>
        </p:nvSpPr>
        <p:spPr>
          <a:xfrm>
            <a:off x="6528122" y="3521632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🔥 </a:t>
            </a:r>
            <a:r>
              <a:rPr kumimoji="1" lang="en-US" altLang="ko-Kore-KR" dirty="0"/>
              <a:t>View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글루</a:t>
            </a:r>
            <a:r>
              <a:rPr kumimoji="1" lang="ko-KR" altLang="en-US" dirty="0"/>
              <a:t> 코드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C2C9D-A4B4-9240-85B7-FDB5659B4566}"/>
              </a:ext>
            </a:extLst>
          </p:cNvPr>
          <p:cNvSpPr txBox="1"/>
          <p:nvPr/>
        </p:nvSpPr>
        <p:spPr>
          <a:xfrm>
            <a:off x="6528122" y="4219376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🔥 </a:t>
            </a:r>
            <a:r>
              <a:rPr kumimoji="1" lang="en-US" altLang="ko-Kore-KR" dirty="0"/>
              <a:t>View </a:t>
            </a:r>
            <a:r>
              <a:rPr kumimoji="1" lang="en-US" altLang="ko-Kore-KR" dirty="0" err="1"/>
              <a:t>ViewModel</a:t>
            </a:r>
            <a:r>
              <a:rPr kumimoji="1" lang="ko-KR" altLang="en-US" dirty="0"/>
              <a:t>이 </a:t>
            </a:r>
            <a:r>
              <a:rPr kumimoji="1" lang="en-US" altLang="ko-Kore-KR" dirty="0"/>
              <a:t>N:M </a:t>
            </a:r>
            <a:r>
              <a:rPr kumimoji="1" lang="ko-KR" altLang="en-US" dirty="0"/>
              <a:t>관계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878CF-A8A3-CE4A-BFE3-4243520FD653}"/>
              </a:ext>
            </a:extLst>
          </p:cNvPr>
          <p:cNvSpPr txBox="1"/>
          <p:nvPr/>
        </p:nvSpPr>
        <p:spPr>
          <a:xfrm>
            <a:off x="2427890" y="5182286"/>
            <a:ext cx="633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AAC </a:t>
            </a:r>
            <a:r>
              <a:rPr kumimoji="1" lang="en-US" altLang="ko-KR" dirty="0" err="1"/>
              <a:t>ViewModel</a:t>
            </a:r>
            <a:r>
              <a:rPr kumimoji="1" lang="ko-KR" altLang="en-US" dirty="0"/>
              <a:t>을 쓰면서 </a:t>
            </a:r>
            <a:r>
              <a:rPr kumimoji="1" lang="en-US" altLang="ko-KR" dirty="0"/>
              <a:t>MVVM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ViewModel</a:t>
            </a:r>
            <a:r>
              <a:rPr kumimoji="1" lang="ko-KR" altLang="en-US" dirty="0"/>
              <a:t>을 구현할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2F3BE-8629-494D-BECA-FC74BB3B7C8D}"/>
              </a:ext>
            </a:extLst>
          </p:cNvPr>
          <p:cNvSpPr txBox="1"/>
          <p:nvPr/>
        </p:nvSpPr>
        <p:spPr>
          <a:xfrm>
            <a:off x="6528122" y="277503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🔥  </a:t>
            </a:r>
            <a:r>
              <a:rPr kumimoji="1" lang="en-US" altLang="ko-KR" dirty="0"/>
              <a:t>MVVM </a:t>
            </a:r>
            <a:r>
              <a:rPr kumimoji="1" lang="ko-KR" altLang="en-US" dirty="0" err="1"/>
              <a:t>아키텍쳐의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역할군</a:t>
            </a:r>
            <a:r>
              <a:rPr kumimoji="1" lang="ko-KR" altLang="en-US" dirty="0"/>
              <a:t> 중 하나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42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9676DE-4A44-2F4B-92AD-1049174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662C3-AAC3-0842-A06E-395B056795C3}"/>
              </a:ext>
            </a:extLst>
          </p:cNvPr>
          <p:cNvSpPr txBox="1"/>
          <p:nvPr/>
        </p:nvSpPr>
        <p:spPr>
          <a:xfrm>
            <a:off x="1359258" y="601426"/>
            <a:ext cx="483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MVVM Architecture</a:t>
            </a:r>
            <a:r>
              <a:rPr kumimoji="1" lang="ko-KR" altLang="en-US" sz="3200" dirty="0"/>
              <a:t> 장단점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C5815-E616-7644-AC7C-78C93E17B470}"/>
              </a:ext>
            </a:extLst>
          </p:cNvPr>
          <p:cNvSpPr txBox="1"/>
          <p:nvPr/>
        </p:nvSpPr>
        <p:spPr>
          <a:xfrm>
            <a:off x="1359258" y="2233448"/>
            <a:ext cx="87559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장점으로는 </a:t>
            </a:r>
            <a:r>
              <a:rPr lang="en" altLang="ko-Kore-KR" dirty="0"/>
              <a:t>MVVM </a:t>
            </a:r>
            <a:r>
              <a:rPr lang="ko-KR" altLang="en-US" dirty="0"/>
              <a:t>패턴은 </a:t>
            </a:r>
            <a:r>
              <a:rPr lang="en" altLang="ko-Kore-KR" dirty="0"/>
              <a:t>View</a:t>
            </a:r>
            <a:r>
              <a:rPr lang="ko-KR" altLang="en-US" dirty="0"/>
              <a:t>와 </a:t>
            </a:r>
            <a:r>
              <a:rPr lang="en" altLang="ko-Kore-KR" dirty="0"/>
              <a:t>Model </a:t>
            </a:r>
            <a:r>
              <a:rPr lang="ko-KR" altLang="en-US" dirty="0"/>
              <a:t>사이의 의존성이 없다는 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" altLang="ko-Kore-KR" dirty="0"/>
              <a:t>Data Binding</a:t>
            </a:r>
            <a:r>
              <a:rPr lang="ko-KR" altLang="en-US" dirty="0"/>
              <a:t>을 사용하여 </a:t>
            </a:r>
            <a:r>
              <a:rPr lang="en" altLang="ko-Kore-KR" dirty="0"/>
              <a:t>View</a:t>
            </a:r>
            <a:r>
              <a:rPr lang="ko-KR" altLang="en-US" dirty="0"/>
              <a:t>와 </a:t>
            </a:r>
            <a:r>
              <a:rPr lang="en" altLang="ko-Kore-KR" dirty="0"/>
              <a:t>View Model </a:t>
            </a:r>
            <a:r>
              <a:rPr lang="ko-KR" altLang="en-US" dirty="0"/>
              <a:t>사이의 의존성 또한 없앴다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각각의 부분은 독립적이기 때문에 모듈화 하여 개발할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유닛 테스트도 용이</a:t>
            </a:r>
            <a:r>
              <a:rPr lang="en-US" altLang="ko-KR" dirty="0"/>
              <a:t>!</a:t>
            </a:r>
            <a:br>
              <a:rPr lang="ko-KR" altLang="en-US" dirty="0"/>
            </a:b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C3BCC-FA9A-4045-AEE7-661D8C5C49C2}"/>
              </a:ext>
            </a:extLst>
          </p:cNvPr>
          <p:cNvSpPr txBox="1"/>
          <p:nvPr/>
        </p:nvSpPr>
        <p:spPr>
          <a:xfrm>
            <a:off x="1359258" y="4802730"/>
            <a:ext cx="855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단점으로는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설계가</a:t>
            </a:r>
            <a:r>
              <a:rPr kumimoji="1" lang="ko-KR" altLang="en-US" dirty="0"/>
              <a:t> 쉽지 않다는 점</a:t>
            </a:r>
            <a:r>
              <a:rPr kumimoji="1" lang="en-US" altLang="ko-KR" dirty="0"/>
              <a:t>…</a:t>
            </a:r>
          </a:p>
          <a:p>
            <a:r>
              <a:rPr kumimoji="1" lang="en-US" altLang="ko-Kore-KR" dirty="0" err="1"/>
              <a:t>DataBinding</a:t>
            </a:r>
            <a:r>
              <a:rPr kumimoji="1" lang="ko-KR" altLang="en-US" dirty="0"/>
              <a:t>에 대한 처리가 자동으로 생성되어 </a:t>
            </a:r>
            <a:r>
              <a:rPr kumimoji="1" lang="ko-KR" altLang="en-US" dirty="0" err="1"/>
              <a:t>가독성이</a:t>
            </a:r>
            <a:r>
              <a:rPr kumimoji="1" lang="ko-KR" altLang="en-US" dirty="0"/>
              <a:t> 낮고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디버깅이 어렵다는 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729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FD4DC3-A0B0-5E4D-8001-49389DDD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43D3E-B71A-704B-AA54-60941288F4CB}"/>
              </a:ext>
            </a:extLst>
          </p:cNvPr>
          <p:cNvSpPr txBox="1"/>
          <p:nvPr/>
        </p:nvSpPr>
        <p:spPr>
          <a:xfrm>
            <a:off x="3426371" y="2906891"/>
            <a:ext cx="688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그럼 이제 실습해보자</a:t>
            </a:r>
            <a:r>
              <a:rPr kumimoji="1" lang="en-US" altLang="ko-KR" sz="4000" dirty="0"/>
              <a:t>!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901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3EB32F-4F91-E241-8000-A2462CBEC0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5439" y="2580931"/>
            <a:ext cx="3034559" cy="1242508"/>
          </a:xfrm>
        </p:spPr>
        <p:txBody>
          <a:bodyPr/>
          <a:lstStyle/>
          <a:p>
            <a:r>
              <a:rPr kumimoji="1" lang="en-US" altLang="ko-KR" dirty="0"/>
              <a:t>MVC, MVP Architecture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D58F2-5922-4346-BD6E-B6477B864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8218" y="2563533"/>
            <a:ext cx="428802" cy="393918"/>
          </a:xfrm>
          <a:noFill/>
        </p:spPr>
        <p:txBody>
          <a:bodyPr/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FC4738-2A3D-E44A-8FB8-382AD0FC51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5438" y="3823439"/>
            <a:ext cx="3034559" cy="1459257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MVVM Architecture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DCCAD3-EC7F-4B49-AE0A-F06D96769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88218" y="3827064"/>
            <a:ext cx="428802" cy="393918"/>
          </a:xfrm>
        </p:spPr>
        <p:txBody>
          <a:bodyPr/>
          <a:lstStyle/>
          <a:p>
            <a:r>
              <a:rPr kumimoji="1" lang="en-US" altLang="ko-KR" dirty="0"/>
              <a:t>02</a:t>
            </a:r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5F0DB0B-F735-0E41-9467-3CED13DF1E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55437" y="5009266"/>
            <a:ext cx="2910119" cy="393918"/>
          </a:xfrm>
        </p:spPr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0577EE9-F11F-314F-A4C3-F96CEFC061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9747" y="5088264"/>
            <a:ext cx="428802" cy="393918"/>
          </a:xfrm>
        </p:spPr>
        <p:txBody>
          <a:bodyPr/>
          <a:lstStyle/>
          <a:p>
            <a:r>
              <a:rPr kumimoji="1" lang="en-US" altLang="ko-KR" dirty="0"/>
              <a:t>03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34A0-460E-4B43-90C6-9610C9B99AE1}"/>
              </a:ext>
            </a:extLst>
          </p:cNvPr>
          <p:cNvSpPr txBox="1"/>
          <p:nvPr/>
        </p:nvSpPr>
        <p:spPr>
          <a:xfrm>
            <a:off x="7788218" y="1324588"/>
            <a:ext cx="63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Intro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27DE20BC-F5BB-2C47-BDCA-EB5E8B784E1D}"/>
              </a:ext>
            </a:extLst>
          </p:cNvPr>
          <p:cNvSpPr txBox="1">
            <a:spLocks/>
          </p:cNvSpPr>
          <p:nvPr/>
        </p:nvSpPr>
        <p:spPr>
          <a:xfrm>
            <a:off x="8555438" y="1366764"/>
            <a:ext cx="3034559" cy="124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Architecture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436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ECA92-AD82-E840-B093-81740EAF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3D11E-DB9B-9245-87B4-5602BAD3A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484" y="965689"/>
            <a:ext cx="4603377" cy="307777"/>
          </a:xfrm>
        </p:spPr>
        <p:txBody>
          <a:bodyPr/>
          <a:lstStyle/>
          <a:p>
            <a:r>
              <a:rPr kumimoji="1" lang="en-US" altLang="ko-KR" dirty="0"/>
              <a:t>STUDY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7647B-D389-7044-8D22-3A4F6BCA1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2020.12.12</a:t>
            </a:r>
          </a:p>
          <a:p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B2E2AB-B64F-5745-B2CC-DA305CBDB9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안드로이드 </a:t>
            </a:r>
            <a:r>
              <a:rPr kumimoji="1" lang="en-US" altLang="ko-KR" dirty="0"/>
              <a:t>9</a:t>
            </a:r>
            <a:r>
              <a:rPr kumimoji="1" lang="ko-KR" altLang="en-US" dirty="0"/>
              <a:t>기 </a:t>
            </a:r>
            <a:r>
              <a:rPr kumimoji="1" lang="ko-KR" altLang="en-US" dirty="0" err="1"/>
              <a:t>강다현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F4DCE-1891-494C-A2A8-66DB2EA522F7}"/>
              </a:ext>
            </a:extLst>
          </p:cNvPr>
          <p:cNvSpPr txBox="1"/>
          <p:nvPr/>
        </p:nvSpPr>
        <p:spPr>
          <a:xfrm>
            <a:off x="748260" y="4845337"/>
            <a:ext cx="4714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이미지 </a:t>
            </a:r>
            <a:r>
              <a:rPr kumimoji="1" lang="ko-Kore-KR" altLang="en-US" sz="1400" dirty="0"/>
              <a:t>출처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아키텍쳐를</a:t>
            </a:r>
            <a:r>
              <a:rPr kumimoji="1" lang="ko-KR" altLang="en-US" sz="1400" dirty="0"/>
              <a:t> 알아야 앱 개발이 보인다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74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D5CA06-1A87-1744-96F0-12CD0820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B35F4A-21B1-4845-939E-A2B7D3B3953F}"/>
              </a:ext>
            </a:extLst>
          </p:cNvPr>
          <p:cNvSpPr txBox="1">
            <a:spLocks/>
          </p:cNvSpPr>
          <p:nvPr/>
        </p:nvSpPr>
        <p:spPr>
          <a:xfrm>
            <a:off x="3496710" y="616165"/>
            <a:ext cx="6485490" cy="2812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What is Architecture?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51BC6-9FBB-E34E-9601-CC8AE3D42754}"/>
              </a:ext>
            </a:extLst>
          </p:cNvPr>
          <p:cNvSpPr txBox="1"/>
          <p:nvPr/>
        </p:nvSpPr>
        <p:spPr>
          <a:xfrm>
            <a:off x="3000597" y="3493536"/>
            <a:ext cx="6190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lt"/>
              </a:rPr>
              <a:t>Why we use Architecture?</a:t>
            </a:r>
            <a:endParaRPr kumimoji="1" lang="ko-KR" altLang="en-US" sz="4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6CD4D-4763-7342-AF5E-CB009A53F8DD}"/>
              </a:ext>
            </a:extLst>
          </p:cNvPr>
          <p:cNvSpPr txBox="1"/>
          <p:nvPr/>
        </p:nvSpPr>
        <p:spPr>
          <a:xfrm>
            <a:off x="3477304" y="4550400"/>
            <a:ext cx="5081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더 쉬운 유지보수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협업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테스트 </a:t>
            </a:r>
            <a:endParaRPr kumimoji="1" lang="ko-Kore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19B94-943F-4048-AA5F-58A1E7A98B84}"/>
              </a:ext>
            </a:extLst>
          </p:cNvPr>
          <p:cNvSpPr txBox="1"/>
          <p:nvPr/>
        </p:nvSpPr>
        <p:spPr>
          <a:xfrm>
            <a:off x="4362162" y="1463458"/>
            <a:ext cx="331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다양한 정의가 있다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ABE31-22EB-9C46-BEFD-05C5453AF169}"/>
              </a:ext>
            </a:extLst>
          </p:cNvPr>
          <p:cNvSpPr txBox="1"/>
          <p:nvPr/>
        </p:nvSpPr>
        <p:spPr>
          <a:xfrm>
            <a:off x="1268393" y="2143568"/>
            <a:ext cx="96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위키</a:t>
            </a:r>
            <a:r>
              <a:rPr lang="en-US" altLang="ko-KR" dirty="0"/>
              <a:t>:</a:t>
            </a:r>
            <a:r>
              <a:rPr lang="ko-KR" altLang="en-US" dirty="0"/>
              <a:t> 시스템 목적을 달성하기위해 시스템의 상호작용 등의 시스템 디자인에 대한 제약 및 설계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6275-E592-CC48-9B73-086E7E041333}"/>
              </a:ext>
            </a:extLst>
          </p:cNvPr>
          <p:cNvSpPr txBox="1"/>
          <p:nvPr/>
        </p:nvSpPr>
        <p:spPr>
          <a:xfrm>
            <a:off x="3053336" y="2902778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정말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쉽게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쉽게</a:t>
            </a:r>
            <a:r>
              <a:rPr kumimoji="1" lang="ko-KR" altLang="en-US" dirty="0"/>
              <a:t> 말해서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시스템을 설계하는 것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혹은 그 방식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E438C-BAF0-A848-997F-6A554EDA9776}"/>
              </a:ext>
            </a:extLst>
          </p:cNvPr>
          <p:cNvSpPr txBox="1"/>
          <p:nvPr/>
        </p:nvSpPr>
        <p:spPr>
          <a:xfrm>
            <a:off x="2719213" y="5507754"/>
            <a:ext cx="102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성능</a:t>
            </a:r>
            <a:r>
              <a:rPr kumimoji="1" lang="en-US" altLang="ko-Kore-KR" sz="2400" dirty="0"/>
              <a:t>,</a:t>
            </a:r>
            <a:r>
              <a:rPr kumimoji="1" lang="ko-KR" altLang="en-US" sz="2400" dirty="0"/>
              <a:t> 보안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안정성 등의 측면에서 많은 이점이 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65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6" grpId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D5CA06-1A87-1744-96F0-12CD0820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4264C-D49F-EE49-ACBD-8C927EB736BC}"/>
              </a:ext>
            </a:extLst>
          </p:cNvPr>
          <p:cNvSpPr txBox="1"/>
          <p:nvPr/>
        </p:nvSpPr>
        <p:spPr>
          <a:xfrm>
            <a:off x="3073882" y="825661"/>
            <a:ext cx="6431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여러 우수하신 개발자분들이 고민해서 만든 </a:t>
            </a:r>
            <a:r>
              <a:rPr kumimoji="1" lang="ko-Kore-KR" altLang="en-US" dirty="0"/>
              <a:t>여러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아키텍쳐들</a:t>
            </a:r>
            <a:r>
              <a:rPr kumimoji="1" lang="en-US" altLang="ko-KR" dirty="0"/>
              <a:t>…</a:t>
            </a:r>
          </a:p>
          <a:p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17B5D-8861-5D42-B430-2CE3B9230A0D}"/>
              </a:ext>
            </a:extLst>
          </p:cNvPr>
          <p:cNvSpPr txBox="1"/>
          <p:nvPr/>
        </p:nvSpPr>
        <p:spPr>
          <a:xfrm>
            <a:off x="1789684" y="3127166"/>
            <a:ext cx="128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MVC</a:t>
            </a:r>
            <a:endParaRPr kumimoji="1" lang="ko-Kore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E5D2A-7E23-0C4D-A889-BDDE8D5B603D}"/>
              </a:ext>
            </a:extLst>
          </p:cNvPr>
          <p:cNvSpPr txBox="1"/>
          <p:nvPr/>
        </p:nvSpPr>
        <p:spPr>
          <a:xfrm>
            <a:off x="5192567" y="3127166"/>
            <a:ext cx="1279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MVP</a:t>
            </a:r>
            <a:endParaRPr kumimoji="1" lang="ko-Kore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F50A4-167C-044F-9063-08B8095CDBED}"/>
              </a:ext>
            </a:extLst>
          </p:cNvPr>
          <p:cNvSpPr txBox="1"/>
          <p:nvPr/>
        </p:nvSpPr>
        <p:spPr>
          <a:xfrm>
            <a:off x="8188824" y="3122249"/>
            <a:ext cx="179337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MVVM</a:t>
            </a:r>
          </a:p>
          <a:p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34DD0-A22E-7443-90AD-2ABF073AD06C}"/>
              </a:ext>
            </a:extLst>
          </p:cNvPr>
          <p:cNvSpPr txBox="1"/>
          <p:nvPr/>
        </p:nvSpPr>
        <p:spPr>
          <a:xfrm>
            <a:off x="2306520" y="1577535"/>
            <a:ext cx="804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그</a:t>
            </a:r>
            <a:r>
              <a:rPr kumimoji="1" lang="ko-KR" altLang="en-US" dirty="0"/>
              <a:t> 중 우리는 안드로이드 애플리케이션 설계에 적합한 패턴들을 공부해 볼 예정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63B61-6F7B-FB4B-A1AC-01947C8013A5}"/>
              </a:ext>
            </a:extLst>
          </p:cNvPr>
          <p:cNvSpPr txBox="1"/>
          <p:nvPr/>
        </p:nvSpPr>
        <p:spPr>
          <a:xfrm>
            <a:off x="1408289" y="5076906"/>
            <a:ext cx="10039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중요한 점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같은 패턴이라도 </a:t>
            </a:r>
            <a:r>
              <a:rPr kumimoji="1" lang="en-US" altLang="ko-Kore-KR" sz="2400" dirty="0"/>
              <a:t>Platform</a:t>
            </a:r>
            <a:r>
              <a:rPr kumimoji="1" lang="ko-Kore-KR" altLang="en-US" sz="2400" dirty="0"/>
              <a:t>마다</a:t>
            </a:r>
            <a:r>
              <a:rPr kumimoji="1" lang="ko-KR" altLang="en-US" sz="2400" dirty="0"/>
              <a:t> 다르게 적용되어야 한다</a:t>
            </a:r>
            <a:r>
              <a:rPr kumimoji="1" lang="en-US" altLang="ko-KR" sz="2400" dirty="0"/>
              <a:t>!</a:t>
            </a:r>
          </a:p>
          <a:p>
            <a:r>
              <a:rPr kumimoji="1" lang="ko-KR" altLang="en-US" dirty="0"/>
              <a:t>대표적으로 </a:t>
            </a:r>
            <a:r>
              <a:rPr kumimoji="1" lang="en-US" altLang="ko-KR" b="1" dirty="0"/>
              <a:t>MVC</a:t>
            </a:r>
            <a:r>
              <a:rPr kumimoji="1" lang="ko-KR" altLang="en-US" b="1" dirty="0"/>
              <a:t> 패턴</a:t>
            </a:r>
            <a:r>
              <a:rPr kumimoji="1" lang="ko-KR" altLang="en-US" dirty="0"/>
              <a:t>은 원래 웹에서 넘어온 거라 안드로이드에서는 안 맞는 부분이 있다고 생각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0C1AA-7F66-8248-A007-18E95CFF0802}"/>
              </a:ext>
            </a:extLst>
          </p:cNvPr>
          <p:cNvSpPr txBox="1"/>
          <p:nvPr/>
        </p:nvSpPr>
        <p:spPr>
          <a:xfrm>
            <a:off x="3411741" y="4133770"/>
            <a:ext cx="5198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/>
              <a:t>💡완벽한 정답은 없다</a:t>
            </a:r>
            <a:r>
              <a:rPr kumimoji="1" lang="en-US" altLang="ko-KR" sz="4000" dirty="0"/>
              <a:t>!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38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  <p:bldP spid="9" grpId="0"/>
      <p:bldP spid="1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D5CA06-1A87-1744-96F0-12CD0820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B0D82-9688-4A45-A257-3318243412C8}"/>
              </a:ext>
            </a:extLst>
          </p:cNvPr>
          <p:cNvSpPr txBox="1"/>
          <p:nvPr/>
        </p:nvSpPr>
        <p:spPr>
          <a:xfrm>
            <a:off x="1411569" y="463608"/>
            <a:ext cx="314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MVC Architecture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041E7-FEAD-5943-B724-FC0F55771663}"/>
              </a:ext>
            </a:extLst>
          </p:cNvPr>
          <p:cNvSpPr txBox="1"/>
          <p:nvPr/>
        </p:nvSpPr>
        <p:spPr>
          <a:xfrm>
            <a:off x="1065406" y="2176041"/>
            <a:ext cx="1028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Model :  </a:t>
            </a:r>
            <a:r>
              <a:rPr kumimoji="1" lang="ko-KR" altLang="en-US" dirty="0"/>
              <a:t>애플리케이션의 비즈니스 </a:t>
            </a:r>
            <a:r>
              <a:rPr kumimoji="1" lang="ko-KR" altLang="en-US" dirty="0" err="1"/>
              <a:t>로직과</a:t>
            </a:r>
            <a:r>
              <a:rPr kumimoji="1" lang="ko-KR" altLang="en-US" dirty="0"/>
              <a:t> 사용되는 데이터를 다루는 영역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표현되는 형식에 의존적이지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사용자에게 보이지 않아 어떻게 보일지 신경 안써도 된다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D38D7-9417-EF48-9F9C-48E064950129}"/>
              </a:ext>
            </a:extLst>
          </p:cNvPr>
          <p:cNvSpPr txBox="1"/>
          <p:nvPr/>
        </p:nvSpPr>
        <p:spPr>
          <a:xfrm>
            <a:off x="1065406" y="3666297"/>
            <a:ext cx="80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View : </a:t>
            </a:r>
            <a:r>
              <a:rPr kumimoji="1" lang="ko-KR" altLang="en-US" dirty="0"/>
              <a:t>사용자에게 표현되는 영역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모델로부터 얻은 데이터를 뷰에서 표현한다</a:t>
            </a:r>
            <a:r>
              <a:rPr kumimoji="1"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B43D-7F5A-4E41-9E55-7811EB0076D9}"/>
              </a:ext>
            </a:extLst>
          </p:cNvPr>
          <p:cNvSpPr txBox="1"/>
          <p:nvPr/>
        </p:nvSpPr>
        <p:spPr>
          <a:xfrm>
            <a:off x="1065406" y="5011323"/>
            <a:ext cx="106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Controller : </a:t>
            </a:r>
            <a:r>
              <a:rPr kumimoji="1" lang="ko-KR" altLang="en-US" dirty="0"/>
              <a:t>모델과 뷰에 의존한다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입력을 받거나 특정 이벤트가 발생할 때 모델 또는 뷰를 변경할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87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D5CA06-1A87-1744-96F0-12CD0820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B0D82-9688-4A45-A257-3318243412C8}"/>
              </a:ext>
            </a:extLst>
          </p:cNvPr>
          <p:cNvSpPr txBox="1"/>
          <p:nvPr/>
        </p:nvSpPr>
        <p:spPr>
          <a:xfrm>
            <a:off x="1411569" y="463608"/>
            <a:ext cx="314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MVC Architecture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DBAE9B-BF06-D148-98A8-7D637259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30" y="1062851"/>
            <a:ext cx="7321058" cy="4061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C3E04-C3F9-1A4A-A500-DF21F0E5DF8E}"/>
              </a:ext>
            </a:extLst>
          </p:cNvPr>
          <p:cNvSpPr txBox="1"/>
          <p:nvPr/>
        </p:nvSpPr>
        <p:spPr>
          <a:xfrm>
            <a:off x="6944811" y="3374425"/>
            <a:ext cx="509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Activity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</a:t>
            </a:r>
            <a:r>
              <a:rPr kumimoji="1" lang="ko-KR" altLang="en-US" dirty="0"/>
              <a:t>는 </a:t>
            </a:r>
            <a:r>
              <a:rPr kumimoji="1" lang="ko-KR" altLang="en-US" b="1" dirty="0"/>
              <a:t>뷰의 역할을 </a:t>
            </a:r>
            <a:r>
              <a:rPr kumimoji="1" lang="ko-KR" altLang="en-US" dirty="0"/>
              <a:t>하기도 하지만 </a:t>
            </a:r>
            <a:endParaRPr kumimoji="1" lang="en-US" altLang="ko-KR" dirty="0"/>
          </a:p>
          <a:p>
            <a:r>
              <a:rPr kumimoji="1" lang="ko-KR" altLang="en-US" b="1" dirty="0"/>
              <a:t>컨트롤러의 역할을 </a:t>
            </a:r>
            <a:r>
              <a:rPr kumimoji="1" lang="ko-KR" altLang="en-US" dirty="0"/>
              <a:t>하기도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8ADB3-B981-F648-B98C-D980D372B9CF}"/>
              </a:ext>
            </a:extLst>
          </p:cNvPr>
          <p:cNvSpPr txBox="1"/>
          <p:nvPr/>
        </p:nvSpPr>
        <p:spPr>
          <a:xfrm>
            <a:off x="2083105" y="5068560"/>
            <a:ext cx="633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장점으로는</a:t>
            </a:r>
            <a:r>
              <a:rPr kumimoji="1" lang="ko-KR" altLang="en-US" dirty="0"/>
              <a:t> 직관적이라 쉽게 받아들이고 적용 가능하다는 점</a:t>
            </a:r>
            <a:r>
              <a:rPr kumimoji="1"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A5CE9-4675-E547-A5FC-09E42D55DDB8}"/>
              </a:ext>
            </a:extLst>
          </p:cNvPr>
          <p:cNvSpPr txBox="1"/>
          <p:nvPr/>
        </p:nvSpPr>
        <p:spPr>
          <a:xfrm>
            <a:off x="2083105" y="5645822"/>
            <a:ext cx="547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단점으로는</a:t>
            </a:r>
            <a:r>
              <a:rPr kumimoji="1" lang="ko-KR" altLang="en-US" dirty="0"/>
              <a:t> 결합도가 높아 유닛테스트가 힘들고</a:t>
            </a:r>
            <a:endParaRPr kumimoji="1" lang="en-US" altLang="ko-KR" dirty="0"/>
          </a:p>
          <a:p>
            <a:r>
              <a:rPr kumimoji="1" lang="en-US" altLang="ko-Kore-KR" dirty="0"/>
              <a:t>Activity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뚱뚱해진다</a:t>
            </a:r>
            <a:r>
              <a:rPr kumimoji="1" lang="en-US" altLang="ko-KR" dirty="0"/>
              <a:t>! -  </a:t>
            </a:r>
            <a:r>
              <a:rPr kumimoji="1" lang="ko-KR" altLang="en-US" dirty="0"/>
              <a:t>유지보수 어려움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CCB01-CCD5-9D49-8E44-9B3F532536F4}"/>
              </a:ext>
            </a:extLst>
          </p:cNvPr>
          <p:cNvSpPr txBox="1"/>
          <p:nvPr/>
        </p:nvSpPr>
        <p:spPr>
          <a:xfrm>
            <a:off x="2083105" y="6361517"/>
            <a:ext cx="516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그냥</a:t>
            </a:r>
            <a:r>
              <a:rPr kumimoji="1" lang="ko-KR" altLang="en-US" dirty="0"/>
              <a:t> 대충 </a:t>
            </a:r>
            <a:r>
              <a:rPr kumimoji="1" lang="en-US" altLang="ko-KR" dirty="0"/>
              <a:t>Activity</a:t>
            </a:r>
            <a:r>
              <a:rPr kumimoji="1" lang="ko-KR" altLang="en-US" dirty="0"/>
              <a:t>에 넣고 </a:t>
            </a:r>
            <a:r>
              <a:rPr kumimoji="1" lang="en-US" altLang="ko-KR" dirty="0"/>
              <a:t>MVC</a:t>
            </a:r>
            <a:r>
              <a:rPr kumimoji="1" lang="ko-KR" altLang="en-US" dirty="0"/>
              <a:t>에요</a:t>
            </a:r>
            <a:r>
              <a:rPr kumimoji="1" lang="en-US" altLang="ko-KR" dirty="0"/>
              <a:t>…</a:t>
            </a:r>
            <a:r>
              <a:rPr kumimoji="1" lang="ko-KR" altLang="en-US" dirty="0"/>
              <a:t>하는 경우도</a:t>
            </a:r>
            <a:r>
              <a:rPr kumimoji="1" lang="en-US" altLang="ko-KR" dirty="0"/>
              <a:t>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919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D5CA06-1A87-1744-96F0-12CD0820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2CB80-127D-634B-965A-0096492EDAFB}"/>
              </a:ext>
            </a:extLst>
          </p:cNvPr>
          <p:cNvSpPr txBox="1"/>
          <p:nvPr/>
        </p:nvSpPr>
        <p:spPr>
          <a:xfrm>
            <a:off x="1411569" y="463608"/>
            <a:ext cx="313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MVP Architecture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8577A-9AC3-6E4F-9AD7-06C14EF494B4}"/>
              </a:ext>
            </a:extLst>
          </p:cNvPr>
          <p:cNvSpPr txBox="1"/>
          <p:nvPr/>
        </p:nvSpPr>
        <p:spPr>
          <a:xfrm>
            <a:off x="719560" y="2641529"/>
            <a:ext cx="10752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MVC</a:t>
            </a:r>
            <a:r>
              <a:rPr kumimoji="1" lang="ko-KR" altLang="en-US" sz="3200" dirty="0"/>
              <a:t>와 비슷하지만 </a:t>
            </a:r>
            <a:r>
              <a:rPr kumimoji="1" lang="en-US" altLang="ko-KR" sz="3200" dirty="0"/>
              <a:t>UI</a:t>
            </a:r>
            <a:r>
              <a:rPr kumimoji="1" lang="ko-KR" altLang="en-US" sz="3200" dirty="0"/>
              <a:t>와 비즈니스 </a:t>
            </a:r>
            <a:r>
              <a:rPr kumimoji="1" lang="ko-KR" altLang="en-US" sz="3200" dirty="0" err="1"/>
              <a:t>로직을</a:t>
            </a:r>
            <a:r>
              <a:rPr kumimoji="1" lang="ko-KR" altLang="en-US" sz="3200" dirty="0"/>
              <a:t> 분리하는데 집중</a:t>
            </a:r>
            <a:r>
              <a:rPr kumimoji="1" lang="en-US" altLang="ko-KR" sz="3200" dirty="0"/>
              <a:t>!</a:t>
            </a:r>
            <a:r>
              <a:rPr kumimoji="1" lang="ko-KR" altLang="en-US" sz="3200" dirty="0"/>
              <a:t> </a:t>
            </a:r>
            <a:endParaRPr kumimoji="1" lang="ko-Kore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8C955-FA03-704E-9534-37310FF40C24}"/>
              </a:ext>
            </a:extLst>
          </p:cNvPr>
          <p:cNvSpPr txBox="1"/>
          <p:nvPr/>
        </p:nvSpPr>
        <p:spPr>
          <a:xfrm>
            <a:off x="3792324" y="4234675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데이터의</a:t>
            </a:r>
            <a:r>
              <a:rPr kumimoji="1" lang="ko-KR" altLang="en-US" sz="3200" dirty="0"/>
              <a:t> 흐름이 다르다</a:t>
            </a:r>
            <a:r>
              <a:rPr kumimoji="1" lang="en-US" altLang="ko-KR" sz="3200" dirty="0"/>
              <a:t>!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222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D5CA06-1A87-1744-96F0-12CD0820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2CB80-127D-634B-965A-0096492EDAFB}"/>
              </a:ext>
            </a:extLst>
          </p:cNvPr>
          <p:cNvSpPr txBox="1"/>
          <p:nvPr/>
        </p:nvSpPr>
        <p:spPr>
          <a:xfrm>
            <a:off x="1411569" y="463608"/>
            <a:ext cx="313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MVP Architecture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CB1FD1-D7E1-1843-8550-068AC96E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07" y="1315553"/>
            <a:ext cx="7921539" cy="3960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0E8BA-92F3-E544-88D9-6694B96A3075}"/>
              </a:ext>
            </a:extLst>
          </p:cNvPr>
          <p:cNvSpPr txBox="1"/>
          <p:nvPr/>
        </p:nvSpPr>
        <p:spPr>
          <a:xfrm>
            <a:off x="3399045" y="1244011"/>
            <a:ext cx="593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⭐️ Presenter</a:t>
            </a:r>
            <a:r>
              <a:rPr kumimoji="1" lang="ko-Kore-KR" altLang="en-US" b="1" dirty="0"/>
              <a:t>는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Android </a:t>
            </a:r>
            <a:r>
              <a:rPr kumimoji="1" lang="ko-KR" altLang="en-US" b="1" dirty="0"/>
              <a:t>관련된 것들을 들고 있지 않는다</a:t>
            </a:r>
            <a:r>
              <a:rPr kumimoji="1" lang="en-US" altLang="ko-KR" b="1" dirty="0"/>
              <a:t>!!!</a:t>
            </a:r>
            <a:endParaRPr kumimoji="1" lang="ko-Kore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1A24E-96C5-DA45-B69B-3BCD1C86A05F}"/>
              </a:ext>
            </a:extLst>
          </p:cNvPr>
          <p:cNvSpPr txBox="1"/>
          <p:nvPr/>
        </p:nvSpPr>
        <p:spPr>
          <a:xfrm>
            <a:off x="7053507" y="3341308"/>
            <a:ext cx="311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View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Presenter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1:1</a:t>
            </a:r>
            <a:r>
              <a:rPr kumimoji="1" lang="ko-KR" altLang="en-US" dirty="0"/>
              <a:t> 관계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D0AC3-F9A9-9547-AF11-0BDB39E3EA95}"/>
              </a:ext>
            </a:extLst>
          </p:cNvPr>
          <p:cNvSpPr txBox="1"/>
          <p:nvPr/>
        </p:nvSpPr>
        <p:spPr>
          <a:xfrm>
            <a:off x="2951544" y="5823435"/>
            <a:ext cx="500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Contract - View, Presenter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interface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작성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86480-B565-D84F-A9D2-784F526AFE8C}"/>
              </a:ext>
            </a:extLst>
          </p:cNvPr>
          <p:cNvSpPr txBox="1"/>
          <p:nvPr/>
        </p:nvSpPr>
        <p:spPr>
          <a:xfrm>
            <a:off x="2951544" y="6322756"/>
            <a:ext cx="640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Contract</a:t>
            </a:r>
            <a:r>
              <a:rPr kumimoji="1" lang="ko-KR" altLang="en-US" dirty="0"/>
              <a:t>만 보고 </a:t>
            </a:r>
            <a:r>
              <a:rPr kumimoji="1" lang="en-US" altLang="ko-KR" dirty="0"/>
              <a:t>View, Presenter</a:t>
            </a:r>
            <a:r>
              <a:rPr kumimoji="1" lang="ko-KR" altLang="en-US" dirty="0"/>
              <a:t>가 하는 일을 한눈에 알 수 있다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BCAE5-699C-C641-AF93-7D0E4011B6D6}"/>
              </a:ext>
            </a:extLst>
          </p:cNvPr>
          <p:cNvSpPr txBox="1"/>
          <p:nvPr/>
        </p:nvSpPr>
        <p:spPr>
          <a:xfrm>
            <a:off x="2979562" y="5305710"/>
            <a:ext cx="797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MVP</a:t>
            </a:r>
            <a:r>
              <a:rPr kumimoji="1" lang="ko-KR" altLang="en-US" dirty="0"/>
              <a:t>도 방식은 여러가지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구글이 추천하는 </a:t>
            </a:r>
            <a:r>
              <a:rPr kumimoji="1" lang="en-US" altLang="ko-KR" dirty="0"/>
              <a:t>Contract</a:t>
            </a:r>
            <a:r>
              <a:rPr kumimoji="1" lang="ko-KR" altLang="en-US" dirty="0"/>
              <a:t>을 사용해서 구현하는 방식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59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D04DCD-6106-7D47-A666-0B126495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B6838-185B-FE4F-94B6-1108E6F8CC10}"/>
              </a:ext>
            </a:extLst>
          </p:cNvPr>
          <p:cNvSpPr txBox="1"/>
          <p:nvPr/>
        </p:nvSpPr>
        <p:spPr>
          <a:xfrm>
            <a:off x="940920" y="432945"/>
            <a:ext cx="4873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MVP Architecture - Contract</a:t>
            </a:r>
            <a:endParaRPr kumimoji="1"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5BECBF0-134C-D047-A9C3-D518E545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0" y="1643685"/>
            <a:ext cx="7394040" cy="41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706</Words>
  <Application>Microsoft Macintosh PowerPoint</Application>
  <PresentationFormat>와이드스크린</PresentationFormat>
  <Paragraphs>128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Lato Black</vt:lpstr>
      <vt:lpstr>Lato Light</vt:lpstr>
      <vt:lpstr>맑은 고딕</vt:lpstr>
      <vt:lpstr>NanumSquareOTF</vt:lpstr>
      <vt:lpstr>NanumSquareOTF Light</vt:lpstr>
      <vt:lpstr>Arial</vt:lpstr>
      <vt:lpstr>Calibri</vt:lpstr>
      <vt:lpstr>Calibri Light</vt:lpstr>
      <vt:lpstr>Office 테마</vt:lpstr>
      <vt:lpstr>MVC,MVP,MVVM Architecture Pattern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강다현</cp:lastModifiedBy>
  <cp:revision>145</cp:revision>
  <dcterms:created xsi:type="dcterms:W3CDTF">2018-08-15T02:17:41Z</dcterms:created>
  <dcterms:modified xsi:type="dcterms:W3CDTF">2020-12-12T04:24:21Z</dcterms:modified>
</cp:coreProperties>
</file>