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4050" y="2838450"/>
            <a:ext cx="4076700" cy="40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Moim 에서의 ReactiveX"/>
          <p:cNvSpPr txBox="1"/>
          <p:nvPr/>
        </p:nvSpPr>
        <p:spPr>
          <a:xfrm>
            <a:off x="3438520" y="4461319"/>
            <a:ext cx="6199633" cy="8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Moim 에서의 ReactiveX</a:t>
            </a:r>
          </a:p>
        </p:txBody>
      </p:sp>
      <p:sp>
        <p:nvSpPr>
          <p:cNvPr id="122" name="Jaemin.Park"/>
          <p:cNvSpPr txBox="1"/>
          <p:nvPr/>
        </p:nvSpPr>
        <p:spPr>
          <a:xfrm>
            <a:off x="9449730" y="7513400"/>
            <a:ext cx="2001204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Jaemin.Park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3. subscribeOn / observeOn"/>
          <p:cNvSpPr txBox="1"/>
          <p:nvPr/>
        </p:nvSpPr>
        <p:spPr>
          <a:xfrm>
            <a:off x="4168222" y="4621423"/>
            <a:ext cx="4668356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3. subscribeOn / observeOn</a:t>
            </a:r>
          </a:p>
        </p:txBody>
      </p:sp>
      <p:sp>
        <p:nvSpPr>
          <p:cNvPr id="168" name="subscribeOn…"/>
          <p:cNvSpPr txBox="1"/>
          <p:nvPr/>
        </p:nvSpPr>
        <p:spPr>
          <a:xfrm>
            <a:off x="1013596" y="1830326"/>
            <a:ext cx="4393008" cy="1397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subscribeOn</a:t>
            </a:r>
          </a:p>
          <a:p>
            <a:pPr marL="333375" indent="-333375" algn="l">
              <a:lnSpc>
                <a:spcPct val="120000"/>
              </a:lnSpc>
              <a:buSzPct val="145000"/>
              <a:buChar char="-"/>
              <a:defRPr>
                <a:solidFill>
                  <a:srgbClr val="FFFFFF"/>
                </a:solidFill>
              </a:defRPr>
            </a:pPr>
            <a:r>
              <a:t>스트림의 시작 스케쥴러를 정한다</a:t>
            </a:r>
          </a:p>
          <a:p>
            <a:pPr marL="333375" indent="-333375" algn="l">
              <a:lnSpc>
                <a:spcPct val="120000"/>
              </a:lnSpc>
              <a:buSzPct val="145000"/>
              <a:buChar char="-"/>
              <a:defRPr>
                <a:solidFill>
                  <a:srgbClr val="FFFFFF"/>
                </a:solidFill>
              </a:defRPr>
            </a:pPr>
            <a:r>
              <a:t>2개 이상 사용 X</a:t>
            </a:r>
          </a:p>
        </p:txBody>
      </p:sp>
      <p:sp>
        <p:nvSpPr>
          <p:cNvPr id="169" name="observeOn…"/>
          <p:cNvSpPr txBox="1"/>
          <p:nvPr/>
        </p:nvSpPr>
        <p:spPr>
          <a:xfrm>
            <a:off x="1013596" y="6013534"/>
            <a:ext cx="6517464" cy="926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observeOn</a:t>
            </a:r>
          </a:p>
          <a:p>
            <a:pPr marL="333375" indent="-333375" algn="l">
              <a:lnSpc>
                <a:spcPct val="120000"/>
              </a:lnSpc>
              <a:buSzPct val="145000"/>
              <a:buChar char="-"/>
              <a:defRPr>
                <a:solidFill>
                  <a:srgbClr val="FFFFFF"/>
                </a:solidFill>
              </a:defRPr>
            </a:pPr>
            <a:r>
              <a:t>현재부터 subscribe 시 까지의 스케쥴러를 정한다</a:t>
            </a:r>
          </a:p>
        </p:txBody>
      </p:sp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986" y="1417847"/>
            <a:ext cx="10172701" cy="728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3036" y="5467784"/>
            <a:ext cx="6324601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400649" origin="layout" pathEditMode="relative">
                                      <p:cBhvr>
                                        <p:cTn id="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70"/>
                                        </p:tgtEl>
                                      </p:cBhvr>
                                      <p:by x="77425" y="7742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225922" origin="layout" pathEditMode="relative">
                                      <p:cBhvr>
                                        <p:cTn id="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4"/>
      <p:bldP build="whole" bldLvl="1" animBg="1" rev="0" advAuto="0" spid="170" grpId="5"/>
      <p:bldP build="whole" bldLvl="1" animBg="1" rev="0" advAuto="0" spid="171" grpId="7"/>
      <p:bldP build="whole" bldLvl="1" animBg="1" rev="0" advAuto="0" spid="168" grpId="2"/>
      <p:bldP build="whole" bldLvl="1" animBg="1" rev="0" advAuto="0" spid="16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4. Stream Merge"/>
          <p:cNvSpPr txBox="1"/>
          <p:nvPr/>
        </p:nvSpPr>
        <p:spPr>
          <a:xfrm>
            <a:off x="5100567" y="4621423"/>
            <a:ext cx="2803666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4. Stream Merge</a:t>
            </a:r>
          </a:p>
        </p:txBody>
      </p:sp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3005347"/>
            <a:ext cx="6502400" cy="386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00" y="1454150"/>
            <a:ext cx="10922000" cy="709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8513" y="2618242"/>
            <a:ext cx="7607774" cy="4517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391746" origin="layout" pathEditMode="relative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" dur="10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10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2" dur="1000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7"/>
      <p:bldP build="whole" bldLvl="1" animBg="1" rev="0" advAuto="0" spid="176" grpId="4"/>
      <p:bldP build="whole" bldLvl="1" animBg="1" rev="0" advAuto="0" spid="176" grpId="5"/>
      <p:bldP build="whole" bldLvl="1" animBg="1" rev="0" advAuto="0" spid="175" grpId="2"/>
      <p:bldP build="whole" bldLvl="1" animBg="1" rev="0" advAuto="0" spid="175" grpId="3"/>
      <p:bldP build="whole" bldLvl="1" animBg="1" rev="0" advAuto="0" spid="177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Scenario : 사용자에게 tagSet, order, sort를 받아 searchForumThread를 받아오자!"/>
          <p:cNvSpPr txBox="1"/>
          <p:nvPr/>
        </p:nvSpPr>
        <p:spPr>
          <a:xfrm>
            <a:off x="971499" y="4633620"/>
            <a:ext cx="1106180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Scenario : 사용자에게 tagSet, order, sort를 받아 searchForumThread를 받아오자!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836" y="2973597"/>
            <a:ext cx="9525001" cy="417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2886" y="1481347"/>
            <a:ext cx="8978901" cy="741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0186" y="7287714"/>
            <a:ext cx="90043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408440" origin="layout" pathEditMode="relative">
                                      <p:cBhvr>
                                        <p:cTn id="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82"/>
                                        </p:tgtEl>
                                      </p:cBhvr>
                                      <p:by x="83158" y="8315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217392" origin="layout" pathEditMode="relative">
                                      <p:cBhvr>
                                        <p:cTn id="2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2" grpId="4"/>
      <p:bldP build="whole" bldLvl="1" animBg="1" rev="0" advAuto="0" spid="183" grpId="6"/>
      <p:bldP build="whole" bldLvl="1" animBg="1" rev="0" advAuto="0" spid="18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단점"/>
          <p:cNvSpPr txBox="1"/>
          <p:nvPr/>
        </p:nvSpPr>
        <p:spPr>
          <a:xfrm>
            <a:off x="6148641" y="4622799"/>
            <a:ext cx="7075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단점</a:t>
            </a:r>
          </a:p>
        </p:txBody>
      </p:sp>
      <p:sp>
        <p:nvSpPr>
          <p:cNvPr id="187" name="어렵다…"/>
          <p:cNvSpPr txBox="1"/>
          <p:nvPr/>
        </p:nvSpPr>
        <p:spPr>
          <a:xfrm>
            <a:off x="2070865" y="2543207"/>
            <a:ext cx="6019801" cy="92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어렵다</a:t>
            </a:r>
          </a:p>
          <a:p>
            <a:pPr algn="l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- 함수형 프로그래밍이 익숙하지 않으면 더 어렵다</a:t>
            </a:r>
          </a:p>
        </p:txBody>
      </p:sp>
      <p:sp>
        <p:nvSpPr>
          <p:cNvPr id="188" name="2. 디버깅이 힘들다…"/>
          <p:cNvSpPr txBox="1"/>
          <p:nvPr/>
        </p:nvSpPr>
        <p:spPr>
          <a:xfrm>
            <a:off x="2100601" y="4904231"/>
            <a:ext cx="8875472" cy="95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2. 디버깅이 힘들다</a:t>
            </a:r>
          </a:p>
          <a:p>
            <a:pPr algn="l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- doOnSucess, doOnNext  등 doOn콜백을 통해 디버깅을 해야 한다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404591" origin="layout" pathEditMode="relative">
                                      <p:cBhvr>
                                        <p:cTn id="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Thanks"/>
          <p:cNvSpPr txBox="1"/>
          <p:nvPr/>
        </p:nvSpPr>
        <p:spPr>
          <a:xfrm>
            <a:off x="5118608" y="4367151"/>
            <a:ext cx="276758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Why Rx?"/>
          <p:cNvSpPr txBox="1"/>
          <p:nvPr/>
        </p:nvSpPr>
        <p:spPr>
          <a:xfrm>
            <a:off x="5295609" y="4485038"/>
            <a:ext cx="2485455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Why Rx?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플랫폼 특성 상 MainThread 내에서 무거운 일을 처리할 수 없음…"/>
          <p:cNvSpPr txBox="1"/>
          <p:nvPr/>
        </p:nvSpPr>
        <p:spPr>
          <a:xfrm>
            <a:off x="2361738" y="4163068"/>
            <a:ext cx="8353197" cy="142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플랫폼 특성 상 MainThread 내에서 무거운 일을 처리할 수 없음</a:t>
            </a:r>
          </a:p>
          <a:p>
            <a:pPr lvl="1" marL="1111250" indent="-476250" algn="l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Rendering 하기에도 벅차다</a:t>
            </a:r>
          </a:p>
          <a:p>
            <a:pPr lvl="1" marL="1111250" indent="-476250" algn="l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사용자의 입력에 항상 listen 하고 있어야 한다</a:t>
            </a:r>
          </a:p>
        </p:txBody>
      </p:sp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0911" y="126505"/>
            <a:ext cx="5614851" cy="961848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ol. 무거운 일들을 적절한 Thread에서 처리를 해야 한다."/>
          <p:cNvSpPr txBox="1"/>
          <p:nvPr/>
        </p:nvSpPr>
        <p:spPr>
          <a:xfrm>
            <a:off x="2987568" y="6772039"/>
            <a:ext cx="710153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Sol. 무거운 일들을 적절한 Thread에서 처리를 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2. 관리 및 사용이 편하다"/>
          <p:cNvSpPr txBox="1"/>
          <p:nvPr/>
        </p:nvSpPr>
        <p:spPr>
          <a:xfrm>
            <a:off x="4998182" y="4633620"/>
            <a:ext cx="3080309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2. 관리 및 사용이 편하다</a:t>
            </a:r>
          </a:p>
        </p:txBody>
      </p:sp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036" y="2402097"/>
            <a:ext cx="8102601" cy="506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" y="1805365"/>
            <a:ext cx="10947400" cy="731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763 -0.375598" origin="layout" pathEditMode="relative">
                                      <p:cBhvr>
                                        <p:cTn id="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3. Callback 지옥에서 벗어날 수 있다."/>
          <p:cNvSpPr txBox="1"/>
          <p:nvPr/>
        </p:nvSpPr>
        <p:spPr>
          <a:xfrm>
            <a:off x="4111091" y="4633620"/>
            <a:ext cx="478261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3. Callback 지옥에서 벗어날 수 있다.</a:t>
            </a:r>
          </a:p>
        </p:txBody>
      </p:sp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036" y="2021097"/>
            <a:ext cx="8102601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379504" origin="layout" pathEditMode="relative">
                                      <p:cBhvr>
                                        <p:cTn id="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How Rx?"/>
          <p:cNvSpPr txBox="1"/>
          <p:nvPr/>
        </p:nvSpPr>
        <p:spPr>
          <a:xfrm>
            <a:off x="5264177" y="4485038"/>
            <a:ext cx="254831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How Rx?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1. Observable"/>
          <p:cNvSpPr txBox="1"/>
          <p:nvPr/>
        </p:nvSpPr>
        <p:spPr>
          <a:xfrm>
            <a:off x="5324309" y="4621423"/>
            <a:ext cx="235618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1. Observable</a:t>
            </a:r>
          </a:p>
        </p:txBody>
      </p:sp>
      <p:sp>
        <p:nvSpPr>
          <p:cNvPr id="146" name="Single - 하나의 데이터만으로 스트림을 구성"/>
          <p:cNvSpPr txBox="1"/>
          <p:nvPr/>
        </p:nvSpPr>
        <p:spPr>
          <a:xfrm>
            <a:off x="3745484" y="2980413"/>
            <a:ext cx="551383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Single - 하나의 데이터만으로 스트림을 구성</a:t>
            </a:r>
          </a:p>
        </p:txBody>
      </p:sp>
      <p:sp>
        <p:nvSpPr>
          <p:cNvPr id="147" name="Flowable - 하나 이상의 데이터로 스트림을 구성"/>
          <p:cNvSpPr txBox="1"/>
          <p:nvPr/>
        </p:nvSpPr>
        <p:spPr>
          <a:xfrm>
            <a:off x="3497376" y="6482216"/>
            <a:ext cx="601004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Flowable - 하나 이상의 데이터로 스트림을 구성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391746" origin="layout" pathEditMode="relative">
                                      <p:cBhvr>
                                        <p:cTn id="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2. Operator"/>
          <p:cNvSpPr txBox="1"/>
          <p:nvPr/>
        </p:nvSpPr>
        <p:spPr>
          <a:xfrm>
            <a:off x="5521134" y="4621423"/>
            <a:ext cx="196253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2. Operator</a:t>
            </a:r>
          </a:p>
        </p:txBody>
      </p:sp>
      <p:sp>
        <p:nvSpPr>
          <p:cNvPr id="151" name="1. 데이터를 변화시키고 싶다 - map"/>
          <p:cNvSpPr txBox="1"/>
          <p:nvPr/>
        </p:nvSpPr>
        <p:spPr>
          <a:xfrm>
            <a:off x="2202241" y="1884066"/>
            <a:ext cx="4453739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 데이터를 변화시키고 싶다 - map</a:t>
            </a:r>
          </a:p>
        </p:txBody>
      </p:sp>
      <p:sp>
        <p:nvSpPr>
          <p:cNvPr id="152" name="2. 스트림을 변화시키고 싶다 -  flatMap, concatMap, switchMap"/>
          <p:cNvSpPr txBox="1"/>
          <p:nvPr/>
        </p:nvSpPr>
        <p:spPr>
          <a:xfrm>
            <a:off x="2215387" y="5647464"/>
            <a:ext cx="857402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2. 스트림을 변화시키고 싶다 -  flatMap, concatMap, switchMap</a:t>
            </a:r>
          </a:p>
        </p:txBody>
      </p: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518" y="2746312"/>
            <a:ext cx="90297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391746" origin="layout" pathEditMode="relative">
                                      <p:cBhvr>
                                        <p:cTn id="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4"/>
      <p:bldP build="whole" bldLvl="1" animBg="1" rev="0" advAuto="0" spid="153" grpId="3"/>
      <p:bldP build="whole" bldLvl="1" animBg="1" rev="0" advAuto="0" spid="15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"/>
          <p:cNvSpPr/>
          <p:nvPr/>
        </p:nvSpPr>
        <p:spPr>
          <a:xfrm>
            <a:off x="-344503" y="-343674"/>
            <a:ext cx="13765679" cy="10558842"/>
          </a:xfrm>
          <a:prstGeom prst="rect">
            <a:avLst/>
          </a:prstGeom>
          <a:solidFill>
            <a:srgbClr val="000000">
              <a:alpha val="71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flatMap"/>
          <p:cNvSpPr txBox="1"/>
          <p:nvPr/>
        </p:nvSpPr>
        <p:spPr>
          <a:xfrm>
            <a:off x="1745610" y="1574328"/>
            <a:ext cx="12204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flatMap</a:t>
            </a:r>
          </a:p>
        </p:txBody>
      </p:sp>
      <p:sp>
        <p:nvSpPr>
          <p:cNvPr id="157" name="concatMap"/>
          <p:cNvSpPr txBox="1"/>
          <p:nvPr/>
        </p:nvSpPr>
        <p:spPr>
          <a:xfrm>
            <a:off x="5626861" y="1574328"/>
            <a:ext cx="175107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concatMap</a:t>
            </a:r>
          </a:p>
        </p:txBody>
      </p:sp>
      <p:sp>
        <p:nvSpPr>
          <p:cNvPr id="158" name="switchMap"/>
          <p:cNvSpPr txBox="1"/>
          <p:nvPr/>
        </p:nvSpPr>
        <p:spPr>
          <a:xfrm>
            <a:off x="10038770" y="1574328"/>
            <a:ext cx="170535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switchMap</a:t>
            </a:r>
          </a:p>
        </p:txBody>
      </p:sp>
      <p:sp>
        <p:nvSpPr>
          <p:cNvPr id="159" name="- 순서보장 X"/>
          <p:cNvSpPr txBox="1"/>
          <p:nvPr/>
        </p:nvSpPr>
        <p:spPr>
          <a:xfrm>
            <a:off x="1522954" y="2636315"/>
            <a:ext cx="166573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 순서보장 X</a:t>
            </a:r>
          </a:p>
        </p:txBody>
      </p:sp>
      <p:sp>
        <p:nvSpPr>
          <p:cNvPr id="160" name="- 순서보장 O"/>
          <p:cNvSpPr txBox="1"/>
          <p:nvPr/>
        </p:nvSpPr>
        <p:spPr>
          <a:xfrm>
            <a:off x="5652617" y="2636315"/>
            <a:ext cx="1699566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 순서보장 O</a:t>
            </a:r>
          </a:p>
        </p:txBody>
      </p:sp>
      <p:sp>
        <p:nvSpPr>
          <p:cNvPr id="161" name="- 최신의 데이터만 보장"/>
          <p:cNvSpPr txBox="1"/>
          <p:nvPr/>
        </p:nvSpPr>
        <p:spPr>
          <a:xfrm>
            <a:off x="9458736" y="2636315"/>
            <a:ext cx="2865425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 최신의 데이터만 보장</a:t>
            </a:r>
          </a:p>
        </p:txBody>
      </p:sp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3855768"/>
            <a:ext cx="10528300" cy="367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1750" y="3874818"/>
            <a:ext cx="10401300" cy="363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6886" y="3862118"/>
            <a:ext cx="105029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6"/>
      <p:bldP build="whole" bldLvl="1" animBg="1" rev="0" advAuto="0" spid="162" grpId="4"/>
      <p:bldP build="whole" bldLvl="1" animBg="1" rev="0" advAuto="0" spid="163" grpId="5"/>
      <p:bldP build="whole" bldLvl="1" animBg="1" rev="0" advAuto="0" spid="161" grpId="3"/>
      <p:bldP build="whole" bldLvl="1" animBg="1" rev="0" advAuto="0" spid="160" grpId="2"/>
      <p:bldP build="whole" bldLvl="1" animBg="1" rev="0" advAuto="0" spid="15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