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64" r:id="rId3"/>
    <p:sldId id="268" r:id="rId4"/>
    <p:sldId id="270" r:id="rId5"/>
    <p:sldId id="269" r:id="rId6"/>
    <p:sldId id="271" r:id="rId7"/>
    <p:sldId id="275" r:id="rId8"/>
    <p:sldId id="278" r:id="rId9"/>
    <p:sldId id="272" r:id="rId10"/>
    <p:sldId id="280" r:id="rId11"/>
    <p:sldId id="281" r:id="rId12"/>
    <p:sldId id="282" r:id="rId13"/>
    <p:sldId id="283" r:id="rId14"/>
    <p:sldId id="276" r:id="rId15"/>
    <p:sldId id="277" r:id="rId16"/>
    <p:sldId id="274" r:id="rId17"/>
    <p:sldId id="267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9"/>
    <a:srgbClr val="FC5E5D"/>
    <a:srgbClr val="EB6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7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543F-0048-0B4E-89F2-1895B44A635F}" type="datetimeFigureOut">
              <a:rPr kumimoji="1" lang="ko-KR" altLang="en-US" smtClean="0"/>
              <a:t>2021. 1. 22.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5F21-1C6D-5B4E-9252-EC04323522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7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developers.google.com</a:t>
            </a:r>
            <a:r>
              <a:rPr kumimoji="1" lang="en" altLang="ko-Kore-KR" dirty="0"/>
              <a:t>/protocol-buffers/docs/overview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developers.google.com</a:t>
            </a:r>
            <a:r>
              <a:rPr kumimoji="1" lang="en" altLang="ko-Kore-KR" dirty="0"/>
              <a:t>/protocol-buffers/docs/</a:t>
            </a:r>
            <a:r>
              <a:rPr kumimoji="1" lang="en" altLang="ko-Kore-KR" dirty="0" err="1"/>
              <a:t>faq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1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/flutter/flutter/issues/15307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D5F21-1C6D-5B4E-9252-EC043235227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48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81C71D-8126-1747-AEC0-1E41E6536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BD161B-22DA-574A-A126-924A6C515B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515" y="6234705"/>
            <a:ext cx="1015172" cy="212478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161792E-1EB9-8242-A7D0-5779522E2A5A}"/>
              </a:ext>
            </a:extLst>
          </p:cNvPr>
          <p:cNvCxnSpPr>
            <a:cxnSpLocks/>
          </p:cNvCxnSpPr>
          <p:nvPr userDrawn="1"/>
        </p:nvCxnSpPr>
        <p:spPr>
          <a:xfrm>
            <a:off x="864753" y="1271258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>
            <a:extLst>
              <a:ext uri="{FF2B5EF4-FFF2-40B4-BE49-F238E27FC236}">
                <a16:creationId xmlns:a16="http://schemas.microsoft.com/office/drawing/2014/main" id="{7B74F407-42B2-5642-8415-275059DB9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76" y="1631511"/>
            <a:ext cx="4603377" cy="14600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r>
              <a:rPr kumimoji="1" lang="ko-KR" altLang="en-US" sz="4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제목을</a:t>
            </a:r>
            <a:br>
              <a:rPr kumimoji="1" lang="en-US" altLang="ko-KR" sz="440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</a:br>
            <a:r>
              <a:rPr kumimoji="1" lang="ko-KR" altLang="en-US" sz="4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입력해주세요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976F03-1371-D441-8015-26D19F3858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5401" y="913731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Lato Black" panose="020F0502020204030203" pitchFamily="34" charset="0"/>
              </a:defRPr>
            </a:lvl1pPr>
          </a:lstStyle>
          <a:p>
            <a:pPr lvl="0"/>
            <a:r>
              <a:rPr kumimoji="1" lang="en-US" altLang="ko-KR" dirty="0"/>
              <a:t>SEMINAR / STUDY / PROJECT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선택해서 입력해주세요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778F2EA8-4EC8-9C48-BE3A-5068B4E07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777" y="5399335"/>
            <a:ext cx="2081596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 panose="020F0302020204030203" pitchFamily="34" charset="0"/>
              </a:defRPr>
            </a:lvl1pPr>
          </a:lstStyle>
          <a:p>
            <a:pPr lvl="0"/>
            <a:r>
              <a:rPr kumimoji="1" lang="en-US" altLang="ko-KR" dirty="0"/>
              <a:t>2018.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R" altLang="en-US" dirty="0"/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001466E2-0FC3-6441-83DA-18D57CACBF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777" y="5707112"/>
            <a:ext cx="2081596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소속 이름</a:t>
            </a:r>
          </a:p>
        </p:txBody>
      </p:sp>
    </p:spTree>
    <p:extLst>
      <p:ext uri="{BB962C8B-B14F-4D97-AF65-F5344CB8AC3E}">
        <p14:creationId xmlns:p14="http://schemas.microsoft.com/office/powerpoint/2010/main" val="15503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F4A89D-6F3D-3849-96F1-AF376F82B7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44353" cy="6858000"/>
          </a:xfrm>
          <a:prstGeom prst="rect">
            <a:avLst/>
          </a:prstGeom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4107E5EC-794F-E44A-985A-8125415FBE80}"/>
              </a:ext>
            </a:extLst>
          </p:cNvPr>
          <p:cNvSpPr txBox="1"/>
          <p:nvPr userDrawn="1"/>
        </p:nvSpPr>
        <p:spPr>
          <a:xfrm>
            <a:off x="3525425" y="3105834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i="0" dirty="0">
                <a:solidFill>
                  <a:srgbClr val="4F42E9"/>
                </a:solidFill>
                <a:latin typeface="Lato Black" panose="020F0502020204030203" pitchFamily="34" charset="0"/>
              </a:rPr>
              <a:t>CONTENTS</a:t>
            </a:r>
            <a:endParaRPr kumimoji="1" lang="ko-KR" altLang="en-US" sz="3600" b="1" i="0" dirty="0">
              <a:solidFill>
                <a:srgbClr val="4F42E9"/>
              </a:solidFill>
              <a:latin typeface="Lato Black" panose="020F0502020204030203" pitchFamily="34" charset="0"/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8173712E-57E7-FC45-BB1D-894528F6A5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7021" y="1701414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D7A1B44-3637-8340-B3EA-71CFBB0050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17020" y="2095332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5" name="텍스트 개체 틀 9">
            <a:extLst>
              <a:ext uri="{FF2B5EF4-FFF2-40B4-BE49-F238E27FC236}">
                <a16:creationId xmlns:a16="http://schemas.microsoft.com/office/drawing/2014/main" id="{85C1C63F-49F6-7A41-9156-8ABD6D0AB1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8218" y="1701414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F9995E3C-1B04-9B4B-A40B-0DE077CBC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7021" y="3268860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D9F51F04-469F-9643-85AD-82A658B1D2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7020" y="3662778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FF8C19F-8E77-0342-882B-634DBC5DA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88218" y="3268860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02</a:t>
            </a:r>
            <a:endParaRPr kumimoji="1" lang="ko-KR" altLang="en-US" dirty="0"/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66A4FC5D-AF0B-8B48-8750-1466F67D6A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7021" y="4836306"/>
            <a:ext cx="2910119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30" name="텍스트 개체 틀 13">
            <a:extLst>
              <a:ext uri="{FF2B5EF4-FFF2-40B4-BE49-F238E27FC236}">
                <a16:creationId xmlns:a16="http://schemas.microsoft.com/office/drawing/2014/main" id="{1C605F8D-0026-5A4F-ABF3-F3C41FEDDB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7020" y="5230224"/>
            <a:ext cx="2910119" cy="93642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 Light" panose="020B0600000101010101" pitchFamily="34" charset="-127"/>
                <a:ea typeface="NanumSquareOTF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A5423843-B5F9-1348-A992-2E783D275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88218" y="4836306"/>
            <a:ext cx="428802" cy="393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FC5E5D"/>
                </a:solidFill>
                <a:latin typeface="Lato Black" panose="020F0502020204030203" pitchFamily="34" charset="0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en-US" altLang="ko-KR" dirty="0"/>
              <a:t>03</a:t>
            </a:r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01900FF-A62C-9040-979B-E8F619410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201D1-4591-454E-B320-024B1CC3F8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5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F9940CDD-3DDD-B84D-852A-F265C7B7BBBD}"/>
              </a:ext>
            </a:extLst>
          </p:cNvPr>
          <p:cNvSpPr/>
          <p:nvPr userDrawn="1"/>
        </p:nvSpPr>
        <p:spPr>
          <a:xfrm>
            <a:off x="3740552" y="1073552"/>
            <a:ext cx="4710896" cy="4710896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1B8A94-44ED-AC41-8320-61761A1D54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738" y="2906102"/>
            <a:ext cx="3364523" cy="522898"/>
          </a:xfrm>
          <a:prstGeom prst="rect">
            <a:avLst/>
          </a:prstGeom>
        </p:spPr>
        <p:txBody>
          <a:bodyPr/>
          <a:lstStyle>
            <a:lvl1pPr algn="ctr">
              <a:defRPr sz="2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 dirty="0"/>
              <a:t>소제목을 입력해주세요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7805AD2-3217-194B-A1B7-431B9DE3C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6014" y="3534626"/>
            <a:ext cx="1779970" cy="1239838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소제목을 입력해주세요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D390EAF-D932-B141-94D9-C52AA7013A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5511" y="2072140"/>
            <a:ext cx="2720975" cy="7283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 i="0">
                <a:solidFill>
                  <a:srgbClr val="4F42E9"/>
                </a:solidFill>
                <a:latin typeface="Lato Black" panose="020F0502020204030203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1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E172BCA-44C4-F742-925C-DADDDB67EA92}"/>
              </a:ext>
            </a:extLst>
          </p:cNvPr>
          <p:cNvCxnSpPr>
            <a:cxnSpLocks/>
          </p:cNvCxnSpPr>
          <p:nvPr userDrawn="1"/>
        </p:nvCxnSpPr>
        <p:spPr>
          <a:xfrm>
            <a:off x="617366" y="955169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7">
            <a:extLst>
              <a:ext uri="{FF2B5EF4-FFF2-40B4-BE49-F238E27FC236}">
                <a16:creationId xmlns:a16="http://schemas.microsoft.com/office/drawing/2014/main" id="{5C18E5F3-BB2F-904C-B401-D92D135C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36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A6B39EF6-9E4D-E34F-A09F-7405574CBF7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바닥글 개체 틀 16">
            <a:extLst>
              <a:ext uri="{FF2B5EF4-FFF2-40B4-BE49-F238E27FC236}">
                <a16:creationId xmlns:a16="http://schemas.microsoft.com/office/drawing/2014/main" id="{728C7ACC-9CD9-1249-8F0E-CE9D5E4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294" y="6157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 dirty="0"/>
              <a:t>프리젠테이션 제목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8A8B3D-1B4B-E64F-A9F9-86CF2D66D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293" y="545123"/>
            <a:ext cx="3942837" cy="3113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4F42E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kumimoji="1" lang="ko-KR" altLang="en-US" dirty="0"/>
              <a:t>제목을 입력해주세요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FD515-487D-8F45-B551-F3095D297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F4A33-B376-5849-AA5C-5937538FC15D}"/>
              </a:ext>
            </a:extLst>
          </p:cNvPr>
          <p:cNvSpPr/>
          <p:nvPr userDrawn="1"/>
        </p:nvSpPr>
        <p:spPr>
          <a:xfrm>
            <a:off x="0" y="4224759"/>
            <a:ext cx="12192000" cy="2633240"/>
          </a:xfrm>
          <a:prstGeom prst="rect">
            <a:avLst/>
          </a:prstGeom>
          <a:solidFill>
            <a:srgbClr val="4F4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E172BCA-44C4-F742-925C-DADDDB67EA92}"/>
              </a:ext>
            </a:extLst>
          </p:cNvPr>
          <p:cNvCxnSpPr>
            <a:cxnSpLocks/>
          </p:cNvCxnSpPr>
          <p:nvPr userDrawn="1"/>
        </p:nvCxnSpPr>
        <p:spPr>
          <a:xfrm>
            <a:off x="617366" y="955169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7">
            <a:extLst>
              <a:ext uri="{FF2B5EF4-FFF2-40B4-BE49-F238E27FC236}">
                <a16:creationId xmlns:a16="http://schemas.microsoft.com/office/drawing/2014/main" id="{5C18E5F3-BB2F-904C-B401-D92D135C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36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A6B39EF6-9E4D-E34F-A09F-7405574CBF7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바닥글 개체 틀 16">
            <a:extLst>
              <a:ext uri="{FF2B5EF4-FFF2-40B4-BE49-F238E27FC236}">
                <a16:creationId xmlns:a16="http://schemas.microsoft.com/office/drawing/2014/main" id="{728C7ACC-9CD9-1249-8F0E-CE9D5E4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294" y="6157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8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/>
              <a:t>프리젠테이션 제목</a:t>
            </a:r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8A8B3D-1B4B-E64F-A9F9-86CF2D66D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293" y="545123"/>
            <a:ext cx="3942837" cy="3113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4F42E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kumimoji="1" lang="ko-KR" altLang="en-US" dirty="0"/>
              <a:t>제목을 입력해주세요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FD515-487D-8F45-B551-F3095D297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24AD341-E1DE-8D44-A8C6-27B9BDA981BC}"/>
              </a:ext>
            </a:extLst>
          </p:cNvPr>
          <p:cNvSpPr/>
          <p:nvPr userDrawn="1"/>
        </p:nvSpPr>
        <p:spPr>
          <a:xfrm>
            <a:off x="1345602" y="1632030"/>
            <a:ext cx="2882096" cy="4112934"/>
          </a:xfrm>
          <a:prstGeom prst="roundRect">
            <a:avLst>
              <a:gd name="adj" fmla="val 4158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59F1BA70-B5A6-C940-AF99-C9BED1D08D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8775" y="3462415"/>
            <a:ext cx="2375749" cy="2394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8BE560E-A846-8442-8D26-DFB12A277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8775" y="3875018"/>
            <a:ext cx="2375750" cy="1475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altLang="ko-KR" sz="1000" b="0" i="0" smtClean="0">
                <a:effectLst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335E81-96BC-604D-9C5A-F7F21DBDBDF0}"/>
              </a:ext>
            </a:extLst>
          </p:cNvPr>
          <p:cNvSpPr/>
          <p:nvPr userDrawn="1"/>
        </p:nvSpPr>
        <p:spPr>
          <a:xfrm>
            <a:off x="4654952" y="1632030"/>
            <a:ext cx="2882096" cy="4112934"/>
          </a:xfrm>
          <a:prstGeom prst="roundRect">
            <a:avLst>
              <a:gd name="adj" fmla="val 4158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개체 틀 17">
            <a:extLst>
              <a:ext uri="{FF2B5EF4-FFF2-40B4-BE49-F238E27FC236}">
                <a16:creationId xmlns:a16="http://schemas.microsoft.com/office/drawing/2014/main" id="{AE1286D9-FD2B-5543-B1D9-39B76C77A9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08126" y="3462415"/>
            <a:ext cx="2375749" cy="2394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38" name="텍스트 개체 틀 26">
            <a:extLst>
              <a:ext uri="{FF2B5EF4-FFF2-40B4-BE49-F238E27FC236}">
                <a16:creationId xmlns:a16="http://schemas.microsoft.com/office/drawing/2014/main" id="{5F3D627E-B183-A24A-9C1A-E06CAE0AE5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8125" y="3875018"/>
            <a:ext cx="2375750" cy="1475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altLang="ko-KR" sz="1000" b="0" i="0" smtClean="0">
                <a:effectLst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4C1A484-5801-C84E-B695-0195C49041A3}"/>
              </a:ext>
            </a:extLst>
          </p:cNvPr>
          <p:cNvSpPr/>
          <p:nvPr userDrawn="1"/>
        </p:nvSpPr>
        <p:spPr>
          <a:xfrm>
            <a:off x="7964302" y="1632030"/>
            <a:ext cx="2882096" cy="4112934"/>
          </a:xfrm>
          <a:prstGeom prst="roundRect">
            <a:avLst>
              <a:gd name="adj" fmla="val 4158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텍스트 개체 틀 17">
            <a:extLst>
              <a:ext uri="{FF2B5EF4-FFF2-40B4-BE49-F238E27FC236}">
                <a16:creationId xmlns:a16="http://schemas.microsoft.com/office/drawing/2014/main" id="{24183CA6-C184-7143-9E45-581C0A703E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7476" y="3462415"/>
            <a:ext cx="2375749" cy="2394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  <p:sp>
        <p:nvSpPr>
          <p:cNvPr id="41" name="텍스트 개체 틀 26">
            <a:extLst>
              <a:ext uri="{FF2B5EF4-FFF2-40B4-BE49-F238E27FC236}">
                <a16:creationId xmlns:a16="http://schemas.microsoft.com/office/drawing/2014/main" id="{D23AC8DE-0474-3E4A-84F9-53DA37301A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7475" y="3875018"/>
            <a:ext cx="2375750" cy="1475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altLang="ko-KR" sz="1000" b="0" i="0" smtClean="0">
                <a:effectLst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9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E172BCA-44C4-F742-925C-DADDDB67EA92}"/>
              </a:ext>
            </a:extLst>
          </p:cNvPr>
          <p:cNvCxnSpPr>
            <a:cxnSpLocks/>
          </p:cNvCxnSpPr>
          <p:nvPr userDrawn="1"/>
        </p:nvCxnSpPr>
        <p:spPr>
          <a:xfrm>
            <a:off x="617366" y="955169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7">
            <a:extLst>
              <a:ext uri="{FF2B5EF4-FFF2-40B4-BE49-F238E27FC236}">
                <a16:creationId xmlns:a16="http://schemas.microsoft.com/office/drawing/2014/main" id="{5C18E5F3-BB2F-904C-B401-D92D135C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36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A6B39EF6-9E4D-E34F-A09F-7405574CBF7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바닥글 개체 틀 16">
            <a:extLst>
              <a:ext uri="{FF2B5EF4-FFF2-40B4-BE49-F238E27FC236}">
                <a16:creationId xmlns:a16="http://schemas.microsoft.com/office/drawing/2014/main" id="{728C7ACC-9CD9-1249-8F0E-CE9D5E4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294" y="6157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kumimoji="1" lang="ko-KR" altLang="en-US" dirty="0"/>
              <a:t>프리젠테이션 제목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8A8B3D-1B4B-E64F-A9F9-86CF2D66D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293" y="545123"/>
            <a:ext cx="3942837" cy="3113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4F42E9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kumimoji="1" lang="ko-KR" altLang="en-US" dirty="0"/>
              <a:t>제목을 입력해주세요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FD515-487D-8F45-B551-F3095D297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565127" y="607718"/>
            <a:ext cx="1015172" cy="212478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EE50C68-2664-C14F-B7E5-0D97F8B365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8077" y="1635125"/>
            <a:ext cx="6182969" cy="396240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0777E40-016D-5241-81B5-A83338048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5808" y="4655127"/>
            <a:ext cx="2819640" cy="9423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 b="0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것이 황금시대의 설레는 아름답고 그들은 청춘은 그리하였는가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가치를 오직 크고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불어 많이 바로 싶이 이상 찾아 쓸쓸하랴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606C76"/>
                </a:solidFill>
                <a:effectLst/>
                <a:latin typeface="-apple-system"/>
              </a:rPr>
              <a:t>하는 것은 우리 눈에 천고에 것이다</a:t>
            </a:r>
            <a:r>
              <a:rPr lang="en-US" altLang="ko-KR" b="0" i="0" dirty="0">
                <a:solidFill>
                  <a:srgbClr val="606C76"/>
                </a:solidFill>
                <a:effectLst/>
                <a:latin typeface="-apple-system"/>
              </a:rPr>
              <a:t>. </a:t>
            </a:r>
            <a:endParaRPr kumimoji="1" lang="ko-KR" altLang="en-US" dirty="0"/>
          </a:p>
        </p:txBody>
      </p:sp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FEFBB49A-980C-034E-8378-BDC9059D39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5807" y="4415654"/>
            <a:ext cx="2819640" cy="2394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i="0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308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7DA0D3D-6ED7-8A4B-AA57-A4A658B20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41577" y="0"/>
            <a:ext cx="675042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77166B-4E8F-984B-8C2E-52D73AEAF7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515" y="6234705"/>
            <a:ext cx="1015172" cy="212478"/>
          </a:xfrm>
          <a:prstGeom prst="rect">
            <a:avLst/>
          </a:prstGeom>
        </p:spPr>
      </p:pic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D3106C34-3E0E-F44E-B60C-BA9C867DB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776" y="5399335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 panose="020F0302020204030203" pitchFamily="34" charset="0"/>
              </a:defRPr>
            </a:lvl1pPr>
          </a:lstStyle>
          <a:p>
            <a:pPr lvl="0"/>
            <a:r>
              <a:rPr kumimoji="1" lang="en-US" altLang="ko-KR" dirty="0"/>
              <a:t>2018.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00.</a:t>
            </a:r>
            <a:r>
              <a:rPr kumimoji="1" lang="ko-KR" altLang="en-US" dirty="0"/>
              <a:t> </a:t>
            </a:r>
            <a:r>
              <a:rPr kumimoji="1" lang="en-US" altLang="ko-KR" dirty="0"/>
              <a:t>00</a:t>
            </a:r>
            <a:endParaRPr kumimoji="1" lang="ko-KR" altLang="en-US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0ABB68A9-7144-E340-9D8E-51779F0039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5776" y="5707112"/>
            <a:ext cx="4603377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소속 이름</a:t>
            </a:r>
          </a:p>
        </p:txBody>
      </p:sp>
      <p:sp>
        <p:nvSpPr>
          <p:cNvPr id="2" name="텍스트상자 1">
            <a:extLst>
              <a:ext uri="{FF2B5EF4-FFF2-40B4-BE49-F238E27FC236}">
                <a16:creationId xmlns:a16="http://schemas.microsoft.com/office/drawing/2014/main" id="{B9D6FD45-A882-2C41-A3DB-43B9D51B8CD6}"/>
              </a:ext>
            </a:extLst>
          </p:cNvPr>
          <p:cNvSpPr txBox="1"/>
          <p:nvPr userDrawn="1"/>
        </p:nvSpPr>
        <p:spPr>
          <a:xfrm>
            <a:off x="765776" y="1595063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0" i="0" dirty="0"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감사합니다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E59A2177-105A-C048-9053-38F80777F19E}"/>
              </a:ext>
            </a:extLst>
          </p:cNvPr>
          <p:cNvSpPr txBox="1"/>
          <p:nvPr userDrawn="1"/>
        </p:nvSpPr>
        <p:spPr>
          <a:xfrm>
            <a:off x="775401" y="913731"/>
            <a:ext cx="342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i="0" dirty="0">
                <a:latin typeface="Lato Black" panose="020F0502020204030203" pitchFamily="34" charset="0"/>
              </a:rPr>
              <a:t>THANKS FOR WATCHING</a:t>
            </a:r>
            <a:endParaRPr kumimoji="1" lang="ko-KR" altLang="en-US" sz="1400" b="1" i="0" dirty="0">
              <a:latin typeface="Lato Black" panose="020F0502020204030203" pitchFamily="34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9EF6040-B10B-4248-9F2C-CB87E162443E}"/>
              </a:ext>
            </a:extLst>
          </p:cNvPr>
          <p:cNvCxnSpPr>
            <a:cxnSpLocks/>
          </p:cNvCxnSpPr>
          <p:nvPr userDrawn="1"/>
        </p:nvCxnSpPr>
        <p:spPr>
          <a:xfrm>
            <a:off x="864753" y="1271258"/>
            <a:ext cx="721961" cy="0"/>
          </a:xfrm>
          <a:prstGeom prst="line">
            <a:avLst/>
          </a:prstGeom>
          <a:ln w="38100">
            <a:solidFill>
              <a:srgbClr val="FC5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1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4" r:id="rId5"/>
    <p:sldLayoutId id="2147483655" r:id="rId6"/>
    <p:sldLayoutId id="2147483653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19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proto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CA92-AD82-E840-B093-81740EAF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3D11E-DB9B-9245-87B4-5602BAD3A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안드로이드팀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분 세미나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7647B-D389-7044-8D22-3A4F6BCA1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2021.01.23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2E2AB-B64F-5745-B2CC-DA305CBDB9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777" y="5707112"/>
            <a:ext cx="2439878" cy="307777"/>
          </a:xfrm>
        </p:spPr>
        <p:txBody>
          <a:bodyPr/>
          <a:lstStyle/>
          <a:p>
            <a:r>
              <a:rPr kumimoji="1" lang="ko-KR" altLang="en-US" dirty="0"/>
              <a:t>안드로이드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기 </a:t>
            </a:r>
            <a:r>
              <a:rPr kumimoji="1" lang="ko-KR" altLang="en-US" dirty="0" err="1"/>
              <a:t>강다현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68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4582245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Proto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98F94-6F71-2844-BFC5-1B6BFD3BB992}"/>
              </a:ext>
            </a:extLst>
          </p:cNvPr>
          <p:cNvSpPr txBox="1"/>
          <p:nvPr/>
        </p:nvSpPr>
        <p:spPr>
          <a:xfrm>
            <a:off x="3279228" y="2711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8F1F58-C77F-0D45-869E-BDD6597B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828800"/>
            <a:ext cx="9245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4582245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Proto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36832-8FEC-8A49-A782-6E5BF8F9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16" y="2200507"/>
            <a:ext cx="8914476" cy="14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4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4582245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Proto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18451A-B8CB-5A42-B134-954EB8A9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37" y="1809750"/>
            <a:ext cx="886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4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4582245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Proto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2AF0A3-7144-4E41-AC15-DC9D3954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77" y="2647950"/>
            <a:ext cx="867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8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2120E-9EF3-0F46-B98E-A17598204703}"/>
              </a:ext>
            </a:extLst>
          </p:cNvPr>
          <p:cNvSpPr txBox="1"/>
          <p:nvPr/>
        </p:nvSpPr>
        <p:spPr>
          <a:xfrm>
            <a:off x="2017556" y="2620888"/>
            <a:ext cx="8419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/>
              <a:t>나올법한 질문 </a:t>
            </a:r>
            <a:r>
              <a:rPr kumimoji="1" lang="en-US" altLang="ko-Kore-KR" sz="2800" dirty="0"/>
              <a:t>: </a:t>
            </a:r>
          </a:p>
          <a:p>
            <a:pPr algn="ctr"/>
            <a:r>
              <a:rPr kumimoji="1" lang="en-US" altLang="ko-Kore-KR" sz="2800" b="1" dirty="0" err="1"/>
              <a:t>SharedPreference</a:t>
            </a:r>
            <a:r>
              <a:rPr kumimoji="1" lang="ko-Kore-KR" altLang="en-US" sz="2800" dirty="0"/>
              <a:t>보다 </a:t>
            </a:r>
            <a:endParaRPr kumimoji="1" lang="en-US" altLang="ko-Kore-KR" sz="2800" dirty="0"/>
          </a:p>
          <a:p>
            <a:pPr algn="ctr"/>
            <a:r>
              <a:rPr lang="en" altLang="ko-Kore-KR" sz="2800" b="1" dirty="0"/>
              <a:t>Preferences </a:t>
            </a:r>
            <a:r>
              <a:rPr lang="en" altLang="ko-Kore-KR" sz="2800" b="1" dirty="0" err="1"/>
              <a:t>DataStore</a:t>
            </a:r>
            <a:r>
              <a:rPr lang="ko-Kore-KR" altLang="en-US" sz="2800" dirty="0"/>
              <a:t>가 나은 이점이 뭐야</a:t>
            </a:r>
            <a:endParaRPr lang="en" altLang="ko-Kore-KR" sz="2800" dirty="0"/>
          </a:p>
          <a:p>
            <a:pPr algn="ctr"/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576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2F23D-F610-B14D-9C62-FD84E44FE509}"/>
              </a:ext>
            </a:extLst>
          </p:cNvPr>
          <p:cNvSpPr txBox="1"/>
          <p:nvPr/>
        </p:nvSpPr>
        <p:spPr>
          <a:xfrm>
            <a:off x="2705808" y="6157567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 err="1"/>
              <a:t>SharedPreference</a:t>
            </a:r>
            <a:r>
              <a:rPr kumimoji="1" lang="ko-Kore-KR" altLang="en-US" sz="2400" b="1" dirty="0"/>
              <a:t>보다 좋은 점들이 추가되었다</a:t>
            </a:r>
            <a:r>
              <a:rPr kumimoji="1" lang="en-US" altLang="ko-Kore-KR" sz="2400" b="1" dirty="0"/>
              <a:t>.</a:t>
            </a:r>
            <a:endParaRPr kumimoji="1" lang="ko-Kore-KR" altLang="en-US" sz="2400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3F88679-4F2D-A449-85A5-7C4F61DD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81" y="413977"/>
            <a:ext cx="6489511" cy="57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2120E-9EF3-0F46-B98E-A17598204703}"/>
              </a:ext>
            </a:extLst>
          </p:cNvPr>
          <p:cNvSpPr txBox="1"/>
          <p:nvPr/>
        </p:nvSpPr>
        <p:spPr>
          <a:xfrm>
            <a:off x="1471448" y="1933769"/>
            <a:ext cx="95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나올법한 질문 </a:t>
            </a:r>
            <a:r>
              <a:rPr kumimoji="1" lang="en-US" altLang="ko-Kore-KR" sz="2800" dirty="0"/>
              <a:t>: </a:t>
            </a:r>
            <a:r>
              <a:rPr lang="en" altLang="ko-Kore-KR" sz="2800" b="1" dirty="0"/>
              <a:t>Proto </a:t>
            </a:r>
            <a:r>
              <a:rPr lang="en" altLang="ko-Kore-KR" sz="2800" b="1" dirty="0" err="1"/>
              <a:t>DataStore</a:t>
            </a:r>
            <a:r>
              <a:rPr kumimoji="1" lang="ko-Kore-KR" altLang="en-US" sz="2800" dirty="0"/>
              <a:t>말고 </a:t>
            </a:r>
            <a:r>
              <a:rPr kumimoji="1" lang="en-US" altLang="ko-Kore-KR" sz="2800" dirty="0"/>
              <a:t>R</a:t>
            </a:r>
            <a:r>
              <a:rPr kumimoji="1" lang="en-US" altLang="ko-KR" sz="2800" dirty="0"/>
              <a:t>oom</a:t>
            </a:r>
            <a:r>
              <a:rPr kumimoji="1" lang="ko-KR" altLang="en-US" sz="2800" dirty="0"/>
              <a:t> 쓰면 안되나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894AF-55BB-7C4A-9A8D-AD13597CE776}"/>
              </a:ext>
            </a:extLst>
          </p:cNvPr>
          <p:cNvSpPr txBox="1"/>
          <p:nvPr/>
        </p:nvSpPr>
        <p:spPr>
          <a:xfrm>
            <a:off x="2507711" y="3049674"/>
            <a:ext cx="6549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/>
              <a:t>코드랩</a:t>
            </a:r>
            <a:r>
              <a:rPr lang="en-US" altLang="ko-KR" dirty="0"/>
              <a:t>) </a:t>
            </a:r>
            <a:r>
              <a:rPr lang="en" altLang="ko-Kore-KR" dirty="0"/>
              <a:t>If you have a need for partial updates, </a:t>
            </a:r>
          </a:p>
          <a:p>
            <a:r>
              <a:rPr lang="en" altLang="ko-Kore-KR" dirty="0"/>
              <a:t>referential integrity, or support for large/complex datasets, </a:t>
            </a:r>
          </a:p>
          <a:p>
            <a:r>
              <a:rPr lang="en" altLang="ko-Kore-KR" dirty="0"/>
              <a:t>you should consider using Room instead of </a:t>
            </a:r>
            <a:r>
              <a:rPr lang="en" altLang="ko-Kore-KR" dirty="0" err="1"/>
              <a:t>DataStore</a:t>
            </a:r>
            <a:r>
              <a:rPr lang="en" altLang="ko-Kore-KR" dirty="0"/>
              <a:t>. </a:t>
            </a:r>
          </a:p>
          <a:p>
            <a:r>
              <a:rPr lang="en" altLang="ko-Kore-KR" dirty="0" err="1"/>
              <a:t>DataStore</a:t>
            </a:r>
            <a:r>
              <a:rPr lang="en" altLang="ko-Kore-KR" dirty="0"/>
              <a:t> is ideal for small , simple datasets </a:t>
            </a:r>
          </a:p>
          <a:p>
            <a:r>
              <a:rPr lang="en" altLang="ko-Kore-KR" dirty="0"/>
              <a:t>and does not support partial updates or referential integrity.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2F23D-F610-B14D-9C62-FD84E44FE509}"/>
              </a:ext>
            </a:extLst>
          </p:cNvPr>
          <p:cNvSpPr txBox="1"/>
          <p:nvPr/>
        </p:nvSpPr>
        <p:spPr>
          <a:xfrm>
            <a:off x="1609836" y="5005537"/>
            <a:ext cx="897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요약하자면 닭 잡는데 소 잡는 칼 쓰지 마라</a:t>
            </a:r>
            <a:r>
              <a:rPr kumimoji="1" lang="en-US" altLang="ko-Kore-KR" sz="2400" dirty="0"/>
              <a:t>! </a:t>
            </a: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어찌보면</a:t>
            </a:r>
            <a:r>
              <a:rPr kumimoji="1" lang="ko-KR" altLang="en-US" sz="2400" dirty="0"/>
              <a:t> 당연한</a:t>
            </a:r>
            <a:r>
              <a:rPr kumimoji="1" lang="en-US" altLang="ko-KR" sz="2400" dirty="0"/>
              <a:t>?)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CB3C2-5457-7740-B964-985DD8085505}"/>
              </a:ext>
            </a:extLst>
          </p:cNvPr>
          <p:cNvSpPr txBox="1"/>
          <p:nvPr/>
        </p:nvSpPr>
        <p:spPr>
          <a:xfrm>
            <a:off x="2762396" y="5851212"/>
            <a:ext cx="629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b="1" dirty="0"/>
              <a:t>Proto </a:t>
            </a:r>
            <a:r>
              <a:rPr lang="en" altLang="ko-Kore-KR" b="1" dirty="0" err="1"/>
              <a:t>DataStore</a:t>
            </a:r>
            <a:r>
              <a:rPr lang="ko-Kore-KR" altLang="en-US" b="1" dirty="0"/>
              <a:t>는 약간 복잡한</a:t>
            </a:r>
            <a:r>
              <a:rPr lang="en-US" altLang="ko-Kore-KR" b="1" dirty="0"/>
              <a:t>? </a:t>
            </a:r>
            <a:r>
              <a:rPr lang="ko-KR" altLang="en-US" dirty="0" err="1"/>
              <a:t>설정값</a:t>
            </a:r>
            <a:r>
              <a:rPr lang="ko-KR" altLang="en-US" dirty="0"/>
              <a:t> 전체를 </a:t>
            </a:r>
            <a:endParaRPr lang="en-US" altLang="ko-KR" dirty="0"/>
          </a:p>
          <a:p>
            <a:pPr algn="ctr"/>
            <a:r>
              <a:rPr lang="ko-KR" altLang="en-US" dirty="0"/>
              <a:t>하나의 객체로 묶어서 저장하고 업데이트할 때나 </a:t>
            </a:r>
            <a:r>
              <a:rPr lang="ko-KR" altLang="en-US" dirty="0" err="1"/>
              <a:t>좋을듯</a:t>
            </a:r>
            <a:r>
              <a:rPr lang="en-US" altLang="ko-KR" dirty="0"/>
              <a:t>....?</a:t>
            </a:r>
            <a:br>
              <a:rPr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0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0FF0D-730E-D046-AB7A-658D72E4472B}"/>
              </a:ext>
            </a:extLst>
          </p:cNvPr>
          <p:cNvSpPr txBox="1"/>
          <p:nvPr/>
        </p:nvSpPr>
        <p:spPr>
          <a:xfrm>
            <a:off x="1791741" y="1990338"/>
            <a:ext cx="909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dirty="0"/>
              <a:t>만약</a:t>
            </a:r>
            <a:r>
              <a:rPr kumimoji="1" lang="ko-KR" altLang="en-US" sz="3600" dirty="0"/>
              <a:t> 지금 </a:t>
            </a:r>
            <a:r>
              <a:rPr kumimoji="1" lang="en-US" altLang="ko-KR" sz="3600" dirty="0" err="1"/>
              <a:t>SharedPreferences</a:t>
            </a:r>
            <a:r>
              <a:rPr kumimoji="1" lang="en-US" altLang="ko-KR" sz="3600" dirty="0"/>
              <a:t> </a:t>
            </a:r>
            <a:r>
              <a:rPr kumimoji="1" lang="ko-KR" altLang="en-US" sz="3600" dirty="0"/>
              <a:t>쓰고있다면</a:t>
            </a:r>
            <a:r>
              <a:rPr kumimoji="1" lang="en-US" altLang="ko-KR" sz="36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C38-FD54-B045-83D8-128530323E57}"/>
              </a:ext>
            </a:extLst>
          </p:cNvPr>
          <p:cNvSpPr txBox="1"/>
          <p:nvPr/>
        </p:nvSpPr>
        <p:spPr>
          <a:xfrm>
            <a:off x="1889097" y="3770561"/>
            <a:ext cx="889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 err="1"/>
              <a:t>DataStore</a:t>
            </a:r>
            <a:r>
              <a:rPr kumimoji="1" lang="ko-Kore-KR" altLang="en-US" sz="3200" dirty="0"/>
              <a:t>로</a:t>
            </a:r>
            <a:r>
              <a:rPr kumimoji="1" lang="ko-KR" altLang="en-US" sz="3200" dirty="0"/>
              <a:t> </a:t>
            </a:r>
            <a:r>
              <a:rPr kumimoji="1" lang="en-US" altLang="ko-Kore-KR" sz="3200" dirty="0"/>
              <a:t>Migration</a:t>
            </a:r>
            <a:r>
              <a:rPr kumimoji="1" lang="ko-KR" altLang="en-US" sz="3200" dirty="0"/>
              <a:t> 해보는 게 어떨까요</a:t>
            </a:r>
            <a:r>
              <a:rPr kumimoji="1" lang="en-US" altLang="ko-KR" sz="32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E070C-735A-314C-BEC5-FECC950EA6FC}"/>
              </a:ext>
            </a:extLst>
          </p:cNvPr>
          <p:cNvSpPr txBox="1"/>
          <p:nvPr/>
        </p:nvSpPr>
        <p:spPr>
          <a:xfrm>
            <a:off x="2732690" y="5177927"/>
            <a:ext cx="688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(Current Stable Release</a:t>
            </a:r>
            <a:r>
              <a:rPr lang="ko-Kore-KR" altLang="en-US" dirty="0"/>
              <a:t>는 아닙니다 ㅎ</a:t>
            </a:r>
            <a:r>
              <a:rPr lang="en-US" altLang="ko-Kore-KR" dirty="0"/>
              <a:t>…</a:t>
            </a:r>
            <a:r>
              <a:rPr lang="ko-Kore-KR" altLang="en-US" dirty="0"/>
              <a:t>아직</a:t>
            </a:r>
            <a:r>
              <a:rPr lang="en" altLang="ko-Kore-KR" dirty="0"/>
              <a:t> Alpha Release</a:t>
            </a:r>
            <a:r>
              <a:rPr lang="en-US" altLang="ko-KR" dirty="0"/>
              <a:t>…</a:t>
            </a:r>
            <a:r>
              <a:rPr lang="ko-Kore-KR" altLang="en-US" dirty="0"/>
              <a:t> </a:t>
            </a:r>
            <a:r>
              <a:rPr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71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6C37E1-638A-B74E-97DE-9304A7181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2021.01.23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D606-0318-0A43-B971-75FBE4B0B6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안드로이드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기 </a:t>
            </a:r>
            <a:r>
              <a:rPr kumimoji="1" lang="ko-KR" altLang="en-US" dirty="0" err="1"/>
              <a:t>강다현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019E5-2ACE-4047-A080-24BB829FBDEB}"/>
              </a:ext>
            </a:extLst>
          </p:cNvPr>
          <p:cNvSpPr txBox="1"/>
          <p:nvPr/>
        </p:nvSpPr>
        <p:spPr>
          <a:xfrm>
            <a:off x="4227251" y="1219201"/>
            <a:ext cx="3737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What is </a:t>
            </a:r>
            <a:r>
              <a:rPr kumimoji="1" lang="en-US" altLang="ko-Kore-KR" sz="3200" dirty="0" err="1"/>
              <a:t>DataStore</a:t>
            </a:r>
            <a:r>
              <a:rPr kumimoji="1" lang="en-US" altLang="ko-Kore-KR" sz="3200" dirty="0"/>
              <a:t>?</a:t>
            </a:r>
            <a:endParaRPr kumimoji="1" lang="ko-Kore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783A5-1734-2240-BD1F-72368C3B0A91}"/>
              </a:ext>
            </a:extLst>
          </p:cNvPr>
          <p:cNvSpPr txBox="1"/>
          <p:nvPr/>
        </p:nvSpPr>
        <p:spPr>
          <a:xfrm>
            <a:off x="1944413" y="2669625"/>
            <a:ext cx="85517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sz="3200" dirty="0"/>
              <a:t>Jetpack </a:t>
            </a:r>
            <a:r>
              <a:rPr lang="en" altLang="ko-Kore-KR" sz="3200" dirty="0" err="1"/>
              <a:t>DataStore</a:t>
            </a:r>
            <a:r>
              <a:rPr lang="en" altLang="ko-Kore-KR" sz="3200" dirty="0"/>
              <a:t> is a data storage solution </a:t>
            </a:r>
          </a:p>
          <a:p>
            <a:pPr algn="ctr"/>
            <a:r>
              <a:rPr lang="en" altLang="ko-Kore-KR" sz="3200" dirty="0"/>
              <a:t>that allows you to store </a:t>
            </a:r>
          </a:p>
          <a:p>
            <a:pPr algn="ctr"/>
            <a:r>
              <a:rPr lang="en" altLang="ko-Kore-KR" sz="3200" b="1" dirty="0"/>
              <a:t>key-value</a:t>
            </a:r>
            <a:r>
              <a:rPr lang="en" altLang="ko-Kore-KR" sz="3200" dirty="0"/>
              <a:t> pairs or </a:t>
            </a:r>
          </a:p>
          <a:p>
            <a:pPr algn="ctr"/>
            <a:r>
              <a:rPr lang="en" altLang="ko-Kore-KR" sz="3200" b="1" dirty="0"/>
              <a:t>typed objects </a:t>
            </a:r>
            <a:r>
              <a:rPr lang="en" altLang="ko-Kore-KR" sz="3200" dirty="0"/>
              <a:t>with </a:t>
            </a:r>
            <a:r>
              <a:rPr lang="en" altLang="ko-Kore-KR" sz="3200" b="1" dirty="0"/>
              <a:t>protocol buffers</a:t>
            </a:r>
            <a:endParaRPr kumimoji="1" lang="ko-Kore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C3361-7725-6C44-A201-6721D95A12BA}"/>
              </a:ext>
            </a:extLst>
          </p:cNvPr>
          <p:cNvSpPr txBox="1"/>
          <p:nvPr/>
        </p:nvSpPr>
        <p:spPr>
          <a:xfrm>
            <a:off x="2903051" y="5507815"/>
            <a:ext cx="604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어디서 본 것 같다</a:t>
            </a:r>
            <a:r>
              <a:rPr kumimoji="1" lang="en-US" altLang="ko-KR" sz="2400" b="1" dirty="0"/>
              <a:t>?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=&gt;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SharedPreference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68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019E5-2ACE-4047-A080-24BB829FBDEB}"/>
              </a:ext>
            </a:extLst>
          </p:cNvPr>
          <p:cNvSpPr txBox="1"/>
          <p:nvPr/>
        </p:nvSpPr>
        <p:spPr>
          <a:xfrm>
            <a:off x="3733718" y="1429408"/>
            <a:ext cx="491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What is </a:t>
            </a:r>
            <a:r>
              <a:rPr lang="en" altLang="ko-Kore-KR" sz="3200" dirty="0"/>
              <a:t>protocol buffers?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9DA5C-578D-2D4F-9039-810DF2071DD6}"/>
              </a:ext>
            </a:extLst>
          </p:cNvPr>
          <p:cNvSpPr txBox="1"/>
          <p:nvPr/>
        </p:nvSpPr>
        <p:spPr>
          <a:xfrm>
            <a:off x="835088" y="2690336"/>
            <a:ext cx="43726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ore-KR" sz="2400" dirty="0"/>
              <a:t>Protocol buffers are Google’s </a:t>
            </a:r>
          </a:p>
          <a:p>
            <a:pPr algn="ctr"/>
            <a:r>
              <a:rPr lang="en" altLang="ko-Kore-KR" sz="2400" dirty="0"/>
              <a:t>language-neutral</a:t>
            </a:r>
          </a:p>
          <a:p>
            <a:pPr algn="ctr"/>
            <a:r>
              <a:rPr lang="en" altLang="ko-Kore-KR" sz="2400" dirty="0"/>
              <a:t>platform-neutral</a:t>
            </a:r>
          </a:p>
          <a:p>
            <a:pPr algn="ctr"/>
            <a:r>
              <a:rPr lang="en" altLang="ko-Kore-KR" sz="2400" dirty="0"/>
              <a:t>extensible mechanism</a:t>
            </a:r>
          </a:p>
          <a:p>
            <a:pPr algn="ctr"/>
            <a:r>
              <a:rPr lang="en" altLang="ko-Kore-KR" sz="2400" dirty="0"/>
              <a:t>for serializing structured data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F103A-85B8-EA46-BF4B-6F1754CE1A0A}"/>
              </a:ext>
            </a:extLst>
          </p:cNvPr>
          <p:cNvSpPr txBox="1"/>
          <p:nvPr/>
        </p:nvSpPr>
        <p:spPr>
          <a:xfrm>
            <a:off x="5644139" y="2782669"/>
            <a:ext cx="6336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쉽게 말해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구글에서 개발한 직렬화 메커니즘</a:t>
            </a:r>
            <a:r>
              <a:rPr kumimoji="1" lang="en-US" altLang="ko-KR" sz="2400" dirty="0"/>
              <a:t>.</a:t>
            </a:r>
          </a:p>
          <a:p>
            <a:pPr algn="ctr"/>
            <a:r>
              <a:rPr kumimoji="1" lang="en-US" altLang="ko-KR" sz="2400" dirty="0"/>
              <a:t>xml</a:t>
            </a:r>
            <a:r>
              <a:rPr kumimoji="1" lang="ko-KR" altLang="en-US" sz="2400" dirty="0"/>
              <a:t>과 비슷한 녀석인데</a:t>
            </a:r>
            <a:r>
              <a:rPr kumimoji="1" lang="en-US" altLang="ko-KR" sz="2400" dirty="0"/>
              <a:t>,</a:t>
            </a:r>
          </a:p>
          <a:p>
            <a:pPr algn="ctr"/>
            <a:r>
              <a:rPr kumimoji="1" lang="ko-KR" altLang="en-US" sz="2400" dirty="0"/>
              <a:t> </a:t>
            </a:r>
            <a:r>
              <a:rPr lang="en" altLang="ko-Kore-KR" sz="2400" dirty="0"/>
              <a:t>smaller, </a:t>
            </a:r>
          </a:p>
          <a:p>
            <a:pPr algn="ctr"/>
            <a:r>
              <a:rPr lang="en" altLang="ko-Kore-KR" sz="2400" dirty="0"/>
              <a:t>faster, </a:t>
            </a:r>
          </a:p>
          <a:p>
            <a:pPr algn="ctr"/>
            <a:r>
              <a:rPr lang="en" altLang="ko-Kore-KR" sz="2400" dirty="0"/>
              <a:t>simpler</a:t>
            </a:r>
            <a:r>
              <a:rPr lang="en-US" altLang="ko-KR" sz="2400" dirty="0"/>
              <a:t>!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3D8EE-DC47-8E41-97FC-493BB5FEC3D7}"/>
              </a:ext>
            </a:extLst>
          </p:cNvPr>
          <p:cNvSpPr txBox="1"/>
          <p:nvPr/>
        </p:nvSpPr>
        <p:spPr>
          <a:xfrm>
            <a:off x="3681166" y="5490147"/>
            <a:ext cx="392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.proto </a:t>
            </a:r>
            <a:r>
              <a:rPr kumimoji="1" lang="en-US" altLang="ko-Kore-KR" sz="2800" dirty="0"/>
              <a:t>file syntax </a:t>
            </a:r>
            <a:r>
              <a:rPr kumimoji="1" lang="ko-KR" altLang="en-US" sz="2800" dirty="0"/>
              <a:t>사용</a:t>
            </a:r>
            <a:r>
              <a:rPr kumimoji="1" lang="en-US" altLang="ko-KR" sz="2800" dirty="0"/>
              <a:t>!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D1EB6-A5BF-1541-9D42-D6830A1DFCE3}"/>
              </a:ext>
            </a:extLst>
          </p:cNvPr>
          <p:cNvSpPr txBox="1"/>
          <p:nvPr/>
        </p:nvSpPr>
        <p:spPr>
          <a:xfrm>
            <a:off x="2889143" y="6200078"/>
            <a:ext cx="604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3"/>
              </a:rPr>
              <a:t>https://jeong-pro.tistory.com/190</a:t>
            </a:r>
            <a:r>
              <a:rPr kumimoji="1" lang="ko-Kore-KR" altLang="en-US" dirty="0"/>
              <a:t>가 참고하기에 좋은 글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050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84D1A-235D-2D4D-8E26-DA2B09DDF436}"/>
              </a:ext>
            </a:extLst>
          </p:cNvPr>
          <p:cNvSpPr txBox="1"/>
          <p:nvPr/>
        </p:nvSpPr>
        <p:spPr>
          <a:xfrm>
            <a:off x="972207" y="1534509"/>
            <a:ext cx="1024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DataStore</a:t>
            </a:r>
            <a:r>
              <a:rPr lang="en" altLang="ko-Kore-KR" dirty="0"/>
              <a:t> provides two different implementations: Preferences </a:t>
            </a:r>
            <a:r>
              <a:rPr lang="en" altLang="ko-Kore-KR" dirty="0" err="1"/>
              <a:t>DataStore</a:t>
            </a:r>
            <a:r>
              <a:rPr lang="en" altLang="ko-Kore-KR" dirty="0"/>
              <a:t> and Proto </a:t>
            </a:r>
            <a:r>
              <a:rPr lang="en" altLang="ko-Kore-KR" dirty="0" err="1"/>
              <a:t>DataStore</a:t>
            </a:r>
            <a:r>
              <a:rPr lang="en" altLang="ko-Kore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15B8F-F909-F641-9F36-8A62F7BBED26}"/>
              </a:ext>
            </a:extLst>
          </p:cNvPr>
          <p:cNvSpPr txBox="1"/>
          <p:nvPr/>
        </p:nvSpPr>
        <p:spPr>
          <a:xfrm>
            <a:off x="972207" y="258190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Preferences </a:t>
            </a:r>
            <a:r>
              <a:rPr lang="en" altLang="ko-Kore-KR" b="1" dirty="0" err="1"/>
              <a:t>DataStore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3EEF8-5A28-4A49-B18F-DCABF6F43A5F}"/>
              </a:ext>
            </a:extLst>
          </p:cNvPr>
          <p:cNvSpPr txBox="1"/>
          <p:nvPr/>
        </p:nvSpPr>
        <p:spPr>
          <a:xfrm>
            <a:off x="972207" y="41095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Proto </a:t>
            </a:r>
            <a:r>
              <a:rPr lang="en" altLang="ko-Kore-KR" b="1" dirty="0" err="1"/>
              <a:t>DataStore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7E436-730E-E74C-A815-DB736DD01DDF}"/>
              </a:ext>
            </a:extLst>
          </p:cNvPr>
          <p:cNvSpPr txBox="1"/>
          <p:nvPr/>
        </p:nvSpPr>
        <p:spPr>
          <a:xfrm>
            <a:off x="4479130" y="2523050"/>
            <a:ext cx="6567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stores and accesses data using keys. </a:t>
            </a:r>
          </a:p>
          <a:p>
            <a:r>
              <a:rPr lang="en" altLang="ko-Kore-KR" dirty="0"/>
              <a:t>This implementation does not require a predefined schema, </a:t>
            </a:r>
          </a:p>
          <a:p>
            <a:r>
              <a:rPr lang="en" altLang="ko-Kore-KR" dirty="0"/>
              <a:t>and it does not provide type safety.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90978-6E44-724E-B5C7-A88D90558E4D}"/>
              </a:ext>
            </a:extLst>
          </p:cNvPr>
          <p:cNvSpPr txBox="1"/>
          <p:nvPr/>
        </p:nvSpPr>
        <p:spPr>
          <a:xfrm>
            <a:off x="3762704" y="4183297"/>
            <a:ext cx="8340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stores data as instances of a custom data type. </a:t>
            </a:r>
          </a:p>
          <a:p>
            <a:r>
              <a:rPr lang="en" altLang="ko-Kore-KR" dirty="0"/>
              <a:t>This implementation requires you to define a schema using </a:t>
            </a:r>
            <a:r>
              <a:rPr lang="en-US" altLang="ko-Kore-KR" dirty="0"/>
              <a:t>protocol buffers</a:t>
            </a:r>
            <a:r>
              <a:rPr lang="en" altLang="ko-Kore-KR" dirty="0"/>
              <a:t>, </a:t>
            </a:r>
          </a:p>
          <a:p>
            <a:r>
              <a:rPr lang="en" altLang="ko-Kore-KR" dirty="0"/>
              <a:t>but it provides type safety.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6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5693-D691-C645-890D-A802BA829768}"/>
              </a:ext>
            </a:extLst>
          </p:cNvPr>
          <p:cNvSpPr txBox="1"/>
          <p:nvPr/>
        </p:nvSpPr>
        <p:spPr>
          <a:xfrm>
            <a:off x="1692167" y="1721124"/>
            <a:ext cx="8106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바로 코드로 넘어갑시다</a:t>
            </a:r>
            <a:r>
              <a:rPr kumimoji="1" lang="en-US" altLang="ko-KR" sz="3600" dirty="0"/>
              <a:t>..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gradle</a:t>
            </a:r>
            <a:r>
              <a:rPr kumimoji="1" lang="ko-KR" altLang="en-US" sz="3600" dirty="0"/>
              <a:t> 생략</a:t>
            </a:r>
            <a:r>
              <a:rPr kumimoji="1" lang="en-US" altLang="ko-KR" sz="3600" dirty="0"/>
              <a:t>)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EE85-F7F8-0143-B4B0-64E521A445C2}"/>
              </a:ext>
            </a:extLst>
          </p:cNvPr>
          <p:cNvSpPr txBox="1"/>
          <p:nvPr/>
        </p:nvSpPr>
        <p:spPr>
          <a:xfrm>
            <a:off x="830319" y="3844215"/>
            <a:ext cx="1106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dirty="0"/>
              <a:t>기본은</a:t>
            </a:r>
            <a:r>
              <a:rPr kumimoji="1" lang="ko-KR" altLang="en-US" sz="3600" dirty="0"/>
              <a:t> </a:t>
            </a:r>
            <a:r>
              <a:rPr kumimoji="1" lang="ko-KR" altLang="en-US" sz="3600" b="1" dirty="0" err="1"/>
              <a:t>코루틴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rx</a:t>
            </a:r>
            <a:r>
              <a:rPr kumimoji="1" lang="ko-KR" altLang="en-US" sz="3600" dirty="0"/>
              <a:t>도 당연히</a:t>
            </a:r>
            <a:r>
              <a:rPr kumimoji="1" lang="en-US" altLang="ko-KR" sz="3600" dirty="0"/>
              <a:t>(?)optional</a:t>
            </a:r>
            <a:r>
              <a:rPr kumimoji="1" lang="ko-KR" altLang="en-US" sz="3600" dirty="0"/>
              <a:t>로 지원합니다</a:t>
            </a:r>
            <a:r>
              <a:rPr kumimoji="1" lang="en-US" altLang="ko-KR" sz="3600" dirty="0"/>
              <a:t>!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861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5160314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Preference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AB95B45-3C22-974C-9445-D966289B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44" y="1454694"/>
            <a:ext cx="9471144" cy="39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9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5160314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Preference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4ABEE39-8E71-6F43-A4A3-07773130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41" y="1714500"/>
            <a:ext cx="8597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2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5160314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Preference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C0E6AE-7381-2345-9336-621A3C11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4" y="1686725"/>
            <a:ext cx="9196286" cy="16561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86BC0CE-BA35-6C44-BFAD-85C416C5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15" y="4303082"/>
            <a:ext cx="7277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9EC41-8718-704F-A56E-B238D3F8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B39EF6-9E4D-E34F-A09F-7405574CBF7E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3422C1B-DA72-8146-B0D9-A04FA91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93" y="545123"/>
            <a:ext cx="4582245" cy="311323"/>
          </a:xfrm>
        </p:spPr>
        <p:txBody>
          <a:bodyPr/>
          <a:lstStyle/>
          <a:p>
            <a:r>
              <a:rPr kumimoji="1" lang="en-US" altLang="ko-KR" dirty="0"/>
              <a:t>AAC </a:t>
            </a:r>
            <a:r>
              <a:rPr kumimoji="1" lang="en-US" altLang="ko-KR" dirty="0" err="1"/>
              <a:t>DataStore</a:t>
            </a:r>
            <a:r>
              <a:rPr kumimoji="1" lang="en-US" altLang="ko-KR" dirty="0"/>
              <a:t> – Proto </a:t>
            </a:r>
            <a:r>
              <a:rPr kumimoji="1" lang="en-US" altLang="ko-KR" dirty="0" err="1"/>
              <a:t>DataStore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D51A5-844C-2443-8968-934F797584B5}"/>
              </a:ext>
            </a:extLst>
          </p:cNvPr>
          <p:cNvSpPr txBox="1"/>
          <p:nvPr/>
        </p:nvSpPr>
        <p:spPr>
          <a:xfrm>
            <a:off x="1046136" y="1545021"/>
            <a:ext cx="529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app/</a:t>
            </a:r>
            <a:r>
              <a:rPr lang="en" altLang="ko-Kore-KR" dirty="0" err="1"/>
              <a:t>src</a:t>
            </a:r>
            <a:r>
              <a:rPr lang="en" altLang="ko-Kore-KR" dirty="0"/>
              <a:t>/main/proto</a:t>
            </a:r>
            <a:r>
              <a:rPr lang="ko-Kore-KR" altLang="en-US" dirty="0"/>
              <a:t>에 </a:t>
            </a:r>
            <a:r>
              <a:rPr lang="en" altLang="ko-Kore-KR" dirty="0" err="1"/>
              <a:t>user_prefs.proto</a:t>
            </a:r>
            <a:r>
              <a:rPr lang="en" altLang="ko-Kore-KR" dirty="0"/>
              <a:t> </a:t>
            </a:r>
            <a:r>
              <a:rPr lang="ko-Kore-KR" altLang="en-US" dirty="0"/>
              <a:t>따로 생성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89CCC-DBC4-3048-8355-93EF516D8C99}"/>
              </a:ext>
            </a:extLst>
          </p:cNvPr>
          <p:cNvSpPr txBox="1"/>
          <p:nvPr/>
        </p:nvSpPr>
        <p:spPr>
          <a:xfrm>
            <a:off x="732781" y="5226705"/>
            <a:ext cx="560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UserPreferences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compile time</a:t>
            </a:r>
            <a:r>
              <a:rPr kumimoji="1" lang="ko-Kore-KR" altLang="en-US" dirty="0"/>
              <a:t>에 자동 생성됩니다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79707D7-5372-C745-9FD8-C4299C75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94" y="2011404"/>
            <a:ext cx="3061424" cy="3055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139FC-1C94-684C-A7A9-BD7CCC9C395B}"/>
              </a:ext>
            </a:extLst>
          </p:cNvPr>
          <p:cNvSpPr txBox="1"/>
          <p:nvPr/>
        </p:nvSpPr>
        <p:spPr>
          <a:xfrm>
            <a:off x="732781" y="5835469"/>
            <a:ext cx="798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3"/>
              </a:rPr>
              <a:t>https://developers.google.com/protocol-buffers/docs/proto3</a:t>
            </a:r>
            <a:r>
              <a:rPr kumimoji="1" lang="ko-Kore-KR" altLang="en-US" dirty="0"/>
              <a:t>를 참고합시다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3C3AC-5365-C641-90F5-A71E7473ADD4}"/>
              </a:ext>
            </a:extLst>
          </p:cNvPr>
          <p:cNvSpPr txBox="1"/>
          <p:nvPr/>
        </p:nvSpPr>
        <p:spPr>
          <a:xfrm>
            <a:off x="5597911" y="55449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스키마 정의</a:t>
            </a:r>
          </a:p>
        </p:txBody>
      </p:sp>
    </p:spTree>
    <p:extLst>
      <p:ext uri="{BB962C8B-B14F-4D97-AF65-F5344CB8AC3E}">
        <p14:creationId xmlns:p14="http://schemas.microsoft.com/office/powerpoint/2010/main" val="6174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474</Words>
  <Application>Microsoft Macintosh PowerPoint</Application>
  <PresentationFormat>와이드스크린</PresentationFormat>
  <Paragraphs>93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-apple-system</vt:lpstr>
      <vt:lpstr>Lato</vt:lpstr>
      <vt:lpstr>Lato Black</vt:lpstr>
      <vt:lpstr>Lato Light</vt:lpstr>
      <vt:lpstr>맑은 고딕</vt:lpstr>
      <vt:lpstr>NanumSquareOTF</vt:lpstr>
      <vt:lpstr>NanumSquareOTF ExtraBold</vt:lpstr>
      <vt:lpstr>NanumSquareOTF Light</vt:lpstr>
      <vt:lpstr>Arial</vt:lpstr>
      <vt:lpstr>Office 테마</vt:lpstr>
      <vt:lpstr>AAC DataStore</vt:lpstr>
      <vt:lpstr>AAC DataStore</vt:lpstr>
      <vt:lpstr>AAC DataStore</vt:lpstr>
      <vt:lpstr>AAC DataStore</vt:lpstr>
      <vt:lpstr>AAC DataStore</vt:lpstr>
      <vt:lpstr>AAC DataStore – Preference DataStore</vt:lpstr>
      <vt:lpstr>AAC DataStore – Preference DataStore</vt:lpstr>
      <vt:lpstr>AAC DataStore – Preference DataStore</vt:lpstr>
      <vt:lpstr>AAC DataStore – Proto DataStore</vt:lpstr>
      <vt:lpstr>AAC DataStore – Proto DataStore</vt:lpstr>
      <vt:lpstr>AAC DataStore – Proto DataStore</vt:lpstr>
      <vt:lpstr>AAC DataStore – Proto DataStore</vt:lpstr>
      <vt:lpstr>AAC DataStore – Proto DataStore</vt:lpstr>
      <vt:lpstr>AAC DataStore</vt:lpstr>
      <vt:lpstr>AAC DataStore</vt:lpstr>
      <vt:lpstr>AAC DataStore</vt:lpstr>
      <vt:lpstr>AAC DataStore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강다현</cp:lastModifiedBy>
  <cp:revision>86</cp:revision>
  <dcterms:created xsi:type="dcterms:W3CDTF">2018-08-15T02:17:41Z</dcterms:created>
  <dcterms:modified xsi:type="dcterms:W3CDTF">2021-01-23T05:05:29Z</dcterms:modified>
</cp:coreProperties>
</file>