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400"/>
    <a:srgbClr val="2CD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/>
    <p:restoredTop sz="77254"/>
  </p:normalViewPr>
  <p:slideViewPr>
    <p:cSldViewPr snapToGrid="0" snapToObjects="1">
      <p:cViewPr>
        <p:scale>
          <a:sx n="98" d="100"/>
          <a:sy n="98" d="100"/>
        </p:scale>
        <p:origin x="10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C02ED-A731-8441-9C82-6FF25D395724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DF8A-C23B-E346-AD09-46FF82B185B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598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00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느슨한 결합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서비스가 서로 느슨히 결합되어 있으면 서비스가 변경될 때 다른 서비스가 변경되는 일이 없다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강한 응집력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서로 연관된 행위가 한 곳에 모이고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경계와는 가능한 한 느슨하게 소통할  수 있어야함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2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80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74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시스템 특정 부분 성능을 높이려 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요구되는 성능 수준을 만족하는데 유리한 다른 기술 스택을 고려해야 할 수 도 있고 변환할 데이터를 어떻게 저장할 지 결정해야할 </a:t>
            </a:r>
            <a:r>
              <a:rPr kumimoji="1" lang="ko-KR" altLang="en-US" dirty="0" err="1"/>
              <a:t>수도있다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회사의 규모가 클수록 개발자의 기술 스택이 </a:t>
            </a:r>
            <a:r>
              <a:rPr kumimoji="1" lang="ko-KR" altLang="en-US" dirty="0" err="1"/>
              <a:t>다를수도있고</a:t>
            </a:r>
            <a:r>
              <a:rPr kumimoji="1" lang="ko-KR" altLang="en-US" dirty="0"/>
              <a:t> 팀이 추구하는 기술 방향이 </a:t>
            </a:r>
            <a:r>
              <a:rPr kumimoji="1" lang="ko-KR" altLang="en-US" dirty="0" err="1"/>
              <a:t>다를수도있음</a:t>
            </a:r>
            <a:r>
              <a:rPr kumimoji="1" lang="ko-KR" altLang="en-US" dirty="0"/>
              <a:t> </a:t>
            </a:r>
            <a:r>
              <a:rPr kumimoji="1" lang="en-US" altLang="ko-KR" dirty="0"/>
              <a:t>..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이를 팀마다 서비스를 다른 프레임워크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다른 언어를 사용하더라도 서비스를 </a:t>
            </a:r>
            <a:r>
              <a:rPr kumimoji="1" lang="ko-KR" altLang="en-US" dirty="0" err="1"/>
              <a:t>나누었으므로</a:t>
            </a:r>
            <a:r>
              <a:rPr kumimoji="1" lang="ko-KR" altLang="en-US" dirty="0"/>
              <a:t> 기술 </a:t>
            </a:r>
            <a:r>
              <a:rPr kumimoji="1" lang="ko-KR" altLang="en-US" dirty="0" err="1"/>
              <a:t>이기종성을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가능하게함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384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94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6DF8A-C23B-E346-AD09-46FF82B185B0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726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6077-696C-0541-97F8-1C5800C44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6CE922-D4BE-C84A-83CD-D5F67152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47EEA-9E5F-E044-AF09-B19AB6DB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F0A2E-F8DE-A54B-91B4-F220D2C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CEC66-6F5E-4048-9D8A-3B9FE220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075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CFAF-4BB9-5949-9254-0D0BCC56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34A2C6-E5E6-D747-ADAE-A178EC3DE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B9CAF-9E7E-1A47-8347-DF04DB2D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7D36F-F58F-7349-B71E-33E69FAC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F4889-E531-7848-A213-9E6FFDCA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66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B1B8BF-F6F7-E04B-BE5E-024926361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D47CF-DDB6-4546-839A-C77EE586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C600-BA94-F342-A42D-ECA04DFE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E2E0F-389D-814C-AEBC-7013A2F2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8AA5E-F0EC-6740-966F-1CB2FF9C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30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871D-09F0-4240-B792-107F7A15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A8EB4-6BD8-494A-A44A-3D5918BF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D01EC-717D-1448-96EC-3EB9CAAE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4408-6183-8549-983F-D8DC00C5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282AD-5640-0948-8223-3794A26E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398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0DC98-B2DE-814D-9AD0-BDBB0D83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92DCF-511A-7E43-B364-299D7E1DF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27DB2-3631-9841-B414-F5FE7870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E1042-74C4-C94D-BEBC-08ED3C4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7D5A4-DCCC-804D-81B8-AEF9AA8B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476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72FF9-6596-8B48-8E16-BFD0B43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DA82-838B-F045-BD6E-04F4AB27A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6B468-39C5-5142-9C64-C8864C1B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944A1-CFC3-1145-9D23-CE8EAEB2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25866-F483-D749-B612-118087E3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8576F-E7DE-1D4B-A331-9B87351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3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A5F15-873A-784A-BC7C-DB6245B1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78149-EFB5-C941-93EA-E60D9958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03CA07-4C2E-E343-82A4-662FB5A5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0B71AC-7695-264D-B880-2C6319F76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01A5FE-18BD-E449-B3EC-850EA278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2B3D31-12BF-EE4C-9620-A9041B0C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9F149-263F-FA44-968E-DFCEB665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1C00E-5FEC-5D4C-940C-7B66EAC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02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AD965-F755-9046-A7A9-DD9506D4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C92A18-931D-C54D-BBAE-52D84D6C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91CCD9-A7E7-3140-B7E6-8F1A86F3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5DB9C-7BAA-3C4E-98BC-73EA0F87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363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3A407E-DECE-2247-983B-2E8FF24D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F4175-C1CE-A940-BEA3-ACA75A4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6EDA0-7D02-C74F-AE67-324FE047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92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C7490-747B-0C4F-9A93-A5645FFC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60530-60E5-9D4E-B8B0-659F7538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5A02A-C921-D24B-A3D1-2B193023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9A0D1-60EC-AB47-9452-C8687ABC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80277-DA2C-F74C-A585-C4A11714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BA53B-2916-C04E-AD2C-D6FA45B6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8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4EAEE-1D9E-1640-958C-3870248C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DE34F-F192-184C-9F50-EE64BEC85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8F566C-4C9D-4044-8FD6-68A65F45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06511-9060-0440-9664-E191AF2C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179FC-0532-A74D-8CFD-DE5BF29D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81A3E-C058-2B45-881E-00A49819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8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59C350-217F-C644-838C-B81B5DC7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35146-7BBE-4149-A7C4-F55FF8F2E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1320A-A3DA-FB4C-AF16-86876D6A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B30A-690B-8141-B061-C5609922508F}" type="datetimeFigureOut">
              <a:rPr kumimoji="1" lang="ko-KR" altLang="en-US" smtClean="0"/>
              <a:t>2021. 8. 27.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87472-2CFE-2B4E-AA98-0F2C14D6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6ABF0-7152-D048-A042-A9B353EFC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AEEE-9883-8C45-86F9-06C018A5BB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9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4858506" y="2065947"/>
            <a:ext cx="2661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Monolithic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0CED-1ACC-1643-B67C-DFB4C27253BA}"/>
              </a:ext>
            </a:extLst>
          </p:cNvPr>
          <p:cNvSpPr txBox="1"/>
          <p:nvPr/>
        </p:nvSpPr>
        <p:spPr>
          <a:xfrm>
            <a:off x="5939731" y="2851108"/>
            <a:ext cx="457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&amp;</a:t>
            </a:r>
            <a:endParaRPr kumimoji="1" lang="ko-KR" altLang="en-US" sz="3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36A0F-016A-734D-BF63-F7DF6DCC2B99}"/>
              </a:ext>
            </a:extLst>
          </p:cNvPr>
          <p:cNvSpPr txBox="1"/>
          <p:nvPr/>
        </p:nvSpPr>
        <p:spPr>
          <a:xfrm>
            <a:off x="4612124" y="3482381"/>
            <a:ext cx="315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F78A1-9480-6F41-8AEB-B16AD4D1F92F}"/>
              </a:ext>
            </a:extLst>
          </p:cNvPr>
          <p:cNvSpPr txBox="1"/>
          <p:nvPr/>
        </p:nvSpPr>
        <p:spPr>
          <a:xfrm>
            <a:off x="5939731" y="4094177"/>
            <a:ext cx="736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00D40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맛보기</a:t>
            </a:r>
            <a:r>
              <a:rPr kumimoji="1" lang="en-US" altLang="ko-KR" sz="1400" dirty="0">
                <a:solidFill>
                  <a:srgbClr val="00D40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..</a:t>
            </a:r>
            <a:endParaRPr kumimoji="1" lang="ko-KR" altLang="en-US" sz="1400" dirty="0">
              <a:solidFill>
                <a:srgbClr val="00D400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66AF1-4F7C-6D40-80C5-01908786DB66}"/>
              </a:ext>
            </a:extLst>
          </p:cNvPr>
          <p:cNvSpPr txBox="1"/>
          <p:nvPr/>
        </p:nvSpPr>
        <p:spPr>
          <a:xfrm>
            <a:off x="4985783" y="4613640"/>
            <a:ext cx="240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D40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Mash up 11th</a:t>
            </a:r>
            <a:r>
              <a:rPr kumimoji="1" lang="ko-KR" altLang="en-US" sz="2000" dirty="0">
                <a:solidFill>
                  <a:srgbClr val="00D40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이소연</a:t>
            </a:r>
          </a:p>
        </p:txBody>
      </p:sp>
    </p:spTree>
    <p:extLst>
      <p:ext uri="{BB962C8B-B14F-4D97-AF65-F5344CB8AC3E}">
        <p14:creationId xmlns:p14="http://schemas.microsoft.com/office/powerpoint/2010/main" val="220751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5628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Monolithic</a:t>
            </a:r>
            <a:r>
              <a:rPr kumimoji="1" lang="ko-KR" altLang="en-US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82C85-8CF6-AD46-A7AD-F28C5883A13F}"/>
              </a:ext>
            </a:extLst>
          </p:cNvPr>
          <p:cNvSpPr txBox="1"/>
          <p:nvPr/>
        </p:nvSpPr>
        <p:spPr>
          <a:xfrm>
            <a:off x="309462" y="1345958"/>
            <a:ext cx="10776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데이터 입력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출력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20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프로세싱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에러 처리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UI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와 같은 구분된 기능들이 분리되어 있지 않고 혼합된 구조의 시스템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54A85-C03E-3A4F-A27D-D64CAEC32CE4}"/>
              </a:ext>
            </a:extLst>
          </p:cNvPr>
          <p:cNvSpPr txBox="1"/>
          <p:nvPr/>
        </p:nvSpPr>
        <p:spPr>
          <a:xfrm>
            <a:off x="3584717" y="3710097"/>
            <a:ext cx="4225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“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우리가 일반적으로 개발하고 있던 방법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＂</a:t>
            </a:r>
            <a:endParaRPr kumimoji="1" lang="ko-KR" altLang="en-US" sz="20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11FEF-D2C9-3A40-A2C0-3D018270AA82}"/>
              </a:ext>
            </a:extLst>
          </p:cNvPr>
          <p:cNvSpPr txBox="1"/>
          <p:nvPr/>
        </p:nvSpPr>
        <p:spPr>
          <a:xfrm>
            <a:off x="309462" y="1877747"/>
            <a:ext cx="11390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서비스 아키텍처를 구성할 때 모든 서비스를 구성하는 비즈니스 </a:t>
            </a:r>
            <a:r>
              <a:rPr kumimoji="1" lang="ko-KR" altLang="en-US" sz="20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로직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DB, UI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등은 논리적으로 모듈화 될 수 있지만 </a:t>
            </a:r>
            <a:endParaRPr kumimoji="1" lang="en-US" altLang="ko-KR" sz="20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E52A7-B93C-4244-A2EF-3E49585E9732}"/>
              </a:ext>
            </a:extLst>
          </p:cNvPr>
          <p:cNvSpPr txBox="1"/>
          <p:nvPr/>
        </p:nvSpPr>
        <p:spPr>
          <a:xfrm>
            <a:off x="433640" y="2347684"/>
            <a:ext cx="475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하나의 패키지에 담아 빌드하고 배포하는 방법</a:t>
            </a:r>
            <a:endParaRPr kumimoji="1" lang="en-US" altLang="ko-KR" sz="20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3FBC2-5A23-1842-8FED-0D02B8DDF439}"/>
              </a:ext>
            </a:extLst>
          </p:cNvPr>
          <p:cNvSpPr txBox="1"/>
          <p:nvPr/>
        </p:nvSpPr>
        <p:spPr>
          <a:xfrm>
            <a:off x="3872935" y="4110207"/>
            <a:ext cx="364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Repository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하나에 모든 코드 관리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27201-8761-D549-BA93-0446372FC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49" y="1851207"/>
            <a:ext cx="2728567" cy="4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Monolithic</a:t>
            </a:r>
            <a:r>
              <a:rPr kumimoji="1" lang="ko-KR" altLang="en-US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97D58-5A8B-3A41-9CFE-048A71CB0F52}"/>
              </a:ext>
            </a:extLst>
          </p:cNvPr>
          <p:cNvSpPr txBox="1"/>
          <p:nvPr/>
        </p:nvSpPr>
        <p:spPr>
          <a:xfrm>
            <a:off x="309456" y="1293034"/>
            <a:ext cx="6501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7ED0E2-7C39-1146-89C2-440D1CD3D1FB}"/>
              </a:ext>
            </a:extLst>
          </p:cNvPr>
          <p:cNvSpPr txBox="1"/>
          <p:nvPr/>
        </p:nvSpPr>
        <p:spPr>
          <a:xfrm>
            <a:off x="6096000" y="1253815"/>
            <a:ext cx="6501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단점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9610-1F74-FD4D-A164-B0E58585236A}"/>
              </a:ext>
            </a:extLst>
          </p:cNvPr>
          <p:cNvSpPr txBox="1"/>
          <p:nvPr/>
        </p:nvSpPr>
        <p:spPr>
          <a:xfrm>
            <a:off x="309455" y="1940562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빠르게 개발 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3A798-187C-7B48-B29B-CAD31C5FE20B}"/>
              </a:ext>
            </a:extLst>
          </p:cNvPr>
          <p:cNvSpPr txBox="1"/>
          <p:nvPr/>
        </p:nvSpPr>
        <p:spPr>
          <a:xfrm>
            <a:off x="309454" y="2361125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단일 프로젝트이기 때문에 시스템 설계가 수월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19AE2-F5B8-5C4F-8A42-ED69BBDAD8A7}"/>
              </a:ext>
            </a:extLst>
          </p:cNvPr>
          <p:cNvSpPr txBox="1"/>
          <p:nvPr/>
        </p:nvSpPr>
        <p:spPr>
          <a:xfrm>
            <a:off x="309453" y="2819729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 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운영 복잡도가 낮음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A08FC2-5BA3-F444-A453-1D79FBC21DC8}"/>
              </a:ext>
            </a:extLst>
          </p:cNvPr>
          <p:cNvSpPr txBox="1"/>
          <p:nvPr/>
        </p:nvSpPr>
        <p:spPr>
          <a:xfrm>
            <a:off x="309453" y="3264672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버전 관리 수월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1FB85-1EBF-B24B-8451-15678FAAC314}"/>
              </a:ext>
            </a:extLst>
          </p:cNvPr>
          <p:cNvSpPr txBox="1"/>
          <p:nvPr/>
        </p:nvSpPr>
        <p:spPr>
          <a:xfrm>
            <a:off x="309453" y="3728231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기술의 단일화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7CC7A-B930-CB43-BB77-183B4BAE3B67}"/>
              </a:ext>
            </a:extLst>
          </p:cNvPr>
          <p:cNvSpPr txBox="1"/>
          <p:nvPr/>
        </p:nvSpPr>
        <p:spPr>
          <a:xfrm>
            <a:off x="309452" y="4139015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단일 코드베이스로 프로세스 내부 통신이 빠름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4CB66-0195-B646-BBA0-C5EC46B7B175}"/>
              </a:ext>
            </a:extLst>
          </p:cNvPr>
          <p:cNvSpPr txBox="1"/>
          <p:nvPr/>
        </p:nvSpPr>
        <p:spPr>
          <a:xfrm>
            <a:off x="6095995" y="1869309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사업의 규모가 커지고 필요한 기능 늘어나면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..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726CF-30D6-5848-B0B4-8526B426A360}"/>
              </a:ext>
            </a:extLst>
          </p:cNvPr>
          <p:cNvSpPr txBox="1"/>
          <p:nvPr/>
        </p:nvSpPr>
        <p:spPr>
          <a:xfrm>
            <a:off x="6095995" y="2238641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성능 문제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919277-CD64-BF42-869F-4A6DB26FEB2B}"/>
              </a:ext>
            </a:extLst>
          </p:cNvPr>
          <p:cNvSpPr txBox="1"/>
          <p:nvPr/>
        </p:nvSpPr>
        <p:spPr>
          <a:xfrm>
            <a:off x="6095995" y="2625947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확장성 문제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94E73B-D727-CA46-BE3E-C6770978688D}"/>
              </a:ext>
            </a:extLst>
          </p:cNvPr>
          <p:cNvSpPr txBox="1"/>
          <p:nvPr/>
        </p:nvSpPr>
        <p:spPr>
          <a:xfrm>
            <a:off x="6095997" y="3052897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유지보수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힘들어짐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5B099-023A-7F4C-846B-0149F3DEECF9}"/>
              </a:ext>
            </a:extLst>
          </p:cNvPr>
          <p:cNvSpPr txBox="1"/>
          <p:nvPr/>
        </p:nvSpPr>
        <p:spPr>
          <a:xfrm>
            <a:off x="6095994" y="3456421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특정 기능과 코드에 관련된 개발자의 책임 소재 불분명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87423D-D7AA-D64C-BC1C-2F0F2A811CB1}"/>
              </a:ext>
            </a:extLst>
          </p:cNvPr>
          <p:cNvSpPr txBox="1"/>
          <p:nvPr/>
        </p:nvSpPr>
        <p:spPr>
          <a:xfrm>
            <a:off x="6095994" y="3843926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사용하던 기술과 언어를 벗어날 수 없음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B109D7-AFE2-3B46-BA5D-705850F7BD83}"/>
              </a:ext>
            </a:extLst>
          </p:cNvPr>
          <p:cNvSpPr txBox="1"/>
          <p:nvPr/>
        </p:nvSpPr>
        <p:spPr>
          <a:xfrm>
            <a:off x="6095995" y="4291150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업그레이드 과정에서 다운타임 발생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C21CC-A687-7849-AAC8-0410292C2DAF}"/>
              </a:ext>
            </a:extLst>
          </p:cNvPr>
          <p:cNvSpPr txBox="1"/>
          <p:nvPr/>
        </p:nvSpPr>
        <p:spPr>
          <a:xfrm>
            <a:off x="2613373" y="5289018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마이크로서비스는 이러한 대규모 </a:t>
            </a:r>
            <a:r>
              <a:rPr kumimoji="1" lang="ko-KR" altLang="en-US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모듈식</a:t>
            </a:r>
            <a:r>
              <a:rPr kumimoji="1" lang="ko-KR" altLang="en-US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모놀리식</a:t>
            </a:r>
            <a:r>
              <a:rPr kumimoji="1" lang="ko-KR" altLang="en-US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상황에서 매우 효과적</a:t>
            </a:r>
            <a:r>
              <a:rPr kumimoji="1" lang="en-US" altLang="ko-KR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endParaRPr kumimoji="1" lang="ko-KR" altLang="en-US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3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B726C-743F-4D4F-A300-4F48C5312D54}"/>
              </a:ext>
            </a:extLst>
          </p:cNvPr>
          <p:cNvSpPr txBox="1"/>
          <p:nvPr/>
        </p:nvSpPr>
        <p:spPr>
          <a:xfrm>
            <a:off x="309462" y="1345958"/>
            <a:ext cx="3525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작고 자율적으로 협업하는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D8D75-205E-704D-8E7B-92DC8DCD2BB0}"/>
              </a:ext>
            </a:extLst>
          </p:cNvPr>
          <p:cNvSpPr txBox="1"/>
          <p:nvPr/>
        </p:nvSpPr>
        <p:spPr>
          <a:xfrm>
            <a:off x="309462" y="1845338"/>
            <a:ext cx="6638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: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독립적인 기능을 실행 파일 또는 프로세스 단위로 설계한 서비스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BF8DE-0621-C34F-9773-3CF3061C5AA8}"/>
              </a:ext>
            </a:extLst>
          </p:cNvPr>
          <p:cNvSpPr txBox="1"/>
          <p:nvPr/>
        </p:nvSpPr>
        <p:spPr>
          <a:xfrm>
            <a:off x="515608" y="264404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느슨한 결합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B9583-479D-4449-B283-7884F0CEFA7C}"/>
              </a:ext>
            </a:extLst>
          </p:cNvPr>
          <p:cNvSpPr txBox="1"/>
          <p:nvPr/>
        </p:nvSpPr>
        <p:spPr>
          <a:xfrm>
            <a:off x="1177007" y="3058153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맞춤형 확장성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0FB68-58E1-894F-8E9F-EC7736A6A330}"/>
              </a:ext>
            </a:extLst>
          </p:cNvPr>
          <p:cNvSpPr txBox="1"/>
          <p:nvPr/>
        </p:nvSpPr>
        <p:spPr>
          <a:xfrm>
            <a:off x="1838406" y="3442748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서비스 </a:t>
            </a:r>
            <a:r>
              <a:rPr kumimoji="1" lang="ko-KR" altLang="en-US" sz="20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중심성</a:t>
            </a:r>
            <a:endParaRPr kumimoji="1" lang="ko-KR" altLang="en-US" sz="20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C7322-DFC7-8045-8771-15529D66C31A}"/>
              </a:ext>
            </a:extLst>
          </p:cNvPr>
          <p:cNvSpPr txBox="1"/>
          <p:nvPr/>
        </p:nvSpPr>
        <p:spPr>
          <a:xfrm>
            <a:off x="6195181" y="3044153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느슨한 결합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C546C4-B3C4-B041-B48D-ACFCA9C8EBB4}"/>
              </a:ext>
            </a:extLst>
          </p:cNvPr>
          <p:cNvSpPr txBox="1"/>
          <p:nvPr/>
        </p:nvSpPr>
        <p:spPr>
          <a:xfrm>
            <a:off x="8568109" y="3021464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강한 응집력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4D1409F-4A67-4342-B533-0ADCD61DFD74}"/>
              </a:ext>
            </a:extLst>
          </p:cNvPr>
          <p:cNvSpPr/>
          <p:nvPr/>
        </p:nvSpPr>
        <p:spPr>
          <a:xfrm>
            <a:off x="7232487" y="3976967"/>
            <a:ext cx="525942" cy="525942"/>
          </a:xfrm>
          <a:prstGeom prst="ellipse">
            <a:avLst/>
          </a:prstGeom>
          <a:solidFill>
            <a:schemeClr val="accent4">
              <a:lumMod val="40000"/>
              <a:lumOff val="60000"/>
              <a:alpha val="7159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0270680-A56E-FA45-9EA2-2931AE221C24}"/>
              </a:ext>
            </a:extLst>
          </p:cNvPr>
          <p:cNvSpPr/>
          <p:nvPr/>
        </p:nvSpPr>
        <p:spPr>
          <a:xfrm>
            <a:off x="9242332" y="4518834"/>
            <a:ext cx="525942" cy="525942"/>
          </a:xfrm>
          <a:prstGeom prst="ellipse">
            <a:avLst/>
          </a:prstGeom>
          <a:solidFill>
            <a:schemeClr val="accent4">
              <a:lumMod val="40000"/>
              <a:lumOff val="60000"/>
              <a:alpha val="7159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EEF72A-4A9A-9546-9E45-F174266E90A8}"/>
              </a:ext>
            </a:extLst>
          </p:cNvPr>
          <p:cNvSpPr/>
          <p:nvPr/>
        </p:nvSpPr>
        <p:spPr>
          <a:xfrm>
            <a:off x="7232487" y="5698523"/>
            <a:ext cx="525942" cy="525942"/>
          </a:xfrm>
          <a:prstGeom prst="ellipse">
            <a:avLst/>
          </a:prstGeom>
          <a:solidFill>
            <a:schemeClr val="accent4">
              <a:lumMod val="40000"/>
              <a:lumOff val="60000"/>
              <a:alpha val="7159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자유형 24">
            <a:extLst>
              <a:ext uri="{FF2B5EF4-FFF2-40B4-BE49-F238E27FC236}">
                <a16:creationId xmlns:a16="http://schemas.microsoft.com/office/drawing/2014/main" id="{F60432B9-E2ED-AF43-BA83-40AC5F2959A9}"/>
              </a:ext>
            </a:extLst>
          </p:cNvPr>
          <p:cNvSpPr/>
          <p:nvPr/>
        </p:nvSpPr>
        <p:spPr>
          <a:xfrm>
            <a:off x="6924538" y="4006051"/>
            <a:ext cx="2488987" cy="1890075"/>
          </a:xfrm>
          <a:custGeom>
            <a:avLst/>
            <a:gdLst>
              <a:gd name="connsiteX0" fmla="*/ 334218 w 2488987"/>
              <a:gd name="connsiteY0" fmla="*/ 306305 h 1890075"/>
              <a:gd name="connsiteX1" fmla="*/ 6840 w 2488987"/>
              <a:gd name="connsiteY1" fmla="*/ 927193 h 1890075"/>
              <a:gd name="connsiteX2" fmla="*/ 605151 w 2488987"/>
              <a:gd name="connsiteY2" fmla="*/ 1728705 h 1890075"/>
              <a:gd name="connsiteX3" fmla="*/ 2287195 w 2488987"/>
              <a:gd name="connsiteY3" fmla="*/ 1819016 h 1890075"/>
              <a:gd name="connsiteX4" fmla="*/ 2366218 w 2488987"/>
              <a:gd name="connsiteY4" fmla="*/ 904616 h 1890075"/>
              <a:gd name="connsiteX5" fmla="*/ 1451818 w 2488987"/>
              <a:gd name="connsiteY5" fmla="*/ 103105 h 1890075"/>
              <a:gd name="connsiteX6" fmla="*/ 774484 w 2488987"/>
              <a:gd name="connsiteY6" fmla="*/ 35371 h 189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987" h="1890075">
                <a:moveTo>
                  <a:pt x="334218" y="306305"/>
                </a:moveTo>
                <a:cubicBezTo>
                  <a:pt x="147951" y="498215"/>
                  <a:pt x="-38315" y="690126"/>
                  <a:pt x="6840" y="927193"/>
                </a:cubicBezTo>
                <a:cubicBezTo>
                  <a:pt x="51995" y="1164260"/>
                  <a:pt x="225092" y="1580068"/>
                  <a:pt x="605151" y="1728705"/>
                </a:cubicBezTo>
                <a:cubicBezTo>
                  <a:pt x="985210" y="1877342"/>
                  <a:pt x="1993684" y="1956364"/>
                  <a:pt x="2287195" y="1819016"/>
                </a:cubicBezTo>
                <a:cubicBezTo>
                  <a:pt x="2580706" y="1681668"/>
                  <a:pt x="2505447" y="1190601"/>
                  <a:pt x="2366218" y="904616"/>
                </a:cubicBezTo>
                <a:cubicBezTo>
                  <a:pt x="2226989" y="618631"/>
                  <a:pt x="1717107" y="247979"/>
                  <a:pt x="1451818" y="103105"/>
                </a:cubicBezTo>
                <a:cubicBezTo>
                  <a:pt x="1186529" y="-41769"/>
                  <a:pt x="980506" y="-3199"/>
                  <a:pt x="774484" y="35371"/>
                </a:cubicBezTo>
              </a:path>
            </a:pathLst>
          </a:custGeom>
          <a:noFill/>
          <a:ln>
            <a:solidFill>
              <a:srgbClr val="00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A6981-DDC1-6249-9E7A-3DE8BA58F752}"/>
              </a:ext>
            </a:extLst>
          </p:cNvPr>
          <p:cNvSpPr txBox="1"/>
          <p:nvPr/>
        </p:nvSpPr>
        <p:spPr>
          <a:xfrm>
            <a:off x="5985797" y="4951088"/>
            <a:ext cx="82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gRPC</a:t>
            </a:r>
            <a:endParaRPr kumimoji="1" lang="ko-KR" altLang="en-US" sz="2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8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25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DEB540-A6F7-AC48-92AD-973CD735B808}"/>
              </a:ext>
            </a:extLst>
          </p:cNvPr>
          <p:cNvGrpSpPr/>
          <p:nvPr/>
        </p:nvGrpSpPr>
        <p:grpSpPr>
          <a:xfrm>
            <a:off x="3449817" y="1897481"/>
            <a:ext cx="4952200" cy="3913886"/>
            <a:chOff x="4116023" y="2605367"/>
            <a:chExt cx="2843736" cy="224749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D1409F-4A67-4342-B533-0ADCD61DFD74}"/>
                </a:ext>
              </a:extLst>
            </p:cNvPr>
            <p:cNvSpPr/>
            <p:nvPr/>
          </p:nvSpPr>
          <p:spPr>
            <a:xfrm>
              <a:off x="4423972" y="2605367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0270680-A56E-FA45-9EA2-2931AE221C24}"/>
                </a:ext>
              </a:extLst>
            </p:cNvPr>
            <p:cNvSpPr/>
            <p:nvPr/>
          </p:nvSpPr>
          <p:spPr>
            <a:xfrm>
              <a:off x="6433817" y="3147234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EEF72A-4A9A-9546-9E45-F174266E90A8}"/>
                </a:ext>
              </a:extLst>
            </p:cNvPr>
            <p:cNvSpPr/>
            <p:nvPr/>
          </p:nvSpPr>
          <p:spPr>
            <a:xfrm>
              <a:off x="4423972" y="4326923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자유형 24">
              <a:extLst>
                <a:ext uri="{FF2B5EF4-FFF2-40B4-BE49-F238E27FC236}">
                  <a16:creationId xmlns:a16="http://schemas.microsoft.com/office/drawing/2014/main" id="{F60432B9-E2ED-AF43-BA83-40AC5F2959A9}"/>
                </a:ext>
              </a:extLst>
            </p:cNvPr>
            <p:cNvSpPr/>
            <p:nvPr/>
          </p:nvSpPr>
          <p:spPr>
            <a:xfrm>
              <a:off x="4116023" y="2634451"/>
              <a:ext cx="2488987" cy="1890075"/>
            </a:xfrm>
            <a:custGeom>
              <a:avLst/>
              <a:gdLst>
                <a:gd name="connsiteX0" fmla="*/ 334218 w 2488987"/>
                <a:gd name="connsiteY0" fmla="*/ 306305 h 1890075"/>
                <a:gd name="connsiteX1" fmla="*/ 6840 w 2488987"/>
                <a:gd name="connsiteY1" fmla="*/ 927193 h 1890075"/>
                <a:gd name="connsiteX2" fmla="*/ 605151 w 2488987"/>
                <a:gd name="connsiteY2" fmla="*/ 1728705 h 1890075"/>
                <a:gd name="connsiteX3" fmla="*/ 2287195 w 2488987"/>
                <a:gd name="connsiteY3" fmla="*/ 1819016 h 1890075"/>
                <a:gd name="connsiteX4" fmla="*/ 2366218 w 2488987"/>
                <a:gd name="connsiteY4" fmla="*/ 904616 h 1890075"/>
                <a:gd name="connsiteX5" fmla="*/ 1451818 w 2488987"/>
                <a:gd name="connsiteY5" fmla="*/ 103105 h 1890075"/>
                <a:gd name="connsiteX6" fmla="*/ 774484 w 2488987"/>
                <a:gd name="connsiteY6" fmla="*/ 35371 h 189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8987" h="1890075">
                  <a:moveTo>
                    <a:pt x="334218" y="306305"/>
                  </a:moveTo>
                  <a:cubicBezTo>
                    <a:pt x="147951" y="498215"/>
                    <a:pt x="-38315" y="690126"/>
                    <a:pt x="6840" y="927193"/>
                  </a:cubicBezTo>
                  <a:cubicBezTo>
                    <a:pt x="51995" y="1164260"/>
                    <a:pt x="225092" y="1580068"/>
                    <a:pt x="605151" y="1728705"/>
                  </a:cubicBezTo>
                  <a:cubicBezTo>
                    <a:pt x="985210" y="1877342"/>
                    <a:pt x="1993684" y="1956364"/>
                    <a:pt x="2287195" y="1819016"/>
                  </a:cubicBezTo>
                  <a:cubicBezTo>
                    <a:pt x="2580706" y="1681668"/>
                    <a:pt x="2505447" y="1190601"/>
                    <a:pt x="2366218" y="904616"/>
                  </a:cubicBezTo>
                  <a:cubicBezTo>
                    <a:pt x="2226989" y="618631"/>
                    <a:pt x="1717107" y="247979"/>
                    <a:pt x="1451818" y="103105"/>
                  </a:cubicBezTo>
                  <a:cubicBezTo>
                    <a:pt x="1186529" y="-41769"/>
                    <a:pt x="980506" y="-3199"/>
                    <a:pt x="774484" y="35371"/>
                  </a:cubicBezTo>
                </a:path>
              </a:pathLst>
            </a:custGeom>
            <a:noFill/>
            <a:ln>
              <a:solidFill>
                <a:srgbClr val="00D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6FCAA0-8046-6545-A4DE-142DD31E2497}"/>
              </a:ext>
            </a:extLst>
          </p:cNvPr>
          <p:cNvSpPr txBox="1"/>
          <p:nvPr/>
        </p:nvSpPr>
        <p:spPr>
          <a:xfrm>
            <a:off x="3430867" y="1962530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인증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06E40-7069-C541-8CB7-0881FACA55C4}"/>
              </a:ext>
            </a:extLst>
          </p:cNvPr>
          <p:cNvSpPr txBox="1"/>
          <p:nvPr/>
        </p:nvSpPr>
        <p:spPr>
          <a:xfrm>
            <a:off x="3877218" y="5811367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파일 관련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193B-3E58-7849-AFF2-9D4F233BD302}"/>
              </a:ext>
            </a:extLst>
          </p:cNvPr>
          <p:cNvSpPr txBox="1"/>
          <p:nvPr/>
        </p:nvSpPr>
        <p:spPr>
          <a:xfrm>
            <a:off x="7784242" y="3757008"/>
            <a:ext cx="614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36431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A6981-DDC1-6249-9E7A-3DE8BA58F752}"/>
              </a:ext>
            </a:extLst>
          </p:cNvPr>
          <p:cNvSpPr txBox="1"/>
          <p:nvPr/>
        </p:nvSpPr>
        <p:spPr>
          <a:xfrm>
            <a:off x="5265728" y="1593902"/>
            <a:ext cx="15449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gRPC</a:t>
            </a:r>
            <a:r>
              <a:rPr kumimoji="1" lang="en-US" altLang="ko-KR" sz="3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??</a:t>
            </a:r>
            <a:endParaRPr kumimoji="1" lang="ko-KR" altLang="en-US" sz="3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B33E40-88EF-624A-952D-04616C31452F}"/>
              </a:ext>
            </a:extLst>
          </p:cNvPr>
          <p:cNvSpPr txBox="1"/>
          <p:nvPr/>
        </p:nvSpPr>
        <p:spPr>
          <a:xfrm>
            <a:off x="1758991" y="2238227"/>
            <a:ext cx="9172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다른 서비스 간 언어 제약 없이 사용할 수 있는 오픈소스 고성능 원격 프로시저 호출 프레임워크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43F2F-A543-6643-AD58-0FBCB5D03C4E}"/>
              </a:ext>
            </a:extLst>
          </p:cNvPr>
          <p:cNvSpPr txBox="1"/>
          <p:nvPr/>
        </p:nvSpPr>
        <p:spPr>
          <a:xfrm>
            <a:off x="4294372" y="4019609"/>
            <a:ext cx="385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더  자세한 건 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Nest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심화  발표 때  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&gt;&lt;</a:t>
            </a:r>
            <a:endParaRPr kumimoji="1" lang="ko-KR" altLang="en-US" sz="2000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8194" name="Picture 2" descr="웃긴짤/병맛짤/아는형님짤/희귀짤/무한도전짤-49탄 : 네이버 블로그">
            <a:extLst>
              <a:ext uri="{FF2B5EF4-FFF2-40B4-BE49-F238E27FC236}">
                <a16:creationId xmlns:a16="http://schemas.microsoft.com/office/drawing/2014/main" id="{02F0A75F-C26F-A14F-A377-8F5B8E35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70" y="4619468"/>
            <a:ext cx="2548659" cy="200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AB370-C08D-7A49-AAD7-3EE2FCBCA8A9}"/>
              </a:ext>
            </a:extLst>
          </p:cNvPr>
          <p:cNvSpPr txBox="1"/>
          <p:nvPr/>
        </p:nvSpPr>
        <p:spPr>
          <a:xfrm>
            <a:off x="3136152" y="2838086"/>
            <a:ext cx="641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요즘은 </a:t>
            </a:r>
            <a:r>
              <a:rPr kumimoji="1" lang="en-US" altLang="ko-KR" sz="20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gRPC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말고도 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Kafka</a:t>
            </a:r>
            <a:r>
              <a:rPr kumimoji="1" lang="ko-KR" altLang="en-US" sz="2000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를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이용한 통신도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사용한다고함</a:t>
            </a:r>
            <a:r>
              <a:rPr kumimoji="1" lang="en-US" altLang="ko-KR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r>
              <a:rPr kumimoji="1" lang="ko-KR" altLang="en-US" sz="2000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6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7D471-096D-3C41-9EF8-1904E35D5EC2}"/>
              </a:ext>
            </a:extLst>
          </p:cNvPr>
          <p:cNvSpPr txBox="1"/>
          <p:nvPr/>
        </p:nvSpPr>
        <p:spPr>
          <a:xfrm>
            <a:off x="309456" y="1293034"/>
            <a:ext cx="6501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장점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848B2-CEA7-D041-8197-1EF2CCF717E4}"/>
              </a:ext>
            </a:extLst>
          </p:cNvPr>
          <p:cNvSpPr txBox="1"/>
          <p:nvPr/>
        </p:nvSpPr>
        <p:spPr>
          <a:xfrm>
            <a:off x="309455" y="1940562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기술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이기종성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0" name="자유형 29">
            <a:extLst>
              <a:ext uri="{FF2B5EF4-FFF2-40B4-BE49-F238E27FC236}">
                <a16:creationId xmlns:a16="http://schemas.microsoft.com/office/drawing/2014/main" id="{85789741-C601-CB47-8B6B-991F5315071E}"/>
              </a:ext>
            </a:extLst>
          </p:cNvPr>
          <p:cNvSpPr/>
          <p:nvPr/>
        </p:nvSpPr>
        <p:spPr>
          <a:xfrm>
            <a:off x="1141989" y="2828577"/>
            <a:ext cx="2488987" cy="1890075"/>
          </a:xfrm>
          <a:custGeom>
            <a:avLst/>
            <a:gdLst>
              <a:gd name="connsiteX0" fmla="*/ 334218 w 2488987"/>
              <a:gd name="connsiteY0" fmla="*/ 306305 h 1890075"/>
              <a:gd name="connsiteX1" fmla="*/ 6840 w 2488987"/>
              <a:gd name="connsiteY1" fmla="*/ 927193 h 1890075"/>
              <a:gd name="connsiteX2" fmla="*/ 605151 w 2488987"/>
              <a:gd name="connsiteY2" fmla="*/ 1728705 h 1890075"/>
              <a:gd name="connsiteX3" fmla="*/ 2287195 w 2488987"/>
              <a:gd name="connsiteY3" fmla="*/ 1819016 h 1890075"/>
              <a:gd name="connsiteX4" fmla="*/ 2366218 w 2488987"/>
              <a:gd name="connsiteY4" fmla="*/ 904616 h 1890075"/>
              <a:gd name="connsiteX5" fmla="*/ 1451818 w 2488987"/>
              <a:gd name="connsiteY5" fmla="*/ 103105 h 1890075"/>
              <a:gd name="connsiteX6" fmla="*/ 774484 w 2488987"/>
              <a:gd name="connsiteY6" fmla="*/ 35371 h 189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88987" h="1890075">
                <a:moveTo>
                  <a:pt x="334218" y="306305"/>
                </a:moveTo>
                <a:cubicBezTo>
                  <a:pt x="147951" y="498215"/>
                  <a:pt x="-38315" y="690126"/>
                  <a:pt x="6840" y="927193"/>
                </a:cubicBezTo>
                <a:cubicBezTo>
                  <a:pt x="51995" y="1164260"/>
                  <a:pt x="225092" y="1580068"/>
                  <a:pt x="605151" y="1728705"/>
                </a:cubicBezTo>
                <a:cubicBezTo>
                  <a:pt x="985210" y="1877342"/>
                  <a:pt x="1993684" y="1956364"/>
                  <a:pt x="2287195" y="1819016"/>
                </a:cubicBezTo>
                <a:cubicBezTo>
                  <a:pt x="2580706" y="1681668"/>
                  <a:pt x="2505447" y="1190601"/>
                  <a:pt x="2366218" y="904616"/>
                </a:cubicBezTo>
                <a:cubicBezTo>
                  <a:pt x="2226989" y="618631"/>
                  <a:pt x="1717107" y="247979"/>
                  <a:pt x="1451818" y="103105"/>
                </a:cubicBezTo>
                <a:cubicBezTo>
                  <a:pt x="1186529" y="-41769"/>
                  <a:pt x="980506" y="-3199"/>
                  <a:pt x="774484" y="35371"/>
                </a:cubicBezTo>
              </a:path>
            </a:pathLst>
          </a:custGeom>
          <a:noFill/>
          <a:ln>
            <a:solidFill>
              <a:srgbClr val="00D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7E184B-2D65-C040-B474-8B9751D02084}"/>
              </a:ext>
            </a:extLst>
          </p:cNvPr>
          <p:cNvGrpSpPr/>
          <p:nvPr/>
        </p:nvGrpSpPr>
        <p:grpSpPr>
          <a:xfrm>
            <a:off x="823192" y="4385573"/>
            <a:ext cx="1060910" cy="873460"/>
            <a:chOff x="823192" y="4385573"/>
            <a:chExt cx="1060910" cy="87346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DA30D6B-F248-8C46-904A-61676F7252A7}"/>
                </a:ext>
              </a:extLst>
            </p:cNvPr>
            <p:cNvSpPr/>
            <p:nvPr/>
          </p:nvSpPr>
          <p:spPr>
            <a:xfrm>
              <a:off x="1358160" y="4385573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6146" name="Picture 2" descr="데이터베이스 스토리지 무료 아이콘">
              <a:extLst>
                <a:ext uri="{FF2B5EF4-FFF2-40B4-BE49-F238E27FC236}">
                  <a16:creationId xmlns:a16="http://schemas.microsoft.com/office/drawing/2014/main" id="{38D9AE77-94B7-A04C-896D-E0DF18047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3192" y="4563997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BDF2BF-B39B-324D-AD99-915C8DFD5E75}"/>
              </a:ext>
            </a:extLst>
          </p:cNvPr>
          <p:cNvGrpSpPr/>
          <p:nvPr/>
        </p:nvGrpSpPr>
        <p:grpSpPr>
          <a:xfrm>
            <a:off x="792019" y="2664017"/>
            <a:ext cx="1092083" cy="841491"/>
            <a:chOff x="792019" y="2664017"/>
            <a:chExt cx="1092083" cy="84149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FA6F8C3-25AD-9E40-9F93-B9BCF8475F42}"/>
                </a:ext>
              </a:extLst>
            </p:cNvPr>
            <p:cNvSpPr/>
            <p:nvPr/>
          </p:nvSpPr>
          <p:spPr>
            <a:xfrm>
              <a:off x="1358160" y="2664017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28" name="Picture 2" descr="데이터베이스 스토리지 무료 아이콘">
              <a:extLst>
                <a:ext uri="{FF2B5EF4-FFF2-40B4-BE49-F238E27FC236}">
                  <a16:creationId xmlns:a16="http://schemas.microsoft.com/office/drawing/2014/main" id="{2654EA58-9C2D-934C-9988-967A36C43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2019" y="2810472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2CF6806-E732-B847-A607-5DD462E74C75}"/>
              </a:ext>
            </a:extLst>
          </p:cNvPr>
          <p:cNvGrpSpPr/>
          <p:nvPr/>
        </p:nvGrpSpPr>
        <p:grpSpPr>
          <a:xfrm>
            <a:off x="2995977" y="3205884"/>
            <a:ext cx="897970" cy="958007"/>
            <a:chOff x="2995977" y="3205884"/>
            <a:chExt cx="897970" cy="958007"/>
          </a:xfrm>
        </p:grpSpPr>
        <p:pic>
          <p:nvPicPr>
            <p:cNvPr id="29" name="Picture 2" descr="데이터베이스 스토리지 무료 아이콘">
              <a:extLst>
                <a:ext uri="{FF2B5EF4-FFF2-40B4-BE49-F238E27FC236}">
                  <a16:creationId xmlns:a16="http://schemas.microsoft.com/office/drawing/2014/main" id="{CE3C8460-07DC-8045-89EC-8043DCA81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5977" y="3468855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312E641-FDF7-6848-A26D-648586744586}"/>
                </a:ext>
              </a:extLst>
            </p:cNvPr>
            <p:cNvSpPr/>
            <p:nvPr/>
          </p:nvSpPr>
          <p:spPr>
            <a:xfrm>
              <a:off x="3368005" y="3205884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3F71B5E-8DD6-9D4B-86FB-6502900A9C55}"/>
              </a:ext>
            </a:extLst>
          </p:cNvPr>
          <p:cNvSpPr txBox="1"/>
          <p:nvPr/>
        </p:nvSpPr>
        <p:spPr>
          <a:xfrm>
            <a:off x="1653516" y="3028890"/>
            <a:ext cx="89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spring</a:t>
            </a:r>
            <a:endParaRPr kumimoji="1" lang="ko-KR" altLang="en-US" sz="2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3D5CA-6FA1-DA4A-8310-C29F2A3841C3}"/>
              </a:ext>
            </a:extLst>
          </p:cNvPr>
          <p:cNvSpPr txBox="1"/>
          <p:nvPr/>
        </p:nvSpPr>
        <p:spPr>
          <a:xfrm>
            <a:off x="3797437" y="3173423"/>
            <a:ext cx="769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node</a:t>
            </a:r>
            <a:endParaRPr kumimoji="1" lang="ko-KR" altLang="en-US" sz="2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205856-52AC-5445-84B3-648B27CC99EB}"/>
              </a:ext>
            </a:extLst>
          </p:cNvPr>
          <p:cNvSpPr txBox="1"/>
          <p:nvPr/>
        </p:nvSpPr>
        <p:spPr>
          <a:xfrm>
            <a:off x="1621901" y="4754636"/>
            <a:ext cx="716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ruby</a:t>
            </a:r>
            <a:endParaRPr kumimoji="1" lang="ko-KR" altLang="en-US" sz="2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56A84-6571-544A-A30C-92AF33566768}"/>
              </a:ext>
            </a:extLst>
          </p:cNvPr>
          <p:cNvSpPr txBox="1"/>
          <p:nvPr/>
        </p:nvSpPr>
        <p:spPr>
          <a:xfrm>
            <a:off x="6096000" y="1943120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회복성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F1825-17A0-854C-810E-A47DDB1F1B12}"/>
              </a:ext>
            </a:extLst>
          </p:cNvPr>
          <p:cNvSpPr txBox="1"/>
          <p:nvPr/>
        </p:nvSpPr>
        <p:spPr>
          <a:xfrm>
            <a:off x="6095999" y="2459245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하나의 시스템에 장애 발생 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  <a:sym typeface="Wingdings" pitchFamily="2" charset="2"/>
              </a:rPr>
              <a:t>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장애가 전파 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x 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  <a:sym typeface="Wingdings" pitchFamily="2" charset="2"/>
              </a:rPr>
              <a:t>  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  <a:sym typeface="Wingdings" pitchFamily="2" charset="2"/>
              </a:rPr>
              <a:t>장애 격리 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006D34-0CF5-B34D-8E77-32B6AB2A2863}"/>
              </a:ext>
            </a:extLst>
          </p:cNvPr>
          <p:cNvSpPr txBox="1"/>
          <p:nvPr/>
        </p:nvSpPr>
        <p:spPr>
          <a:xfrm>
            <a:off x="6095999" y="3059668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모놀리식은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한 서비스가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고장나면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모든 것이 멈추는 경우 발생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D891EE-4522-4247-83C8-C8747FB0B470}"/>
              </a:ext>
            </a:extLst>
          </p:cNvPr>
          <p:cNvSpPr txBox="1"/>
          <p:nvPr/>
        </p:nvSpPr>
        <p:spPr>
          <a:xfrm>
            <a:off x="6178309" y="3844758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BUT…(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주저리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,,)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D2E592-41A1-6F44-B108-E728C68D3D18}"/>
              </a:ext>
            </a:extLst>
          </p:cNvPr>
          <p:cNvSpPr txBox="1"/>
          <p:nvPr/>
        </p:nvSpPr>
        <p:spPr>
          <a:xfrm>
            <a:off x="6178309" y="4287657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마이크로서비스도 서비스가 나누어져 있는 만큼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0A082-3A0A-714F-A0C7-FF3E5C428B26}"/>
              </a:ext>
            </a:extLst>
          </p:cNvPr>
          <p:cNvSpPr txBox="1"/>
          <p:nvPr/>
        </p:nvSpPr>
        <p:spPr>
          <a:xfrm>
            <a:off x="6178308" y="4663810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네트워크 장애가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발생할수도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..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2E457-41A4-354E-82F0-6868694AF00C}"/>
              </a:ext>
            </a:extLst>
          </p:cNvPr>
          <p:cNvSpPr txBox="1"/>
          <p:nvPr/>
        </p:nvSpPr>
        <p:spPr>
          <a:xfrm>
            <a:off x="6178308" y="5006288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모든 서비스가 멈추지 않지만 어떠한 장애가 발생했을 때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4744F-9D70-4B46-B0CA-B6107B2B018E}"/>
              </a:ext>
            </a:extLst>
          </p:cNvPr>
          <p:cNvSpPr txBox="1"/>
          <p:nvPr/>
        </p:nvSpPr>
        <p:spPr>
          <a:xfrm>
            <a:off x="6178308" y="5348766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회복이 수월할 수 있다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68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7D471-096D-3C41-9EF8-1904E35D5EC2}"/>
              </a:ext>
            </a:extLst>
          </p:cNvPr>
          <p:cNvSpPr txBox="1"/>
          <p:nvPr/>
        </p:nvSpPr>
        <p:spPr>
          <a:xfrm>
            <a:off x="309456" y="1293034"/>
            <a:ext cx="65012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장점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9848B2-CEA7-D041-8197-1EF2CCF717E4}"/>
              </a:ext>
            </a:extLst>
          </p:cNvPr>
          <p:cNvSpPr txBox="1"/>
          <p:nvPr/>
        </p:nvSpPr>
        <p:spPr>
          <a:xfrm>
            <a:off x="309455" y="1940562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배포 용이성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056A84-6571-544A-A30C-92AF33566768}"/>
              </a:ext>
            </a:extLst>
          </p:cNvPr>
          <p:cNvSpPr txBox="1"/>
          <p:nvPr/>
        </p:nvSpPr>
        <p:spPr>
          <a:xfrm>
            <a:off x="6096000" y="1943120"/>
            <a:ext cx="650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-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재사용성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D4C928-5123-FA4B-9C50-B826DA8BD2E8}"/>
              </a:ext>
            </a:extLst>
          </p:cNvPr>
          <p:cNvGrpSpPr/>
          <p:nvPr/>
        </p:nvGrpSpPr>
        <p:grpSpPr>
          <a:xfrm>
            <a:off x="3523823" y="2636713"/>
            <a:ext cx="1060910" cy="873460"/>
            <a:chOff x="823192" y="4385573"/>
            <a:chExt cx="1060910" cy="87346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A915F7-E0BF-214D-955E-25D2662A87E7}"/>
                </a:ext>
              </a:extLst>
            </p:cNvPr>
            <p:cNvSpPr/>
            <p:nvPr/>
          </p:nvSpPr>
          <p:spPr>
            <a:xfrm>
              <a:off x="1358160" y="4385573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9" name="Picture 2" descr="데이터베이스 스토리지 무료 아이콘">
              <a:extLst>
                <a:ext uri="{FF2B5EF4-FFF2-40B4-BE49-F238E27FC236}">
                  <a16:creationId xmlns:a16="http://schemas.microsoft.com/office/drawing/2014/main" id="{2A15F90F-93A5-3649-86A4-7A1F87DFC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3192" y="4563997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043E0C-9D68-B441-91F2-A86A3E44DF6C}"/>
              </a:ext>
            </a:extLst>
          </p:cNvPr>
          <p:cNvGrpSpPr/>
          <p:nvPr/>
        </p:nvGrpSpPr>
        <p:grpSpPr>
          <a:xfrm>
            <a:off x="792019" y="2664017"/>
            <a:ext cx="1092083" cy="841491"/>
            <a:chOff x="792019" y="2664017"/>
            <a:chExt cx="1092083" cy="84149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DEC7E6F-208B-EF4D-8FAF-F93DA6E0EE06}"/>
                </a:ext>
              </a:extLst>
            </p:cNvPr>
            <p:cNvSpPr/>
            <p:nvPr/>
          </p:nvSpPr>
          <p:spPr>
            <a:xfrm>
              <a:off x="1358160" y="2664017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2" name="Picture 2" descr="데이터베이스 스토리지 무료 아이콘">
              <a:extLst>
                <a:ext uri="{FF2B5EF4-FFF2-40B4-BE49-F238E27FC236}">
                  <a16:creationId xmlns:a16="http://schemas.microsoft.com/office/drawing/2014/main" id="{74CE9E67-72F9-6B42-9D05-0D911D9F82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2019" y="2810472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666190E-69D2-494E-ACAD-304743288E7B}"/>
              </a:ext>
            </a:extLst>
          </p:cNvPr>
          <p:cNvGrpSpPr/>
          <p:nvPr/>
        </p:nvGrpSpPr>
        <p:grpSpPr>
          <a:xfrm>
            <a:off x="2131075" y="2550924"/>
            <a:ext cx="897970" cy="958007"/>
            <a:chOff x="2995977" y="3205884"/>
            <a:chExt cx="897970" cy="958007"/>
          </a:xfrm>
        </p:grpSpPr>
        <p:pic>
          <p:nvPicPr>
            <p:cNvPr id="14" name="Picture 2" descr="데이터베이스 스토리지 무료 아이콘">
              <a:extLst>
                <a:ext uri="{FF2B5EF4-FFF2-40B4-BE49-F238E27FC236}">
                  <a16:creationId xmlns:a16="http://schemas.microsoft.com/office/drawing/2014/main" id="{5DA4B7AF-2829-1D49-9788-2CD1F9B7D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5977" y="3468855"/>
              <a:ext cx="695036" cy="6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E7EC170-8E18-104B-BE9B-5D0866A01C04}"/>
                </a:ext>
              </a:extLst>
            </p:cNvPr>
            <p:cNvSpPr/>
            <p:nvPr/>
          </p:nvSpPr>
          <p:spPr>
            <a:xfrm>
              <a:off x="3368005" y="3205884"/>
              <a:ext cx="525942" cy="5259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7159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9544853-81C9-0E4A-A528-6A0E0F485271}"/>
              </a:ext>
            </a:extLst>
          </p:cNvPr>
          <p:cNvCxnSpPr/>
          <p:nvPr/>
        </p:nvCxnSpPr>
        <p:spPr>
          <a:xfrm>
            <a:off x="1139537" y="3759926"/>
            <a:ext cx="0" cy="1319348"/>
          </a:xfrm>
          <a:prstGeom prst="straightConnector1">
            <a:avLst/>
          </a:prstGeom>
          <a:ln>
            <a:solidFill>
              <a:srgbClr val="00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B19865-808C-C444-8AD0-900E18045C1F}"/>
              </a:ext>
            </a:extLst>
          </p:cNvPr>
          <p:cNvCxnSpPr/>
          <p:nvPr/>
        </p:nvCxnSpPr>
        <p:spPr>
          <a:xfrm>
            <a:off x="2485309" y="3759926"/>
            <a:ext cx="0" cy="1319348"/>
          </a:xfrm>
          <a:prstGeom prst="straightConnector1">
            <a:avLst/>
          </a:prstGeom>
          <a:ln>
            <a:solidFill>
              <a:srgbClr val="00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DDCB9B-0BF6-8F4D-AEA8-5415AACDCBCC}"/>
              </a:ext>
            </a:extLst>
          </p:cNvPr>
          <p:cNvCxnSpPr/>
          <p:nvPr/>
        </p:nvCxnSpPr>
        <p:spPr>
          <a:xfrm>
            <a:off x="3871341" y="3759926"/>
            <a:ext cx="0" cy="1319348"/>
          </a:xfrm>
          <a:prstGeom prst="straightConnector1">
            <a:avLst/>
          </a:prstGeom>
          <a:ln>
            <a:solidFill>
              <a:srgbClr val="00D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590EA8-B24B-3A4F-A637-28DE8BA25531}"/>
              </a:ext>
            </a:extLst>
          </p:cNvPr>
          <p:cNvSpPr txBox="1"/>
          <p:nvPr/>
        </p:nvSpPr>
        <p:spPr>
          <a:xfrm>
            <a:off x="561833" y="5329027"/>
            <a:ext cx="553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모놀리식에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비해 배포 주기 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down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독립적으로 </a:t>
            </a:r>
            <a:r>
              <a:rPr kumimoji="1" lang="ko-KR" altLang="en-US" dirty="0" err="1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배포가능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128C4-4143-974C-8117-E7CF847B1E84}"/>
              </a:ext>
            </a:extLst>
          </p:cNvPr>
          <p:cNvSpPr txBox="1"/>
          <p:nvPr/>
        </p:nvSpPr>
        <p:spPr>
          <a:xfrm>
            <a:off x="561834" y="5724109"/>
            <a:ext cx="44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병렬 처리 가능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47D855-CC06-814F-8994-D520A652ED5B}"/>
              </a:ext>
            </a:extLst>
          </p:cNvPr>
          <p:cNvGrpSpPr/>
          <p:nvPr/>
        </p:nvGrpSpPr>
        <p:grpSpPr>
          <a:xfrm>
            <a:off x="6810696" y="2603735"/>
            <a:ext cx="1185109" cy="901773"/>
            <a:chOff x="6810696" y="2603735"/>
            <a:chExt cx="1185109" cy="90177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A1896B0-DC01-314A-84EA-ED75283E7242}"/>
                </a:ext>
              </a:extLst>
            </p:cNvPr>
            <p:cNvGrpSpPr/>
            <p:nvPr/>
          </p:nvGrpSpPr>
          <p:grpSpPr>
            <a:xfrm>
              <a:off x="6810696" y="2603735"/>
              <a:ext cx="1060910" cy="873460"/>
              <a:chOff x="823192" y="4385573"/>
              <a:chExt cx="1060910" cy="87346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E635F540-4EC6-B749-A1E1-63BFCEE66B44}"/>
                  </a:ext>
                </a:extLst>
              </p:cNvPr>
              <p:cNvSpPr/>
              <p:nvPr/>
            </p:nvSpPr>
            <p:spPr>
              <a:xfrm>
                <a:off x="1358160" y="4385573"/>
                <a:ext cx="525942" cy="5259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  <a:alpha val="71599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pic>
            <p:nvPicPr>
              <p:cNvPr id="27" name="Picture 2" descr="데이터베이스 스토리지 무료 아이콘">
                <a:extLst>
                  <a:ext uri="{FF2B5EF4-FFF2-40B4-BE49-F238E27FC236}">
                    <a16:creationId xmlns:a16="http://schemas.microsoft.com/office/drawing/2014/main" id="{904925BC-AA3B-E345-A8B2-5CEE0BDD16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23192" y="4563997"/>
                <a:ext cx="695036" cy="695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9CEE9E-D40A-6D47-84C3-49A01936E362}"/>
                </a:ext>
              </a:extLst>
            </p:cNvPr>
            <p:cNvSpPr txBox="1"/>
            <p:nvPr/>
          </p:nvSpPr>
          <p:spPr>
            <a:xfrm>
              <a:off x="7381534" y="3105398"/>
              <a:ext cx="614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solidFill>
                    <a:srgbClr val="00D400"/>
                  </a:solidFill>
                  <a:latin typeface="YiSunShin Dotum B" panose="02020603020101020101" pitchFamily="18" charset="-127"/>
                  <a:ea typeface="YiSunShin Dotum B" panose="02020603020101020101" pitchFamily="18" charset="-127"/>
                </a:rPr>
                <a:t>인증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11B3E47-A55F-6240-8A8D-F12D6FF92658}"/>
              </a:ext>
            </a:extLst>
          </p:cNvPr>
          <p:cNvSpPr txBox="1"/>
          <p:nvPr/>
        </p:nvSpPr>
        <p:spPr>
          <a:xfrm>
            <a:off x="6810696" y="3675776"/>
            <a:ext cx="44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다른 프로젝트 하는데 인증 서버 또 필요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?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A7D1BE-ADC8-774B-A767-0F5347517D20}"/>
              </a:ext>
            </a:extLst>
          </p:cNvPr>
          <p:cNvSpPr txBox="1"/>
          <p:nvPr/>
        </p:nvSpPr>
        <p:spPr>
          <a:xfrm>
            <a:off x="6810696" y="4113788"/>
            <a:ext cx="44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기존에 만들어진 인증 서비스를 재사용할 수 있다</a:t>
            </a:r>
            <a:r>
              <a:rPr kumimoji="1" lang="en-US" altLang="ko-KR" dirty="0">
                <a:solidFill>
                  <a:schemeClr val="bg1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82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21" grpId="0"/>
      <p:bldP spid="22" grpId="0"/>
      <p:bldP spid="29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CE5218-D240-5A47-97CE-F0BAC226D0F8}"/>
              </a:ext>
            </a:extLst>
          </p:cNvPr>
          <p:cNvSpPr txBox="1"/>
          <p:nvPr/>
        </p:nvSpPr>
        <p:spPr>
          <a:xfrm>
            <a:off x="309462" y="338747"/>
            <a:ext cx="6501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 err="1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MicroService</a:t>
            </a:r>
            <a:r>
              <a:rPr kumimoji="1" lang="en-US" altLang="ko-KR" sz="4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Architecture</a:t>
            </a:r>
            <a:endParaRPr kumimoji="1" lang="ko-KR" altLang="en-US" sz="4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34C2AAC-382D-154E-A069-FB5077AF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732" y="2178133"/>
            <a:ext cx="6854536" cy="4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C00ED6-24F7-8248-B80A-B75C8D139F32}"/>
              </a:ext>
            </a:extLst>
          </p:cNvPr>
          <p:cNvSpPr txBox="1"/>
          <p:nvPr/>
        </p:nvSpPr>
        <p:spPr>
          <a:xfrm>
            <a:off x="1506304" y="1319995"/>
            <a:ext cx="9640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0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그럼 언제 </a:t>
            </a:r>
            <a:r>
              <a:rPr kumimoji="1" lang="en-US" altLang="ko-KR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Monolithic</a:t>
            </a:r>
            <a:r>
              <a:rPr kumimoji="1" lang="ko-KR" altLang="en-US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에서 </a:t>
            </a:r>
            <a:r>
              <a:rPr kumimoji="1" lang="en-US" altLang="ko-KR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MSA</a:t>
            </a:r>
            <a:r>
              <a:rPr kumimoji="1" lang="ko-KR" altLang="en-US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로 언제 넘어가야할까</a:t>
            </a:r>
            <a:r>
              <a:rPr kumimoji="1" lang="en-US" altLang="ko-KR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?</a:t>
            </a:r>
            <a:r>
              <a:rPr kumimoji="1" lang="ko-KR" altLang="en-US" sz="32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 </a:t>
            </a:r>
            <a:endParaRPr kumimoji="1" lang="ko-KR" altLang="en-US" sz="3000" dirty="0">
              <a:solidFill>
                <a:srgbClr val="00D400"/>
              </a:solidFill>
              <a:latin typeface="YiSunShin Dotum B" panose="02020603020101020101" pitchFamily="18" charset="-127"/>
              <a:ea typeface="YiSunShin Dotum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08D92-8F94-5342-860B-A7B55AADA995}"/>
              </a:ext>
            </a:extLst>
          </p:cNvPr>
          <p:cNvSpPr txBox="1"/>
          <p:nvPr/>
        </p:nvSpPr>
        <p:spPr>
          <a:xfrm>
            <a:off x="1675807" y="3680220"/>
            <a:ext cx="2500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코드 복잡도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BD891-0594-2546-A7C2-9B8B55C4CD65}"/>
              </a:ext>
            </a:extLst>
          </p:cNvPr>
          <p:cNvSpPr txBox="1"/>
          <p:nvPr/>
        </p:nvSpPr>
        <p:spPr>
          <a:xfrm>
            <a:off x="1675807" y="3953583"/>
            <a:ext cx="25004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rgbClr val="00D400"/>
                </a:solidFill>
                <a:latin typeface="YiSunShin Dotum B" panose="02020603020101020101" pitchFamily="18" charset="-127"/>
                <a:ea typeface="YiSunShin Dotum B" panose="02020603020101020101" pitchFamily="18" charset="-127"/>
              </a:rPr>
              <a:t>서버 리소스</a:t>
            </a:r>
          </a:p>
        </p:txBody>
      </p:sp>
    </p:spTree>
    <p:extLst>
      <p:ext uri="{BB962C8B-B14F-4D97-AF65-F5344CB8AC3E}">
        <p14:creationId xmlns:p14="http://schemas.microsoft.com/office/powerpoint/2010/main" val="68684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427</Words>
  <Application>Microsoft Macintosh PowerPoint</Application>
  <PresentationFormat>와이드스크린</PresentationFormat>
  <Paragraphs>87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YiSunShin Dotum B</vt:lpstr>
      <vt:lpstr>YiSunShin Dotum L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소연</dc:creator>
  <cp:lastModifiedBy>이 소연</cp:lastModifiedBy>
  <cp:revision>63</cp:revision>
  <dcterms:created xsi:type="dcterms:W3CDTF">2021-08-23T14:41:46Z</dcterms:created>
  <dcterms:modified xsi:type="dcterms:W3CDTF">2021-08-28T04:26:40Z</dcterms:modified>
</cp:coreProperties>
</file>