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ko.wikipedia.org/wiki/%EC%98%81%EC%96%B4" TargetMode="External"/><Relationship Id="rId3" Type="http://schemas.openxmlformats.org/officeDocument/2006/relationships/hyperlink" Target="https://ko.wikipedia.org/wiki/%ED%98%B8%EC%8A%A4%ED%8A%B8_(%EB%84%A4%ED%8A%B8%EC%9B%8C%ED%81%AC)" TargetMode="External"/><Relationship Id="rId4" Type="http://schemas.openxmlformats.org/officeDocument/2006/relationships/hyperlink" Target="https://ko.wikipedia.org/wiki/%EC%9A%B4%EC%98%81_%EC%B2%B4%EC%A0%9C" TargetMode="External"/><Relationship Id="rId5" Type="http://schemas.openxmlformats.org/officeDocument/2006/relationships/hyperlink" Target="https://ko.wikipedia.org/wiki/%EC%98%81%EC%96%B4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75d583ed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75d583ed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ko" sz="1500">
                <a:solidFill>
                  <a:schemeClr val="dk1"/>
                </a:solidFill>
              </a:rPr>
              <a:t>k8s 약어 사용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ko" sz="1500">
                <a:solidFill>
                  <a:schemeClr val="dk1"/>
                </a:solidFill>
              </a:rPr>
              <a:t>키잡이(helmsman)나 파일럿을 뜻하는 그리스어에서 유래</a:t>
            </a:r>
            <a:endParaRPr b="1"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73fcd789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73fcd789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73fcd789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73fcd789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하나의 배포 단위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73fcd789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73fcd789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Deployment</a:t>
            </a:r>
            <a:r>
              <a:rPr lang="ko" sz="1200">
                <a:solidFill>
                  <a:srgbClr val="11181D"/>
                </a:solidFill>
                <a:highlight>
                  <a:srgbClr val="FFFFFF"/>
                </a:highlight>
              </a:rPr>
              <a:t>섹션에서 구성한 Pod 리소스로 트래픽을 전달하는 서비스 리소스를 생성</a:t>
            </a:r>
            <a:endParaRPr sz="1200">
              <a:solidFill>
                <a:srgbClr val="1118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1181D"/>
                </a:solidFill>
                <a:highlight>
                  <a:srgbClr val="FFFFFF"/>
                </a:highlight>
              </a:rPr>
              <a:t>파드 서비스 목적에 따라 다른 서비스를 이용하여 cluster내에서 pod에 접근할 수 있도록 함</a:t>
            </a:r>
            <a:endParaRPr sz="1200">
              <a:solidFill>
                <a:srgbClr val="11181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74d9c8da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74d9c8da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1181D"/>
                </a:solidFill>
                <a:highlight>
                  <a:srgbClr val="FFFFFF"/>
                </a:highlight>
              </a:rPr>
              <a:t>클러스터 IP 서비스 리소스는 Kubernetes 클러스터 내에 배포된 애플리케이션이 다른 파드 리소스에 액세스하는 데 사용할 수 있는 프라이빗 IP 주소를 제공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74d9c8da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74d9c8da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클러스터 IP 서비스 리소스와 동일한 내부 IP 주소를 제공합니다. 또한 서비스 리소스로 트래픽을 보내는 각 Kubernetes 노드에 포트를 만듭니다. 이렇게 하면 모든 노드에서 서비스에 액세스할 수 있으며 노드에 공용 IP 주소가 있는 경우 노드 포트 서비스 리소스에도 공개적으로 액세스할 수 있음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74d9c8da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74d9c8da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</a:rPr>
              <a:t>트래픽을 노드 포트로 보내는 클라우드 로드 밸런서를 생성</a:t>
            </a:r>
            <a:endParaRPr sz="1200">
              <a:solidFill>
                <a:srgbClr val="11181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74d9c8da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74d9c8da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애플리케이션을 배포하는 과정을 보면 외부에서 직접 접근할 수 없도록 애플리케이션을 내부망에 설치하고 외부에서 접근이 가능한 </a:t>
            </a:r>
            <a:r>
              <a:rPr lang="ko" sz="1050">
                <a:solidFill>
                  <a:srgbClr val="333333"/>
                </a:solidFill>
                <a:highlight>
                  <a:srgbClr val="EFEFEF"/>
                </a:highlight>
                <a:latin typeface="Malgun Gothic"/>
                <a:ea typeface="Malgun Gothic"/>
                <a:cs typeface="Malgun Gothic"/>
                <a:sym typeface="Malgun Gothic"/>
              </a:rPr>
              <a:t>ALB</a:t>
            </a:r>
            <a:r>
              <a:rPr lang="ko" sz="13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 </a:t>
            </a:r>
            <a:r>
              <a:rPr lang="ko" sz="1050">
                <a:solidFill>
                  <a:srgbClr val="333333"/>
                </a:solidFill>
                <a:highlight>
                  <a:srgbClr val="EFEFEF"/>
                </a:highlight>
                <a:latin typeface="Malgun Gothic"/>
                <a:ea typeface="Malgun Gothic"/>
                <a:cs typeface="Malgun Gothic"/>
                <a:sym typeface="Malgun Gothic"/>
              </a:rPr>
              <a:t>Nginx</a:t>
            </a:r>
            <a:r>
              <a:rPr lang="ko" sz="13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" sz="1050">
                <a:solidFill>
                  <a:srgbClr val="333333"/>
                </a:solidFill>
                <a:highlight>
                  <a:srgbClr val="EFEFEF"/>
                </a:highlight>
                <a:latin typeface="Malgun Gothic"/>
                <a:ea typeface="Malgun Gothic"/>
                <a:cs typeface="Malgun Gothic"/>
                <a:sym typeface="Malgun Gothic"/>
              </a:rPr>
              <a:t>Apache</a:t>
            </a:r>
            <a:r>
              <a:rPr lang="ko" sz="13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프록시 서버로 활용</a:t>
            </a:r>
            <a:endParaRPr sz="13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57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프록시 서버는 도메인과 Path 조건에 따라 등록된 서버로 요청을 전달하는데 서버가 바뀌거나 IP가 변경되면 매번 설정을 수정해줘야 합니다. 쿠버네티스의 Ingress는 이를 자동화하면서 기존 프록시 서버에서 사용하는 설정을 거의 그대로 사용할 수 있습니다. 새로운 도메인을 추가하거나 업로드 용량을 제한하기 위해 일일이 프록시 서버에 접속하여 설정할 필요가 없습니다.</a:t>
            </a:r>
            <a:endParaRPr sz="13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57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하나의 클러스터에 여러 개의 Ingress 설정을 할 수 있어 관리자 접속용 Ingress와 일반 접속용 Ingress를 따로 관리할 수 있습니다.</a:t>
            </a:r>
            <a:endParaRPr sz="13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7b923aff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7b923aff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cpu 1 core memory 16gb는 지원하지 않음 cpu 3core 낭비 scale out 될수록 자원이 낭비됨</a:t>
            </a:r>
            <a:endParaRPr sz="13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kube는 파드별 리소스 관리를 할수있어서 자원이 많이드는곳에 더 투자해서 사용가능</a:t>
            </a:r>
            <a:endParaRPr sz="13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컨테이너 하나가 장애나도 kube는 알아서 pod생성</a:t>
            </a:r>
            <a:endParaRPr sz="13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75d583ed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75d583ed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configmap - </a:t>
            </a:r>
            <a:r>
              <a:rPr lang="ko" sz="1500">
                <a:solidFill>
                  <a:schemeClr val="dk1"/>
                </a:solidFill>
              </a:rPr>
              <a:t>application에 필요한 환경변수를 정의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secret base64된 값으로 저장 사용할때는 디코딩되어 평문으로 읽힘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74d9c8da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74d9c8da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b="1" lang="ko" sz="1200">
                <a:solidFill>
                  <a:srgbClr val="222222"/>
                </a:solidFill>
                <a:highlight>
                  <a:srgbClr val="FFFFFF"/>
                </a:highlight>
              </a:rPr>
              <a:t>서비스 디스커버리와 로드 밸런싱</a:t>
            </a:r>
            <a:r>
              <a:rPr lang="ko" sz="1200">
                <a:solidFill>
                  <a:srgbClr val="222222"/>
                </a:solidFill>
                <a:highlight>
                  <a:srgbClr val="FFFFFF"/>
                </a:highlight>
              </a:rPr>
              <a:t> 쿠버네티스는 DNS 이름을 사용하거나 자체 IP 주소를 사용하여 컨테이너를 노출할 수 있다. 컨테이너에 대한 트래픽이 많으면, 쿠버네티스는 네트워크 트래픽을 로드밸런싱하고 배포하여 배포가 안정적으로 이루어질 수 있다.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b="1" lang="ko" sz="1200">
                <a:solidFill>
                  <a:srgbClr val="222222"/>
                </a:solidFill>
                <a:highlight>
                  <a:srgbClr val="FFFFFF"/>
                </a:highlight>
              </a:rPr>
              <a:t>스토리지 오케스트레이션</a:t>
            </a:r>
            <a:r>
              <a:rPr lang="ko" sz="1200">
                <a:solidFill>
                  <a:srgbClr val="222222"/>
                </a:solidFill>
                <a:highlight>
                  <a:srgbClr val="FFFFFF"/>
                </a:highlight>
              </a:rPr>
              <a:t> 쿠버네티스를 사용하면 로컬 저장소, 공용 클라우드 공급자 등과 같이 원하는 저장소 시스템을 자동으로 탑재 할 수 있다.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b="1" lang="ko" sz="1200">
                <a:solidFill>
                  <a:srgbClr val="222222"/>
                </a:solidFill>
                <a:highlight>
                  <a:srgbClr val="FFFFFF"/>
                </a:highlight>
              </a:rPr>
              <a:t>자동화된 롤아웃과 롤백</a:t>
            </a:r>
            <a:r>
              <a:rPr lang="ko" sz="1200">
                <a:solidFill>
                  <a:srgbClr val="222222"/>
                </a:solidFill>
                <a:highlight>
                  <a:srgbClr val="FFFFFF"/>
                </a:highlight>
              </a:rPr>
              <a:t> 쿠버네티스를 사용하여 배포된 컨테이너의 원하는 상태를 서술할 수 있으며 현재 상태를 원하는 상태로 설정한 속도에 따라 변경할 수 있다. 예를 들어 쿠버네티스를 자동화해서 배포용 새 컨테이너를 만들고, 기존 컨테이너를 제거하고, 모든 리소스를 새 컨테이너에 적용할 수 있다.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b="1" lang="ko" sz="1200">
                <a:solidFill>
                  <a:srgbClr val="222222"/>
                </a:solidFill>
                <a:highlight>
                  <a:srgbClr val="FFFFFF"/>
                </a:highlight>
              </a:rPr>
              <a:t>자동화된 빈 패킹(bin packing)</a:t>
            </a:r>
            <a:r>
              <a:rPr lang="ko" sz="1200">
                <a:solidFill>
                  <a:srgbClr val="222222"/>
                </a:solidFill>
                <a:highlight>
                  <a:srgbClr val="FFFFFF"/>
                </a:highlight>
              </a:rPr>
              <a:t> 컨테이너화된 작업을 실행하는데 사용할 수 있는 쿠버네티스 클러스터 노드를 제공한다. 각 컨테이너가 필요로 하는 CPU와 메모리(RAM)를 쿠버네티스에게 지시한다. 쿠버네티스는 컨테이너를 노드에 맞추어서 리소스를 가장 잘 사용할 수 있도록 해준다.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b="1" lang="ko" sz="1200">
                <a:solidFill>
                  <a:srgbClr val="222222"/>
                </a:solidFill>
                <a:highlight>
                  <a:srgbClr val="FFFFFF"/>
                </a:highlight>
              </a:rPr>
              <a:t>자동화된 복구(self-healing)</a:t>
            </a:r>
            <a:r>
              <a:rPr lang="ko" sz="1200">
                <a:solidFill>
                  <a:srgbClr val="222222"/>
                </a:solidFill>
                <a:highlight>
                  <a:srgbClr val="FFFFFF"/>
                </a:highlight>
              </a:rPr>
              <a:t> 쿠버네티스는 실패한 컨테이너를 다시 시작하고, 컨테이너를 교체하며, '사용자 정의 상태 검사'에 응답하지 않는 컨테이너를 죽이고, 서비스 준비가 끝날 때까지 그러한 과정을 클라이언트에 보여주지 않는다.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b="1" lang="ko" sz="1200">
                <a:solidFill>
                  <a:srgbClr val="222222"/>
                </a:solidFill>
                <a:highlight>
                  <a:srgbClr val="FFFFFF"/>
                </a:highlight>
              </a:rPr>
              <a:t>시크릿과 구성 관리</a:t>
            </a:r>
            <a:r>
              <a:rPr lang="ko" sz="1200">
                <a:solidFill>
                  <a:srgbClr val="222222"/>
                </a:solidFill>
                <a:highlight>
                  <a:srgbClr val="FFFFFF"/>
                </a:highlight>
              </a:rPr>
              <a:t> 쿠버네티스를 사용하면 암호, OAuth 토큰 및 SSH 키와 같은 중요한 정보를 저장하고 관리 할 수 있다. 컨테이너 이미지를 재구성하지 않고 스택 구성에 시크릿을 노출하지 않고도 시크릿 및 애플리케이션 구성을 배포 및 업데이트 할 수 있다.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74d9c8da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74d9c8da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b="1" lang="ko" sz="1200">
                <a:solidFill>
                  <a:srgbClr val="222222"/>
                </a:solidFill>
                <a:highlight>
                  <a:srgbClr val="FFFFFF"/>
                </a:highlight>
              </a:rPr>
              <a:t>서비스 디스커버리와 로드 밸런싱</a:t>
            </a:r>
            <a:r>
              <a:rPr lang="ko" sz="1200">
                <a:solidFill>
                  <a:srgbClr val="222222"/>
                </a:solidFill>
                <a:highlight>
                  <a:srgbClr val="FFFFFF"/>
                </a:highlight>
              </a:rPr>
              <a:t> 쿠버네티스는 DNS 이름을 사용하거나 자체 IP 주소를 사용하여 컨테이너를 노출할 수 있다. 컨테이너에 대한 트래픽이 많으면, 쿠버네티스는 네트워크 트래픽을 로드밸런싱하고 배포하여 배포가 안정적으로 이루어질 수 있다.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b="1" lang="ko" sz="1200">
                <a:solidFill>
                  <a:srgbClr val="222222"/>
                </a:solidFill>
                <a:highlight>
                  <a:srgbClr val="FFFFFF"/>
                </a:highlight>
              </a:rPr>
              <a:t>스토리지 오케스트레이션</a:t>
            </a:r>
            <a:r>
              <a:rPr lang="ko" sz="1200">
                <a:solidFill>
                  <a:srgbClr val="222222"/>
                </a:solidFill>
                <a:highlight>
                  <a:srgbClr val="FFFFFF"/>
                </a:highlight>
              </a:rPr>
              <a:t> 쿠버네티스를 사용하면 로컬 저장소, 공용 클라우드 공급자 등과 같이 원하는 저장소 시스템을 자동으로 탑재 할 수 있다.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b="1" lang="ko" sz="1200">
                <a:solidFill>
                  <a:srgbClr val="222222"/>
                </a:solidFill>
                <a:highlight>
                  <a:srgbClr val="FFFFFF"/>
                </a:highlight>
              </a:rPr>
              <a:t>자동화된 롤아웃과 롤백</a:t>
            </a:r>
            <a:r>
              <a:rPr lang="ko" sz="1200">
                <a:solidFill>
                  <a:srgbClr val="222222"/>
                </a:solidFill>
                <a:highlight>
                  <a:srgbClr val="FFFFFF"/>
                </a:highlight>
              </a:rPr>
              <a:t> 쿠버네티스를 사용하여 배포된 컨테이너의 원하는 상태를 서술할 수 있으며 현재 상태를 원하는 상태로 설정한 속도에 따라 변경할 수 있다. 예를 들어 쿠버네티스를 자동화해서 배포용 새 컨테이너를 만들고, 기존 컨테이너를 제거하고, 모든 리소스를 새 컨테이너에 적용할 수 있다.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b="1" lang="ko" sz="1200">
                <a:solidFill>
                  <a:srgbClr val="222222"/>
                </a:solidFill>
                <a:highlight>
                  <a:srgbClr val="FFFFFF"/>
                </a:highlight>
              </a:rPr>
              <a:t>자동화된 빈 패킹(bin packing)</a:t>
            </a:r>
            <a:r>
              <a:rPr lang="ko" sz="1200">
                <a:solidFill>
                  <a:srgbClr val="222222"/>
                </a:solidFill>
                <a:highlight>
                  <a:srgbClr val="FFFFFF"/>
                </a:highlight>
              </a:rPr>
              <a:t> 컨테이너화된 작업을 실행하는데 사용할 수 있는 쿠버네티스 클러스터 노드를 제공한다. 각 컨테이너가 필요로 하는 CPU와 메모리(RAM)를 쿠버네티스에게 지시한다. 쿠버네티스는 컨테이너를 노드에 맞추어서 리소스를 가장 잘 사용할 수 있도록 해준다.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b="1" lang="ko" sz="1200">
                <a:solidFill>
                  <a:srgbClr val="222222"/>
                </a:solidFill>
                <a:highlight>
                  <a:srgbClr val="FFFFFF"/>
                </a:highlight>
              </a:rPr>
              <a:t>자동화된 복구(self-healing)</a:t>
            </a:r>
            <a:r>
              <a:rPr lang="ko" sz="1200">
                <a:solidFill>
                  <a:srgbClr val="222222"/>
                </a:solidFill>
                <a:highlight>
                  <a:srgbClr val="FFFFFF"/>
                </a:highlight>
              </a:rPr>
              <a:t> 쿠버네티스는 실패한 컨테이너를 다시 시작하고, 컨테이너를 교체하며, '사용자 정의 상태 검사'에 응답하지 않는 컨테이너를 죽이고, 서비스 준비가 끝날 때까지 그러한 과정을 클라이언트에 보여주지 않는다.</a:t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b="1" lang="ko" sz="1200">
                <a:solidFill>
                  <a:srgbClr val="222222"/>
                </a:solidFill>
                <a:highlight>
                  <a:srgbClr val="FFFFFF"/>
                </a:highlight>
              </a:rPr>
              <a:t>시크릿과 구성 관리</a:t>
            </a:r>
            <a:r>
              <a:rPr lang="ko" sz="1200">
                <a:solidFill>
                  <a:srgbClr val="222222"/>
                </a:solidFill>
                <a:highlight>
                  <a:srgbClr val="FFFFFF"/>
                </a:highlight>
              </a:rPr>
              <a:t> 쿠버네티스를 사용하면 암호, OAuth 토큰 및 SSH 키와 같은 중요한 정보를 저장하고 관리 할 수 있다. 컨테이너 이미지를 재구성하지 않고 스택 구성에 시크릿을 노출하지 않고도 시크릿 및 애플리케이션 구성을 배포 및 업데이트 할 수 있다.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hypervisor : </a:t>
            </a:r>
            <a:r>
              <a:rPr b="1" lang="ko" sz="1050">
                <a:solidFill>
                  <a:srgbClr val="202122"/>
                </a:solidFill>
                <a:highlight>
                  <a:srgbClr val="FFFFFF"/>
                </a:highlight>
              </a:rPr>
              <a:t>하이퍼바이저</a:t>
            </a:r>
            <a:r>
              <a:rPr lang="ko" sz="1050">
                <a:solidFill>
                  <a:srgbClr val="202122"/>
                </a:solidFill>
                <a:highlight>
                  <a:srgbClr val="FFFFFF"/>
                </a:highlight>
              </a:rPr>
              <a:t>(</a:t>
            </a:r>
            <a:r>
              <a:rPr lang="ko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영어</a:t>
            </a:r>
            <a:r>
              <a:rPr lang="ko">
                <a:solidFill>
                  <a:srgbClr val="202122"/>
                </a:solidFill>
                <a:highlight>
                  <a:srgbClr val="FFFFFF"/>
                </a:highlight>
              </a:rPr>
              <a:t>: </a:t>
            </a:r>
            <a:r>
              <a:rPr lang="ko" sz="1050">
                <a:solidFill>
                  <a:srgbClr val="202122"/>
                </a:solidFill>
                <a:highlight>
                  <a:srgbClr val="FFFFFF"/>
                </a:highlight>
              </a:rPr>
              <a:t>hypervisor)는 </a:t>
            </a:r>
            <a:r>
              <a:rPr lang="ko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호스트 컴퓨터</a:t>
            </a:r>
            <a:r>
              <a:rPr lang="ko" sz="1050">
                <a:solidFill>
                  <a:srgbClr val="202122"/>
                </a:solidFill>
                <a:highlight>
                  <a:srgbClr val="FFFFFF"/>
                </a:highlight>
              </a:rPr>
              <a:t>에서 다수의 </a:t>
            </a:r>
            <a:r>
              <a:rPr lang="ko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운영 체제</a:t>
            </a:r>
            <a:r>
              <a:rPr lang="ko" sz="1050">
                <a:solidFill>
                  <a:srgbClr val="202122"/>
                </a:solidFill>
                <a:highlight>
                  <a:srgbClr val="FFFFFF"/>
                </a:highlight>
              </a:rPr>
              <a:t>(operating system)를 동시에 실행하기 위한 논리적 플랫폼(platform)을 말한다. 가상화 머신 모니터 또는 가상화 머신 매니저(</a:t>
            </a:r>
            <a:r>
              <a:rPr lang="ko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영어</a:t>
            </a:r>
            <a:r>
              <a:rPr lang="ko">
                <a:solidFill>
                  <a:srgbClr val="202122"/>
                </a:solidFill>
                <a:highlight>
                  <a:srgbClr val="FFFFFF"/>
                </a:highlight>
              </a:rPr>
              <a:t>: </a:t>
            </a:r>
            <a:r>
              <a:rPr lang="ko" sz="1050">
                <a:solidFill>
                  <a:srgbClr val="202122"/>
                </a:solidFill>
                <a:highlight>
                  <a:srgbClr val="FFFFFF"/>
                </a:highlight>
              </a:rPr>
              <a:t>virtual machine monitor 또는 virtual machine manager, 줄여서 VMM)라고도 부른다.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75d583ed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75d583ed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dashboard에서 확인, dashboard는 aws cli가 세팅되어야 접근 가능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kubectl auth-proxy -n kubernetes-dashboard https://kubernetes-dashboard.svc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73fcd789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73fcd789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73fcd789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73fcd789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node는 컨테이너가 올라가기 위한 서버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클러스터에 따라 가상 또는 물리적 머신일 수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FFFFFF"/>
                </a:solidFill>
                <a:highlight>
                  <a:srgbClr val="326DE6"/>
                </a:highlight>
              </a:rPr>
              <a:t>노드는 쿠버네티스에 있어서 워커 머신이며 클러스터에 따라 VM 또는 물리 머신이 될 수 있다. 여러 개의 파드는 하나의 노드 위에서 동작할 수 있다.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73fcd789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73fcd789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하나의 서비스를 배포하면 3개의 컴포넌트가 생성됩니다.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배포시 deployment만 생성하면되는데 생성되면 replicaset이 생성되고 replicaset이 pod를 생성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73fcd789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73fcd789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1277075"/>
            <a:ext cx="8520600" cy="7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kubernetes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625" y="1177749"/>
            <a:ext cx="846603" cy="84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ctrTitle"/>
          </p:nvPr>
        </p:nvSpPr>
        <p:spPr>
          <a:xfrm>
            <a:off x="3867600" y="3224000"/>
            <a:ext cx="4627200" cy="13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pod갯수 유지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새로 생성되는 pod에 대한 템플릿 정보 저장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 deployment가 replicaset을 참조</a:t>
            </a:r>
            <a:endParaRPr sz="1600"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600" y="569800"/>
            <a:ext cx="3965175" cy="302795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/>
          <p:nvPr/>
        </p:nvSpPr>
        <p:spPr>
          <a:xfrm>
            <a:off x="1267100" y="2069400"/>
            <a:ext cx="1753800" cy="100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replicaset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975" y="3266825"/>
            <a:ext cx="3549626" cy="15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463" y="0"/>
            <a:ext cx="428063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/>
          <p:nvPr/>
        </p:nvSpPr>
        <p:spPr>
          <a:xfrm>
            <a:off x="1267100" y="2069400"/>
            <a:ext cx="1753800" cy="100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pod</a:t>
            </a:r>
            <a:endParaRPr/>
          </a:p>
        </p:txBody>
      </p:sp>
      <p:sp>
        <p:nvSpPr>
          <p:cNvPr id="123" name="Google Shape;123;p23"/>
          <p:cNvSpPr/>
          <p:nvPr/>
        </p:nvSpPr>
        <p:spPr>
          <a:xfrm>
            <a:off x="1267100" y="2069400"/>
            <a:ext cx="1753800" cy="100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deployment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ctrTitle"/>
          </p:nvPr>
        </p:nvSpPr>
        <p:spPr>
          <a:xfrm>
            <a:off x="82325" y="244225"/>
            <a:ext cx="8520600" cy="7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service</a:t>
            </a:r>
            <a:endParaRPr/>
          </a:p>
        </p:txBody>
      </p:sp>
      <p:sp>
        <p:nvSpPr>
          <p:cNvPr id="129" name="Google Shape;129;p24"/>
          <p:cNvSpPr/>
          <p:nvPr/>
        </p:nvSpPr>
        <p:spPr>
          <a:xfrm>
            <a:off x="956350" y="1945725"/>
            <a:ext cx="1753800" cy="100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Cluster IP</a:t>
            </a:r>
            <a:endParaRPr/>
          </a:p>
        </p:txBody>
      </p:sp>
      <p:sp>
        <p:nvSpPr>
          <p:cNvPr id="130" name="Google Shape;130;p24"/>
          <p:cNvSpPr/>
          <p:nvPr/>
        </p:nvSpPr>
        <p:spPr>
          <a:xfrm>
            <a:off x="3524925" y="1945725"/>
            <a:ext cx="1753800" cy="100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Node Port</a:t>
            </a:r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6093500" y="1945725"/>
            <a:ext cx="1753800" cy="100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Load Balancer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/>
          <p:nvPr/>
        </p:nvSpPr>
        <p:spPr>
          <a:xfrm>
            <a:off x="956350" y="1945725"/>
            <a:ext cx="1753800" cy="100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Cluster IP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600" y="654700"/>
            <a:ext cx="4333275" cy="35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>
            <a:off x="956350" y="1945725"/>
            <a:ext cx="1753800" cy="100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Cluster IP</a:t>
            </a:r>
            <a:endParaRPr/>
          </a:p>
        </p:txBody>
      </p:sp>
      <p:sp>
        <p:nvSpPr>
          <p:cNvPr id="143" name="Google Shape;143;p26"/>
          <p:cNvSpPr/>
          <p:nvPr/>
        </p:nvSpPr>
        <p:spPr>
          <a:xfrm>
            <a:off x="956350" y="1945725"/>
            <a:ext cx="1753800" cy="100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Node Port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6900" y="497800"/>
            <a:ext cx="4207450" cy="41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/>
          <p:nvPr/>
        </p:nvSpPr>
        <p:spPr>
          <a:xfrm>
            <a:off x="956350" y="1945725"/>
            <a:ext cx="1753800" cy="100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Cluster IP</a:t>
            </a:r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956350" y="1945725"/>
            <a:ext cx="1753800" cy="100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Load Balancer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8650" y="152400"/>
            <a:ext cx="424657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ctrTitle"/>
          </p:nvPr>
        </p:nvSpPr>
        <p:spPr>
          <a:xfrm>
            <a:off x="82325" y="244225"/>
            <a:ext cx="8520600" cy="7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ingress</a:t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25" y="1051125"/>
            <a:ext cx="4464840" cy="384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425" y="5765600"/>
            <a:ext cx="6315075" cy="362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8"/>
          <p:cNvSpPr txBox="1"/>
          <p:nvPr>
            <p:ph type="ctrTitle"/>
          </p:nvPr>
        </p:nvSpPr>
        <p:spPr>
          <a:xfrm>
            <a:off x="4871775" y="2601063"/>
            <a:ext cx="4167900" cy="7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 sz="1600"/>
              <a:t>Service는 직접 외부의 트래픽을 받을 수 없음</a:t>
            </a:r>
            <a:endParaRPr sz="1600"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 sz="1600"/>
              <a:t>node밖에서 들어오는 트래픽은  ingress가 받아주고  service로 보내줌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ctrTitle"/>
          </p:nvPr>
        </p:nvSpPr>
        <p:spPr>
          <a:xfrm>
            <a:off x="82325" y="244225"/>
            <a:ext cx="8520600" cy="7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elb, k8s</a:t>
            </a:r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843125" y="1779050"/>
            <a:ext cx="2642700" cy="294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/>
          <p:nvPr/>
        </p:nvSpPr>
        <p:spPr>
          <a:xfrm>
            <a:off x="4317400" y="1050625"/>
            <a:ext cx="3832800" cy="399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/>
          <p:nvPr/>
        </p:nvSpPr>
        <p:spPr>
          <a:xfrm>
            <a:off x="6328125" y="2205325"/>
            <a:ext cx="1705800" cy="26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9"/>
          <p:cNvSpPr/>
          <p:nvPr/>
        </p:nvSpPr>
        <p:spPr>
          <a:xfrm>
            <a:off x="1458425" y="2866687"/>
            <a:ext cx="1412100" cy="158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9"/>
          <p:cNvSpPr/>
          <p:nvPr/>
        </p:nvSpPr>
        <p:spPr>
          <a:xfrm>
            <a:off x="4747850" y="3307150"/>
            <a:ext cx="1096500" cy="74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/>
          <p:nvPr/>
        </p:nvSpPr>
        <p:spPr>
          <a:xfrm>
            <a:off x="6521475" y="3897638"/>
            <a:ext cx="1319100" cy="8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9"/>
          <p:cNvSpPr/>
          <p:nvPr/>
        </p:nvSpPr>
        <p:spPr>
          <a:xfrm>
            <a:off x="6521475" y="2895050"/>
            <a:ext cx="1319100" cy="8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9"/>
          <p:cNvSpPr txBox="1"/>
          <p:nvPr/>
        </p:nvSpPr>
        <p:spPr>
          <a:xfrm>
            <a:off x="1435025" y="1915175"/>
            <a:ext cx="1458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EC2 Instance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CPU : 4core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Memory : 16GB</a:t>
            </a:r>
            <a:endParaRPr sz="1000"/>
          </a:p>
        </p:txBody>
      </p:sp>
      <p:sp>
        <p:nvSpPr>
          <p:cNvPr id="173" name="Google Shape;173;p29"/>
          <p:cNvSpPr txBox="1"/>
          <p:nvPr/>
        </p:nvSpPr>
        <p:spPr>
          <a:xfrm>
            <a:off x="5081125" y="1182775"/>
            <a:ext cx="1956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EC2 Instance (Node)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CPU : 4core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Memory : 16GB</a:t>
            </a:r>
            <a:endParaRPr sz="1000"/>
          </a:p>
        </p:txBody>
      </p:sp>
      <p:sp>
        <p:nvSpPr>
          <p:cNvPr id="174" name="Google Shape;174;p29"/>
          <p:cNvSpPr txBox="1"/>
          <p:nvPr/>
        </p:nvSpPr>
        <p:spPr>
          <a:xfrm>
            <a:off x="1504925" y="2947200"/>
            <a:ext cx="1319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Container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CPU : ~1core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Memory : 16GB</a:t>
            </a:r>
            <a:endParaRPr sz="1000"/>
          </a:p>
        </p:txBody>
      </p:sp>
      <p:sp>
        <p:nvSpPr>
          <p:cNvPr id="175" name="Google Shape;175;p29"/>
          <p:cNvSpPr txBox="1"/>
          <p:nvPr/>
        </p:nvSpPr>
        <p:spPr>
          <a:xfrm>
            <a:off x="6632775" y="2217750"/>
            <a:ext cx="1096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CPU : 3core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Memory : 12GB</a:t>
            </a:r>
            <a:endParaRPr sz="1000"/>
          </a:p>
        </p:txBody>
      </p:sp>
      <p:sp>
        <p:nvSpPr>
          <p:cNvPr id="176" name="Google Shape;176;p29"/>
          <p:cNvSpPr/>
          <p:nvPr/>
        </p:nvSpPr>
        <p:spPr>
          <a:xfrm>
            <a:off x="4443200" y="2205325"/>
            <a:ext cx="1705800" cy="26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9"/>
          <p:cNvSpPr/>
          <p:nvPr/>
        </p:nvSpPr>
        <p:spPr>
          <a:xfrm>
            <a:off x="4636550" y="2895050"/>
            <a:ext cx="1319100" cy="8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9"/>
          <p:cNvSpPr txBox="1"/>
          <p:nvPr/>
        </p:nvSpPr>
        <p:spPr>
          <a:xfrm>
            <a:off x="4636550" y="2895050"/>
            <a:ext cx="1319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Container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CPU : ~1core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Memory : ~4GB</a:t>
            </a:r>
            <a:endParaRPr sz="1000"/>
          </a:p>
        </p:txBody>
      </p:sp>
      <p:sp>
        <p:nvSpPr>
          <p:cNvPr id="179" name="Google Shape;179;p29"/>
          <p:cNvSpPr txBox="1"/>
          <p:nvPr/>
        </p:nvSpPr>
        <p:spPr>
          <a:xfrm>
            <a:off x="6521475" y="2895050"/>
            <a:ext cx="1319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Container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CPU : ~2core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Memory : ~8GB</a:t>
            </a:r>
            <a:endParaRPr sz="1000"/>
          </a:p>
        </p:txBody>
      </p:sp>
      <p:sp>
        <p:nvSpPr>
          <p:cNvPr id="180" name="Google Shape;180;p29"/>
          <p:cNvSpPr txBox="1"/>
          <p:nvPr/>
        </p:nvSpPr>
        <p:spPr>
          <a:xfrm>
            <a:off x="6521475" y="3897650"/>
            <a:ext cx="1319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Container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CPU : ~1core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Memory : ~4GB</a:t>
            </a:r>
            <a:endParaRPr sz="1000"/>
          </a:p>
        </p:txBody>
      </p:sp>
      <p:sp>
        <p:nvSpPr>
          <p:cNvPr id="181" name="Google Shape;181;p29"/>
          <p:cNvSpPr txBox="1"/>
          <p:nvPr/>
        </p:nvSpPr>
        <p:spPr>
          <a:xfrm>
            <a:off x="4747850" y="2217750"/>
            <a:ext cx="1096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CPU : 1core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Memory : 4GB</a:t>
            </a:r>
            <a:endParaRPr sz="1000"/>
          </a:p>
        </p:txBody>
      </p:sp>
      <p:cxnSp>
        <p:nvCxnSpPr>
          <p:cNvPr id="182" name="Google Shape;182;p29"/>
          <p:cNvCxnSpPr/>
          <p:nvPr/>
        </p:nvCxnSpPr>
        <p:spPr>
          <a:xfrm>
            <a:off x="3876563" y="3307150"/>
            <a:ext cx="32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9"/>
          <p:cNvCxnSpPr/>
          <p:nvPr/>
        </p:nvCxnSpPr>
        <p:spPr>
          <a:xfrm rot="10800000">
            <a:off x="3626350" y="3307150"/>
            <a:ext cx="25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/>
          <p:nvPr/>
        </p:nvSpPr>
        <p:spPr>
          <a:xfrm>
            <a:off x="199500" y="874975"/>
            <a:ext cx="8745000" cy="41331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89" name="Google Shape;189;p30"/>
          <p:cNvSpPr txBox="1"/>
          <p:nvPr/>
        </p:nvSpPr>
        <p:spPr>
          <a:xfrm>
            <a:off x="5793425" y="1060350"/>
            <a:ext cx="3010800" cy="2339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Configmap : 환경변수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Secret : 환경변수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Namespace: 리소스 구분</a:t>
            </a:r>
            <a:endParaRPr sz="2000"/>
          </a:p>
        </p:txBody>
      </p:sp>
      <p:sp>
        <p:nvSpPr>
          <p:cNvPr id="190" name="Google Shape;190;p30"/>
          <p:cNvSpPr/>
          <p:nvPr/>
        </p:nvSpPr>
        <p:spPr>
          <a:xfrm>
            <a:off x="188525" y="159525"/>
            <a:ext cx="87450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Kubernetes 정리</a:t>
            </a:r>
            <a:endParaRPr sz="2000"/>
          </a:p>
        </p:txBody>
      </p:sp>
      <p:sp>
        <p:nvSpPr>
          <p:cNvPr id="191" name="Google Shape;191;p30"/>
          <p:cNvSpPr txBox="1"/>
          <p:nvPr/>
        </p:nvSpPr>
        <p:spPr>
          <a:xfrm>
            <a:off x="391325" y="1060350"/>
            <a:ext cx="5269200" cy="357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Node : instance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Pod : 가장 작은 단위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ReplicaSet : pod 매니저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Deployment : 배포 단위(replicaset 참조)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Service : pod 서비스 이용 통로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Ingress : node로 트래픽 받을 때 필요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50" y="1914175"/>
            <a:ext cx="8777700" cy="18866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ctrTitle"/>
          </p:nvPr>
        </p:nvSpPr>
        <p:spPr>
          <a:xfrm>
            <a:off x="1794100" y="1002525"/>
            <a:ext cx="5146500" cy="7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222222"/>
                </a:solidFill>
                <a:highlight>
                  <a:srgbClr val="FFFFFF"/>
                </a:highlight>
              </a:rPr>
              <a:t>컨테이너 잘 관리하기 위해 나옴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2727100"/>
            <a:ext cx="8520600" cy="7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>
                <a:solidFill>
                  <a:srgbClr val="222222"/>
                </a:solidFill>
                <a:highlight>
                  <a:srgbClr val="FFFFFF"/>
                </a:highlight>
              </a:rPr>
              <a:t>Service discovery and load balancing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>
                <a:solidFill>
                  <a:srgbClr val="222222"/>
                </a:solidFill>
                <a:highlight>
                  <a:srgbClr val="FFFFFF"/>
                </a:highlight>
              </a:rPr>
              <a:t>Storage orchestration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>
                <a:solidFill>
                  <a:srgbClr val="222222"/>
                </a:solidFill>
                <a:highlight>
                  <a:srgbClr val="FFFFFF"/>
                </a:highlight>
              </a:rPr>
              <a:t>Automated rollouts and rollbacks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>
                <a:solidFill>
                  <a:srgbClr val="222222"/>
                </a:solidFill>
                <a:highlight>
                  <a:srgbClr val="FFFFFF"/>
                </a:highlight>
              </a:rPr>
              <a:t>Automatic bin packing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>
                <a:solidFill>
                  <a:srgbClr val="222222"/>
                </a:solidFill>
                <a:highlight>
                  <a:srgbClr val="FFFFFF"/>
                </a:highlight>
              </a:rPr>
              <a:t>Self-healing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>
                <a:solidFill>
                  <a:srgbClr val="222222"/>
                </a:solidFill>
                <a:highlight>
                  <a:srgbClr val="FFFFFF"/>
                </a:highlight>
              </a:rPr>
              <a:t>Secret and configuration management</a:t>
            </a:r>
            <a:endParaRPr sz="1600"/>
          </a:p>
        </p:txBody>
      </p:sp>
      <p:sp>
        <p:nvSpPr>
          <p:cNvPr id="67" name="Google Shape;67;p15"/>
          <p:cNvSpPr txBox="1"/>
          <p:nvPr>
            <p:ph type="ctrTitle"/>
          </p:nvPr>
        </p:nvSpPr>
        <p:spPr>
          <a:xfrm>
            <a:off x="82325" y="244225"/>
            <a:ext cx="8520600" cy="7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650">
                <a:solidFill>
                  <a:srgbClr val="222222"/>
                </a:solidFill>
                <a:highlight>
                  <a:srgbClr val="FFFFFF"/>
                </a:highlight>
              </a:rPr>
              <a:t>Kubernetes provides</a:t>
            </a:r>
            <a:endParaRPr sz="46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82325" y="244225"/>
            <a:ext cx="8520600" cy="7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container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3" y="1385388"/>
            <a:ext cx="909637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650" y="1070125"/>
            <a:ext cx="7594675" cy="384343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type="ctrTitle"/>
          </p:nvPr>
        </p:nvSpPr>
        <p:spPr>
          <a:xfrm>
            <a:off x="82325" y="244225"/>
            <a:ext cx="8520600" cy="7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dashboard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82325" y="244225"/>
            <a:ext cx="8520600" cy="7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namespace</a:t>
            </a:r>
            <a:endParaRPr/>
          </a:p>
        </p:txBody>
      </p:sp>
      <p:sp>
        <p:nvSpPr>
          <p:cNvPr id="85" name="Google Shape;85;p18"/>
          <p:cNvSpPr txBox="1"/>
          <p:nvPr>
            <p:ph type="ctrTitle"/>
          </p:nvPr>
        </p:nvSpPr>
        <p:spPr>
          <a:xfrm>
            <a:off x="4486750" y="2512775"/>
            <a:ext cx="4800600" cy="7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쿠버네티스에서 리소스를 구분하는 논리적인 단위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쿠</a:t>
            </a:r>
            <a:r>
              <a:rPr lang="ko" sz="1600"/>
              <a:t>버 클러스터 안에 가상 클러스터를 구축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리소스 구분 용도</a:t>
            </a:r>
            <a:endParaRPr sz="1600"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75" y="1726100"/>
            <a:ext cx="4102300" cy="23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82325" y="244225"/>
            <a:ext cx="8520600" cy="7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node</a:t>
            </a:r>
            <a:endParaRPr/>
          </a:p>
        </p:txBody>
      </p:sp>
      <p:sp>
        <p:nvSpPr>
          <p:cNvPr id="92" name="Google Shape;92;p19"/>
          <p:cNvSpPr txBox="1"/>
          <p:nvPr>
            <p:ph type="ctrTitle"/>
          </p:nvPr>
        </p:nvSpPr>
        <p:spPr>
          <a:xfrm>
            <a:off x="4198025" y="2114038"/>
            <a:ext cx="4549800" cy="7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aws에서는 ec2에 해당, instance 의미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node는 컨테이너가 올라가기 위한 서버</a:t>
            </a:r>
            <a:endParaRPr sz="1600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75" y="1143925"/>
            <a:ext cx="3341410" cy="26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ctrTitle"/>
          </p:nvPr>
        </p:nvSpPr>
        <p:spPr>
          <a:xfrm>
            <a:off x="311700" y="585000"/>
            <a:ext cx="8520600" cy="7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deployment resource </a:t>
            </a:r>
            <a:endParaRPr/>
          </a:p>
        </p:txBody>
      </p:sp>
      <p:sp>
        <p:nvSpPr>
          <p:cNvPr id="99" name="Google Shape;99;p20"/>
          <p:cNvSpPr/>
          <p:nvPr/>
        </p:nvSpPr>
        <p:spPr>
          <a:xfrm>
            <a:off x="1267100" y="2069400"/>
            <a:ext cx="1753800" cy="100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pod</a:t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3695100" y="2069400"/>
            <a:ext cx="1753800" cy="100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replicaset</a:t>
            </a:r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6123100" y="2069400"/>
            <a:ext cx="1753800" cy="100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deployment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ctrTitle"/>
          </p:nvPr>
        </p:nvSpPr>
        <p:spPr>
          <a:xfrm>
            <a:off x="3839675" y="4312113"/>
            <a:ext cx="4012800" cy="7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k8s에서 가장 작은 단위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컨테이너는 파드안에 존재하고 하나의 파드는 여러개의 컨테이너가 있음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" sz="1600"/>
              <a:t>파드에 속한 컨테이너는 스토리와 네트워크를 공유하고 서로 local로 접근 가능</a:t>
            </a:r>
            <a:endParaRPr sz="1600"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804" y="84088"/>
            <a:ext cx="3623484" cy="317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/>
          <p:nvPr/>
        </p:nvSpPr>
        <p:spPr>
          <a:xfrm>
            <a:off x="1267100" y="2069400"/>
            <a:ext cx="1753800" cy="100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4CCC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