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303" r:id="rId6"/>
    <p:sldId id="268" r:id="rId7"/>
    <p:sldId id="304" r:id="rId8"/>
    <p:sldId id="269" r:id="rId9"/>
    <p:sldId id="270" r:id="rId10"/>
    <p:sldId id="271" r:id="rId11"/>
    <p:sldId id="272" r:id="rId12"/>
    <p:sldId id="273" r:id="rId13"/>
    <p:sldId id="307" r:id="rId14"/>
    <p:sldId id="306" r:id="rId15"/>
    <p:sldId id="309" r:id="rId16"/>
    <p:sldId id="311" r:id="rId17"/>
    <p:sldId id="312" r:id="rId18"/>
    <p:sldId id="313" r:id="rId19"/>
    <p:sldId id="305" r:id="rId20"/>
    <p:sldId id="314" r:id="rId21"/>
    <p:sldId id="315" r:id="rId22"/>
    <p:sldId id="316" r:id="rId23"/>
    <p:sldId id="317" r:id="rId24"/>
    <p:sldId id="277" r:id="rId25"/>
    <p:sldId id="310" r:id="rId26"/>
    <p:sldId id="318" r:id="rId27"/>
    <p:sldId id="322" r:id="rId28"/>
    <p:sldId id="321" r:id="rId29"/>
    <p:sldId id="320" r:id="rId30"/>
    <p:sldId id="293" r:id="rId31"/>
    <p:sldId id="323" r:id="rId32"/>
    <p:sldId id="324" r:id="rId33"/>
    <p:sldId id="325" r:id="rId34"/>
    <p:sldId id="298" r:id="rId35"/>
    <p:sldId id="288" r:id="rId36"/>
    <p:sldId id="291" r:id="rId37"/>
    <p:sldId id="326" r:id="rId38"/>
    <p:sldId id="328" r:id="rId39"/>
    <p:sldId id="329" r:id="rId40"/>
    <p:sldId id="330" r:id="rId41"/>
    <p:sldId id="292" r:id="rId42"/>
    <p:sldId id="308" r:id="rId43"/>
    <p:sldId id="33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E08BA-FF20-5B46-B49F-8D3A1D8D5044}">
          <p14:sldIdLst>
            <p14:sldId id="256"/>
            <p14:sldId id="264"/>
            <p14:sldId id="265"/>
            <p14:sldId id="267"/>
            <p14:sldId id="303"/>
            <p14:sldId id="268"/>
            <p14:sldId id="304"/>
          </p14:sldIdLst>
        </p14:section>
        <p14:section name="cat facts" id="{9E43197A-2975-F043-A894-7A07651F6E25}">
          <p14:sldIdLst>
            <p14:sldId id="269"/>
            <p14:sldId id="270"/>
            <p14:sldId id="271"/>
            <p14:sldId id="272"/>
            <p14:sldId id="273"/>
            <p14:sldId id="307"/>
          </p14:sldIdLst>
        </p14:section>
        <p14:section name="exchange rates" id="{C1B0A480-A4FB-9E44-847F-8BB3E595D940}">
          <p14:sldIdLst>
            <p14:sldId id="306"/>
            <p14:sldId id="309"/>
            <p14:sldId id="311"/>
            <p14:sldId id="312"/>
            <p14:sldId id="313"/>
          </p14:sldIdLst>
        </p14:section>
        <p14:section name="weather" id="{2C51C25F-0930-254F-BFC2-3F9B306F255E}">
          <p14:sldIdLst>
            <p14:sldId id="305"/>
            <p14:sldId id="314"/>
            <p14:sldId id="315"/>
            <p14:sldId id="316"/>
            <p14:sldId id="317"/>
          </p14:sldIdLst>
        </p14:section>
        <p14:section name="translation" id="{124E819A-A13B-2F49-B864-FBB31220F07E}">
          <p14:sldIdLst>
            <p14:sldId id="277"/>
            <p14:sldId id="310"/>
            <p14:sldId id="318"/>
            <p14:sldId id="322"/>
            <p14:sldId id="321"/>
            <p14:sldId id="320"/>
            <p14:sldId id="293"/>
            <p14:sldId id="323"/>
            <p14:sldId id="324"/>
            <p14:sldId id="325"/>
            <p14:sldId id="298"/>
            <p14:sldId id="288"/>
            <p14:sldId id="291"/>
            <p14:sldId id="326"/>
            <p14:sldId id="328"/>
            <p14:sldId id="329"/>
            <p14:sldId id="330"/>
            <p14:sldId id="292"/>
          </p14:sldIdLst>
        </p14:section>
        <p14:section name="wrap up" id="{6E6E507D-812D-454D-A3A2-A3FC439C2489}">
          <p14:sldIdLst>
            <p14:sldId id="308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77"/>
  </p:normalViewPr>
  <p:slideViewPr>
    <p:cSldViewPr snapToGrid="0" snapToObjects="1">
      <p:cViewPr varScale="1">
        <p:scale>
          <a:sx n="65" d="100"/>
          <a:sy n="65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FB2D-2B8B-1A4F-8659-58C558B9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4522F-1D3A-7E46-8DC6-9E2C709B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95CA-8177-B84A-B6FF-E4F4CA65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597E-5BBA-A84B-98D5-0E34A858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3878-CAD4-2A49-95C4-26EE68A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8AA1-B270-8B4A-973C-EC744A04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1546-6827-4A4A-AC88-D44B7B95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D04B-0FD5-FC43-B739-F37523F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A8BA-308E-BE4A-95A6-5ED8E7F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635-B572-D14A-8DB5-4ADEC01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9FCF6-868E-B44E-A68F-279E93A3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B4376-6B8E-3F4F-8CBC-5DF3619A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F5CA-BFDB-8E4F-972E-EA190E6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7A17-D598-2A4C-BA8D-6C0FD76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0AE1-2220-9843-A961-67797EE6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3DBD-6E5C-744B-AF24-E48E0745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9599-B219-4D48-85BE-2D6D6346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4752-7992-5E43-A191-16BDA87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383F-65F3-AC49-A50D-5589EDD6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5B72-84BD-604B-8BF0-5E2752E3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2A2F-576D-C944-A87C-69F6654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24A8-34C4-7041-8563-8DA5AE2D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A26F-54A8-5F45-B06B-B3C5AC78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2415-0528-7149-8D6C-21B3714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B80D-5DFA-9343-A08C-F97669AE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08D-7E50-CA4D-8DA4-90F93959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CA5B-F6B8-F54C-A1A9-D599D372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435EF-F6C1-F246-95A4-2B702100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1F0D-6BF1-9640-A91B-8FB88BF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3BD0-4ABE-6C44-A8B1-D4B40F88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C9E3-F476-EC49-9300-B136E38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5DB-9253-DE45-8CD5-127565A5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64C7-4C6B-2B4B-9F6A-9DB5CC12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C38A-DA76-6C4D-B321-3A6D4E93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A873-EE5E-0A42-8083-DD8AC1BE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B355-D7AF-E34E-B8C5-E0E67D47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4292E-A350-AF46-9F5F-726F4D49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20E5-6157-424E-B70F-7871DA48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46C38-D4B1-A64A-8839-C974B52B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F8C1-51A0-0D4E-A77C-D2F9B94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75F9-4F57-1E4D-ABE6-F16EB179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AE52-4E31-824A-86B6-FDF4801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16A6C-C0AB-F846-B990-2C930149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10F04-02E9-E149-9ED2-B884B9D4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26D4-21F6-0644-975D-5DF7F7B4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53F6-2722-5C4F-B736-5D5139F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EE2-2AA8-6D41-A140-44479B0E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EB15-1601-A84E-BBC2-04DAF6A0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D7FC7-CE2F-644B-95BE-8DE0426E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EC7F-6005-A444-90B1-F09B3038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70F0-F825-D141-A5B1-A110CDA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85BDD-5FC1-9B43-A67B-D979ABD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5150-C18A-814A-9BC3-3D77CAC7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02EDE-A812-7143-900D-BC4945B4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74F7-DB35-0342-BFA6-A5A3B608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A139-CB52-E34C-B24D-60B5F6B5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7F349-B0D7-0E47-9DDE-BB5E2230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9337-2381-1E41-95B3-E8B1B319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AB87A-6FFD-3D4B-B727-48B8760C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0849-3EE5-6A4C-B286-80233BBD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504F-7607-4046-ABE2-ABA5F5E83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BCDB-7831-EE4D-B9A7-C909201E183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A91A-EACB-6849-8554-7F066435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83B9-6688-3E4E-ACEC-9601C577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an.com/currency-codes" TargetMode="External"/><Relationship Id="rId2" Type="http://schemas.openxmlformats.org/officeDocument/2006/relationships/hyperlink" Target="https://exchangeratesapi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ather.gov/gridpoints/MPX/107,71/foreca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nguagelayer.com/signup?plan=2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fact.ninja/fa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279-972A-ED49-A919-5FA0EBFC5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FBF4-5C7A-BC43-A8FC-D48ED1EF6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and APIs</a:t>
            </a:r>
          </a:p>
        </p:txBody>
      </p:sp>
    </p:spTree>
    <p:extLst>
      <p:ext uri="{BB962C8B-B14F-4D97-AF65-F5344CB8AC3E}">
        <p14:creationId xmlns:p14="http://schemas.microsoft.com/office/powerpoint/2010/main" val="56176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762-5FA3-8B45-91C8-F3EA0E6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Test out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6F0B-3E3F-904D-B4E3-12641736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 browser or with curl </a:t>
            </a:r>
          </a:p>
          <a:p>
            <a:r>
              <a:rPr lang="en-US" dirty="0"/>
              <a:t>Looks like a random cat fact</a:t>
            </a:r>
          </a:p>
          <a:p>
            <a:r>
              <a:rPr lang="en-US" dirty="0"/>
              <a:t>What format is the data in?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DFAB0-38CA-C646-9B26-F5401FD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E0C5F-B468-B84B-B97E-5ABC5290E163}"/>
              </a:ext>
            </a:extLst>
          </p:cNvPr>
          <p:cNvSpPr txBox="1"/>
          <p:nvPr/>
        </p:nvSpPr>
        <p:spPr>
          <a:xfrm>
            <a:off x="838200" y="5834846"/>
            <a:ext cx="995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JSON response</a:t>
            </a:r>
            <a:r>
              <a:rPr lang="en-US" sz="2800" dirty="0"/>
              <a:t> - it's plain text but formatted to be readable by computers. The structure is the same as a 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314438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74B-29B7-9746-B614-F2E9078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How is the response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3882-F556-CB4E-9DB2-B76F3488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JSON has keys "fact" and "length". </a:t>
            </a:r>
          </a:p>
          <a:p>
            <a:r>
              <a:rPr lang="en-US" dirty="0"/>
              <a:t>We are interested in the 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BD93A-118D-E741-A46D-DAFF053C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222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B2B2-1751-6E44-B6E4-5339F07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in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3102-3589-EB40-885A-8F288A8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requests </a:t>
            </a:r>
          </a:p>
          <a:p>
            <a:r>
              <a:rPr lang="en-US" dirty="0"/>
              <a:t>Make request </a:t>
            </a:r>
          </a:p>
          <a:p>
            <a:r>
              <a:rPr lang="en-US" dirty="0"/>
              <a:t>Parse response into JSON, which is provided to your program as a dictionary </a:t>
            </a:r>
          </a:p>
          <a:p>
            <a:r>
              <a:rPr lang="en-US" dirty="0"/>
              <a:t>Use response in program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A501-E1D2-D747-A61C-2C7E4F28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5" y="4451351"/>
            <a:ext cx="11067422" cy="20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3133-AC5F-FE40-B099-8574BBF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F518-CF9C-B349-9537-2A12469B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 test</a:t>
            </a:r>
          </a:p>
          <a:p>
            <a:r>
              <a:rPr lang="en-US" dirty="0"/>
              <a:t>Should get a new random fact every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87EB-7A9D-5F4C-AB3F-72FFD7A8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1" y="3709194"/>
            <a:ext cx="11342553" cy="7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C40E-B157-EE4A-97C7-1BF7D71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API  - Exchange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C1E-C164-3F40-8B28-75952841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https://exchangeratesapi.io/</a:t>
            </a:r>
            <a:endParaRPr lang="en-US" dirty="0"/>
          </a:p>
          <a:p>
            <a:r>
              <a:rPr lang="en-US" dirty="0"/>
              <a:t>You used this in Lab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currency codes: </a:t>
            </a:r>
            <a:r>
              <a:rPr lang="en-US" dirty="0">
                <a:hlinkClick r:id="rId3"/>
              </a:rPr>
              <a:t>https://www.iban.com/currency-codes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1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88E-527D-7848-B5FE-344F176B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exchange rate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C45B-BA12-F840-9513-EAE2E168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we want the dollars-euros exchange rate for conversions</a:t>
            </a:r>
          </a:p>
        </p:txBody>
      </p:sp>
    </p:spTree>
    <p:extLst>
      <p:ext uri="{BB962C8B-B14F-4D97-AF65-F5344CB8AC3E}">
        <p14:creationId xmlns:p14="http://schemas.microsoft.com/office/powerpoint/2010/main" val="38722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093-FE65-9244-B6DA-C52DEF7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DFA2-8569-9148-A0F6-35224A9F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to see the structure of the response</a:t>
            </a:r>
          </a:p>
          <a:p>
            <a:r>
              <a:rPr lang="en-US" dirty="0">
                <a:hlinkClick r:id="rId2"/>
              </a:rPr>
              <a:t>https://jsonformatter.curiousconcept.com/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4FC67-99B5-C447-B798-2BC2BF83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28" y="3975652"/>
            <a:ext cx="2839372" cy="22013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0E088-0A47-FD48-8A11-F750F4113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2" y="3105391"/>
            <a:ext cx="7894729" cy="1228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49D0DA-D37A-EB43-B103-E9EC0BEF25D3}"/>
              </a:ext>
            </a:extLst>
          </p:cNvPr>
          <p:cNvCxnSpPr/>
          <p:nvPr/>
        </p:nvCxnSpPr>
        <p:spPr>
          <a:xfrm>
            <a:off x="4949687" y="4512365"/>
            <a:ext cx="3220278" cy="974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348BA6-F791-0349-A4A0-2A8FABE256A0}"/>
              </a:ext>
            </a:extLst>
          </p:cNvPr>
          <p:cNvSpPr txBox="1"/>
          <p:nvPr/>
        </p:nvSpPr>
        <p:spPr>
          <a:xfrm>
            <a:off x="5446690" y="5101832"/>
            <a:ext cx="129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read format </a:t>
            </a:r>
          </a:p>
        </p:txBody>
      </p:sp>
    </p:spTree>
    <p:extLst>
      <p:ext uri="{BB962C8B-B14F-4D97-AF65-F5344CB8AC3E}">
        <p14:creationId xmlns:p14="http://schemas.microsoft.com/office/powerpoint/2010/main" val="79797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D24F-6800-EB4C-9DB6-E65DB4EF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3912-824E-E94C-8799-A1EFCE19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852" cy="4351338"/>
          </a:xfrm>
        </p:spPr>
        <p:txBody>
          <a:bodyPr/>
          <a:lstStyle/>
          <a:p>
            <a:r>
              <a:rPr lang="en-US" dirty="0"/>
              <a:t>The response has a </a:t>
            </a:r>
            <a:r>
              <a:rPr lang="en-US" b="1" dirty="0"/>
              <a:t>rates</a:t>
            </a:r>
            <a:r>
              <a:rPr lang="en-US" dirty="0"/>
              <a:t> key</a:t>
            </a:r>
          </a:p>
          <a:p>
            <a:r>
              <a:rPr lang="en-US" dirty="0"/>
              <a:t>The value for this key is another dictionary</a:t>
            </a:r>
          </a:p>
          <a:p>
            <a:r>
              <a:rPr lang="en-US" dirty="0"/>
              <a:t>This dictionary has a </a:t>
            </a:r>
            <a:r>
              <a:rPr lang="en-US" b="1" dirty="0"/>
              <a:t>EUR</a:t>
            </a:r>
            <a:r>
              <a:rPr lang="en-US" dirty="0"/>
              <a:t> key, and it's value is the exchange rate from dollars to Euros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99202-9420-E24F-A37C-60F2543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524" y="1967947"/>
            <a:ext cx="4153693" cy="32202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23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2FA9B-A9EE-5E44-BA52-E8BE504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9" y="231741"/>
            <a:ext cx="11160082" cy="53399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B782-2E43-F946-8D62-1E819F85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59" y="5499479"/>
            <a:ext cx="3678354" cy="1325563"/>
          </a:xfrm>
        </p:spPr>
        <p:txBody>
          <a:bodyPr/>
          <a:lstStyle/>
          <a:p>
            <a:r>
              <a:rPr lang="en-US" dirty="0"/>
              <a:t>Run and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80E4-2447-CA4C-9F54-2D84E2B5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7289C-AAC4-4F48-B6FD-495648A6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521" y="5705061"/>
            <a:ext cx="6756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04D4-D9E3-B54A-AE80-E4BA8BD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0DB5-6B0A-2544-A9C4-A5C6F018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this URL</a:t>
            </a:r>
          </a:p>
          <a:p>
            <a:r>
              <a:rPr lang="en-US" dirty="0">
                <a:hlinkClick r:id="rId2"/>
              </a:rPr>
              <a:t>https://api.weather.gov/gridpoints/MPX/107,71/forecast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is the current weather forecast for Minneapolis, from </a:t>
            </a:r>
            <a:r>
              <a:rPr lang="en-US" dirty="0" err="1"/>
              <a:t>weather.gov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7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060-1270-394F-9946-8A97F1F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different computer systems talk to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8C5-A74C-0745-B268-789B47CE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to consider:</a:t>
            </a:r>
          </a:p>
          <a:p>
            <a:pPr lvl="1"/>
            <a:r>
              <a:rPr lang="en-US" dirty="0"/>
              <a:t>An e-commerce retailer. Which systems may work together to display products (with reviews, similar product suggestions) on pages, take orders, process orders, ship orders... ? </a:t>
            </a:r>
          </a:p>
          <a:p>
            <a:endParaRPr lang="en-US" dirty="0"/>
          </a:p>
          <a:p>
            <a:r>
              <a:rPr lang="en-US" dirty="0"/>
              <a:t>Typical IT infrastructure has many separate systems that communicate as needed</a:t>
            </a:r>
          </a:p>
        </p:txBody>
      </p:sp>
    </p:spTree>
    <p:extLst>
      <p:ext uri="{BB962C8B-B14F-4D97-AF65-F5344CB8AC3E}">
        <p14:creationId xmlns:p14="http://schemas.microsoft.com/office/powerpoint/2010/main" val="10323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978D-FFE9-454C-B841-B09643A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looks more complicated...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028D-B4D5-7043-B05E-22F9375E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14930" cy="4595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It's got a lot more data in it</a:t>
            </a:r>
          </a:p>
          <a:p>
            <a:r>
              <a:rPr lang="en-US" dirty="0"/>
              <a:t>But, can ignore a lot of it </a:t>
            </a:r>
          </a:p>
          <a:p>
            <a:endParaRPr lang="en-US" dirty="0"/>
          </a:p>
          <a:p>
            <a:r>
              <a:rPr lang="en-US" dirty="0"/>
              <a:t>Scroll down, forecast information starts about 1/3 of the way down</a:t>
            </a:r>
          </a:p>
          <a:p>
            <a:endParaRPr lang="en-US" dirty="0"/>
          </a:p>
          <a:p>
            <a:r>
              <a:rPr lang="en-US" dirty="0"/>
              <a:t>Notice there's a </a:t>
            </a:r>
            <a:r>
              <a:rPr lang="en-US" b="1" dirty="0"/>
              <a:t>properties</a:t>
            </a:r>
            <a:r>
              <a:rPr lang="en-US" dirty="0"/>
              <a:t> key, the value is a dictionary</a:t>
            </a:r>
          </a:p>
          <a:p>
            <a:r>
              <a:rPr lang="en-US" dirty="0"/>
              <a:t>The properties dictionary has a key </a:t>
            </a:r>
            <a:r>
              <a:rPr lang="en-US" b="1" dirty="0"/>
              <a:t>periods</a:t>
            </a:r>
          </a:p>
          <a:p>
            <a:r>
              <a:rPr lang="en-US" dirty="0"/>
              <a:t>The value for this key is a </a:t>
            </a:r>
            <a:r>
              <a:rPr lang="en-US" u="sng" dirty="0"/>
              <a:t>list</a:t>
            </a:r>
            <a:r>
              <a:rPr lang="en-US" dirty="0"/>
              <a:t> of forecasts for the next 7 days and nights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BCFA3-C46C-6D41-A639-DDEDDE55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03" y="536713"/>
            <a:ext cx="3414731" cy="5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729-90BC-F64C-AA86-BD73F6DE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E8DA-9A14-1345-A65C-01DDA64E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data, and extract just the forecast data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dictionary, and then the </a:t>
            </a:r>
            <a:r>
              <a:rPr lang="en-US" b="1" dirty="0"/>
              <a:t>periods</a:t>
            </a:r>
            <a:r>
              <a:rPr lang="en-US" dirty="0"/>
              <a:t> list</a:t>
            </a:r>
          </a:p>
          <a:p>
            <a:r>
              <a:rPr lang="en-US" dirty="0"/>
              <a:t>Should output a really long string with forecast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D5E3F-3783-614B-BA03-4E513A7B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4" y="3301517"/>
            <a:ext cx="9496556" cy="2710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7B3BB-07E4-4445-9AE9-DB2D9E17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2" y="6146800"/>
            <a:ext cx="10350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9316-7A92-5344-A232-32CAD50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data from a dictionary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CB15-9BEC-3441-81C9-352535C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a </a:t>
            </a:r>
            <a:r>
              <a:rPr lang="en-US" b="1" dirty="0"/>
              <a:t>name</a:t>
            </a:r>
            <a:r>
              <a:rPr lang="en-US" dirty="0"/>
              <a:t> key, which is the day of the week, and if its day or night</a:t>
            </a:r>
          </a:p>
          <a:p>
            <a:r>
              <a:rPr lang="en-US" dirty="0"/>
              <a:t>There's a </a:t>
            </a:r>
            <a:r>
              <a:rPr lang="en-US" b="1" dirty="0"/>
              <a:t>temperature</a:t>
            </a:r>
            <a:r>
              <a:rPr lang="en-US" dirty="0"/>
              <a:t> key, for the temperature in F</a:t>
            </a:r>
          </a:p>
          <a:p>
            <a:r>
              <a:rPr lang="en-US" dirty="0"/>
              <a:t>And a </a:t>
            </a:r>
            <a:r>
              <a:rPr lang="en-US" b="1" dirty="0" err="1"/>
              <a:t>detailedForecast</a:t>
            </a:r>
            <a:r>
              <a:rPr lang="en-US" dirty="0"/>
              <a:t> key, text describing the forecast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C7A35-A8E3-F74C-A088-328EAEC4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64" y="4001294"/>
            <a:ext cx="8242300" cy="2730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C8231-AFD1-5D4A-9DB7-FE55F052D726}"/>
              </a:ext>
            </a:extLst>
          </p:cNvPr>
          <p:cNvSpPr txBox="1"/>
          <p:nvPr/>
        </p:nvSpPr>
        <p:spPr>
          <a:xfrm>
            <a:off x="1073426" y="4412974"/>
            <a:ext cx="197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dictionary</a:t>
            </a:r>
          </a:p>
          <a:p>
            <a:r>
              <a:rPr lang="en-US" dirty="0"/>
              <a:t>from response</a:t>
            </a:r>
          </a:p>
        </p:txBody>
      </p:sp>
    </p:spTree>
    <p:extLst>
      <p:ext uri="{BB962C8B-B14F-4D97-AF65-F5344CB8AC3E}">
        <p14:creationId xmlns:p14="http://schemas.microsoft.com/office/powerpoint/2010/main" val="308367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9155-A5D0-C443-A715-DD1259BC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A207D-6952-FF48-841C-4B6B5A5D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1" y="174490"/>
            <a:ext cx="10096726" cy="430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4C0F2-114E-F14B-8733-9F9CFAD0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5092758"/>
            <a:ext cx="6265516" cy="1765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059EF-AA1E-584D-A42F-694B7A25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81" y="4770782"/>
            <a:ext cx="5482140" cy="1860205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Loop over the list, and get the day, temperature, and forecast for each period</a:t>
            </a:r>
          </a:p>
        </p:txBody>
      </p:sp>
    </p:spTree>
    <p:extLst>
      <p:ext uri="{BB962C8B-B14F-4D97-AF65-F5344CB8AC3E}">
        <p14:creationId xmlns:p14="http://schemas.microsoft.com/office/powerpoint/2010/main" val="95157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C472-2676-3F49-8AA9-3A7DC6B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A909-86E9-0549-8297-EB6B3498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APIs are unusual because you don't have to authenticate to use the service</a:t>
            </a:r>
          </a:p>
          <a:p>
            <a:r>
              <a:rPr lang="en-US" dirty="0"/>
              <a:t>Most APIs are restricted to authorized users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Either with </a:t>
            </a:r>
            <a:r>
              <a:rPr lang="en-US" b="1" dirty="0"/>
              <a:t>OAuth</a:t>
            </a:r>
            <a:r>
              <a:rPr lang="en-US" dirty="0"/>
              <a:t> - equivalent of a username and password</a:t>
            </a:r>
          </a:p>
          <a:p>
            <a:r>
              <a:rPr lang="en-US" dirty="0"/>
              <a:t>Or require a </a:t>
            </a:r>
            <a:r>
              <a:rPr lang="en-US" b="1" dirty="0"/>
              <a:t>key</a:t>
            </a:r>
            <a:r>
              <a:rPr lang="en-US" dirty="0"/>
              <a:t> to access - less security but still useful for managing and monitoring users </a:t>
            </a:r>
          </a:p>
        </p:txBody>
      </p:sp>
    </p:spTree>
    <p:extLst>
      <p:ext uri="{BB962C8B-B14F-4D97-AF65-F5344CB8AC3E}">
        <p14:creationId xmlns:p14="http://schemas.microsoft.com/office/powerpoint/2010/main" val="316011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F1A-EF53-9A46-A686-B3D579B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178A-8C8F-524D-B531-5B6B321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a free account with </a:t>
            </a:r>
            <a:r>
              <a:rPr lang="en-US" dirty="0" err="1"/>
              <a:t>LanguageLayer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https://languagelayer.com/signup?plan=27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38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859-1DBA-A14F-9A16-87B5B2D7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365125"/>
            <a:ext cx="3018885" cy="132556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63A3-97C3-8842-9ADF-1E5E5186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1690688"/>
            <a:ext cx="2203174" cy="4351338"/>
          </a:xfrm>
        </p:spPr>
        <p:txBody>
          <a:bodyPr/>
          <a:lstStyle/>
          <a:p>
            <a:r>
              <a:rPr lang="en-US" dirty="0"/>
              <a:t>Should have a key generated for you</a:t>
            </a:r>
          </a:p>
          <a:p>
            <a:endParaRPr lang="en-US" dirty="0"/>
          </a:p>
          <a:p>
            <a:r>
              <a:rPr lang="en-US" dirty="0"/>
              <a:t>Keep this page open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4E0B-1E2B-E548-A374-7923A7AF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24" y="0"/>
            <a:ext cx="8420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DAB5-5052-DC44-B1BD-A0224749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request do we need to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06D-4AB5-3942-927D-74F69CC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7323D-BF28-9548-9EAD-E989E531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66" y="2980634"/>
            <a:ext cx="9416750" cy="2128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CE92F-2514-3D4C-B27F-F04B9C3BCE04}"/>
              </a:ext>
            </a:extLst>
          </p:cNvPr>
          <p:cNvCxnSpPr>
            <a:cxnSpLocks/>
          </p:cNvCxnSpPr>
          <p:nvPr/>
        </p:nvCxnSpPr>
        <p:spPr>
          <a:xfrm>
            <a:off x="1312419" y="3138084"/>
            <a:ext cx="1112729" cy="18158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561650-8416-8141-89EE-B70C344009AA}"/>
              </a:ext>
            </a:extLst>
          </p:cNvPr>
          <p:cNvSpPr txBox="1"/>
          <p:nvPr/>
        </p:nvSpPr>
        <p:spPr>
          <a:xfrm>
            <a:off x="419493" y="2734895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URL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AEC2C-4F0B-F84D-939C-5B64F049DF46}"/>
              </a:ext>
            </a:extLst>
          </p:cNvPr>
          <p:cNvSpPr/>
          <p:nvPr/>
        </p:nvSpPr>
        <p:spPr>
          <a:xfrm>
            <a:off x="2922104" y="3776870"/>
            <a:ext cx="8481121" cy="11330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3FB55-D304-4640-9182-C154F7EBD39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909930"/>
            <a:ext cx="503357" cy="100440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6C49F-919D-0F46-96B6-C1A35D976B14}"/>
              </a:ext>
            </a:extLst>
          </p:cNvPr>
          <p:cNvSpPr txBox="1"/>
          <p:nvPr/>
        </p:nvSpPr>
        <p:spPr>
          <a:xfrm>
            <a:off x="6275385" y="5949385"/>
            <a:ext cx="3211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271149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00F7-AF77-AF4F-8EC9-46D8652A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know the URL, so let's start with this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C8FF-B1DA-5F4B-8527-C02B8EBA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879324"/>
            <a:ext cx="3197087" cy="4620867"/>
          </a:xfrm>
        </p:spPr>
        <p:txBody>
          <a:bodyPr>
            <a:normAutofit/>
          </a:bodyPr>
          <a:lstStyle/>
          <a:p>
            <a:r>
              <a:rPr lang="en-US" sz="3200" dirty="0"/>
              <a:t>Some example text, and save the URL in a variable in the program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92F2-0EFE-4045-A318-C61A1E1B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26" y="1879324"/>
            <a:ext cx="7571960" cy="37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55A1-903E-DC4D-AC10-ECD28573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763F-858D-094F-A786-0AB93811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access_key</a:t>
            </a:r>
            <a:r>
              <a:rPr lang="en-US" b="1" dirty="0"/>
              <a:t> </a:t>
            </a:r>
            <a:r>
              <a:rPr lang="en-US" dirty="0"/>
              <a:t>is your own access key</a:t>
            </a:r>
          </a:p>
          <a:p>
            <a:r>
              <a:rPr lang="en-US" b="1" dirty="0"/>
              <a:t>query</a:t>
            </a:r>
            <a:r>
              <a:rPr lang="en-US" dirty="0"/>
              <a:t> is text to detect the language of ( "Bonjour monde" , for testing here)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7700F-D521-DF4A-88C9-B23888F9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59" y="3712055"/>
            <a:ext cx="94968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9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0D1-7488-CB49-954E-C8D3E507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technologies to connect different computer systems over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8A0-94BF-0043-AB2F-7B46426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6467" cy="4351338"/>
          </a:xfrm>
        </p:spPr>
        <p:txBody>
          <a:bodyPr/>
          <a:lstStyle/>
          <a:p>
            <a:r>
              <a:rPr lang="en-US" dirty="0"/>
              <a:t>Various technologies including CORBA, Message Passing, </a:t>
            </a:r>
            <a:r>
              <a:rPr lang="en-US" dirty="0" err="1"/>
              <a:t>PubSub</a:t>
            </a:r>
            <a:r>
              <a:rPr lang="en-US" dirty="0"/>
              <a:t>... (we won't cover these)</a:t>
            </a:r>
          </a:p>
          <a:p>
            <a:endParaRPr lang="en-US" dirty="0"/>
          </a:p>
          <a:p>
            <a:r>
              <a:rPr lang="en-US" dirty="0"/>
              <a:t>One technology that's become very popular is using </a:t>
            </a:r>
            <a:r>
              <a:rPr lang="en-US" b="1" dirty="0"/>
              <a:t>HTTP</a:t>
            </a:r>
          </a:p>
          <a:p>
            <a:r>
              <a:rPr lang="en-US" dirty="0"/>
              <a:t>Same technology used in your web browser, to request web pages</a:t>
            </a:r>
          </a:p>
          <a:p>
            <a:r>
              <a:rPr lang="en-US" dirty="0"/>
              <a:t>HTTP can also be used by programs to make requests to API servers</a:t>
            </a:r>
          </a:p>
          <a:p>
            <a:r>
              <a:rPr lang="en-US" dirty="0"/>
              <a:t>An API server is much like a web server, but it's designed to respond to programs, not humans, and send data, not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D057-81E6-0D4D-9B2E-1D3F6B36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8F41-5379-1B4A-9B59-91115BB7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URL string from other strings is error prone</a:t>
            </a:r>
          </a:p>
          <a:p>
            <a:r>
              <a:rPr lang="en-US" dirty="0"/>
              <a:t>And we might need to change the city and country, so it would be nice to have more control over what query parameters are used</a:t>
            </a:r>
          </a:p>
          <a:p>
            <a:r>
              <a:rPr lang="en-US" dirty="0"/>
              <a:t>Requests is helpful - from their documentation: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99D2-54E9-F343-B64F-72555129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17" y="3746500"/>
            <a:ext cx="8343900" cy="3111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43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898C8-5009-7B4B-B532-9D90C242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1" y="-1"/>
            <a:ext cx="8417615" cy="682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C5DA0-65AF-DC48-BEFE-62220D57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75" y="245856"/>
            <a:ext cx="4833730" cy="2696127"/>
          </a:xfr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3200" dirty="0"/>
              <a:t>Now can make the request</a:t>
            </a:r>
            <a:br>
              <a:rPr lang="en-US" sz="3200" dirty="0"/>
            </a:br>
            <a:r>
              <a:rPr lang="en-US" sz="3200" dirty="0"/>
              <a:t>Store query parameters as a dictionary</a:t>
            </a:r>
            <a:br>
              <a:rPr lang="en-US" sz="3200" dirty="0"/>
            </a:br>
            <a:r>
              <a:rPr lang="en-US" sz="3200" dirty="0"/>
              <a:t>Provide as an argument to the </a:t>
            </a:r>
            <a:r>
              <a:rPr lang="en-US" sz="3200" dirty="0" err="1"/>
              <a:t>requests.get</a:t>
            </a:r>
            <a:r>
              <a:rPr lang="en-US" sz="32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328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9282-79A0-4B41-8AF0-E278BE74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D683-D603-5248-A6E5-F48565E3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 your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CC431-85C0-204F-B29D-BC1E9F47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12" y="2619289"/>
            <a:ext cx="10829788" cy="55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CD26F-E160-414B-8150-880B22C4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92" y="3543300"/>
            <a:ext cx="3378200" cy="2768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BCC1F-5CF5-6A40-81C0-FBBFC00C0D25}"/>
              </a:ext>
            </a:extLst>
          </p:cNvPr>
          <p:cNvSpPr txBox="1"/>
          <p:nvPr/>
        </p:nvSpPr>
        <p:spPr>
          <a:xfrm>
            <a:off x="2856396" y="3963848"/>
            <a:ext cx="4393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Same data, formatted</a:t>
            </a:r>
          </a:p>
          <a:p>
            <a:r>
              <a:rPr lang="en-US" sz="3200" dirty="0"/>
              <a:t>Notice there's a results key, it's value is a list of one item</a:t>
            </a:r>
          </a:p>
        </p:txBody>
      </p:sp>
    </p:spTree>
    <p:extLst>
      <p:ext uri="{BB962C8B-B14F-4D97-AF65-F5344CB8AC3E}">
        <p14:creationId xmlns:p14="http://schemas.microsoft.com/office/powerpoint/2010/main" val="3361611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A42622-7BD2-074D-9BB3-10CE3754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3" y="0"/>
            <a:ext cx="8252791" cy="6829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F8685-1D79-F74F-907C-096F7321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990" y="365125"/>
            <a:ext cx="5310809" cy="1325563"/>
          </a:xfr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dirty="0"/>
              <a:t>  Display the best guess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E59E-4A32-A944-89BA-47C5EFCA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394" y="4007189"/>
            <a:ext cx="1991139" cy="1391478"/>
          </a:xfr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dirty="0"/>
              <a:t>Empty lists are False in Python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CAD89B-CE72-FF4D-BDA7-B4DE3A8F9F8A}"/>
              </a:ext>
            </a:extLst>
          </p:cNvPr>
          <p:cNvCxnSpPr>
            <a:cxnSpLocks/>
          </p:cNvCxnSpPr>
          <p:nvPr/>
        </p:nvCxnSpPr>
        <p:spPr>
          <a:xfrm flipH="1">
            <a:off x="6500191" y="4870174"/>
            <a:ext cx="2198203" cy="49559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41EB7B4-D0A5-394F-802F-695B1FDD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94" y="2055813"/>
            <a:ext cx="5994400" cy="520700"/>
          </a:xfrm>
          <a:prstGeom prst="rect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843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00D3-1157-A143-AD8E-2FF240B6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A0D2-69D2-A642-ACC7-04CD4BF7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not a good idea to write your key in code</a:t>
            </a:r>
          </a:p>
          <a:p>
            <a:r>
              <a:rPr lang="en-US" dirty="0"/>
              <a:t>It's like a password</a:t>
            </a:r>
          </a:p>
          <a:p>
            <a:endParaRPr lang="en-US" dirty="0"/>
          </a:p>
          <a:p>
            <a:r>
              <a:rPr lang="en-US" dirty="0"/>
              <a:t>One solution: save the key in an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3513208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B561-E9C2-C84F-871B-614743AC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CA8-CCE6-2547-BF73-4C9529A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your computer stores</a:t>
            </a:r>
          </a:p>
          <a:p>
            <a:r>
              <a:rPr lang="en-US" dirty="0"/>
              <a:t>Programs can read environment variables</a:t>
            </a:r>
          </a:p>
          <a:p>
            <a:r>
              <a:rPr lang="en-US" dirty="0"/>
              <a:t>Common solution to private data needed by programs, that should not be part of the codebase</a:t>
            </a:r>
          </a:p>
          <a:p>
            <a:r>
              <a:rPr lang="en-US" dirty="0"/>
              <a:t>Also used to store database access credentials, other secrets </a:t>
            </a:r>
          </a:p>
          <a:p>
            <a:r>
              <a:rPr lang="en-US" dirty="0"/>
              <a:t>And for high-level development settings </a:t>
            </a:r>
          </a:p>
          <a:p>
            <a:pPr lvl="1"/>
            <a:r>
              <a:rPr lang="en-US" dirty="0"/>
              <a:t>Run the program in development or production mode? </a:t>
            </a:r>
          </a:p>
          <a:p>
            <a:pPr lvl="1"/>
            <a:r>
              <a:rPr lang="en-US" dirty="0"/>
              <a:t>What port should the web server run 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A737-5443-E54D-8FFD-5F1A50C3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variables,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4C29-C453-B94E-BA7E-14D809E7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5" y="1603376"/>
            <a:ext cx="11226255" cy="4351338"/>
          </a:xfrm>
        </p:spPr>
        <p:txBody>
          <a:bodyPr/>
          <a:lstStyle/>
          <a:p>
            <a:r>
              <a:rPr lang="en-US" dirty="0"/>
              <a:t>Run your  code that expects to have an environment variable</a:t>
            </a:r>
          </a:p>
          <a:p>
            <a:r>
              <a:rPr lang="en-US" dirty="0"/>
              <a:t>Click on the name of the file you are running, menu bar, top right</a:t>
            </a:r>
          </a:p>
          <a:p>
            <a:r>
              <a:rPr lang="en-US" dirty="0"/>
              <a:t>Select Edit Configurations...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95A08-AA78-B94D-AA9A-D1878044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46" y="3779045"/>
            <a:ext cx="8696292" cy="22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7DEC18-7CF9-0445-A439-53560157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32" y="365125"/>
            <a:ext cx="6864703" cy="5983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5A737-5443-E54D-8FFD-5F1A50C3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80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variables,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4C29-C453-B94E-BA7E-14D809E7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6" y="2365512"/>
            <a:ext cx="3359796" cy="3589201"/>
          </a:xfrm>
        </p:spPr>
        <p:txBody>
          <a:bodyPr/>
          <a:lstStyle/>
          <a:p>
            <a:r>
              <a:rPr lang="en-US" dirty="0"/>
              <a:t>Click on the little folder on the right of the Environment Variables configuration to open the Environment Variables dialog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1519E-96C3-C247-A962-522B0BD15436}"/>
              </a:ext>
            </a:extLst>
          </p:cNvPr>
          <p:cNvCxnSpPr>
            <a:cxnSpLocks/>
          </p:cNvCxnSpPr>
          <p:nvPr/>
        </p:nvCxnSpPr>
        <p:spPr>
          <a:xfrm flipH="1">
            <a:off x="11260753" y="1385951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98B4-3970-F049-B2A8-056A97E5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9783" cy="1325563"/>
          </a:xfrm>
        </p:spPr>
        <p:txBody>
          <a:bodyPr/>
          <a:lstStyle/>
          <a:p>
            <a:r>
              <a:rPr lang="en-US" dirty="0"/>
              <a:t>Environment Variables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F802-D851-9440-AE99-91D5B91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99"/>
            <a:ext cx="4131365" cy="4351338"/>
          </a:xfrm>
        </p:spPr>
        <p:txBody>
          <a:bodyPr/>
          <a:lstStyle/>
          <a:p>
            <a:r>
              <a:rPr lang="en-US" dirty="0"/>
              <a:t>Click on the + button at the lower left of the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F93BD-9E00-FE44-B826-84DDD91B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87" y="0"/>
            <a:ext cx="6121400" cy="6819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548AE5-1295-2048-BBDC-5E019AA6AB0F}"/>
              </a:ext>
            </a:extLst>
          </p:cNvPr>
          <p:cNvCxnSpPr>
            <a:cxnSpLocks/>
          </p:cNvCxnSpPr>
          <p:nvPr/>
        </p:nvCxnSpPr>
        <p:spPr>
          <a:xfrm flipH="1">
            <a:off x="6171919" y="4705620"/>
            <a:ext cx="829564" cy="979561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32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078-7430-2B4E-B674-A4F6772B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96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0688-6A0A-DE4F-8BE0-78AC62DD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877"/>
            <a:ext cx="3972339" cy="3871085"/>
          </a:xfrm>
        </p:spPr>
        <p:txBody>
          <a:bodyPr>
            <a:normAutofit fontScale="92500"/>
          </a:bodyPr>
          <a:lstStyle/>
          <a:p>
            <a:r>
              <a:rPr lang="en-US" dirty="0"/>
              <a:t>Enter LANGUAGE_KEY for the name</a:t>
            </a:r>
          </a:p>
          <a:p>
            <a:r>
              <a:rPr lang="en-US" dirty="0"/>
              <a:t>Past in your </a:t>
            </a:r>
            <a:r>
              <a:rPr lang="en-US" dirty="0" err="1"/>
              <a:t>LangugeLayer</a:t>
            </a:r>
            <a:r>
              <a:rPr lang="en-US" dirty="0"/>
              <a:t> key for the value </a:t>
            </a:r>
          </a:p>
          <a:p>
            <a:r>
              <a:rPr lang="en-US" dirty="0"/>
              <a:t>Make sure there are no extra spaces around the key</a:t>
            </a:r>
          </a:p>
          <a:p>
            <a:endParaRPr lang="en-US" dirty="0"/>
          </a:p>
          <a:p>
            <a:r>
              <a:rPr lang="en-US" dirty="0"/>
              <a:t>Click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BCAD-90AA-974C-AF45-BF8F7D82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54" y="25400"/>
            <a:ext cx="6057900" cy="6832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8582FF-9986-264A-8B6B-E2562D1BE85B}"/>
              </a:ext>
            </a:extLst>
          </p:cNvPr>
          <p:cNvCxnSpPr>
            <a:cxnSpLocks/>
          </p:cNvCxnSpPr>
          <p:nvPr/>
        </p:nvCxnSpPr>
        <p:spPr>
          <a:xfrm flipH="1" flipV="1">
            <a:off x="7255565" y="1510747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A1383F-3899-5846-BB16-22141579165D}"/>
              </a:ext>
            </a:extLst>
          </p:cNvPr>
          <p:cNvCxnSpPr>
            <a:cxnSpLocks/>
          </p:cNvCxnSpPr>
          <p:nvPr/>
        </p:nvCxnSpPr>
        <p:spPr>
          <a:xfrm flipH="1" flipV="1">
            <a:off x="9932504" y="1510747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BE7-E9BC-1646-B276-90A9D626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63E8-C4FE-C945-855E-A74B03BD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protocol used for browsers to request web pages, and for servers to send pages, images, other resources in response </a:t>
            </a:r>
          </a:p>
          <a:p>
            <a:endParaRPr lang="en-US" dirty="0"/>
          </a:p>
          <a:p>
            <a:r>
              <a:rPr lang="en-US" dirty="0"/>
              <a:t>Can also use HTTP to send </a:t>
            </a:r>
            <a:r>
              <a:rPr lang="en-US" b="1" dirty="0"/>
              <a:t>requests</a:t>
            </a:r>
            <a:r>
              <a:rPr lang="en-US" dirty="0"/>
              <a:t> from your program to another computer, somewhere else on the network (or internet)</a:t>
            </a:r>
          </a:p>
          <a:p>
            <a:r>
              <a:rPr lang="en-US" dirty="0"/>
              <a:t>The other computer can </a:t>
            </a:r>
            <a:r>
              <a:rPr lang="en-US" b="1" dirty="0"/>
              <a:t>respond</a:t>
            </a:r>
            <a:r>
              <a:rPr lang="en-US" dirty="0"/>
              <a:t> with data of some kind - a file, text, error message, or </a:t>
            </a:r>
            <a:r>
              <a:rPr lang="en-US" b="1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40094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C15-CD7A-8A4B-BC1F-E08D3EB6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9765" cy="1325563"/>
          </a:xfrm>
        </p:spPr>
        <p:txBody>
          <a:bodyPr/>
          <a:lstStyle/>
          <a:p>
            <a:r>
              <a:rPr lang="en-US" dirty="0"/>
              <a:t>Verify key is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EA002-7B38-D04C-B716-50DEA903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0617" cy="4351338"/>
          </a:xfrm>
        </p:spPr>
        <p:txBody>
          <a:bodyPr/>
          <a:lstStyle/>
          <a:p>
            <a:r>
              <a:rPr lang="en-US" dirty="0"/>
              <a:t>Should see key in the Environment Variables </a:t>
            </a:r>
          </a:p>
          <a:p>
            <a:r>
              <a:rPr lang="en-US" dirty="0"/>
              <a:t>Click Apply and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1083A-5E6A-4B48-926E-32E2955D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05" y="576470"/>
            <a:ext cx="8046720" cy="5943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15CE8-D799-9A4E-B012-57B5F4884C17}"/>
              </a:ext>
            </a:extLst>
          </p:cNvPr>
          <p:cNvCxnSpPr>
            <a:cxnSpLocks/>
          </p:cNvCxnSpPr>
          <p:nvPr/>
        </p:nvCxnSpPr>
        <p:spPr>
          <a:xfrm>
            <a:off x="10539815" y="5188464"/>
            <a:ext cx="890185" cy="75513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AE75C-DA46-9C46-BF73-6E69A63D7398}"/>
              </a:ext>
            </a:extLst>
          </p:cNvPr>
          <p:cNvCxnSpPr>
            <a:cxnSpLocks/>
          </p:cNvCxnSpPr>
          <p:nvPr/>
        </p:nvCxnSpPr>
        <p:spPr>
          <a:xfrm flipH="1" flipV="1">
            <a:off x="9932504" y="2598524"/>
            <a:ext cx="262753" cy="1087777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6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51B-C309-4A49-88C8-2A7BAD11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9035" cy="14605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environment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CDF-0754-8D45-BED1-D43747A3ED8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96347" y="2305879"/>
            <a:ext cx="2763078" cy="3851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Instead of coding the key, read from the environment variables</a:t>
            </a:r>
          </a:p>
          <a:p>
            <a:endParaRPr lang="en-US" dirty="0"/>
          </a:p>
          <a:p>
            <a:r>
              <a:rPr lang="en-US" dirty="0"/>
              <a:t>Program should work as before, but your key is more secure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687D7-3CA6-654C-80C8-687DD04E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20" y="15149"/>
            <a:ext cx="8078580" cy="68428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E567BE-B94A-8242-9E4A-45932121D807}"/>
              </a:ext>
            </a:extLst>
          </p:cNvPr>
          <p:cNvCxnSpPr>
            <a:cxnSpLocks/>
          </p:cNvCxnSpPr>
          <p:nvPr/>
        </p:nvCxnSpPr>
        <p:spPr>
          <a:xfrm flipH="1" flipV="1">
            <a:off x="8176819" y="2952321"/>
            <a:ext cx="1307173" cy="249726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2FBC7-EC78-C241-A23D-1A17010D5618}"/>
              </a:ext>
            </a:extLst>
          </p:cNvPr>
          <p:cNvCxnSpPr>
            <a:cxnSpLocks/>
          </p:cNvCxnSpPr>
          <p:nvPr/>
        </p:nvCxnSpPr>
        <p:spPr>
          <a:xfrm flipH="1" flipV="1">
            <a:off x="5345873" y="157697"/>
            <a:ext cx="2028962" cy="207428"/>
          </a:xfrm>
          <a:prstGeom prst="straightConnector1">
            <a:avLst/>
          </a:prstGeom>
          <a:ln w="76200">
            <a:solidFill>
              <a:srgbClr val="FF3E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49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10AC-E045-224E-9E03-7EEDF714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100's of other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6284-AF4C-644E-B83C-69AA6903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en-US" dirty="0">
                <a:hlinkClick r:id="rId2"/>
              </a:rPr>
              <a:t>https://github.com/toddmotto/public-apis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975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A472-92A1-B143-B4BF-FD5FC789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08B4-82E4-7B42-BBFE-870413C0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week: more API calls</a:t>
            </a:r>
          </a:p>
          <a:p>
            <a:r>
              <a:rPr lang="en-US" dirty="0"/>
              <a:t>Next week: getting data from APIs to help </a:t>
            </a:r>
            <a:r>
              <a:rPr lang="en-US"/>
              <a:t>with other tasks </a:t>
            </a:r>
          </a:p>
        </p:txBody>
      </p:sp>
    </p:spTree>
    <p:extLst>
      <p:ext uri="{BB962C8B-B14F-4D97-AF65-F5344CB8AC3E}">
        <p14:creationId xmlns:p14="http://schemas.microsoft.com/office/powerpoint/2010/main" val="80635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CE59-9BA8-324A-887D-AC5EC3A1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0310-9934-9C44-A4F9-E52A5481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JavaScript Object Notation, used by the JavaScript language, but widely understood by many other programming languages</a:t>
            </a:r>
          </a:p>
          <a:p>
            <a:r>
              <a:rPr lang="en-US" dirty="0"/>
              <a:t>The structure looks a lot like a Python dictionary</a:t>
            </a:r>
          </a:p>
          <a:p>
            <a:r>
              <a:rPr lang="en-US" dirty="0"/>
              <a:t>And, we can turn a JSON response into a Python dictionary in our program, and use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8531D-A34B-5448-A67D-517E6357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22" y="450995"/>
            <a:ext cx="3791778" cy="57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67E-DAA4-F043-B68A-CC014BC4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with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135-959C-4141-85C8-C5BA0796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built-in libraries for making HTTP requests but it's a little clunky to use</a:t>
            </a:r>
          </a:p>
          <a:p>
            <a:r>
              <a:rPr lang="en-US" dirty="0"/>
              <a:t>So we'll use the requests library instead which is really nice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http://docs.python-requests.org/en/master/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D909-2B64-1845-BB54-6A913306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B5B9-F1E7-5E46-B5EE-556C3B27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will vary depending on your version of PyCharm, and  </a:t>
            </a:r>
          </a:p>
        </p:txBody>
      </p:sp>
    </p:spTree>
    <p:extLst>
      <p:ext uri="{BB962C8B-B14F-4D97-AF65-F5344CB8AC3E}">
        <p14:creationId xmlns:p14="http://schemas.microsoft.com/office/powerpoint/2010/main" val="15880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need a random cat fact</a:t>
            </a:r>
          </a:p>
          <a:p>
            <a:r>
              <a:rPr lang="en-US" dirty="0"/>
              <a:t>So we need a random cat fact service </a:t>
            </a:r>
          </a:p>
          <a:p>
            <a:r>
              <a:rPr lang="en-US" dirty="0"/>
              <a:t>Let's use the </a:t>
            </a:r>
            <a:r>
              <a:rPr lang="en-US" dirty="0">
                <a:hlinkClick r:id="rId2"/>
              </a:rPr>
              <a:t>https://catfact.ninja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061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825624"/>
            <a:ext cx="2954867" cy="4778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read the documentation to figure out what request to make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There's an example URL</a:t>
            </a:r>
          </a:p>
          <a:p>
            <a:r>
              <a:rPr lang="en-US" dirty="0"/>
              <a:t>Paste it into your browser address bar to see what happens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7AFD8-22AF-4448-9884-5D4EE884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78" y="0"/>
            <a:ext cx="826692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45436-0E95-4B4D-A210-6759A8A0278F}"/>
              </a:ext>
            </a:extLst>
          </p:cNvPr>
          <p:cNvCxnSpPr>
            <a:cxnSpLocks/>
          </p:cNvCxnSpPr>
          <p:nvPr/>
        </p:nvCxnSpPr>
        <p:spPr>
          <a:xfrm>
            <a:off x="2878667" y="4572000"/>
            <a:ext cx="1046411" cy="7958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8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1316</Words>
  <Application>Microsoft Macintosh PowerPoint</Application>
  <PresentationFormat>Widescreen</PresentationFormat>
  <Paragraphs>173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1150 Programming Logic</vt:lpstr>
      <vt:lpstr>How do different computer systems talk to each other?</vt:lpstr>
      <vt:lpstr>Many technologies to connect different computer systems over a network</vt:lpstr>
      <vt:lpstr>HTTP</vt:lpstr>
      <vt:lpstr>JSON</vt:lpstr>
      <vt:lpstr>HTTP Requests with requests </vt:lpstr>
      <vt:lpstr>Install requests</vt:lpstr>
      <vt:lpstr>First HTTP request</vt:lpstr>
      <vt:lpstr>Using an API</vt:lpstr>
      <vt:lpstr>Step 2: Test out the API</vt:lpstr>
      <vt:lpstr>Step 3: How is the response structured?</vt:lpstr>
      <vt:lpstr>Step 4: Use in program </vt:lpstr>
      <vt:lpstr>Results</vt:lpstr>
      <vt:lpstr>Another API  - Exchange rates </vt:lpstr>
      <vt:lpstr>A basic exchange rate program</vt:lpstr>
      <vt:lpstr>JSON formatter</vt:lpstr>
      <vt:lpstr>Response</vt:lpstr>
      <vt:lpstr>Run and test </vt:lpstr>
      <vt:lpstr>Weather</vt:lpstr>
      <vt:lpstr>JSON looks more complicated...</vt:lpstr>
      <vt:lpstr>Start of program</vt:lpstr>
      <vt:lpstr>Look at the data from a dictionary in the list</vt:lpstr>
      <vt:lpstr>Loop over the list, and get the day, temperature, and forecast for each period</vt:lpstr>
      <vt:lpstr>API Keys</vt:lpstr>
      <vt:lpstr>Language detection</vt:lpstr>
      <vt:lpstr>Dashboard</vt:lpstr>
      <vt:lpstr>What request do we need to make?</vt:lpstr>
      <vt:lpstr>We know the URL, so let's start with this code</vt:lpstr>
      <vt:lpstr>Query Parameters  </vt:lpstr>
      <vt:lpstr>Query Parameters</vt:lpstr>
      <vt:lpstr>Now can make the request Store query parameters as a dictionary Provide as an argument to the requests.get function</vt:lpstr>
      <vt:lpstr>Run and test</vt:lpstr>
      <vt:lpstr>  Display the best guess for the language</vt:lpstr>
      <vt:lpstr>Key Management</vt:lpstr>
      <vt:lpstr>Environment Variables</vt:lpstr>
      <vt:lpstr>Environment variables, PyCharm</vt:lpstr>
      <vt:lpstr>Environment variables, PyCharm</vt:lpstr>
      <vt:lpstr>Environment Variables dialog</vt:lpstr>
      <vt:lpstr>Create new environment variable</vt:lpstr>
      <vt:lpstr>Verify key is set</vt:lpstr>
      <vt:lpstr>Reading environment variable</vt:lpstr>
      <vt:lpstr>100's of other APIs</vt:lpstr>
      <vt:lpstr>Lab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1150 Programming Logic</dc:title>
  <dc:creator>Clara James</dc:creator>
  <cp:lastModifiedBy>Clara James</cp:lastModifiedBy>
  <cp:revision>25</cp:revision>
  <dcterms:created xsi:type="dcterms:W3CDTF">2019-01-30T04:23:38Z</dcterms:created>
  <dcterms:modified xsi:type="dcterms:W3CDTF">2019-02-04T05:56:07Z</dcterms:modified>
</cp:coreProperties>
</file>