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sldIdLst>
    <p:sldId id="286" r:id="rId2"/>
    <p:sldId id="287" r:id="rId3"/>
    <p:sldId id="271" r:id="rId4"/>
    <p:sldId id="288" r:id="rId5"/>
    <p:sldId id="272" r:id="rId6"/>
    <p:sldId id="290" r:id="rId7"/>
    <p:sldId id="291" r:id="rId8"/>
    <p:sldId id="292" r:id="rId9"/>
    <p:sldId id="293" r:id="rId10"/>
    <p:sldId id="301" r:id="rId11"/>
    <p:sldId id="300" r:id="rId12"/>
    <p:sldId id="294" r:id="rId13"/>
    <p:sldId id="296" r:id="rId14"/>
    <p:sldId id="299" r:id="rId15"/>
    <p:sldId id="302" r:id="rId16"/>
    <p:sldId id="303" r:id="rId17"/>
    <p:sldId id="304" r:id="rId18"/>
    <p:sldId id="297" r:id="rId19"/>
    <p:sldId id="298" r:id="rId20"/>
    <p:sldId id="261" r:id="rId21"/>
    <p:sldId id="264" r:id="rId22"/>
    <p:sldId id="279" r:id="rId23"/>
    <p:sldId id="280" r:id="rId24"/>
    <p:sldId id="281" r:id="rId25"/>
    <p:sldId id="285" r:id="rId26"/>
    <p:sldId id="257" r:id="rId27"/>
    <p:sldId id="282" r:id="rId28"/>
    <p:sldId id="284" r:id="rId29"/>
    <p:sldId id="278" r:id="rId30"/>
  </p:sldIdLst>
  <p:sldSz cx="12192000" cy="6858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9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/>
              </a:defRPr>
            </a:lvl1pPr>
          </a:lstStyle>
          <a:p>
            <a:fld id="{16B39389-89D4-4991-A6D0-9B78F44E2116}" type="datetimeFigureOut">
              <a:rPr lang="en-US" smtClean="0"/>
              <a:pPr/>
              <a:t>2/3/19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/>
              </a:defRPr>
            </a:lvl1pPr>
          </a:lstStyle>
          <a:p>
            <a:fld id="{484BE2C2-81A9-4CC1-BC0A-818BE4C911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20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alibri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alibri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alibri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alibri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7CD4-0C5A-914C-A662-7CE50F644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DB8D2-BD38-4144-AEEE-A22B34D33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CD3B4-223C-3845-9AE1-9B8B00F9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5FAA-55B7-4F4B-99C1-0F1B9CE8AB49}" type="datetime1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28705-5228-A942-9D99-5859E68A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A3710-10EA-D041-B1E7-5BC94B34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6756-5714-FD40-8D7E-AA9B9360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87730-8911-E443-A6C8-2E8D2AB19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808C3-4A21-7B40-8811-8C69CAF3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166F-E435-4F10-A5D5-CABAEFB2F2E2}" type="datetime1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2500-874D-3746-BC46-88B3E6FB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B70B5-B5BA-4F40-98CD-1D5CD925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5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80557-1109-0A40-8435-A5E698AEA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0B45E-0039-A04F-9619-A5175D2C4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DCF33-8ED6-524C-AF0F-5BB7D8BF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EE69-15C0-4B60-990D-C42F1DD2B349}" type="datetime1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7928-19C3-1447-A4AF-58DADCBC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B7F5D-4EE1-D143-ABCF-52A02AA6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5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5C3B-BD0C-AD49-8531-185EF1BB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94BF-F85A-A64F-8495-45B3A875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934C-C566-804D-BD68-4CED788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171B-A015-4A30-8CF7-BD34BCB3682E}" type="datetime1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E25DD-FA5E-A84B-B51B-CCC0BAE8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C82AA-1C4B-E84D-9E17-61D88473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9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3C80-9CFB-2E4E-AF80-CE8FBDD4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E7876-C20F-9844-9215-1BEFDAC1E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FA47-2E27-5144-84F4-327C3A86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ED1E-B1FC-45AF-92CE-79260F015A06}" type="datetime1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AC3A-9FB1-9041-ADC0-7B31CB32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77CA7-FD53-074D-B8C2-306AA699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8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6E08-78B7-1743-AACA-53496785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E40AD-529A-1847-B852-795BBB2C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C8680-D472-AE4C-A01C-70C4F7191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5B65-2821-774D-8558-7EB32A51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251E-5A0C-4131-92DF-EB1D21329F9F}" type="datetime1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8F49A-FA91-D44B-B9A5-1FF36DB5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0A509-5695-0744-A832-007485EE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6CD3-BF28-6E4F-BF1C-BE49C9E9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C626C-57F3-2A48-BBE1-3A0AB7579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437EC-E2F1-C345-86B9-1B42BAA59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EAB93-0556-BA42-9416-09281AD1F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DD285-150F-1144-8D18-C66751A4D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8431C-29ED-1548-823E-1F93B00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2DA-4FF4-4B24-9BA2-3637612F4921}" type="datetime1">
              <a:rPr lang="en-US" smtClean="0"/>
              <a:t>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3D838-DFA2-D647-BFB3-2C7057CF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DD635-8B9E-3C4E-99AD-F6931B2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1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EBD3-78F9-AC4A-8B2E-440CC72C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C277A-8BC9-4840-BF08-4B6299A2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5CA0-29AD-4141-9993-D34EB2FFB4B3}" type="datetime1">
              <a:rPr lang="en-US" smtClean="0"/>
              <a:t>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F73F5-1937-C042-8DB8-EDD0A8C4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2CB64-2AF8-614F-92D9-405A7754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9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6C19F-BCEA-E342-8E0A-23693EAA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4C1A-B911-4B53-9559-92B86664BB4E}" type="datetime1">
              <a:rPr lang="en-US" smtClean="0"/>
              <a:t>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D3682-D58F-C442-88D0-50F98345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5F0B0-5CE1-6E4F-8A9C-98C3B5CE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0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A1A8-AD95-0A4C-954C-9B9A62F3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8B70-49F4-644F-8D3E-36ABEF8C5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132AD-2DA1-424E-A893-F43719213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C3FF-0DD4-8C41-884A-E11C9C6C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166D-5A21-416E-910D-AC4033752329}" type="datetime1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7C4A5-18EF-1740-A314-973AC61A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59C58-C0E3-6D40-B377-B6D9282B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AF41-E656-AD40-AD27-B1B64409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4CE58-C095-EA4F-BF08-8CD1EBB27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5432E-F92F-924B-BB74-77ED7CCE8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ECD91-AAAC-9440-A769-A5E66131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EA29-E52E-4CEE-9114-39ACCE10DD43}" type="datetime1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24523-9C9C-AF43-A069-5CAC7D97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AF0CD-19CB-1041-A815-261913A6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5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D997A-4348-7E41-9764-FC466A99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713F-9997-2741-BCD4-FDD95968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FE8A3-BEC8-B044-BCF1-B4521800C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0015B-2D46-48D4-86AD-DEE070FAC52C}" type="datetime1">
              <a:rPr lang="en-US" smtClean="0"/>
              <a:pPr/>
              <a:t>2/3/19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4211D-EF82-2146-9052-B9702B45E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E2882-CE0F-CB43-B3F9-0532D31C1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62602-326F-0D40-87CB-E1BB61139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9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EF15-888C-6847-A845-101339C5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1150 Programming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4ECA9-8C73-BF45-85EA-E226EABE6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55632-67BC-C849-A4C4-590EE317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39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32D2-F596-B948-AE16-361388DD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file, line by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A2750-50E3-B34C-B415-FFB9FCE66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25" y="2080418"/>
            <a:ext cx="6541732" cy="31474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E96B-8C3D-EE4F-9B06-863BAC771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66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Remove the newline with the string method </a:t>
            </a:r>
            <a:r>
              <a:rPr lang="en-US" dirty="0" err="1"/>
              <a:t>rstrip</a:t>
            </a:r>
            <a:r>
              <a:rPr lang="en-US" dirty="0"/>
              <a:t>()</a:t>
            </a:r>
          </a:p>
          <a:p>
            <a:r>
              <a:rPr lang="en-US" dirty="0"/>
              <a:t>This method removes whitespace from the end of strings, so removes the newlines</a:t>
            </a:r>
          </a:p>
          <a:p>
            <a:r>
              <a:rPr lang="en-US" dirty="0"/>
              <a:t>Caution - if there is more whitespace at the end of your lines that you do want, you'll need to investigate other </a:t>
            </a:r>
            <a:r>
              <a:rPr lang="en-US" dirty="0" err="1"/>
              <a:t>solutionsz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567CB-89B0-4F4A-BB3D-44DDE377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10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473361-C599-D741-8CC2-2CD3BA5FBE33}"/>
              </a:ext>
            </a:extLst>
          </p:cNvPr>
          <p:cNvCxnSpPr>
            <a:cxnSpLocks/>
          </p:cNvCxnSpPr>
          <p:nvPr/>
        </p:nvCxnSpPr>
        <p:spPr>
          <a:xfrm>
            <a:off x="10287000" y="1345516"/>
            <a:ext cx="533400" cy="84523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F8D63E-DBDC-844D-81E9-D3C9E130F70F}"/>
              </a:ext>
            </a:extLst>
          </p:cNvPr>
          <p:cNvSpPr txBox="1"/>
          <p:nvPr/>
        </p:nvSpPr>
        <p:spPr>
          <a:xfrm>
            <a:off x="8610600" y="391409"/>
            <a:ext cx="2440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'r' means read mode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82466A-F374-614E-AFD5-830BC195C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199" y="4741284"/>
            <a:ext cx="3177416" cy="1811915"/>
          </a:xfrm>
          <a:prstGeom prst="rect">
            <a:avLst/>
          </a:prstGeom>
          <a:ln w="762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353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93E1-401F-B045-A931-BF3A6F39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all the lines with read()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9FB1C-A1AF-E64C-A25B-9A5D3329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9900" cy="4351338"/>
          </a:xfrm>
        </p:spPr>
        <p:txBody>
          <a:bodyPr/>
          <a:lstStyle/>
          <a:p>
            <a:r>
              <a:rPr lang="en-US" dirty="0" err="1"/>
              <a:t>f.read</a:t>
            </a:r>
            <a:r>
              <a:rPr lang="en-US" dirty="0"/>
              <a:t>() returns a string with all the data from the file</a:t>
            </a:r>
          </a:p>
          <a:p>
            <a:r>
              <a:rPr lang="en-US" dirty="0"/>
              <a:t>What would happen if you tried to read a really big file?</a:t>
            </a:r>
          </a:p>
          <a:p>
            <a:r>
              <a:rPr lang="en-US" dirty="0"/>
              <a:t>Usually, the lines in a file are for organizing the data in the file, so other methods are usually more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32D14-A9FB-F84A-9AE6-5FC10DC3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6E668-BF0C-C24E-A126-667F82397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5251450"/>
            <a:ext cx="8750300" cy="11049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95A98A-1649-964F-8C49-4B5C41B03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2044305"/>
            <a:ext cx="4305300" cy="197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8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57D0-6B7F-8F42-9067-61FB0A85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all the lines with </a:t>
            </a:r>
            <a:r>
              <a:rPr lang="en-US" dirty="0" err="1"/>
              <a:t>readlines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BC94C-E980-784C-AA6E-FE4C7647A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552" y="1704976"/>
            <a:ext cx="3948248" cy="4351338"/>
          </a:xfrm>
        </p:spPr>
        <p:txBody>
          <a:bodyPr/>
          <a:lstStyle/>
          <a:p>
            <a:r>
              <a:rPr lang="en-US" dirty="0"/>
              <a:t>If you need all the lines in the file, </a:t>
            </a:r>
            <a:r>
              <a:rPr lang="en-US" dirty="0" err="1"/>
              <a:t>readlines</a:t>
            </a:r>
            <a:r>
              <a:rPr lang="en-US" dirty="0"/>
              <a:t>() returns all the lines as a list of strings</a:t>
            </a:r>
          </a:p>
          <a:p>
            <a:r>
              <a:rPr lang="en-US" dirty="0"/>
              <a:t>Including the newline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9B385-2D47-B340-894B-86AC4128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47D47-C871-F844-AF93-4D246E44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48" y="1446208"/>
            <a:ext cx="6453052" cy="3681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8075B-9E83-3240-BF95-AD540D12F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727575"/>
            <a:ext cx="6248400" cy="1993900"/>
          </a:xfrm>
          <a:prstGeom prst="rect">
            <a:avLst/>
          </a:prstGeom>
          <a:ln w="571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233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3095-53FE-5E47-BCD8-8D9C1F3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by line vs. reading all the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36E6-90DD-1C4B-A7A9-1B9FC1DE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line-by-line:</a:t>
            </a:r>
          </a:p>
          <a:p>
            <a:pPr lvl="1"/>
            <a:r>
              <a:rPr lang="en-US" dirty="0"/>
              <a:t>Can only process one line at a time - but often, that's no problem</a:t>
            </a:r>
          </a:p>
          <a:p>
            <a:pPr lvl="1"/>
            <a:r>
              <a:rPr lang="en-US" dirty="0"/>
              <a:t>More efficient use of memory, don't need to store the whole file</a:t>
            </a:r>
          </a:p>
          <a:p>
            <a:pPr lvl="1"/>
            <a:r>
              <a:rPr lang="en-US" dirty="0"/>
              <a:t>Only way to deal with large files</a:t>
            </a:r>
          </a:p>
          <a:p>
            <a:pPr lvl="1"/>
            <a:r>
              <a:rPr lang="en-US" dirty="0"/>
              <a:t>Can't go backwards - lines are read in order from the start to the end</a:t>
            </a:r>
          </a:p>
          <a:p>
            <a:pPr lvl="1"/>
            <a:endParaRPr lang="en-US" dirty="0"/>
          </a:p>
          <a:p>
            <a:r>
              <a:rPr lang="en-US" dirty="0"/>
              <a:t>read all the lines:</a:t>
            </a:r>
          </a:p>
          <a:p>
            <a:pPr lvl="1"/>
            <a:r>
              <a:rPr lang="en-US" dirty="0"/>
              <a:t>good for small files, may be impractical for large files</a:t>
            </a:r>
          </a:p>
          <a:p>
            <a:pPr lvl="1"/>
            <a:r>
              <a:rPr lang="en-US" dirty="0"/>
              <a:t>have all the data accessible to program</a:t>
            </a:r>
          </a:p>
          <a:p>
            <a:pPr lvl="1"/>
            <a:r>
              <a:rPr lang="en-US" dirty="0"/>
              <a:t>once data is read into a list, can access data in any order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90D1F-DF47-5441-8363-7C15152E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5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7D06-0913-CF4E-90F7-EBD53A67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- error if file not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1D12-2888-9F4E-B5DF-5127C46B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filename in your file reading program to a file that does not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0FAA0-3F1C-5A4A-B763-48D80533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44445-508D-2D4D-BD4B-57CB672A9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2900"/>
            <a:ext cx="7834914" cy="2251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E22B56-0C6F-7446-A12C-1A19E14F8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815" y="5429250"/>
            <a:ext cx="7471335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07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6602-82BA-734A-ADF2-22F7CA07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072C3-B096-9542-94F0-8AA5541D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/>
              <a:t>try</a:t>
            </a:r>
            <a:r>
              <a:rPr lang="en-US" dirty="0"/>
              <a:t> block  - indent the file reading code</a:t>
            </a:r>
          </a:p>
          <a:p>
            <a:r>
              <a:rPr lang="en-US" dirty="0"/>
              <a:t>Follow with an </a:t>
            </a:r>
            <a:r>
              <a:rPr lang="en-US" b="1" dirty="0"/>
              <a:t>except</a:t>
            </a:r>
            <a:r>
              <a:rPr lang="en-US" dirty="0"/>
              <a:t> block that names the type of error that might happen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38039-E027-3743-A38D-70EF7C63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DE319-FF34-644A-BB3C-E488771D7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3428206"/>
            <a:ext cx="7946678" cy="311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65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38039-E027-3743-A38D-70EF7C63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16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E0ADA0-F73C-F440-952F-F7004DCFC652}"/>
              </a:ext>
            </a:extLst>
          </p:cNvPr>
          <p:cNvGrpSpPr/>
          <p:nvPr/>
        </p:nvGrpSpPr>
        <p:grpSpPr>
          <a:xfrm>
            <a:off x="149330" y="336205"/>
            <a:ext cx="11835918" cy="3788317"/>
            <a:chOff x="171450" y="2004082"/>
            <a:chExt cx="11835918" cy="37883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9DE319-FF34-644A-BB3C-E488771D7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8500" y="2004082"/>
              <a:ext cx="8768868" cy="34325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613F84-7EFA-A94D-8A55-CCB0BEB6241D}"/>
                </a:ext>
              </a:extLst>
            </p:cNvPr>
            <p:cNvSpPr txBox="1"/>
            <p:nvPr/>
          </p:nvSpPr>
          <p:spPr>
            <a:xfrm>
              <a:off x="1314450" y="2731113"/>
              <a:ext cx="21907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try, or attempt to do this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8EEE32A9-96CD-2D46-9F62-83F8F337CE29}"/>
                </a:ext>
              </a:extLst>
            </p:cNvPr>
            <p:cNvSpPr/>
            <p:nvPr/>
          </p:nvSpPr>
          <p:spPr>
            <a:xfrm>
              <a:off x="3362190" y="2741432"/>
              <a:ext cx="667020" cy="1581150"/>
            </a:xfrm>
            <a:prstGeom prst="leftBrac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8A0A5A-8C3B-A945-B56B-EDEF7E680600}"/>
                </a:ext>
              </a:extLst>
            </p:cNvPr>
            <p:cNvSpPr txBox="1"/>
            <p:nvPr/>
          </p:nvSpPr>
          <p:spPr>
            <a:xfrm>
              <a:off x="171450" y="4715181"/>
              <a:ext cx="28575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If the file is not found, do this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A3D521F-08FE-5C40-BEB6-9C71D4F5A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00" y="5067300"/>
              <a:ext cx="1247910" cy="17500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1ADC1DD-ED9F-4647-8DEA-5B4CD63A3D60}"/>
              </a:ext>
            </a:extLst>
          </p:cNvPr>
          <p:cNvSpPr txBox="1"/>
          <p:nvPr/>
        </p:nvSpPr>
        <p:spPr>
          <a:xfrm>
            <a:off x="149331" y="4535283"/>
            <a:ext cx="118359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program won't crash if the file is not found, it will continue with whatever code is after the try.. .except blocks.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the file is found and there's no error, the error message is not printed. The program continues as usual</a:t>
            </a:r>
          </a:p>
        </p:txBody>
      </p:sp>
    </p:spTree>
    <p:extLst>
      <p:ext uri="{BB962C8B-B14F-4D97-AF65-F5344CB8AC3E}">
        <p14:creationId xmlns:p14="http://schemas.microsoft.com/office/powerpoint/2010/main" val="209250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D691-E995-6549-B775-1B526541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new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CCD3-96AF-2A4B-B743-385CF1881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 list </a:t>
            </a:r>
          </a:p>
          <a:p>
            <a:r>
              <a:rPr lang="en-US" dirty="0"/>
              <a:t>Remember you need to write new 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CFDE4-DF27-F64E-9F14-036F17DB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F4CE8E-77A3-9D40-A8B5-FC11D026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48000"/>
            <a:ext cx="7904747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11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8558-97CB-4944-A8A4-41F12D0E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wish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D6045-C48D-1D4F-A311-B7204369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F40E6-DC05-0D40-BBAA-42316A1C7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483" y="0"/>
            <a:ext cx="6513317" cy="6858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9ED9AC-8FA0-CB43-87A1-CCFCFEF23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3300" cy="4351338"/>
          </a:xfrm>
        </p:spPr>
        <p:txBody>
          <a:bodyPr/>
          <a:lstStyle/>
          <a:p>
            <a:r>
              <a:rPr lang="en-US" dirty="0"/>
              <a:t>In the example code repository </a:t>
            </a:r>
          </a:p>
          <a:p>
            <a:r>
              <a:rPr lang="en-US" dirty="0"/>
              <a:t>Requires a file containing all the state names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37A8ED-B95A-254C-83E3-E0BBC1884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307" y="4533900"/>
            <a:ext cx="1813667" cy="232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06FB2A-E9D6-B64B-B89C-57FC1B71A0CF}"/>
              </a:ext>
            </a:extLst>
          </p:cNvPr>
          <p:cNvSpPr txBox="1"/>
          <p:nvPr/>
        </p:nvSpPr>
        <p:spPr>
          <a:xfrm>
            <a:off x="446839" y="5049619"/>
            <a:ext cx="157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of </a:t>
            </a:r>
            <a:r>
              <a:rPr lang="en-US" dirty="0" err="1"/>
              <a:t>states.data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60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981C-2FD9-6D40-B781-06573519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wish list with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F9AF-94F7-4B47-AD58-97B418DD3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05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 and save functions with try and except</a:t>
            </a:r>
          </a:p>
          <a:p>
            <a:r>
              <a:rPr lang="en-US" dirty="0"/>
              <a:t>The first time the program runs, the file with the list of states the user has visited doesn't exist </a:t>
            </a:r>
          </a:p>
          <a:p>
            <a:r>
              <a:rPr lang="en-US" dirty="0"/>
              <a:t>But, that doesn't matter - it will be created as soon as they enter a state</a:t>
            </a:r>
          </a:p>
          <a:p>
            <a:r>
              <a:rPr lang="en-US" dirty="0"/>
              <a:t>So, we need to catch and ignore the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558D0-C422-8841-9864-21E5A7BB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2E9AA9-E01A-B148-9D11-0889586F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235" y="1825625"/>
            <a:ext cx="63473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2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A693-65C3-7C4F-8610-48A8934F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376A-5746-6441-8598-57FF6C74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types of files and many ways to work with them</a:t>
            </a:r>
          </a:p>
          <a:p>
            <a:r>
              <a:rPr lang="en-US" dirty="0"/>
              <a:t>What type of data in a file? Text, image, executable code, music, word document... ?</a:t>
            </a:r>
          </a:p>
          <a:p>
            <a:r>
              <a:rPr lang="en-US" dirty="0"/>
              <a:t>Do we want to read, write, or add (append) data to the end of the file?</a:t>
            </a:r>
          </a:p>
          <a:p>
            <a:r>
              <a:rPr lang="en-US" dirty="0"/>
              <a:t>How to read the file? Read in the entire file, or just some of it?</a:t>
            </a:r>
          </a:p>
          <a:p>
            <a:endParaRPr lang="en-US" dirty="0"/>
          </a:p>
          <a:p>
            <a:r>
              <a:rPr lang="en-US" dirty="0"/>
              <a:t>We'll focus on reading, writing, and appending data to plain text files</a:t>
            </a:r>
          </a:p>
          <a:p>
            <a:r>
              <a:rPr lang="en-US" dirty="0"/>
              <a:t>Soon, we'll look at images, Word, and Excel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7F37E-9EBA-FE4D-8F75-C368DD50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7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56E7-7ED8-B049-A44B-1FECF98E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os</a:t>
            </a:r>
            <a:r>
              <a:rPr lang="en-US" dirty="0"/>
              <a:t> module, listing files and directories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22443-DC88-004E-B575-8C63C855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the </a:t>
            </a:r>
            <a:r>
              <a:rPr lang="en-US" dirty="0" err="1"/>
              <a:t>os</a:t>
            </a:r>
            <a:r>
              <a:rPr lang="en-US" dirty="0"/>
              <a:t> module to access operating system methods </a:t>
            </a:r>
          </a:p>
          <a:p>
            <a:r>
              <a:rPr lang="en-US" dirty="0"/>
              <a:t>Use a </a:t>
            </a:r>
            <a:r>
              <a:rPr lang="en-US" b="1" dirty="0"/>
              <a:t>import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dirty="0"/>
              <a:t>statement</a:t>
            </a: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alibri Regular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AFE44-1ECD-4644-957E-2358C057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57C9A-056B-F544-AC9D-C3090DD0D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99" y="3155950"/>
            <a:ext cx="5859929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46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698F-FC2E-9447-A5D0-4D45EDA0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current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B1B4-35C8-3C45-8AA0-36C5F38F3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usually the directory your Python script is running from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output on my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2DAFE-6E5A-469E-A45B-1B1D546D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DF9C4-E1AF-CD4C-816E-35AA1F74E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9050"/>
            <a:ext cx="4533900" cy="1925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0D6410-27B9-6843-BB39-B5DDFBBAB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5959405"/>
            <a:ext cx="9194190" cy="43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65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7E3C-8833-D041-A3E7-D9D128A2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AC5B-EA0D-6247-A011-BCC110ED2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Your turn: Make a directory called quotes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8E6C7-C2AB-C44B-A6C1-D8F39851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DD2EBC-7DEB-964D-9B87-AAC7D6FC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99" y="2711450"/>
            <a:ext cx="8008319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54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A810-290A-8E44-B5E2-7AEEAF5B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running your program twice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10717-B3CA-1D45-9D52-3F7C6B9B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Crashes if directory already exists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E786E-016C-D64B-A2F7-EB5D6D38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AC378-F580-2045-A89B-1188E5193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978150"/>
            <a:ext cx="104902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96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F445-5857-2346-9686-89460E06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- try-except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D2EE2-9AA8-774C-AA9A-68654195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say: Try doing the thing after </a:t>
            </a:r>
            <a:r>
              <a:rPr lang="en-US" b="1" dirty="0"/>
              <a:t>try: </a:t>
            </a:r>
          </a:p>
          <a:p>
            <a:pPr lvl="1"/>
            <a:r>
              <a:rPr lang="en-US" dirty="0"/>
              <a:t>If it works, great - carry on with the program</a:t>
            </a:r>
          </a:p>
          <a:p>
            <a:pPr lvl="1"/>
            <a:r>
              <a:rPr lang="en-US" dirty="0"/>
              <a:t>If there's an error, run the code in the </a:t>
            </a:r>
            <a:r>
              <a:rPr lang="en-US" b="1" dirty="0"/>
              <a:t>except: </a:t>
            </a:r>
            <a:r>
              <a:rPr lang="en-US" dirty="0"/>
              <a:t>block to deal with it* if possible. Then carry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85203-3A0D-C34E-9ED4-47F9A8FD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04A88-29D3-6F4C-8286-D12969EB6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16" y="3459162"/>
            <a:ext cx="8508384" cy="2538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F5AA4-977F-5047-ACAA-FBE577E80886}"/>
              </a:ext>
            </a:extLst>
          </p:cNvPr>
          <p:cNvSpPr txBox="1"/>
          <p:nvPr/>
        </p:nvSpPr>
        <p:spPr>
          <a:xfrm>
            <a:off x="342901" y="6176962"/>
            <a:ext cx="1000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*dealing with it could be printing an error message, asking the user what to do next, ignoring it, trying again, or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4174743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0A07-970D-064A-A4C5-B64C9588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files somewhere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A7F6-1A10-2747-8252-AAFFAED4C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read or write a file to another location, you need to know where the file is, or will be created</a:t>
            </a:r>
          </a:p>
          <a:p>
            <a:r>
              <a:rPr lang="en-US" dirty="0"/>
              <a:t>So. you need to know the file's path</a:t>
            </a:r>
          </a:p>
          <a:p>
            <a:r>
              <a:rPr lang="en-US" dirty="0"/>
              <a:t>This can be relative to your script</a:t>
            </a:r>
          </a:p>
          <a:p>
            <a:r>
              <a:rPr lang="en-US" dirty="0"/>
              <a:t>Or absolute, the entire path from your computer's root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0C84B-B8AD-A949-9D85-A6128376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5249-84F6-0342-995B-CF71F601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FB17-7500-1444-A2D5-97AFCDDC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Files have 2 properties: a </a:t>
            </a:r>
            <a:r>
              <a:rPr lang="en-US" b="1" dirty="0"/>
              <a:t>filename</a:t>
            </a:r>
            <a:r>
              <a:rPr lang="en-US" dirty="0"/>
              <a:t> and a </a:t>
            </a:r>
            <a:r>
              <a:rPr lang="en-US" b="1" dirty="0"/>
              <a:t>path</a:t>
            </a:r>
          </a:p>
          <a:p>
            <a:r>
              <a:rPr lang="en-US" dirty="0"/>
              <a:t>The path leads to the folder (directory) location of the file </a:t>
            </a:r>
          </a:p>
          <a:p>
            <a:endParaRPr lang="en-US" dirty="0"/>
          </a:p>
          <a:p>
            <a:r>
              <a:rPr lang="en-US" dirty="0"/>
              <a:t>In Windows the root folder is usually </a:t>
            </a:r>
            <a:r>
              <a:rPr lang="en-US" b="1" dirty="0"/>
              <a:t>C:\</a:t>
            </a:r>
          </a:p>
          <a:p>
            <a:r>
              <a:rPr lang="en-US" dirty="0"/>
              <a:t>Path components are separated by backslash </a:t>
            </a:r>
            <a:r>
              <a:rPr lang="en-US" b="1" dirty="0"/>
              <a:t>\</a:t>
            </a:r>
          </a:p>
          <a:p>
            <a:pPr marL="0" indent="0">
              <a:buNone/>
            </a:pPr>
            <a:r>
              <a:rPr lang="en-US" dirty="0"/>
              <a:t>	A file path looks like…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C:\users\username\documents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 MacOS and Linux the root folder is </a:t>
            </a:r>
            <a:r>
              <a:rPr lang="en-US" b="1" dirty="0"/>
              <a:t>/ </a:t>
            </a:r>
          </a:p>
          <a:p>
            <a:r>
              <a:rPr lang="en-US" dirty="0"/>
              <a:t>Path components are separated by forward slash </a:t>
            </a:r>
            <a:r>
              <a:rPr lang="en-US" b="1" dirty="0"/>
              <a:t>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A file path looks like...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/Users/username/documents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3DCD1-8A5C-4C96-B9E2-BC1B477E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65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91E9-3A04-6941-9E62-B5D896F9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76500" cy="3178175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a quote to a file in the quotes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90AB7-AC58-3242-B3DD-36974CF0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695DD0-41CD-174C-8881-96ED4DEF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49" y="365124"/>
            <a:ext cx="7711281" cy="61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61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BB9E-1F77-054B-B052-1BC318C0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1601-94D4-C644-AC33-91783E52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this quote to a file called </a:t>
            </a:r>
            <a:r>
              <a:rPr lang="en-US" b="1" dirty="0" err="1"/>
              <a:t>hunt.txt</a:t>
            </a:r>
            <a:r>
              <a:rPr lang="en-US" dirty="0"/>
              <a:t> in your </a:t>
            </a:r>
            <a:r>
              <a:rPr lang="en-US" b="1" dirty="0"/>
              <a:t>quotes</a:t>
            </a:r>
            <a:r>
              <a:rPr lang="en-US" dirty="0"/>
              <a:t> directory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"""</a:t>
            </a:r>
          </a:p>
          <a:p>
            <a:pPr marL="0" indent="0">
              <a:buNone/>
            </a:pPr>
            <a:r>
              <a:rPr lang="en-US" dirty="0"/>
              <a:t>"No one in the brief history of computing has ever written a piece of perfect software. It's unlikely that you'll be the first." - Andy Hunt</a:t>
            </a:r>
          </a:p>
          <a:p>
            <a:pPr marL="0" indent="0">
              <a:buNone/>
            </a:pPr>
            <a:r>
              <a:rPr lang="en-US" dirty="0"/>
              <a:t>"""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841AE-05E4-0448-ADA8-4A4BDBB3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86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EA4A-FD87-7949-A07F-38E7E9F5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variables with shelve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0AC1-638C-6149-A45C-B955C08CB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7150" cy="4351338"/>
          </a:xfrm>
        </p:spPr>
        <p:txBody>
          <a:bodyPr/>
          <a:lstStyle/>
          <a:p>
            <a:r>
              <a:rPr lang="en-US" dirty="0"/>
              <a:t>Like a permanent dictionary</a:t>
            </a:r>
          </a:p>
          <a:p>
            <a:endParaRPr lang="en-US" dirty="0"/>
          </a:p>
          <a:p>
            <a:r>
              <a:rPr lang="en-US" dirty="0"/>
              <a:t>Open a shelf, use dictionary notation, close shelf when done</a:t>
            </a:r>
          </a:p>
          <a:p>
            <a:endParaRPr lang="en-US" dirty="0"/>
          </a:p>
          <a:p>
            <a:r>
              <a:rPr lang="en-US" dirty="0"/>
              <a:t>Data is available when program runs next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D03F9-1DDA-8C48-8EEC-CA421A95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8369A-09A6-B14D-859C-BB10572E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0" y="1467644"/>
            <a:ext cx="6223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0F85-82B1-FC4D-B268-357EC6EA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and reading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0492-8847-2C41-BBE5-247F566D1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work with simple text files there are 3 steps:</a:t>
            </a:r>
          </a:p>
          <a:p>
            <a:pPr lvl="1"/>
            <a:r>
              <a:rPr lang="en-US" sz="2800" b="1" dirty="0"/>
              <a:t>open() </a:t>
            </a:r>
            <a:r>
              <a:rPr lang="en-US" sz="2800" dirty="0"/>
              <a:t>the file in the correct mode (read, write, or append)</a:t>
            </a:r>
          </a:p>
          <a:p>
            <a:pPr lvl="1"/>
            <a:r>
              <a:rPr lang="en-US" sz="2800" dirty="0"/>
              <a:t>Work with the file </a:t>
            </a:r>
          </a:p>
          <a:p>
            <a:pPr lvl="2"/>
            <a:r>
              <a:rPr lang="en-US" sz="2400" dirty="0"/>
              <a:t>e.g. if you opened the file to read it, then read the data</a:t>
            </a:r>
          </a:p>
          <a:p>
            <a:pPr lvl="2"/>
            <a:r>
              <a:rPr lang="en-US" sz="2400" dirty="0"/>
              <a:t>If you opened the file to write to it, then write your data </a:t>
            </a:r>
          </a:p>
          <a:p>
            <a:pPr lvl="2"/>
            <a:r>
              <a:rPr lang="en-US" sz="2400" dirty="0"/>
              <a:t>If you opened the file to append data, then append your data </a:t>
            </a:r>
          </a:p>
          <a:p>
            <a:pPr lvl="1"/>
            <a:r>
              <a:rPr lang="en-US" sz="2800" b="1" dirty="0"/>
              <a:t>close() </a:t>
            </a:r>
            <a:r>
              <a:rPr lang="en-US" sz="2800" dirty="0"/>
              <a:t>the file when you are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1D062-6EA0-49EF-B259-68AD01F6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1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9DFC-E405-4442-AA54-EBE1E30A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text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3C78-87D0-4842-BA60-490ED2E01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Open, work with file, close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8F6A3-94A0-F049-876D-F9AC419E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3126B-55A7-1245-B299-E03BA48FC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90" y="2533885"/>
            <a:ext cx="6736080" cy="194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B0FD2-3C4B-9445-97A6-4342F2BE3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4656372"/>
            <a:ext cx="3467100" cy="190476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529310-E4D5-6B4A-8C24-88C96D05022C}"/>
              </a:ext>
            </a:extLst>
          </p:cNvPr>
          <p:cNvCxnSpPr/>
          <p:nvPr/>
        </p:nvCxnSpPr>
        <p:spPr>
          <a:xfrm flipH="1">
            <a:off x="6864985" y="1492368"/>
            <a:ext cx="862330" cy="116681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E0610E-192A-9148-A8B1-98D088362A65}"/>
              </a:ext>
            </a:extLst>
          </p:cNvPr>
          <p:cNvSpPr txBox="1"/>
          <p:nvPr/>
        </p:nvSpPr>
        <p:spPr>
          <a:xfrm>
            <a:off x="7815580" y="781824"/>
            <a:ext cx="2990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'w' means write mode</a:t>
            </a:r>
          </a:p>
        </p:txBody>
      </p:sp>
    </p:spTree>
    <p:extLst>
      <p:ext uri="{BB962C8B-B14F-4D97-AF65-F5344CB8AC3E}">
        <p14:creationId xmlns:p14="http://schemas.microsoft.com/office/powerpoint/2010/main" val="59171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E0FF-ED9D-184B-BBAA-6D57208D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your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3B99-1522-A54A-984A-B1393473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this code. What's in </a:t>
            </a:r>
            <a:r>
              <a:rPr lang="en-US" dirty="0" err="1"/>
              <a:t>planets.txt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65CA2-7F41-4885-BFBA-72DEFBE0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0C6E1D-CA9A-CD48-8A4B-F127E19C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6" y="2665937"/>
            <a:ext cx="11096924" cy="2231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5C990-2C57-0048-8362-9F92598F8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251119"/>
            <a:ext cx="5151209" cy="12427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E988DE-71E5-3C41-97FD-75D3444290CC}"/>
              </a:ext>
            </a:extLst>
          </p:cNvPr>
          <p:cNvSpPr txBox="1"/>
          <p:nvPr/>
        </p:nvSpPr>
        <p:spPr>
          <a:xfrm>
            <a:off x="604688" y="5226140"/>
            <a:ext cx="5200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on one line - if you want text to be on different lines, you must tell Python to write a \n character</a:t>
            </a:r>
          </a:p>
        </p:txBody>
      </p:sp>
    </p:spTree>
    <p:extLst>
      <p:ext uri="{BB962C8B-B14F-4D97-AF65-F5344CB8AC3E}">
        <p14:creationId xmlns:p14="http://schemas.microsoft.com/office/powerpoint/2010/main" val="125285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A94C-3380-2846-A2E2-48F39398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\n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8AED-A713-9B4A-AE5B-9F98C8138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\n to the end of your strings</a:t>
            </a:r>
          </a:p>
          <a:p>
            <a:r>
              <a:rPr lang="en-US" dirty="0"/>
              <a:t>Run your code again, what's different?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79433-45E5-8E4C-8049-59CD2334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DB93C-DFE6-144C-86B5-21D980A8C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61494"/>
            <a:ext cx="10231147" cy="2062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C2CC3-A73B-D142-B09F-40AF44D3A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605" y="5448299"/>
            <a:ext cx="3108045" cy="1273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3FB9B-08B8-7046-80B4-23930A2433FC}"/>
              </a:ext>
            </a:extLst>
          </p:cNvPr>
          <p:cNvSpPr txBox="1"/>
          <p:nvPr/>
        </p:nvSpPr>
        <p:spPr>
          <a:xfrm>
            <a:off x="1200150" y="5695950"/>
            <a:ext cx="5145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Each string on a separate line </a:t>
            </a:r>
          </a:p>
        </p:txBody>
      </p:sp>
    </p:spTree>
    <p:extLst>
      <p:ext uri="{BB962C8B-B14F-4D97-AF65-F5344CB8AC3E}">
        <p14:creationId xmlns:p14="http://schemas.microsoft.com/office/powerpoint/2010/main" val="223025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C0B9-834F-9C4B-9994-5F52ECE2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program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BF3F-2488-3444-BFFB-F85403354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to </a:t>
            </a:r>
            <a:r>
              <a:rPr lang="en-US" dirty="0" err="1"/>
              <a:t>planets.txt</a:t>
            </a:r>
            <a:r>
              <a:rPr lang="en-US" dirty="0"/>
              <a:t>?</a:t>
            </a:r>
          </a:p>
          <a:p>
            <a:r>
              <a:rPr lang="en-US" dirty="0"/>
              <a:t>Are more lines added to the end, or is it overwritten?</a:t>
            </a:r>
          </a:p>
          <a:p>
            <a:endParaRPr lang="en-US" dirty="0"/>
          </a:p>
          <a:p>
            <a:r>
              <a:rPr lang="en-US" dirty="0"/>
              <a:t>If you open a file in write 'w' mode:</a:t>
            </a:r>
          </a:p>
          <a:p>
            <a:pPr lvl="1"/>
            <a:r>
              <a:rPr lang="en-US" dirty="0"/>
              <a:t>If the file does not exist, it will be </a:t>
            </a:r>
            <a:r>
              <a:rPr lang="en-US" b="1" dirty="0"/>
              <a:t>created</a:t>
            </a:r>
          </a:p>
          <a:p>
            <a:pPr lvl="1"/>
            <a:r>
              <a:rPr lang="en-US" dirty="0"/>
              <a:t>If the file already exists, it will be </a:t>
            </a:r>
            <a:r>
              <a:rPr lang="en-US" b="1" dirty="0"/>
              <a:t>erased and written over with the new data</a:t>
            </a:r>
          </a:p>
          <a:p>
            <a:pPr lvl="1"/>
            <a:endParaRPr lang="en-US" dirty="0"/>
          </a:p>
          <a:p>
            <a:r>
              <a:rPr lang="en-US" dirty="0"/>
              <a:t>So be careful you are writing to the correct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13D91-3E24-5244-B49C-1DDF39BA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0541-411D-C143-8554-9FCF75A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27B99-D008-EA43-A907-E3EBCA23A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4349"/>
            <a:ext cx="4953000" cy="1852613"/>
          </a:xfrm>
        </p:spPr>
        <p:txBody>
          <a:bodyPr/>
          <a:lstStyle/>
          <a:p>
            <a:r>
              <a:rPr lang="en-US" dirty="0"/>
              <a:t>Change your program to this</a:t>
            </a:r>
          </a:p>
          <a:p>
            <a:r>
              <a:rPr lang="en-US" dirty="0"/>
              <a:t>Note 'a' 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052C5-D14C-8844-81A4-0B79889A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3BC59-827A-E24C-B161-2DDFD0C9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4184316"/>
            <a:ext cx="3829050" cy="2172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D011F1-5DAC-3642-83D1-DF994183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99" y="1690687"/>
            <a:ext cx="11167351" cy="21285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43DD9A-4BE2-7944-B622-E491213CC963}"/>
              </a:ext>
            </a:extLst>
          </p:cNvPr>
          <p:cNvCxnSpPr>
            <a:cxnSpLocks/>
          </p:cNvCxnSpPr>
          <p:nvPr/>
        </p:nvCxnSpPr>
        <p:spPr>
          <a:xfrm flipH="1">
            <a:off x="5885858" y="957732"/>
            <a:ext cx="862330" cy="81120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31DF93-DA66-284D-BC80-E46F706A4525}"/>
              </a:ext>
            </a:extLst>
          </p:cNvPr>
          <p:cNvSpPr txBox="1"/>
          <p:nvPr/>
        </p:nvSpPr>
        <p:spPr>
          <a:xfrm>
            <a:off x="6748188" y="334451"/>
            <a:ext cx="2990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'a' means append mode</a:t>
            </a:r>
          </a:p>
        </p:txBody>
      </p:sp>
    </p:spTree>
    <p:extLst>
      <p:ext uri="{BB962C8B-B14F-4D97-AF65-F5344CB8AC3E}">
        <p14:creationId xmlns:p14="http://schemas.microsoft.com/office/powerpoint/2010/main" val="342639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32D2-F596-B948-AE16-361388DD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file, line by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E96B-8C3D-EE4F-9B06-863BAC771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6650" cy="4351338"/>
          </a:xfrm>
        </p:spPr>
        <p:txBody>
          <a:bodyPr/>
          <a:lstStyle/>
          <a:p>
            <a:r>
              <a:rPr lang="en-US" dirty="0"/>
              <a:t>Note 'r' mode</a:t>
            </a:r>
          </a:p>
          <a:p>
            <a:r>
              <a:rPr lang="en-US" dirty="0"/>
              <a:t>Can iterate over the file object - so you can process one line at a time</a:t>
            </a:r>
          </a:p>
          <a:p>
            <a:endParaRPr lang="en-US" dirty="0"/>
          </a:p>
          <a:p>
            <a:r>
              <a:rPr lang="en-US" dirty="0"/>
              <a:t>Note you get the newline characters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567CB-89B0-4F4A-BB3D-44DDE377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602-326F-0D40-87CB-E1BB611393C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8EE6F-63DE-FA44-B934-7FB77ED9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2045844"/>
            <a:ext cx="7167196" cy="29781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473361-C599-D741-8CC2-2CD3BA5FBE33}"/>
              </a:ext>
            </a:extLst>
          </p:cNvPr>
          <p:cNvCxnSpPr>
            <a:cxnSpLocks/>
          </p:cNvCxnSpPr>
          <p:nvPr/>
        </p:nvCxnSpPr>
        <p:spPr>
          <a:xfrm>
            <a:off x="10287000" y="1345516"/>
            <a:ext cx="533400" cy="84523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F8D63E-DBDC-844D-81E9-D3C9E130F70F}"/>
              </a:ext>
            </a:extLst>
          </p:cNvPr>
          <p:cNvSpPr txBox="1"/>
          <p:nvPr/>
        </p:nvSpPr>
        <p:spPr>
          <a:xfrm>
            <a:off x="8610600" y="391409"/>
            <a:ext cx="2440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'r' means read mode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397454-04A4-C94E-BAC1-F000C24A9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4338193"/>
            <a:ext cx="2211998" cy="2095577"/>
          </a:xfrm>
          <a:prstGeom prst="rect">
            <a:avLst/>
          </a:prstGeom>
          <a:ln w="762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349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7687</TotalTime>
  <Words>1208</Words>
  <Application>Microsoft Macintosh PowerPoint</Application>
  <PresentationFormat>Widescreen</PresentationFormat>
  <Paragraphs>177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Calibri Regular</vt:lpstr>
      <vt:lpstr>Consolas</vt:lpstr>
      <vt:lpstr>Office Theme</vt:lpstr>
      <vt:lpstr>1150 Programming Logic</vt:lpstr>
      <vt:lpstr>Files</vt:lpstr>
      <vt:lpstr>Writing and reading text files</vt:lpstr>
      <vt:lpstr>Write a text file </vt:lpstr>
      <vt:lpstr>Modify your file</vt:lpstr>
      <vt:lpstr>Writing \n</vt:lpstr>
      <vt:lpstr>Run your program again</vt:lpstr>
      <vt:lpstr>Append mode</vt:lpstr>
      <vt:lpstr>Reading a file, line by line</vt:lpstr>
      <vt:lpstr>Reading a file, line by line</vt:lpstr>
      <vt:lpstr>Reading all the lines with read()</vt:lpstr>
      <vt:lpstr>Reading all the lines with readlines()</vt:lpstr>
      <vt:lpstr>line by line vs. reading all the lines</vt:lpstr>
      <vt:lpstr>Reading - error if file not found</vt:lpstr>
      <vt:lpstr>Error handling</vt:lpstr>
      <vt:lpstr>PowerPoint Presentation</vt:lpstr>
      <vt:lpstr>Writing the new lines</vt:lpstr>
      <vt:lpstr>state wish list</vt:lpstr>
      <vt:lpstr>state wish list with error handling</vt:lpstr>
      <vt:lpstr>os module, listing files and directories </vt:lpstr>
      <vt:lpstr>Finding the current working directory</vt:lpstr>
      <vt:lpstr>Making a new directory</vt:lpstr>
      <vt:lpstr>Try running your program twice</vt:lpstr>
      <vt:lpstr>Fix - try-except blocks</vt:lpstr>
      <vt:lpstr>Writing to files somewhere else</vt:lpstr>
      <vt:lpstr>File properties</vt:lpstr>
      <vt:lpstr>Writing a quote to a file in the quotes directory</vt:lpstr>
      <vt:lpstr>Your turn</vt:lpstr>
      <vt:lpstr>Saving variables with shelve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Logic and Design</dc:title>
  <dc:creator>Microsoft Office User</dc:creator>
  <cp:lastModifiedBy>Clara James</cp:lastModifiedBy>
  <cp:revision>114</cp:revision>
  <cp:lastPrinted>2018-07-24T13:17:35Z</cp:lastPrinted>
  <dcterms:created xsi:type="dcterms:W3CDTF">2018-04-09T02:35:29Z</dcterms:created>
  <dcterms:modified xsi:type="dcterms:W3CDTF">2019-02-04T02:16:15Z</dcterms:modified>
</cp:coreProperties>
</file>