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4" r:id="rId3"/>
    <p:sldId id="303" r:id="rId4"/>
    <p:sldId id="305" r:id="rId5"/>
    <p:sldId id="261" r:id="rId6"/>
    <p:sldId id="262" r:id="rId7"/>
    <p:sldId id="257" r:id="rId8"/>
    <p:sldId id="258" r:id="rId9"/>
    <p:sldId id="259" r:id="rId10"/>
    <p:sldId id="263" r:id="rId11"/>
    <p:sldId id="265" r:id="rId12"/>
    <p:sldId id="266" r:id="rId13"/>
    <p:sldId id="267" r:id="rId14"/>
    <p:sldId id="268" r:id="rId15"/>
    <p:sldId id="264" r:id="rId16"/>
    <p:sldId id="269" r:id="rId17"/>
    <p:sldId id="272" r:id="rId18"/>
    <p:sldId id="270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90" r:id="rId35"/>
    <p:sldId id="289" r:id="rId36"/>
    <p:sldId id="291" r:id="rId37"/>
    <p:sldId id="306" r:id="rId38"/>
    <p:sldId id="293" r:id="rId39"/>
    <p:sldId id="296" r:id="rId40"/>
    <p:sldId id="294" r:id="rId41"/>
    <p:sldId id="297" r:id="rId42"/>
    <p:sldId id="298" r:id="rId43"/>
    <p:sldId id="299" r:id="rId44"/>
    <p:sldId id="300" r:id="rId45"/>
    <p:sldId id="301" r:id="rId46"/>
    <p:sldId id="302" r:id="rId47"/>
    <p:sldId id="307" r:id="rId48"/>
    <p:sldId id="30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4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2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1BFD-E9EE-874A-94B5-EF83ED089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B7121-4336-7B4F-9E5B-4BF8ADA22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215A7-926A-4A41-931E-1C2FB54D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F4EF-9108-9447-850C-41FC4685277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2252-9ABF-F945-BDCC-63F12A24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A05E8-2E70-5C42-98D3-51C41704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D48A-EF2E-1641-8B36-80A34FAA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2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0C8A-8A9F-F844-A2FF-921C990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AA82D-654B-F242-B499-35FA91F87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6B3C-8A44-D943-8CFF-89402F2A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F4EF-9108-9447-850C-41FC4685277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54D1-7C6C-9743-A082-FFD79F79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A7C2-40AB-2C4B-AE50-0058BB41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D48A-EF2E-1641-8B36-80A34FAA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D9A8D-8C1E-F54D-889C-0E6D54984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B9742-36BF-FF47-B1B2-E6D9127AD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CB1F6-52CA-C84E-87BD-41D1579E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F4EF-9108-9447-850C-41FC4685277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F4734-4BBB-C94A-984F-9D9E0169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A538-AC7A-6C4F-AC4E-7007BBBA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D48A-EF2E-1641-8B36-80A34FAA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776D-7426-814F-81B7-F4F70A49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B266D-C612-B44B-90AB-33251B908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19C68-4B85-334C-A3F8-48803FB1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F4EF-9108-9447-850C-41FC4685277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61C32-07C6-8645-903F-D9770983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7B18-5EF6-EE43-A9F2-4BC98921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D48A-EF2E-1641-8B36-80A34FAA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4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C8B1-FB8D-D245-87BF-6DE8BD42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72F7C-68FA-4D4A-9984-B4287F841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FBE66-2D53-D04E-B83E-D1406BE8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F4EF-9108-9447-850C-41FC4685277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E408-3C0D-DA40-A89F-87014A6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CD94-DAF5-134A-9381-507344C3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D48A-EF2E-1641-8B36-80A34FAA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5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D40C-25C4-1744-B2FA-4F3C842B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F993-61CB-2540-B33C-913BD1E4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A4F7D-8D18-254A-B5E1-EC6F46762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38B63-06FE-0D4F-96BE-7DABCA97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F4EF-9108-9447-850C-41FC4685277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F727B-72CE-494A-9B2E-F68B7224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0E390-78AC-AD4D-B684-F49CB3EB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D48A-EF2E-1641-8B36-80A34FAA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9583-4EB3-7A4C-B7A6-91F76110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0083E-A2A3-0E41-9E9D-91D67EFE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1CFF1-2457-BD47-A210-EE4BFE961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DFF46-A5BC-5E44-B0D1-A7BD2F6CA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B7C92-8CCF-554A-A348-194283161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98169-7A71-4D44-A7C7-3133F4B3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F4EF-9108-9447-850C-41FC4685277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40700-AF4C-FF4C-AB8A-B09AE3A8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1A4ED-06C2-9241-B668-788197DC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D48A-EF2E-1641-8B36-80A34FAA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11F7-8445-9D48-B075-30124A48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C5293-825D-A348-BE26-15A68BFD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F4EF-9108-9447-850C-41FC4685277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362F6-ABDF-634E-B682-793805B3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3FCD1-52C7-3E48-94AE-B7E64DBE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D48A-EF2E-1641-8B36-80A34FAA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1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184D1-2B73-5C4F-91C7-7D2BACA5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F4EF-9108-9447-850C-41FC4685277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8995A-B12C-D746-8A82-493BFF06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75BD0-E5EB-2E4B-B7C2-1DA008C7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D48A-EF2E-1641-8B36-80A34FAA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ED58-7C2B-4348-9E08-8DCD11BC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5C13-C3D3-E34E-A934-8788A1E59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F6A02-F8A8-A941-98D5-EE26CF7FA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D6C52-76F6-5C4C-A92A-80343554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F4EF-9108-9447-850C-41FC4685277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C73D5-15EC-C245-B1A2-8C1541B5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1DFEC-776F-6E4E-8F66-98272149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D48A-EF2E-1641-8B36-80A34FAA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5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F34B-30D9-3D4B-A7C3-35334A10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5D66D-2980-7B4C-AC89-CB44E2C8F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67B06-202B-EA4B-A1EC-AD5729D16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54E2A-B554-EB41-BE0E-327C0F18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F4EF-9108-9447-850C-41FC4685277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E96B5-E2D7-5743-8035-84E63BA6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D5F54-5CDB-EE49-A225-C8CADB58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D48A-EF2E-1641-8B36-80A34FAA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5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6ED68-D59D-E14F-8AF1-DE50A1CD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68531-C246-734B-8704-579D2E344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AAD83-B488-8744-A328-704CEA027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EF4EF-9108-9447-850C-41FC4685277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4F47B-6195-ED4B-A197-F44007C1C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127A2-2548-534D-95F9-335991139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BD48A-EF2E-1641-8B36-80A34FAA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ctc-studentservices.custhelp.com/app/answers/detail/a_id/464/related/1" TargetMode="External"/><Relationship Id="rId2" Type="http://schemas.openxmlformats.org/officeDocument/2006/relationships/hyperlink" Target="http://mctc-studentservices.custhelp.com/app/answers/detail/a_id/456/~/onedrive-for-busin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ctc-studentservices.custhelp.com/app/answers/detail/a_id/468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docx.readthedocs.io/en/lates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claraj/ProgrammingLogic1150Examples/blob/master/11_word_excel/IT_Sample_Resume.docx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pyxl.readthedocs.io/en/stable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claraj/ProgrammingLogic1150Examples/blob/master/11_word_excel/ITEC_Courses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8D4A-04CF-1444-B49A-48941510E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C9ACF-6E5E-3748-97E4-CA2EB1668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with Excel and Word Files</a:t>
            </a:r>
          </a:p>
          <a:p>
            <a:r>
              <a:rPr lang="en-US" dirty="0"/>
              <a:t>Creating and Reading Microsoft Office Documents</a:t>
            </a:r>
          </a:p>
        </p:txBody>
      </p:sp>
    </p:spTree>
    <p:extLst>
      <p:ext uri="{BB962C8B-B14F-4D97-AF65-F5344CB8AC3E}">
        <p14:creationId xmlns:p14="http://schemas.microsoft.com/office/powerpoint/2010/main" val="2558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1D6A-2FC5-0543-8D34-8BB0438A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Excel file into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2B5D-C143-7546-873C-B74FB00B7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9810" cy="4351338"/>
          </a:xfrm>
        </p:spPr>
        <p:txBody>
          <a:bodyPr/>
          <a:lstStyle/>
          <a:p>
            <a:r>
              <a:rPr lang="en-US" dirty="0"/>
              <a:t>Load worksheet</a:t>
            </a:r>
          </a:p>
          <a:p>
            <a:r>
              <a:rPr lang="en-US" dirty="0"/>
              <a:t>Get sheet names</a:t>
            </a:r>
          </a:p>
          <a:p>
            <a:r>
              <a:rPr lang="en-US" dirty="0"/>
              <a:t>What sheets does this workbook have?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B951C-08A4-4B42-AC72-6E647CFAB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4" y="3501965"/>
            <a:ext cx="10000488" cy="2923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D8B6E0-EB3F-ED48-AF2C-E2F4CE0A7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428" y="2582111"/>
            <a:ext cx="4069588" cy="5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5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33AF-668B-7C4D-B252-966E6B38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70BE-2D94-8047-A4C5-0B77A5199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workbook.active</a:t>
            </a:r>
            <a:r>
              <a:rPr lang="en-US" dirty="0"/>
              <a:t> returns the first worksheet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E22B5-36C6-D04D-B1AA-74A31E72E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25" y="2626106"/>
            <a:ext cx="9904004" cy="368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1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852F-2D2E-9043-8511-6605C2AB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 from individual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82D13-91D0-3D4D-A5E4-3F1FB905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6312788"/>
            <a:ext cx="7818120" cy="528638"/>
          </a:xfrm>
        </p:spPr>
        <p:txBody>
          <a:bodyPr/>
          <a:lstStyle/>
          <a:p>
            <a:r>
              <a:rPr lang="en-US" dirty="0"/>
              <a:t>Your turn: can you get the data from cell B4?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3E8FE-6A64-A844-A0D8-6D60B0B5C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56" y="1542077"/>
            <a:ext cx="10000488" cy="46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9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EDE2-0568-8A40-867F-B1DF8540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50360" cy="2048891"/>
          </a:xfrm>
        </p:spPr>
        <p:txBody>
          <a:bodyPr/>
          <a:lstStyle/>
          <a:p>
            <a:r>
              <a:rPr lang="en-US" dirty="0"/>
              <a:t>Loop over all data from a column or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B833-828F-3941-A5FB-89E2FBDE3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279"/>
            <a:ext cx="4150360" cy="3555683"/>
          </a:xfrm>
        </p:spPr>
        <p:txBody>
          <a:bodyPr/>
          <a:lstStyle/>
          <a:p>
            <a:r>
              <a:rPr lang="en-US" dirty="0"/>
              <a:t>Notice nested loops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73956-D3AE-B244-9D19-FDF27196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0" y="253238"/>
            <a:ext cx="6365240" cy="625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1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090-0355-574B-9E63-B25D5011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one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C5126-1431-3A44-BA18-04ACB0B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43912" cy="4351338"/>
          </a:xfrm>
        </p:spPr>
        <p:txBody>
          <a:bodyPr/>
          <a:lstStyle/>
          <a:p>
            <a:r>
              <a:rPr lang="en-US" dirty="0"/>
              <a:t>Your turn: Can you modify this code to print all the class codes from column B?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ACDEE-BEF7-0842-A9E5-CBBD599D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688910"/>
            <a:ext cx="8200620" cy="462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33E4-4F5F-4F4C-AC1F-FF90720F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another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D2DDA-78D8-AD42-8DDF-C89C766D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by name, from the workbook object</a:t>
            </a:r>
          </a:p>
          <a:p>
            <a:r>
              <a:rPr lang="en-US" dirty="0"/>
              <a:t>Syntax is like reading from dictionaries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EE808-E5F3-414E-9834-717CAF27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566" y="3093244"/>
            <a:ext cx="7540208" cy="321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1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D446-D96B-4940-98F7-564A810B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Excel Spreadsheets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FE48-7C9F-4941-88A6-1E9B4A3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Python file </a:t>
            </a:r>
          </a:p>
          <a:p>
            <a:r>
              <a:rPr lang="en-US" dirty="0"/>
              <a:t>Replace the example lists with your own favorite foods, favorite colors</a:t>
            </a:r>
          </a:p>
          <a:p>
            <a:r>
              <a:rPr lang="en-US" dirty="0"/>
              <a:t>We'll write this data to a new spreadsheet workbook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7EDBA-053C-214C-8567-6C55F9CDE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65" y="3638042"/>
            <a:ext cx="10495235" cy="28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7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EDDD-392A-274D-BDC1-0941124A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Excel or Word on your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AA51-5D6D-DB4F-80EB-2B9DA065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Upload your file to your student OneDrive account</a:t>
            </a:r>
          </a:p>
          <a:p>
            <a:r>
              <a:rPr lang="en-US" dirty="0"/>
              <a:t>Log in to your student email and look for the OneDrive icon</a:t>
            </a:r>
          </a:p>
          <a:p>
            <a:r>
              <a:rPr lang="en-US" dirty="0"/>
              <a:t>Can view Excel and Word files in your browser 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http://mctc-studentservices.custhelp.com/app/answers/detail/a_id/456/~/onedrive-for-business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get Word and Excel for free</a:t>
            </a:r>
          </a:p>
          <a:p>
            <a:r>
              <a:rPr lang="en-US" dirty="0"/>
              <a:t>PCs: </a:t>
            </a:r>
            <a:r>
              <a:rPr lang="en-US" dirty="0">
                <a:hlinkClick r:id="rId3"/>
              </a:rPr>
              <a:t>http://mctc-studentservices.custhelp.com/app/answers/detail/a_id/464/related/1</a:t>
            </a:r>
            <a:endParaRPr lang="en-US" dirty="0"/>
          </a:p>
          <a:p>
            <a:r>
              <a:rPr lang="en-US" dirty="0"/>
              <a:t>Mac users: </a:t>
            </a:r>
            <a:r>
              <a:rPr lang="en-US" dirty="0">
                <a:hlinkClick r:id="rId4"/>
              </a:rPr>
              <a:t>http://mctc-studentservices.custhelp.com/app/answers/detail/a_id/468/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7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E51E-DF9C-BE44-A0D8-95B249C7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this to your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8FDD-7B7B-8843-89A1-A609969FF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599944" cy="46727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workbook</a:t>
            </a:r>
          </a:p>
          <a:p>
            <a:r>
              <a:rPr lang="en-US" dirty="0"/>
              <a:t>Select the worksheet to write data to </a:t>
            </a:r>
          </a:p>
          <a:p>
            <a:r>
              <a:rPr lang="en-US" dirty="0"/>
              <a:t>Use the cell method to set data in a cell</a:t>
            </a:r>
          </a:p>
          <a:p>
            <a:r>
              <a:rPr lang="en-US" dirty="0"/>
              <a:t>Rows and columns are counted from 1!</a:t>
            </a:r>
          </a:p>
          <a:p>
            <a:r>
              <a:rPr lang="en-US" dirty="0"/>
              <a:t>Save workbook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C9C88-14AC-D041-A6A4-DB7D5096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568" y="1656524"/>
            <a:ext cx="8188084" cy="468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9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B2DF-42AD-5448-9ABD-4CD17B7F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using the cell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1A40-04C9-9547-A181-61CDE947E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arguments are (row, column, data) </a:t>
            </a:r>
          </a:p>
          <a:p>
            <a:r>
              <a:rPr lang="en-US" dirty="0"/>
              <a:t>Rows and columns are counted from 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99DEA-A12A-8941-BF69-94572D29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92" y="4202893"/>
            <a:ext cx="8958580" cy="118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9E0E-8CAA-9B43-BF88-721E7926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and Excel are very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D7B54-B2D8-3448-A06F-4B96B2AB3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likely to you'll need to use with either or both of these in school, and at work</a:t>
            </a:r>
          </a:p>
          <a:p>
            <a:r>
              <a:rPr lang="en-US" dirty="0"/>
              <a:t>Creating, or using data from documents and spreadsheets</a:t>
            </a:r>
          </a:p>
          <a:p>
            <a:endParaRPr lang="en-US" dirty="0"/>
          </a:p>
          <a:p>
            <a:r>
              <a:rPr lang="en-US" dirty="0"/>
              <a:t>Being able to manipulate these programmatically can be very helpful</a:t>
            </a:r>
          </a:p>
          <a:p>
            <a:pPr lvl="1"/>
            <a:r>
              <a:rPr lang="en-US" dirty="0"/>
              <a:t>Automating repetitive tasks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54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B592-9A71-A049-9C7E-A30A91FB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code – set the worksheet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8EA7-432A-0845-A0B1-7D5A3366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408" y="1825625"/>
            <a:ext cx="3593922" cy="12833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Run and test </a:t>
            </a:r>
          </a:p>
          <a:p>
            <a:r>
              <a:rPr lang="en-US" dirty="0"/>
              <a:t>Confirm the sheet's name is 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211E1-AD46-5B4F-B6DA-8A5E9D0F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527556"/>
            <a:ext cx="7395109" cy="4763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6AFFD8-D0F7-8643-A5CD-4C23397B9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330" y="3336036"/>
            <a:ext cx="4064000" cy="3314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D6613E-C359-0D4B-A052-F4BAF2CB9DDF}"/>
              </a:ext>
            </a:extLst>
          </p:cNvPr>
          <p:cNvCxnSpPr/>
          <p:nvPr/>
        </p:nvCxnSpPr>
        <p:spPr>
          <a:xfrm flipH="1">
            <a:off x="4888992" y="4291584"/>
            <a:ext cx="1328928" cy="18288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1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FB97-30C5-C24D-8D0B-33A916AD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365125"/>
            <a:ext cx="3499104" cy="2195195"/>
          </a:xfrm>
        </p:spPr>
        <p:txBody>
          <a:bodyPr>
            <a:normAutofit fontScale="90000"/>
          </a:bodyPr>
          <a:lstStyle/>
          <a:p>
            <a:r>
              <a:rPr lang="en-US" dirty="0"/>
              <a:t>Modify code – add a title to the column in the first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6FEA2-FAA1-3A45-AE8D-C3DC057ED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8959"/>
            <a:ext cx="3441192" cy="3068003"/>
          </a:xfrm>
        </p:spPr>
        <p:txBody>
          <a:bodyPr/>
          <a:lstStyle/>
          <a:p>
            <a:r>
              <a:rPr lang="en-US" dirty="0"/>
              <a:t>Notice the row argument has changed – have to add on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6E29A-83B5-7545-AE34-5CF8620E7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654" y="477012"/>
            <a:ext cx="7575082" cy="599694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D9D572-3521-BE4F-B3F3-B07603515363}"/>
              </a:ext>
            </a:extLst>
          </p:cNvPr>
          <p:cNvCxnSpPr>
            <a:cxnSpLocks/>
          </p:cNvCxnSpPr>
          <p:nvPr/>
        </p:nvCxnSpPr>
        <p:spPr>
          <a:xfrm flipH="1" flipV="1">
            <a:off x="7955280" y="5596746"/>
            <a:ext cx="957072" cy="70651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779EE8-14A2-CC45-BB3E-229AFBD19540}"/>
              </a:ext>
            </a:extLst>
          </p:cNvPr>
          <p:cNvCxnSpPr/>
          <p:nvPr/>
        </p:nvCxnSpPr>
        <p:spPr>
          <a:xfrm flipH="1">
            <a:off x="9284208" y="4411312"/>
            <a:ext cx="1328928" cy="18288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26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F5A8-3F62-6B4E-B597-8A4C57FC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write the favorite color list to the second column?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A18D-8B3D-504E-8967-ABBDF75D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5519"/>
            <a:ext cx="10515600" cy="3921443"/>
          </a:xfrm>
        </p:spPr>
        <p:txBody>
          <a:bodyPr/>
          <a:lstStyle/>
          <a:p>
            <a:r>
              <a:rPr lang="en-US" dirty="0"/>
              <a:t>The first cell in the column should be "Favorite colors"</a:t>
            </a:r>
          </a:p>
          <a:p>
            <a:r>
              <a:rPr lang="en-US" dirty="0"/>
              <a:t>Your saved spreadsheet should look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1E620-A0CD-B243-8C37-A937F37B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366" y="3617086"/>
            <a:ext cx="3553904" cy="23569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3949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540C-7749-3C41-9723-224F33C0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add this before saving the workbook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5CC5-3C1E-3D4A-AF13-A13DFEA6C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2831"/>
            <a:ext cx="7062216" cy="1044131"/>
          </a:xfrm>
        </p:spPr>
        <p:txBody>
          <a:bodyPr/>
          <a:lstStyle/>
          <a:p>
            <a:r>
              <a:rPr lang="en-US" dirty="0"/>
              <a:t> There's no requirement to have the same length of data in the lists, or columns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8D3D7-06E7-AE4B-88AD-5F5243875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4" y="1690688"/>
            <a:ext cx="9128282" cy="3156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530592-171C-7B49-96D6-CB30AEFBE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162" y="4982591"/>
            <a:ext cx="2451100" cy="1625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5548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F446-06EE-6341-A82A-1365D7F3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477"/>
            <a:ext cx="4172712" cy="2097659"/>
          </a:xfrm>
        </p:spPr>
        <p:txBody>
          <a:bodyPr/>
          <a:lstStyle/>
          <a:p>
            <a:r>
              <a:rPr lang="en-US" dirty="0"/>
              <a:t>Writing a dictionary to a spreadsheet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EC6E-097E-9948-BEC2-38374E094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410904"/>
            <a:ext cx="4599432" cy="3543491"/>
          </a:xfrm>
        </p:spPr>
        <p:txBody>
          <a:bodyPr>
            <a:normAutofit/>
          </a:bodyPr>
          <a:lstStyle/>
          <a:p>
            <a:r>
              <a:rPr lang="en-US" dirty="0"/>
              <a:t>Run and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Working? See next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243D2-FCCA-D040-A331-CFD2CC728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054" y="259080"/>
            <a:ext cx="6493882" cy="6288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E6062A-57B0-6849-A3CF-9197B1DA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436" y="3403092"/>
            <a:ext cx="1943100" cy="1435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927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D860-ED2B-CC44-8288-E695D39B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B12F-C9EF-2640-91E7-E0DE1DA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21" y="1837982"/>
            <a:ext cx="5693202" cy="4351338"/>
          </a:xfrm>
        </p:spPr>
        <p:txBody>
          <a:bodyPr/>
          <a:lstStyle/>
          <a:p>
            <a:r>
              <a:rPr lang="en-US" dirty="0"/>
              <a:t>Modify this code so the first cell in the first column says "Day" </a:t>
            </a:r>
          </a:p>
          <a:p>
            <a:r>
              <a:rPr lang="en-US" dirty="0"/>
              <a:t>The first cell in the second column says "Temperature (F)"</a:t>
            </a:r>
          </a:p>
          <a:p>
            <a:r>
              <a:rPr lang="en-US" dirty="0"/>
              <a:t>The rest of the data should be written to the column</a:t>
            </a:r>
          </a:p>
          <a:p>
            <a:r>
              <a:rPr lang="en-US" dirty="0"/>
              <a:t>Change the sheet title to "Daily Temperatures"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A3B5F-719B-3A4A-88DA-A02087099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218" y="1690688"/>
            <a:ext cx="3314700" cy="3556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8A7B7D-D1D2-4647-A892-11493B337BF7}"/>
              </a:ext>
            </a:extLst>
          </p:cNvPr>
          <p:cNvCxnSpPr>
            <a:cxnSpLocks/>
          </p:cNvCxnSpPr>
          <p:nvPr/>
        </p:nvCxnSpPr>
        <p:spPr>
          <a:xfrm>
            <a:off x="7022592" y="2840800"/>
            <a:ext cx="1011936" cy="19500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88D983-8376-5847-822F-45480E1AA20D}"/>
              </a:ext>
            </a:extLst>
          </p:cNvPr>
          <p:cNvCxnSpPr>
            <a:cxnSpLocks/>
          </p:cNvCxnSpPr>
          <p:nvPr/>
        </p:nvCxnSpPr>
        <p:spPr>
          <a:xfrm flipH="1" flipV="1">
            <a:off x="9497568" y="4943856"/>
            <a:ext cx="377952" cy="13350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60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0449-130C-2A46-AD65-E995498B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D65D-FE27-E84E-A84F-9E09A604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9416" cy="4351338"/>
          </a:xfrm>
        </p:spPr>
        <p:txBody>
          <a:bodyPr/>
          <a:lstStyle/>
          <a:p>
            <a:r>
              <a:rPr lang="en-US" dirty="0"/>
              <a:t>Set title </a:t>
            </a:r>
          </a:p>
          <a:p>
            <a:r>
              <a:rPr lang="en-US" dirty="0"/>
              <a:t>Write text in first row of each column</a:t>
            </a:r>
          </a:p>
          <a:p>
            <a:r>
              <a:rPr lang="en-US" dirty="0"/>
              <a:t>Add 2 to the index in the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1FC6E-0531-4440-A73F-5A9F1C18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26" y="229870"/>
            <a:ext cx="5399278" cy="65311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6C3B71-4903-1A41-B589-51172D564700}"/>
              </a:ext>
            </a:extLst>
          </p:cNvPr>
          <p:cNvCxnSpPr/>
          <p:nvPr/>
        </p:nvCxnSpPr>
        <p:spPr>
          <a:xfrm flipH="1">
            <a:off x="8155178" y="4134408"/>
            <a:ext cx="1328928" cy="18288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2BA098-DE09-ED4E-ABA8-40E37C147868}"/>
              </a:ext>
            </a:extLst>
          </p:cNvPr>
          <p:cNvCxnSpPr/>
          <p:nvPr/>
        </p:nvCxnSpPr>
        <p:spPr>
          <a:xfrm flipH="1">
            <a:off x="9401810" y="3639312"/>
            <a:ext cx="1328928" cy="18288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732187-05C3-6F40-95B6-AA012293C7F8}"/>
              </a:ext>
            </a:extLst>
          </p:cNvPr>
          <p:cNvCxnSpPr/>
          <p:nvPr/>
        </p:nvCxnSpPr>
        <p:spPr>
          <a:xfrm flipH="1">
            <a:off x="9485376" y="4376928"/>
            <a:ext cx="1328928" cy="18288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7329B2-04FC-8743-B797-21109AF4C11B}"/>
              </a:ext>
            </a:extLst>
          </p:cNvPr>
          <p:cNvCxnSpPr>
            <a:cxnSpLocks/>
          </p:cNvCxnSpPr>
          <p:nvPr/>
        </p:nvCxnSpPr>
        <p:spPr>
          <a:xfrm flipH="1">
            <a:off x="7315200" y="5205984"/>
            <a:ext cx="1267968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930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2B53-FF8A-FE40-A63A-97E72E06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E016-937D-F34F-8610-E60C721ED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and Writing word documents with python-</a:t>
            </a:r>
            <a:r>
              <a:rPr lang="en-US" dirty="0" err="1"/>
              <a:t>docx</a:t>
            </a:r>
            <a:endParaRPr lang="en-US" dirty="0"/>
          </a:p>
          <a:p>
            <a:r>
              <a:rPr lang="en-US" dirty="0">
                <a:hlinkClick r:id="rId2"/>
              </a:rPr>
              <a:t>https://python-docx.readthedocs.io/en/latest/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82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D3F1-0819-804B-A407-174B008E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python-</a:t>
            </a:r>
            <a:r>
              <a:rPr lang="en-US" dirty="0" err="1"/>
              <a:t>docx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2607-F4B7-CF41-9BDA-1E1D2864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install this manually </a:t>
            </a:r>
          </a:p>
          <a:p>
            <a:r>
              <a:rPr lang="en-US" dirty="0"/>
              <a:t>Select Preferences or Settings from the main PyCharm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A5451-8106-FC4D-9876-BF4CD7A7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40" y="3218105"/>
            <a:ext cx="36068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13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5B5D-6E17-B341-B5DD-7FBA99DF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your project from the left hand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7545-7E47-8E48-B472-3D68821B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Click on Project Interpreter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199F1-5631-D045-AACB-CBF318604EB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8712" y="2213301"/>
            <a:ext cx="6576822" cy="44619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13A5A7-F108-D742-B56C-64B452285A88}"/>
              </a:ext>
            </a:extLst>
          </p:cNvPr>
          <p:cNvCxnSpPr/>
          <p:nvPr/>
        </p:nvCxnSpPr>
        <p:spPr>
          <a:xfrm flipH="1">
            <a:off x="8278746" y="2924811"/>
            <a:ext cx="1328928" cy="18288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6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84FF-C9F3-5C4C-93D1-FB4CE64A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444"/>
            <a:ext cx="10515600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8903-984E-6C42-9F38-8405C60A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507573"/>
            <a:ext cx="5816199" cy="4351338"/>
          </a:xfrm>
        </p:spPr>
        <p:txBody>
          <a:bodyPr/>
          <a:lstStyle/>
          <a:p>
            <a:r>
              <a:rPr lang="en-US" dirty="0"/>
              <a:t>Syllabus schedule - generate a table for a semester with the correct dates in the second column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F26774-C92C-EC41-B71C-03C96414407A}"/>
              </a:ext>
            </a:extLst>
          </p:cNvPr>
          <p:cNvSpPr txBox="1">
            <a:spLocks/>
          </p:cNvSpPr>
          <p:nvPr/>
        </p:nvSpPr>
        <p:spPr>
          <a:xfrm>
            <a:off x="6380189" y="1507573"/>
            <a:ext cx="49736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ITEC Schedule conflict finder, built from an Excel spreadsheet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52B57-50FF-2949-84CD-5F8A54600E8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0473" y="2677266"/>
            <a:ext cx="3566370" cy="381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C987AE-5DBA-0743-9000-0B08C2AE3A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6614" y="2677265"/>
            <a:ext cx="4807186" cy="3481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DE8BD3-76C2-5748-A5AD-C74DC3CC53F8}"/>
              </a:ext>
            </a:extLst>
          </p:cNvPr>
          <p:cNvSpPr txBox="1"/>
          <p:nvPr/>
        </p:nvSpPr>
        <p:spPr>
          <a:xfrm>
            <a:off x="0" y="6581001"/>
            <a:ext cx="436193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Yes, I have heard of macros… but Python is easier to write IMO</a:t>
            </a:r>
          </a:p>
        </p:txBody>
      </p:sp>
    </p:spTree>
    <p:extLst>
      <p:ext uri="{BB962C8B-B14F-4D97-AF65-F5344CB8AC3E}">
        <p14:creationId xmlns:p14="http://schemas.microsoft.com/office/powerpoint/2010/main" val="1602842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B58-4E17-3F47-B98E-BFA8951C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the +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6384-B442-A740-9AE0-D0922BDF0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7217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Your list of packages may be different to mine, but that doesn't matter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4EE4E-85C9-144B-8CC1-106D78D3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191" y="1578713"/>
            <a:ext cx="5980835" cy="454690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427D4-74D4-5E4B-B4AE-1EB01E40D26F}"/>
              </a:ext>
            </a:extLst>
          </p:cNvPr>
          <p:cNvCxnSpPr>
            <a:cxnSpLocks/>
          </p:cNvCxnSpPr>
          <p:nvPr/>
        </p:nvCxnSpPr>
        <p:spPr>
          <a:xfrm flipV="1">
            <a:off x="3373394" y="5244045"/>
            <a:ext cx="1381321" cy="21764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507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5C9-0F89-4E4F-92B7-BFEA908A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python-</a:t>
            </a:r>
            <a:r>
              <a:rPr lang="en-US" dirty="0" err="1"/>
              <a:t>docx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1D39-47C4-6F45-8F4B-AC15E299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b="1" dirty="0"/>
              <a:t>python-</a:t>
            </a:r>
            <a:r>
              <a:rPr lang="en-US" b="1" dirty="0" err="1"/>
              <a:t>docx</a:t>
            </a:r>
            <a:r>
              <a:rPr lang="en-US" b="1" dirty="0"/>
              <a:t> </a:t>
            </a:r>
          </a:p>
          <a:p>
            <a:r>
              <a:rPr lang="en-US" dirty="0"/>
              <a:t>Click Install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5A9B0-AF7D-3149-A4E5-2A3C0FEF0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92" y="2921000"/>
            <a:ext cx="8991600" cy="3937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E58874-E4E6-114D-837E-D1767D968CF4}"/>
              </a:ext>
            </a:extLst>
          </p:cNvPr>
          <p:cNvCxnSpPr>
            <a:cxnSpLocks/>
          </p:cNvCxnSpPr>
          <p:nvPr/>
        </p:nvCxnSpPr>
        <p:spPr>
          <a:xfrm>
            <a:off x="481914" y="5758249"/>
            <a:ext cx="1435278" cy="736531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B8F9-F069-364D-995E-7E7FDB57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Python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647C-82B0-3344-932C-05E39D27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 the example word document from</a:t>
            </a:r>
          </a:p>
          <a:p>
            <a:r>
              <a:rPr lang="en-US" dirty="0">
                <a:hlinkClick r:id="rId2"/>
              </a:rPr>
              <a:t>https://github.com/claraj/ProgrammingLogic1150Examples/blob/master/11_word_excel/IT_Sample_Resume.docx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Or, use any Word </a:t>
            </a:r>
          </a:p>
          <a:p>
            <a:pPr marL="0" indent="0">
              <a:buNone/>
            </a:pPr>
            <a:r>
              <a:rPr lang="en-US" dirty="0"/>
              <a:t>document of your own</a:t>
            </a:r>
          </a:p>
          <a:p>
            <a:endParaRPr lang="en-US" dirty="0"/>
          </a:p>
          <a:p>
            <a:r>
              <a:rPr lang="en-US" dirty="0"/>
              <a:t>Copy the Word file to your project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F22BB-D9CF-B74F-A9C0-C2B585749C7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9460" y="3392191"/>
            <a:ext cx="5769748" cy="184140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391D13-CE21-AE4D-9282-06A40B13B1F7}"/>
              </a:ext>
            </a:extLst>
          </p:cNvPr>
          <p:cNvCxnSpPr>
            <a:cxnSpLocks/>
          </p:cNvCxnSpPr>
          <p:nvPr/>
        </p:nvCxnSpPr>
        <p:spPr>
          <a:xfrm>
            <a:off x="8612659" y="2956457"/>
            <a:ext cx="1816444" cy="188647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51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3A8C-E56F-F540-AC11-B4702722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Python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EF33-A2FF-EF48-B852-FAD90408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59" y="1825625"/>
            <a:ext cx="2829697" cy="4785240"/>
          </a:xfrm>
        </p:spPr>
        <p:txBody>
          <a:bodyPr>
            <a:normAutofit/>
          </a:bodyPr>
          <a:lstStyle/>
          <a:p>
            <a:r>
              <a:rPr lang="en-US" dirty="0"/>
              <a:t>Add this code</a:t>
            </a:r>
          </a:p>
          <a:p>
            <a:r>
              <a:rPr lang="en-US" dirty="0"/>
              <a:t>Change the file name, if you are using a different file </a:t>
            </a:r>
          </a:p>
          <a:p>
            <a:endParaRPr lang="en-US" dirty="0"/>
          </a:p>
          <a:p>
            <a:r>
              <a:rPr lang="en-US" dirty="0"/>
              <a:t>Run and test</a:t>
            </a:r>
          </a:p>
          <a:p>
            <a:r>
              <a:rPr lang="en-US" dirty="0"/>
              <a:t>All the text from your document will be printed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4C002-0564-454B-885D-1CE561DE2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821" y="2157730"/>
            <a:ext cx="8589995" cy="31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16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BB38-76AC-B844-B0F8-B52CABE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reading Word files in the textbook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1DCDE7-8942-D44D-9CF3-34E5CD4D9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76" y="2038864"/>
            <a:ext cx="11492866" cy="364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59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9B9F-EFA7-9349-B504-BAF52B84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write to a Word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95CB-809B-E34C-98EA-52CBA130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Python file</a:t>
            </a:r>
          </a:p>
          <a:p>
            <a:r>
              <a:rPr lang="en-US" dirty="0"/>
              <a:t>Run and test – new Word document created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4FBBC-AC1E-7E4C-A91E-D89BADC7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256" y="3217845"/>
            <a:ext cx="4318000" cy="28575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5D24B3-2B91-1F49-8505-0D09367EC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05" y="3313683"/>
            <a:ext cx="6303095" cy="266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92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BFA4-69B6-8248-8401-57504845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B77B-9080-AA40-953B-B8A2291F0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your file</a:t>
            </a:r>
          </a:p>
          <a:p>
            <a:r>
              <a:rPr lang="en-US" dirty="0"/>
              <a:t>Use your own name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C23F7-3025-C346-9921-5B9D8EE7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" y="2844082"/>
            <a:ext cx="11376660" cy="3332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D8CBE-5F0E-664D-A2AC-9819AA3E4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420" y="280546"/>
            <a:ext cx="7340600" cy="2425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3848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25FD-972D-B447-A2EF-EAA1A01F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code that writes to a Word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7F3D-9E0E-CA41-99C9-E843AC1C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1795"/>
            <a:ext cx="10515600" cy="4175168"/>
          </a:xfrm>
        </p:spPr>
        <p:txBody>
          <a:bodyPr/>
          <a:lstStyle/>
          <a:p>
            <a:r>
              <a:rPr lang="en-US" dirty="0"/>
              <a:t>Close the Word document before you try to write to it again</a:t>
            </a:r>
          </a:p>
          <a:p>
            <a:r>
              <a:rPr lang="en-US" dirty="0"/>
              <a:t>Otherwise, you won't see the changes your program made</a:t>
            </a:r>
          </a:p>
        </p:txBody>
      </p:sp>
    </p:spTree>
    <p:extLst>
      <p:ext uri="{BB962C8B-B14F-4D97-AF65-F5344CB8AC3E}">
        <p14:creationId xmlns:p14="http://schemas.microsoft.com/office/powerpoint/2010/main" val="2898644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01F-7BB5-544F-88B1-B0165C2E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B05FE-351C-AB47-A904-FB5C064CB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0896" cy="4351338"/>
          </a:xfrm>
        </p:spPr>
        <p:txBody>
          <a:bodyPr/>
          <a:lstStyle/>
          <a:p>
            <a:r>
              <a:rPr lang="en-US" dirty="0"/>
              <a:t>Can use any of these names – </a:t>
            </a:r>
            <a:r>
              <a:rPr lang="en-US" b="1" dirty="0"/>
              <a:t>but use spaces in the names</a:t>
            </a:r>
          </a:p>
          <a:p>
            <a:r>
              <a:rPr lang="en-US" dirty="0"/>
              <a:t>So 'Heading 2'</a:t>
            </a:r>
          </a:p>
          <a:p>
            <a:r>
              <a:rPr lang="en-US" dirty="0"/>
              <a:t>or 'List Number'</a:t>
            </a:r>
          </a:p>
          <a:p>
            <a:r>
              <a:rPr lang="en-US" dirty="0"/>
              <a:t>or 'List Continue 3'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4F5E6-DE40-BD44-9E0E-3A6C0D7F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798" y="365125"/>
            <a:ext cx="50673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21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9D8B-19CC-594C-80F0-16B8A635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another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C0245-1079-0F4A-950A-16D855F02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3" y="2174789"/>
            <a:ext cx="11330863" cy="38034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3149-CB0C-C746-872C-96E608A4E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816" y="5634681"/>
            <a:ext cx="5099849" cy="1196418"/>
          </a:xfr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US" b="1" dirty="0"/>
              <a:t>Your turn </a:t>
            </a:r>
            <a:r>
              <a:rPr lang="en-US" dirty="0"/>
              <a:t>– add another paragraph in the style of your choice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8ADFA-FC49-DF44-AE0F-A8943F5CA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0" y="384175"/>
            <a:ext cx="5727700" cy="2882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471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2F3B-E4CB-8345-93A5-27144C84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standard library doesn't have this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83CE-5C3B-1443-AB2B-AB1E14C31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</a:t>
            </a:r>
            <a:r>
              <a:rPr lang="en-US" dirty="0" err="1"/>
              <a:t>usethe</a:t>
            </a:r>
            <a:r>
              <a:rPr lang="en-US" dirty="0"/>
              <a:t> </a:t>
            </a:r>
            <a:r>
              <a:rPr lang="en-US" b="1" dirty="0" err="1"/>
              <a:t>openpyxl</a:t>
            </a:r>
            <a:r>
              <a:rPr lang="en-US" dirty="0"/>
              <a:t> library</a:t>
            </a:r>
          </a:p>
          <a:p>
            <a:r>
              <a:rPr lang="en-US" dirty="0">
                <a:hlinkClick r:id="rId2"/>
              </a:rPr>
              <a:t>https://openpyxl.readthedocs.io/en/stable/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954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BB38-76AC-B844-B0F8-B52CABE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within a paragraph?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1DCDE7-8942-D44D-9CF3-34E5CD4D9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189" y="2236573"/>
            <a:ext cx="10109621" cy="32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82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D6CD-D8DC-8541-B81D-0ED788D0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this to your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9FFE-792B-B34B-8BBB-3B0631EA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9577"/>
            <a:ext cx="4660557" cy="1827385"/>
          </a:xfrm>
        </p:spPr>
        <p:txBody>
          <a:bodyPr/>
          <a:lstStyle/>
          <a:p>
            <a:r>
              <a:rPr lang="en-US" dirty="0"/>
              <a:t>Add this before the </a:t>
            </a:r>
            <a:r>
              <a:rPr lang="en-US" dirty="0" err="1"/>
              <a:t>document.save</a:t>
            </a:r>
            <a:r>
              <a:rPr lang="en-US" dirty="0"/>
              <a:t>()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01B04-9C28-6B47-A9FB-9BA49E93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9" y="1837295"/>
            <a:ext cx="11753201" cy="2217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E94A3D-5C91-D74B-8500-ABE6CA414B7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999" y="4163529"/>
            <a:ext cx="5272560" cy="25556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1293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4AD1-1F44-0A45-8546-25F1913A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make the bold text underlined as well?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B805-970E-6641-A73F-B20273505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151"/>
            <a:ext cx="10515600" cy="4162812"/>
          </a:xfrm>
        </p:spPr>
        <p:txBody>
          <a:bodyPr/>
          <a:lstStyle/>
          <a:p>
            <a:r>
              <a:rPr lang="en-US" dirty="0"/>
              <a:t>What do you think the name of the attribute might be?</a:t>
            </a:r>
          </a:p>
        </p:txBody>
      </p:sp>
    </p:spTree>
    <p:extLst>
      <p:ext uri="{BB962C8B-B14F-4D97-AF65-F5344CB8AC3E}">
        <p14:creationId xmlns:p14="http://schemas.microsoft.com/office/powerpoint/2010/main" val="3473624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AC83-C143-C54C-BBBE-BE729DAC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C926-165C-414C-A7E0-A4338FB0E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3081"/>
            <a:ext cx="5117757" cy="1913882"/>
          </a:xfrm>
        </p:spPr>
        <p:txBody>
          <a:bodyPr/>
          <a:lstStyle/>
          <a:p>
            <a:r>
              <a:rPr lang="en-US" dirty="0"/>
              <a:t>Can set the run's </a:t>
            </a:r>
            <a:r>
              <a:rPr lang="en-US" b="1" dirty="0"/>
              <a:t>underline</a:t>
            </a:r>
            <a:r>
              <a:rPr lang="en-US" dirty="0"/>
              <a:t> attribute to True</a:t>
            </a:r>
          </a:p>
          <a:p>
            <a:endParaRPr lang="en-US" dirty="0"/>
          </a:p>
          <a:p>
            <a:r>
              <a:rPr lang="en-US" dirty="0"/>
              <a:t>There's also an </a:t>
            </a:r>
            <a:r>
              <a:rPr lang="en-US" b="1" dirty="0"/>
              <a:t>italic</a:t>
            </a:r>
            <a:r>
              <a:rPr lang="en-US" dirty="0"/>
              <a:t> attribute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D4D0F-C577-534F-99BD-4BE87EBF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766" y="4001294"/>
            <a:ext cx="4813300" cy="26035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BFC88B-DE01-A24A-B7A3-83AFA3365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23" y="1825625"/>
            <a:ext cx="10776497" cy="20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04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CEA7-A970-D84D-9441-CB85D13B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list to a Word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8AFD-E63E-C04C-B5C6-1265690C4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0C034-A739-9449-83BA-13B796D52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663" y="2134114"/>
            <a:ext cx="2019300" cy="3009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2F4BAB-8164-244A-AE99-AAEAF8DAF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9" y="1690688"/>
            <a:ext cx="6653837" cy="47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94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D36D-4B3F-624C-A070-4FED2BE7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271" y="0"/>
            <a:ext cx="10515600" cy="1325563"/>
          </a:xfrm>
        </p:spPr>
        <p:txBody>
          <a:bodyPr/>
          <a:lstStyle/>
          <a:p>
            <a:r>
              <a:rPr lang="en-US" dirty="0"/>
              <a:t>Writing a dictionary to a Word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6F79-763C-5841-95BC-74219057A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215" y="2100647"/>
            <a:ext cx="2172901" cy="37317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Modify your program, run and test</a:t>
            </a:r>
          </a:p>
          <a:p>
            <a:r>
              <a:rPr lang="en-US" dirty="0"/>
              <a:t>Remember to close the existing document before you run your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19C2C-F5F5-6743-9B32-95CF2F70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23" y="1844588"/>
            <a:ext cx="1993900" cy="3987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15D6A-8BC6-DE43-8C15-AD946E82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24" y="1043529"/>
            <a:ext cx="6653084" cy="560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18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8F81-4D62-1F4A-A070-7EB16452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632"/>
            <a:ext cx="9860692" cy="1325563"/>
          </a:xfrm>
        </p:spPr>
        <p:txBody>
          <a:bodyPr/>
          <a:lstStyle/>
          <a:p>
            <a:r>
              <a:rPr lang="en-US" dirty="0"/>
              <a:t>Adding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204B-BE9D-CD4B-AE39-A2B8B2FD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705EE-DC73-2F4B-9F0F-0AA43D02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8" y="902165"/>
            <a:ext cx="9589873" cy="58544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8BD395-6FA6-9F47-A1E9-DA5D97355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941" y="532538"/>
            <a:ext cx="3873500" cy="36703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2447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4BC0-FC56-594A-9D51-2514FE40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Word and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48F0-893F-3446-ADE8-D6253642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need to understand some basics of how these documents are structured</a:t>
            </a:r>
          </a:p>
          <a:p>
            <a:endParaRPr lang="en-US" dirty="0"/>
          </a:p>
          <a:p>
            <a:r>
              <a:rPr lang="en-US" dirty="0"/>
              <a:t>Both Word and Excel can be very complex, and the python-</a:t>
            </a:r>
            <a:r>
              <a:rPr lang="en-US" dirty="0" err="1"/>
              <a:t>docx</a:t>
            </a:r>
            <a:r>
              <a:rPr lang="en-US" dirty="0"/>
              <a:t> and </a:t>
            </a:r>
            <a:r>
              <a:rPr lang="en-US" dirty="0" err="1"/>
              <a:t>openpyxl</a:t>
            </a:r>
            <a:r>
              <a:rPr lang="en-US" dirty="0"/>
              <a:t> have many more features to do much more complicated manipulations of these documents</a:t>
            </a:r>
          </a:p>
          <a:p>
            <a:pPr lvl="1"/>
            <a:r>
              <a:rPr lang="en-US" dirty="0"/>
              <a:t>Like pivot tables in Excel, or citations in Word </a:t>
            </a:r>
          </a:p>
          <a:p>
            <a:endParaRPr lang="en-US" dirty="0"/>
          </a:p>
          <a:p>
            <a:r>
              <a:rPr lang="en-US" dirty="0"/>
              <a:t>See the links at the start of each section to read more about these libraries</a:t>
            </a:r>
          </a:p>
        </p:txBody>
      </p:sp>
    </p:spTree>
    <p:extLst>
      <p:ext uri="{BB962C8B-B14F-4D97-AF65-F5344CB8AC3E}">
        <p14:creationId xmlns:p14="http://schemas.microsoft.com/office/powerpoint/2010/main" val="21823697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6DB9-9C7D-F048-BC3D-21C60256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152E-FF50-3744-B8DE-7B3B8A0A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7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A3CD-DECA-E044-9396-4A04A921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example Excel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58D5-DD73-344B-AEFB-7A1F55EB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https://github.com/claraj/ProgrammingLogic1150Examples/blob/master/11_word_excel/ITEC_Courses.xlsx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7AB5A-B501-9A41-BACE-1325D05D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90728"/>
            <a:ext cx="10248900" cy="32893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32E5A0-F037-0244-9C01-93CF7DACF3B0}"/>
              </a:ext>
            </a:extLst>
          </p:cNvPr>
          <p:cNvCxnSpPr/>
          <p:nvPr/>
        </p:nvCxnSpPr>
        <p:spPr>
          <a:xfrm>
            <a:off x="8649071" y="2752756"/>
            <a:ext cx="494270" cy="318804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61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D4C2-89C4-FA4C-B72C-37C3C0DB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workbook </a:t>
            </a:r>
            <a:r>
              <a:rPr lang="en-US" dirty="0" err="1"/>
              <a:t>ITEC_Courses.xlsx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4F3F-521B-954D-8C71-DFAF132E2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0664" cy="4351338"/>
          </a:xfrm>
        </p:spPr>
        <p:txBody>
          <a:bodyPr/>
          <a:lstStyle/>
          <a:p>
            <a:r>
              <a:rPr lang="en-US" dirty="0"/>
              <a:t>Codes and names for the seven classes in the IT Fundamentals certificate</a:t>
            </a:r>
          </a:p>
          <a:p>
            <a:endParaRPr lang="en-US" dirty="0"/>
          </a:p>
          <a:p>
            <a:r>
              <a:rPr lang="en-US" dirty="0"/>
              <a:t>Create a new PyCharm project</a:t>
            </a:r>
          </a:p>
          <a:p>
            <a:r>
              <a:rPr lang="en-US" dirty="0"/>
              <a:t>Add this file to your project</a:t>
            </a:r>
          </a:p>
          <a:p>
            <a:r>
              <a:rPr lang="en-US" dirty="0"/>
              <a:t>Drag and drop the file into your PyCharm project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E8BBA-524B-D445-84F5-04867B8C2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0" y="2617915"/>
            <a:ext cx="5994400" cy="3022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636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4104-B3EA-F645-8E5E-C629B3DB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Excel Spreadsheet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EA2F-2ECE-9042-9304-23C863C2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project, create a new Python file </a:t>
            </a:r>
          </a:p>
          <a:p>
            <a:r>
              <a:rPr lang="en-US" dirty="0"/>
              <a:t>Enter this code</a:t>
            </a:r>
          </a:p>
          <a:p>
            <a:r>
              <a:rPr lang="en-US" dirty="0"/>
              <a:t>Notice error on first line</a:t>
            </a:r>
          </a:p>
          <a:p>
            <a:r>
              <a:rPr lang="en-US" dirty="0"/>
              <a:t>We need to import </a:t>
            </a:r>
            <a:r>
              <a:rPr lang="en-US" dirty="0" err="1"/>
              <a:t>openpyxl</a:t>
            </a: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7A0F2-428E-424B-97E2-9366EF42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50" y="4510346"/>
            <a:ext cx="10528787" cy="1666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41496F-CAA9-4945-899F-17027FB1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796" y="2606232"/>
            <a:ext cx="4645554" cy="11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9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B4B1-FE27-9C43-A06C-B139B576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07"/>
            <a:ext cx="10515600" cy="1325563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openpyxl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8F0B-D813-4E42-8AB0-FC238B93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974"/>
            <a:ext cx="10515600" cy="4351338"/>
          </a:xfrm>
        </p:spPr>
        <p:txBody>
          <a:bodyPr/>
          <a:lstStyle/>
          <a:p>
            <a:r>
              <a:rPr lang="en-US" dirty="0"/>
              <a:t>Move cursor to first line, over </a:t>
            </a:r>
            <a:r>
              <a:rPr lang="en-US" dirty="0" err="1"/>
              <a:t>openpyxl</a:t>
            </a:r>
            <a:r>
              <a:rPr lang="en-US" dirty="0"/>
              <a:t> text </a:t>
            </a:r>
          </a:p>
          <a:p>
            <a:r>
              <a:rPr lang="en-US" dirty="0"/>
              <a:t>Windows: Press Alt + Enter</a:t>
            </a:r>
          </a:p>
          <a:p>
            <a:r>
              <a:rPr lang="en-US" dirty="0"/>
              <a:t>Mac: Press Option + Enter </a:t>
            </a:r>
          </a:p>
          <a:p>
            <a:r>
              <a:rPr lang="en-US" dirty="0"/>
              <a:t>Select </a:t>
            </a:r>
            <a:r>
              <a:rPr lang="en-US" b="1" dirty="0"/>
              <a:t>Install package </a:t>
            </a:r>
            <a:r>
              <a:rPr lang="en-US" b="1" dirty="0" err="1"/>
              <a:t>openpyxl</a:t>
            </a:r>
            <a:r>
              <a:rPr lang="en-US" b="1" dirty="0"/>
              <a:t>. </a:t>
            </a:r>
            <a:r>
              <a:rPr lang="en-US" dirty="0"/>
              <a:t> </a:t>
            </a:r>
          </a:p>
          <a:p>
            <a:r>
              <a:rPr lang="en-US" dirty="0"/>
              <a:t>Watch for Packages installed successfully message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5BB96-893A-7A4C-BE46-67A7828A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9" y="3696931"/>
            <a:ext cx="8289579" cy="1837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571615-9B2E-6A49-AF9C-A2E1F518F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178" y="5624005"/>
            <a:ext cx="4826000" cy="1130300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53379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1D6A-2FC5-0543-8D34-8BB0438A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Excel file into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2B5D-C143-7546-873C-B74FB00B7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825625"/>
            <a:ext cx="636422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Excel spreadsheets are made of </a:t>
            </a:r>
            <a:r>
              <a:rPr lang="en-US" b="1" dirty="0"/>
              <a:t>sheets</a:t>
            </a:r>
            <a:r>
              <a:rPr lang="en-US" dirty="0"/>
              <a:t>, the tabs at the bottom of the screen</a:t>
            </a:r>
          </a:p>
          <a:p>
            <a:r>
              <a:rPr lang="en-US" dirty="0"/>
              <a:t>Each sheet is made of a grid of cells, organized into rows and column </a:t>
            </a:r>
          </a:p>
          <a:p>
            <a:r>
              <a:rPr lang="en-US" dirty="0"/>
              <a:t>The </a:t>
            </a:r>
            <a:r>
              <a:rPr lang="en-US" b="1" dirty="0"/>
              <a:t>columns </a:t>
            </a:r>
            <a:r>
              <a:rPr lang="en-US" dirty="0"/>
              <a:t>are labeled with letters</a:t>
            </a:r>
          </a:p>
          <a:p>
            <a:r>
              <a:rPr lang="en-US" dirty="0"/>
              <a:t>The </a:t>
            </a:r>
            <a:r>
              <a:rPr lang="en-US" b="1" dirty="0"/>
              <a:t>rows</a:t>
            </a:r>
            <a:r>
              <a:rPr lang="en-US" dirty="0"/>
              <a:t> are numbered </a:t>
            </a:r>
            <a:endParaRPr lang="en-US" b="1" dirty="0"/>
          </a:p>
          <a:p>
            <a:r>
              <a:rPr lang="en-US" dirty="0"/>
              <a:t>Each space for holding one piece of data is called a </a:t>
            </a:r>
            <a:r>
              <a:rPr lang="en-US" b="1" dirty="0"/>
              <a:t>cell</a:t>
            </a:r>
          </a:p>
          <a:p>
            <a:endParaRPr lang="en-US" dirty="0"/>
          </a:p>
          <a:p>
            <a:r>
              <a:rPr lang="en-US" dirty="0"/>
              <a:t>Can refer to an individual cell in a sheet by it's column and row</a:t>
            </a:r>
          </a:p>
          <a:p>
            <a:r>
              <a:rPr lang="en-US" dirty="0"/>
              <a:t>So, "Programming Logic and Design" is in cell C4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D4E80-BAA4-9944-8C36-D2F42D2E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541" y="2035239"/>
            <a:ext cx="3962400" cy="1028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FC2A0-3C4C-D94D-9B63-B7BD28F9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41" y="4390898"/>
            <a:ext cx="4800600" cy="1358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475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1244</Words>
  <Application>Microsoft Macintosh PowerPoint</Application>
  <PresentationFormat>Widescreen</PresentationFormat>
  <Paragraphs>179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Programming Logic</vt:lpstr>
      <vt:lpstr>Word and Excel are very common</vt:lpstr>
      <vt:lpstr>Examples</vt:lpstr>
      <vt:lpstr>Python standard library doesn't have this functionality</vt:lpstr>
      <vt:lpstr>Download example Excel worksheet</vt:lpstr>
      <vt:lpstr>Example workbook ITEC_Courses.xlsx</vt:lpstr>
      <vt:lpstr>Reading Excel Spreadsheet</vt:lpstr>
      <vt:lpstr>Install openpyxl</vt:lpstr>
      <vt:lpstr>Read Excel file into program</vt:lpstr>
      <vt:lpstr>Read Excel file into program</vt:lpstr>
      <vt:lpstr>Select a worksheet</vt:lpstr>
      <vt:lpstr>Get data from individual cells</vt:lpstr>
      <vt:lpstr>Loop over all data from a column or row</vt:lpstr>
      <vt:lpstr>Getting data from one column</vt:lpstr>
      <vt:lpstr>Working with another sheet</vt:lpstr>
      <vt:lpstr>Creating Excel Spreadsheets</vt:lpstr>
      <vt:lpstr>No Excel or Word on your computer?</vt:lpstr>
      <vt:lpstr>Add this to your file </vt:lpstr>
      <vt:lpstr>Writing using the cell method</vt:lpstr>
      <vt:lpstr>Modify code – set the worksheet title </vt:lpstr>
      <vt:lpstr>Modify code – add a title to the column in the first cell</vt:lpstr>
      <vt:lpstr>Can you write the favorite color list to the second column?</vt:lpstr>
      <vt:lpstr>Solution – add this before saving the workbook</vt:lpstr>
      <vt:lpstr>Writing a dictionary to a spreadsheet</vt:lpstr>
      <vt:lpstr>Your turn</vt:lpstr>
      <vt:lpstr>Solution</vt:lpstr>
      <vt:lpstr>Word</vt:lpstr>
      <vt:lpstr>Installing python-docx</vt:lpstr>
      <vt:lpstr>Select your project from the left hand menu</vt:lpstr>
      <vt:lpstr>Click on the + </vt:lpstr>
      <vt:lpstr>Search for python-docx</vt:lpstr>
      <vt:lpstr>Create New Python file </vt:lpstr>
      <vt:lpstr>Create a new Python file </vt:lpstr>
      <vt:lpstr>More on reading Word files in the textbook</vt:lpstr>
      <vt:lpstr>Create and write to a Word file </vt:lpstr>
      <vt:lpstr>Writing styles</vt:lpstr>
      <vt:lpstr>Modifying code that writes to a Word document</vt:lpstr>
      <vt:lpstr>Style names</vt:lpstr>
      <vt:lpstr>Try another style</vt:lpstr>
      <vt:lpstr>Styles within a paragraph?</vt:lpstr>
      <vt:lpstr>Add this to your document</vt:lpstr>
      <vt:lpstr>Can you make the bold text underlined as well?</vt:lpstr>
      <vt:lpstr>Solution</vt:lpstr>
      <vt:lpstr>Writing a list to a Word document</vt:lpstr>
      <vt:lpstr>Writing a dictionary to a Word document</vt:lpstr>
      <vt:lpstr>Adding Styles</vt:lpstr>
      <vt:lpstr>Working with Word and Excel</vt:lpstr>
      <vt:lpstr>Lab time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2019-03-31T20:37:24Z</dcterms:created>
  <dcterms:modified xsi:type="dcterms:W3CDTF">2019-04-01T13:35:55Z</dcterms:modified>
</cp:coreProperties>
</file>