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50"/>
  </p:notesMasterIdLst>
  <p:sldIdLst>
    <p:sldId id="256" r:id="rId2"/>
    <p:sldId id="306" r:id="rId3"/>
    <p:sldId id="310" r:id="rId4"/>
    <p:sldId id="264" r:id="rId5"/>
    <p:sldId id="313" r:id="rId6"/>
    <p:sldId id="314" r:id="rId7"/>
    <p:sldId id="315" r:id="rId8"/>
    <p:sldId id="316" r:id="rId9"/>
    <p:sldId id="266" r:id="rId10"/>
    <p:sldId id="323" r:id="rId11"/>
    <p:sldId id="267" r:id="rId12"/>
    <p:sldId id="288" r:id="rId13"/>
    <p:sldId id="312" r:id="rId14"/>
    <p:sldId id="318" r:id="rId15"/>
    <p:sldId id="317" r:id="rId16"/>
    <p:sldId id="319" r:id="rId17"/>
    <p:sldId id="320" r:id="rId18"/>
    <p:sldId id="268" r:id="rId19"/>
    <p:sldId id="311" r:id="rId20"/>
    <p:sldId id="321" r:id="rId21"/>
    <p:sldId id="322" r:id="rId22"/>
    <p:sldId id="324" r:id="rId23"/>
    <p:sldId id="330" r:id="rId24"/>
    <p:sldId id="325" r:id="rId25"/>
    <p:sldId id="326" r:id="rId26"/>
    <p:sldId id="270" r:id="rId27"/>
    <p:sldId id="327" r:id="rId28"/>
    <p:sldId id="329" r:id="rId29"/>
    <p:sldId id="328" r:id="rId30"/>
    <p:sldId id="269" r:id="rId31"/>
    <p:sldId id="271" r:id="rId32"/>
    <p:sldId id="272" r:id="rId33"/>
    <p:sldId id="332" r:id="rId34"/>
    <p:sldId id="273" r:id="rId35"/>
    <p:sldId id="338" r:id="rId36"/>
    <p:sldId id="337" r:id="rId37"/>
    <p:sldId id="274" r:id="rId38"/>
    <p:sldId id="282" r:id="rId39"/>
    <p:sldId id="333" r:id="rId40"/>
    <p:sldId id="334" r:id="rId41"/>
    <p:sldId id="336" r:id="rId42"/>
    <p:sldId id="280" r:id="rId43"/>
    <p:sldId id="284" r:id="rId44"/>
    <p:sldId id="335" r:id="rId45"/>
    <p:sldId id="285" r:id="rId46"/>
    <p:sldId id="308" r:id="rId47"/>
    <p:sldId id="309" r:id="rId48"/>
    <p:sldId id="33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545" autoAdjust="0"/>
    <p:restoredTop sz="93046"/>
  </p:normalViewPr>
  <p:slideViewPr>
    <p:cSldViewPr snapToGrid="0" snapToObjects="1">
      <p:cViewPr>
        <p:scale>
          <a:sx n="70" d="100"/>
          <a:sy n="70" d="100"/>
        </p:scale>
        <p:origin x="4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14176-7002-421D-97E0-20E5F55C1DC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4F8A8-E3CC-4DFD-B4E0-D42BBD75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4F8A8-E3CC-4DFD-B4E0-D42BBD758C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4F8A8-E3CC-4DFD-B4E0-D42BBD758C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4F8A8-E3CC-4DFD-B4E0-D42BBD758C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6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D321-A605-3B49-9E4B-284969AE9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8BB43-EF66-1641-A135-D1109751A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4F06-F1C7-5041-B78B-D3912B39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7A60-02AF-40DE-8B79-B66AAF9DE3AE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1C3F-4B18-8B4D-9912-19F6CCF1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1A55D-3A0F-2146-BC2A-6352D9D9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423A-EF95-FC47-808B-8B557D79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2F3C-0F92-B34F-AA35-60680E3C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B0D10-DA1D-A34D-8BCA-12EDD261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0C86-054D-47B0-9E70-69A2BF452A8C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976F-0E79-1A45-8955-93CB1ADC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EA8C-7821-C546-8530-62CEEE0A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EF64A-14C2-534C-9DE9-4BB6A45B1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8CCB9-21C5-014C-A28C-5DCF5A5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25AE-1FF6-D748-8526-6CB5723D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469-431B-4ED0-A113-DADEBEE2F1BF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9762-85C7-D94E-A7C5-14D796EF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2673-C9F3-7744-8023-AEBA2B6E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6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2D98-A6F3-9B41-901C-70946B8F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DCAF-729C-3046-B15C-3330DFA9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ADD7-D161-E545-BF4A-CB8A569F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21F-8763-4559-8E4A-5A9C35D221D4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AC8D-755B-8B48-9D92-ADDD5A0F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4FE4-5684-9447-9EDF-ABB47B42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3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361F-7341-4447-B2C5-0C8803B2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7AE7-CFCD-6444-B786-FC8BF299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673A-A088-7B4E-9790-CBCF5BB8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CA58-7CB4-4B7D-8358-9B34661B8A37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9039-E891-D942-8551-858813EF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ECCA-7B8C-C246-969B-855952C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1633-EB4C-4B48-847E-01DEB0DE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3580-C4FB-214D-8CF0-0AB47BC13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7884D-0BE0-DE4C-926D-479CF821A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378A-8DAA-E148-8D6F-39B1ECCF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C592-98FD-4DB8-B707-3B4A5D71EB45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CA064-F863-C64A-A0A4-09C3AD47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60809-E408-CF4F-8F7F-F0213821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BEA3-C5E5-544D-B67D-8CFA159F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2447B-8998-CD4C-8727-3018F314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655B8-F55E-9240-96FB-4CF5B9B85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03083-C8D9-4F45-BE63-B197D7D40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7D359-60C2-B14B-918E-05BDD607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8606D-FC9A-3441-A3AD-8FF1C40D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EE88-D2E8-4FC9-82B8-28CB64ACF790}" type="datetime1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6E333-3C75-0F4A-99DF-C0FB1409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FAA05-AD33-C349-9088-FDAE2B6B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F0B8-52C3-2F41-8FAB-0E7B55C1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CAC12-BE8B-B644-A160-D8403451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0D6A-7030-4778-8071-B5EE40B19192}" type="datetime1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BC8E0-D460-3544-A4C5-9715267A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BC3AD-DA4C-AA43-9F23-D64CC432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2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C1F09-512E-BB45-96A5-A556729B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83D3-731B-4F63-9533-4FAEDA15C6CE}" type="datetime1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0DCF8-7BCE-A14E-AA1C-80210726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686B4-9CA0-474F-8F29-097C1DF6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9BB9-FED4-484D-A8ED-74CF50AD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A8E8-8746-124F-8C29-C5094F353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6B973-43B3-2245-96DB-6BD03685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0B44-9FF3-8D47-B0E3-0A2E1503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C72-B7A9-473A-AE51-B17A95C45055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2F86-81AD-9546-9F79-EB04F86C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7C541-FAA9-0242-9351-7C20A9C0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3D65-6C23-6548-B3EA-FCE44BDD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60251-2F66-B643-BA8B-25E97A22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C4F97-AF3E-4244-A5CD-24CEE1F04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17F74-6987-B544-B619-CC05B5AF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21C8-7363-41BA-9BE5-AB41ABE4C080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40B9B-6A1E-6143-96EF-76B35D9B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D2022-42D6-0042-B4DF-D02ABD1B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2A79B-4E02-FF4B-A787-B001F4B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3667D-054B-C840-8840-FE57B765A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775A-97C3-BC43-8691-FAD4C13DB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8720-A58F-4739-907D-8DFAC3E74476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AA37-4CBF-F047-83FB-46D00D348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F16B-2703-E64F-A13C-4E5067A90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8FDA-3B68-794E-A738-B1BF29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pythontutor.com/visualize.html#mode=ed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code_characters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key-shortcut.com/en/writing-systems/%E6%96%87%E5%AD%97-chinese-cjk/cjk-characters-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Functions, Scope </a:t>
            </a:r>
            <a:r>
              <a:rPr lang="en-US"/>
              <a:t>of Variables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1B67D-B626-4594-A1E0-34F06184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70535-A324-C941-9237-E86E18C67B2E}"/>
              </a:ext>
            </a:extLst>
          </p:cNvPr>
          <p:cNvSpPr txBox="1"/>
          <p:nvPr/>
        </p:nvSpPr>
        <p:spPr>
          <a:xfrm>
            <a:off x="1999281" y="2510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8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C83E-ADAA-7344-89A7-8C3AB6F0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2A78-16C5-E344-A1C7-FAD2EA12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with this code</a:t>
            </a:r>
          </a:p>
          <a:p>
            <a:r>
              <a:rPr lang="en-US" dirty="0"/>
              <a:t>Convert the email to lowercase and print it out</a:t>
            </a:r>
          </a:p>
          <a:p>
            <a:r>
              <a:rPr lang="en-US" dirty="0"/>
              <a:t>If </a:t>
            </a:r>
            <a:r>
              <a:rPr lang="en-US" b="1" dirty="0"/>
              <a:t>upper() </a:t>
            </a:r>
            <a:r>
              <a:rPr lang="en-US" dirty="0"/>
              <a:t>makes a uppercase version of a string, what do you think the function to make a lowercase version of a string is called?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7ACB3-EF63-8E44-BC48-98116810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97524-7648-AE4D-8FEB-D7D4CE3D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7" y="3657272"/>
            <a:ext cx="8288573" cy="13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9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Advantages of writing your own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6070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800" dirty="0"/>
              <a:t>As you have seen, functions can gather long code blocks to perform specific tasks like capitalizing a string</a:t>
            </a:r>
          </a:p>
          <a:p>
            <a:r>
              <a:rPr lang="en-US" sz="2800" dirty="0"/>
              <a:t>Functions help organize your program, and make it more understandable</a:t>
            </a:r>
          </a:p>
          <a:p>
            <a:r>
              <a:rPr lang="en-US" sz="2800" dirty="0"/>
              <a:t>They eliminate repetitive code – write a function once, use it many times</a:t>
            </a:r>
          </a:p>
          <a:p>
            <a:r>
              <a:rPr lang="en-US" sz="2800" dirty="0"/>
              <a:t>Debugging is easier – often you will know which function the error is from, so you can focus on that function instead of the whole program</a:t>
            </a:r>
          </a:p>
          <a:p>
            <a:r>
              <a:rPr lang="en-US" sz="2800" dirty="0"/>
              <a:t>Testing is easier  - can test each function individually</a:t>
            </a:r>
          </a:p>
          <a:p>
            <a:r>
              <a:rPr lang="en-US" sz="2800" dirty="0"/>
              <a:t>Once you've written a function, you may even be able to reuse (call) it in other programs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4E4-80CA-45A2-B4BD-A4457608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Let's use </a:t>
            </a:r>
            <a:r>
              <a:rPr lang="en-US" sz="4000" b="1" dirty="0"/>
              <a:t>Python Tutor </a:t>
            </a:r>
            <a:r>
              <a:rPr lang="en-US" sz="4000" dirty="0"/>
              <a:t>to See How Functions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t">
            <a:normAutofit/>
          </a:bodyPr>
          <a:lstStyle/>
          <a:p>
            <a:r>
              <a:rPr lang="en-US" sz="2800" dirty="0">
                <a:hlinkClick r:id="rId2"/>
              </a:rPr>
              <a:t>http://pythontutor.com/visualize.html#mode=edit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Verify this says</a:t>
            </a:r>
          </a:p>
          <a:p>
            <a:pPr marL="0" indent="0">
              <a:buNone/>
            </a:pPr>
            <a:r>
              <a:rPr lang="en-US" dirty="0"/>
              <a:t>"Write code in Python 3.6"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0935C-F37E-4F90-BCD2-7F3922AD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04A0E-F2DE-4760-A65C-F6CCA0FB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208" y="2697451"/>
            <a:ext cx="4282420" cy="365890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A3FF5-65A2-354A-9A93-AF7D008E53FE}"/>
              </a:ext>
            </a:extLst>
          </p:cNvPr>
          <p:cNvCxnSpPr>
            <a:cxnSpLocks/>
          </p:cNvCxnSpPr>
          <p:nvPr/>
        </p:nvCxnSpPr>
        <p:spPr>
          <a:xfrm flipV="1">
            <a:off x="3585882" y="3496235"/>
            <a:ext cx="681318" cy="2510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7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12BA-A3EC-8044-8D03-4555634F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an example with variables, but no functions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6FA4-7916-B548-B2BD-4D7A2F10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6540"/>
          </a:xfrm>
        </p:spPr>
        <p:txBody>
          <a:bodyPr>
            <a:normAutofit fontScale="62500" lnSpcReduction="20000"/>
          </a:bodyPr>
          <a:lstStyle/>
          <a:p>
            <a:r>
              <a:rPr lang="en-US" sz="2600" b="1" dirty="0"/>
              <a:t>Let's try this example to see how Python Tutor works</a:t>
            </a:r>
          </a:p>
          <a:p>
            <a:r>
              <a:rPr lang="en-US" sz="2600" b="1" dirty="0"/>
              <a:t>Paste the following code into Python Tutor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pennies = 13  # User has 12 pennies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nickels = 4  # user has 4 nickels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dimes = 3  # user has 3 dimes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quarters = 7  # user has 7 quarters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nickel_value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dime_value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quarter_value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25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pennies_total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pennies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nickel_total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nickels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nickel_value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dime_total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dimes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dime_value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quarter_total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quarters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quarter_value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pennies_total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nickel_total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dime_total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quarter_total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total_dollars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 100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f'The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total value of coins is 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cents')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f'The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total value of coins is ${total_dollars:.2f}')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11BA4-25BF-8F4D-B9C1-3CB2B00A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F8E2-102D-A742-8CDF-EDF82C2E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the Visualize Execution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F68C3-D85B-1046-8313-92C90AD63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075" y="1690689"/>
            <a:ext cx="5830792" cy="435133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ED4D2-FADA-7C43-86E9-B2518DE8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16BB6D-E3A4-C146-8A28-EC3CC03F8888}"/>
              </a:ext>
            </a:extLst>
          </p:cNvPr>
          <p:cNvCxnSpPr/>
          <p:nvPr/>
        </p:nvCxnSpPr>
        <p:spPr>
          <a:xfrm>
            <a:off x="825874" y="5002306"/>
            <a:ext cx="1666315" cy="6992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2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9D6C-FAB0-4644-B397-4DC5EB9B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- executing code, showing </a:t>
            </a:r>
            <a:r>
              <a:rPr lang="en-US" b="1" dirty="0"/>
              <a:t>order of execution </a:t>
            </a:r>
            <a:r>
              <a:rPr lang="en-US" dirty="0"/>
              <a:t>and variable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8B08-0BFC-5646-9AE1-BD3E355D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970C9-EB8F-8D48-8AC9-35A9CC28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01332-B3A6-C84E-B7D9-CE7547FC8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5283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9BF23-0177-C445-9CC8-01E9C83D751F}"/>
              </a:ext>
            </a:extLst>
          </p:cNvPr>
          <p:cNvSpPr txBox="1"/>
          <p:nvPr/>
        </p:nvSpPr>
        <p:spPr>
          <a:xfrm>
            <a:off x="5719483" y="5916706"/>
            <a:ext cx="299421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the Back and Forward buttons to execute your code, line by 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68D71F-0251-B94F-9199-C16F5B1A159D}"/>
              </a:ext>
            </a:extLst>
          </p:cNvPr>
          <p:cNvCxnSpPr>
            <a:cxnSpLocks/>
          </p:cNvCxnSpPr>
          <p:nvPr/>
        </p:nvCxnSpPr>
        <p:spPr>
          <a:xfrm flipH="1">
            <a:off x="4624292" y="6508376"/>
            <a:ext cx="1095191" cy="2177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7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C899-8E8F-734B-A138-09080E91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9225-220B-D84F-98C7-C41D6126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order are the lines of code executed in?</a:t>
            </a:r>
          </a:p>
          <a:p>
            <a:r>
              <a:rPr lang="en-US" dirty="0"/>
              <a:t>Does the variable </a:t>
            </a:r>
            <a:r>
              <a:rPr lang="en-US" b="1" dirty="0" err="1"/>
              <a:t>nickel_value</a:t>
            </a:r>
            <a:r>
              <a:rPr lang="en-US" b="1" dirty="0"/>
              <a:t> </a:t>
            </a:r>
            <a:r>
              <a:rPr lang="en-US" dirty="0"/>
              <a:t>exist before line 6 is executed?</a:t>
            </a:r>
          </a:p>
          <a:p>
            <a:r>
              <a:rPr lang="en-US" dirty="0"/>
              <a:t>Are the values of the variables what you expected?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94203-447D-4C45-8422-8BB5B29D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250E5-337D-884A-98DF-771734CC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9" y="3409951"/>
            <a:ext cx="8013700" cy="29464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3383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0FB2-5917-E440-818C-5FDBDA7E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First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9117-948E-2C4B-BE25-18462C7B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Let's write a function to create a greeting message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E423-FF15-384D-A4F2-46E91406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Paste this code into Python Tutor</a:t>
            </a:r>
            <a:br>
              <a:rPr lang="en-US" sz="4000" dirty="0"/>
            </a:br>
            <a:r>
              <a:rPr lang="en-US" sz="4000" dirty="0"/>
              <a:t>Replace the code that's there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5013"/>
            <a:ext cx="7886700" cy="435133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greeting(name):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message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f'Hello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{name}!'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message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username = 'Zoe'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greeting(username)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D75F5-007D-4CC4-AD37-973AB395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3EF8-149B-8C41-BD17-534116D9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the Visualize Execution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C7744-6A53-5C45-AB97-4F82AC62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C855D-213B-6E49-A628-E9C9F00FC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585" y="1448596"/>
            <a:ext cx="6626076" cy="48180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07FF82-CC9B-AD43-A414-2BAC8871E8E9}"/>
              </a:ext>
            </a:extLst>
          </p:cNvPr>
          <p:cNvCxnSpPr/>
          <p:nvPr/>
        </p:nvCxnSpPr>
        <p:spPr>
          <a:xfrm>
            <a:off x="628650" y="5253318"/>
            <a:ext cx="1666315" cy="6992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09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055-C50E-394E-BF46-E07E9850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3486-6EB8-F341-81D3-0778DA18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437"/>
            <a:ext cx="7886700" cy="4351338"/>
          </a:xfrm>
        </p:spPr>
        <p:txBody>
          <a:bodyPr/>
          <a:lstStyle/>
          <a:p>
            <a:r>
              <a:rPr lang="en-US" dirty="0"/>
              <a:t>Good news! You've already used functions</a:t>
            </a:r>
          </a:p>
          <a:p>
            <a:r>
              <a:rPr lang="en-US" dirty="0"/>
              <a:t>The parenthesis () after a name in your program means that you are calling a function</a:t>
            </a:r>
          </a:p>
          <a:p>
            <a:r>
              <a:rPr lang="en-US" dirty="0"/>
              <a:t>Some functions take </a:t>
            </a:r>
            <a:r>
              <a:rPr lang="en-US" b="1" dirty="0"/>
              <a:t>arguments</a:t>
            </a:r>
            <a:r>
              <a:rPr lang="en-US" dirty="0"/>
              <a:t>  - the data or values in the parenthesis - some don't</a:t>
            </a:r>
          </a:p>
          <a:p>
            <a:r>
              <a:rPr lang="en-US" dirty="0"/>
              <a:t>Some functions </a:t>
            </a:r>
            <a:r>
              <a:rPr lang="en-US" b="1" dirty="0"/>
              <a:t>return</a:t>
            </a:r>
            <a:r>
              <a:rPr lang="en-US" dirty="0"/>
              <a:t> a value to your program, your program can use that value – some don't</a:t>
            </a:r>
          </a:p>
          <a:p>
            <a:r>
              <a:rPr lang="en-US" dirty="0"/>
              <a:t>Where are the functions in this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9F737-3E11-EA49-90F7-DF6CF360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BD16D-CAC2-E74A-AF7E-B75F056E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435195"/>
            <a:ext cx="8012100" cy="22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95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3A0A-8CA9-EA4C-B0B0-FB28A6EC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5" y="365126"/>
            <a:ext cx="8445873" cy="1325563"/>
          </a:xfrm>
        </p:spPr>
        <p:txBody>
          <a:bodyPr/>
          <a:lstStyle/>
          <a:p>
            <a:r>
              <a:rPr lang="en-US" dirty="0"/>
              <a:t>Press the Forward button to execute line by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23EA-2B4C-1A47-9920-AF13BD807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8754"/>
            <a:ext cx="7886700" cy="4351338"/>
          </a:xfrm>
        </p:spPr>
        <p:txBody>
          <a:bodyPr/>
          <a:lstStyle/>
          <a:p>
            <a:r>
              <a:rPr lang="en-US" dirty="0"/>
              <a:t>Watch the red and green arrows, marking the line that's being executed/about to be executed</a:t>
            </a:r>
          </a:p>
          <a:p>
            <a:r>
              <a:rPr lang="en-US" dirty="0"/>
              <a:t>Important questions:</a:t>
            </a:r>
          </a:p>
          <a:p>
            <a:pPr lvl="1"/>
            <a:r>
              <a:rPr lang="en-US" dirty="0"/>
              <a:t>What order is this program executed in? In order, or something else? </a:t>
            </a:r>
          </a:p>
          <a:p>
            <a:pPr lvl="1"/>
            <a:r>
              <a:rPr lang="en-US" dirty="0"/>
              <a:t>How are the variables organized (right side of screen)</a:t>
            </a:r>
          </a:p>
          <a:p>
            <a:pPr lvl="1"/>
            <a:r>
              <a:rPr lang="en-US" dirty="0"/>
              <a:t>Did you see the return value from </a:t>
            </a:r>
            <a:r>
              <a:rPr lang="en-US" b="1" dirty="0"/>
              <a:t>greeting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happens to the </a:t>
            </a:r>
            <a:r>
              <a:rPr lang="en-US" b="1" dirty="0"/>
              <a:t>message</a:t>
            </a:r>
            <a:r>
              <a:rPr lang="en-US" dirty="0"/>
              <a:t> variable when the greeting function is done?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44DFE-2967-EB45-BE74-F222DE4D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2DB26-7BB4-3348-BE55-8F6E5390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43" y="3977741"/>
            <a:ext cx="7137027" cy="274373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2427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68FC-E319-2C4A-B307-9DF95E11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Parts of the program: </a:t>
            </a:r>
            <a:br>
              <a:rPr lang="en-US" sz="4000" dirty="0"/>
            </a:br>
            <a:r>
              <a:rPr lang="en-US" sz="4000" dirty="0"/>
              <a:t>function definitions,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D0A1-1EED-CA4A-AB44-EFFB0386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A0788-80C6-F445-949E-E04945EE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091EE-F132-0B48-AE2F-DCCA3A32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79" y="2816038"/>
            <a:ext cx="4648200" cy="3162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D3F092-E690-3042-904A-886428FA641F}"/>
              </a:ext>
            </a:extLst>
          </p:cNvPr>
          <p:cNvSpPr/>
          <p:nvPr/>
        </p:nvSpPr>
        <p:spPr>
          <a:xfrm>
            <a:off x="2904565" y="2617413"/>
            <a:ext cx="3747247" cy="1219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27668-47FC-AF49-83F7-D4BE0A9BCC57}"/>
              </a:ext>
            </a:extLst>
          </p:cNvPr>
          <p:cNvSpPr/>
          <p:nvPr/>
        </p:nvSpPr>
        <p:spPr>
          <a:xfrm>
            <a:off x="2904565" y="4016001"/>
            <a:ext cx="4751294" cy="1219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98B50-025E-714A-B1B9-7016F92B572D}"/>
              </a:ext>
            </a:extLst>
          </p:cNvPr>
          <p:cNvCxnSpPr>
            <a:cxnSpLocks/>
          </p:cNvCxnSpPr>
          <p:nvPr/>
        </p:nvCxnSpPr>
        <p:spPr>
          <a:xfrm flipV="1">
            <a:off x="1970834" y="5651035"/>
            <a:ext cx="1062038" cy="43646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5696B9-BA28-5E4E-B2B7-20C5F2BD6244}"/>
              </a:ext>
            </a:extLst>
          </p:cNvPr>
          <p:cNvCxnSpPr>
            <a:cxnSpLocks/>
          </p:cNvCxnSpPr>
          <p:nvPr/>
        </p:nvCxnSpPr>
        <p:spPr>
          <a:xfrm flipH="1">
            <a:off x="6175003" y="3227013"/>
            <a:ext cx="1311647" cy="131827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DF8559-3F19-FC47-B6D5-7F1F732A2263}"/>
              </a:ext>
            </a:extLst>
          </p:cNvPr>
          <p:cNvSpPr txBox="1"/>
          <p:nvPr/>
        </p:nvSpPr>
        <p:spPr>
          <a:xfrm>
            <a:off x="7230316" y="2303683"/>
            <a:ext cx="195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greeting(message)</a:t>
            </a:r>
          </a:p>
          <a:p>
            <a:r>
              <a:rPr lang="en-US" dirty="0">
                <a:solidFill>
                  <a:srgbClr val="7030A0"/>
                </a:solidFill>
              </a:rPr>
              <a:t>calls the greeting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4758-62B3-8041-A3F9-01B6EDB86D22}"/>
              </a:ext>
            </a:extLst>
          </p:cNvPr>
          <p:cNvSpPr txBox="1"/>
          <p:nvPr/>
        </p:nvSpPr>
        <p:spPr>
          <a:xfrm>
            <a:off x="463224" y="5742052"/>
            <a:ext cx="195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main()</a:t>
            </a:r>
          </a:p>
          <a:p>
            <a:r>
              <a:rPr lang="en-US" dirty="0">
                <a:solidFill>
                  <a:srgbClr val="7030A0"/>
                </a:solidFill>
              </a:rPr>
              <a:t>calls the main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9F555-67B3-E44C-86E8-76C60168B507}"/>
              </a:ext>
            </a:extLst>
          </p:cNvPr>
          <p:cNvSpPr txBox="1"/>
          <p:nvPr/>
        </p:nvSpPr>
        <p:spPr>
          <a:xfrm>
            <a:off x="1458866" y="2775867"/>
            <a:ext cx="1655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Defining the greeting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8D3AE-A178-EA4A-B753-E93E90F39EAF}"/>
              </a:ext>
            </a:extLst>
          </p:cNvPr>
          <p:cNvSpPr txBox="1"/>
          <p:nvPr/>
        </p:nvSpPr>
        <p:spPr>
          <a:xfrm>
            <a:off x="1392331" y="4121118"/>
            <a:ext cx="165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Defining the main function</a:t>
            </a:r>
          </a:p>
        </p:txBody>
      </p:sp>
    </p:spTree>
    <p:extLst>
      <p:ext uri="{BB962C8B-B14F-4D97-AF65-F5344CB8AC3E}">
        <p14:creationId xmlns:p14="http://schemas.microsoft.com/office/powerpoint/2010/main" val="51789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FBD-BE30-6344-BFCB-B8E662DC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steps to 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1827-7252-0A49-B708-6ACF2E84A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3369609" cy="4700681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/>
              <a:t>Define</a:t>
            </a:r>
            <a:r>
              <a:rPr lang="en-US" sz="3200" dirty="0"/>
              <a:t> the function</a:t>
            </a:r>
          </a:p>
          <a:p>
            <a:endParaRPr lang="en-US" sz="3200" dirty="0"/>
          </a:p>
          <a:p>
            <a:r>
              <a:rPr lang="en-US" sz="3200" b="1" dirty="0"/>
              <a:t>Call</a:t>
            </a:r>
            <a:r>
              <a:rPr lang="en-US" sz="3200" dirty="0"/>
              <a:t> the function when you need it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i="1" dirty="0"/>
              <a:t>Functions don't do anything until they are called</a:t>
            </a:r>
          </a:p>
          <a:p>
            <a:r>
              <a:rPr lang="en-US" sz="3200" b="1" i="1" dirty="0"/>
              <a:t>So, you need to call main() to make your program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AD70A-FDDC-E241-B491-92029E4B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11722-7FB2-564A-9D90-BC6F8F2C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27" y="1986990"/>
            <a:ext cx="3778527" cy="101655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A2AC9-45CF-DA49-A948-1EEE370E0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56" y="3590972"/>
            <a:ext cx="5214594" cy="432547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057028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A4D-0654-4740-98B8-2EAAB21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BC04-6061-D048-8048-120344F2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convention, programmers use </a:t>
            </a:r>
            <a:r>
              <a:rPr lang="en-US" sz="2800" b="1" dirty="0"/>
              <a:t>main() </a:t>
            </a:r>
            <a:r>
              <a:rPr lang="en-US" sz="2800" dirty="0"/>
              <a:t>as the name of the first function the program runs</a:t>
            </a:r>
            <a:endParaRPr lang="en-US" sz="2800" b="1" dirty="0"/>
          </a:p>
          <a:p>
            <a:r>
              <a:rPr lang="en-US" sz="2800" dirty="0"/>
              <a:t>Since everyone does it, it's easy to see where your program starts</a:t>
            </a:r>
          </a:p>
          <a:p>
            <a:r>
              <a:rPr lang="en-US" sz="2800" dirty="0"/>
              <a:t>The name main() doesn't have any special meaning to Python</a:t>
            </a:r>
          </a:p>
          <a:p>
            <a:r>
              <a:rPr lang="en-US" sz="2800" dirty="0"/>
              <a:t>Remember that you have to call main() to start your program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88EAB-0E9D-3A48-9D3B-963A0BB1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3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47D2-E971-6C4D-94CD-CCEBEEBC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318E-7DDB-3344-BAF1-04A42577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sz="2000" dirty="0"/>
              <a:t>Functions often (but don't have to) have input - </a:t>
            </a:r>
            <a:r>
              <a:rPr lang="en-US" sz="2000" b="1" dirty="0"/>
              <a:t>parameters</a:t>
            </a:r>
          </a:p>
          <a:p>
            <a:r>
              <a:rPr lang="en-US" sz="2000" dirty="0"/>
              <a:t>And they often (but don't have to) </a:t>
            </a:r>
            <a:r>
              <a:rPr lang="en-US" sz="2000" b="1" dirty="0"/>
              <a:t>return</a:t>
            </a:r>
            <a:r>
              <a:rPr lang="en-US" sz="2000" dirty="0"/>
              <a:t> some data</a:t>
            </a:r>
          </a:p>
          <a:p>
            <a:endParaRPr lang="en-US" sz="2000" dirty="0"/>
          </a:p>
          <a:p>
            <a:r>
              <a:rPr lang="en-US" sz="2000" dirty="0"/>
              <a:t>The greeting function has one </a:t>
            </a:r>
            <a:r>
              <a:rPr lang="en-US" sz="2000" b="1" dirty="0"/>
              <a:t>parameter</a:t>
            </a:r>
            <a:r>
              <a:rPr lang="en-US" sz="2000" dirty="0"/>
              <a:t> - the name </a:t>
            </a:r>
          </a:p>
          <a:p>
            <a:r>
              <a:rPr lang="en-US" sz="2000" dirty="0"/>
              <a:t>It </a:t>
            </a:r>
            <a:r>
              <a:rPr lang="en-US" sz="2000" b="1" dirty="0"/>
              <a:t>returns</a:t>
            </a:r>
            <a:r>
              <a:rPr lang="en-US" sz="2000" dirty="0"/>
              <a:t> the greeting message it creates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When the greeting function is called, a variable is provided as an </a:t>
            </a:r>
            <a:r>
              <a:rPr lang="en-US" sz="2000" b="1" dirty="0"/>
              <a:t>argument </a:t>
            </a:r>
            <a:r>
              <a:rPr lang="en-US" sz="2000" dirty="0"/>
              <a:t>- in this example, the username variable </a:t>
            </a:r>
          </a:p>
          <a:p>
            <a:r>
              <a:rPr lang="en-US" sz="2000" dirty="0"/>
              <a:t>The return value of the greeting function is stored in the </a:t>
            </a:r>
            <a:r>
              <a:rPr lang="en-US" sz="2000" dirty="0" err="1"/>
              <a:t>hello_message</a:t>
            </a:r>
            <a:r>
              <a:rPr lang="en-US" sz="2000" dirty="0"/>
              <a:t>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B469-2872-1443-B863-C4D08D51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E6AEB-E776-C143-B362-3B5E6359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51" y="3765270"/>
            <a:ext cx="3778527" cy="101655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65871-8367-2A40-BC0C-B807953C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560" y="6295956"/>
            <a:ext cx="5214594" cy="432547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95841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4E11-F642-214F-909E-1B403558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Calling functions with arguments, using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DE1E-208C-034E-84BF-BEE706D9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You've already done this a lot - for example, using the input function</a:t>
            </a:r>
          </a:p>
          <a:p>
            <a:r>
              <a:rPr lang="en-US" sz="2800" b="1" dirty="0"/>
              <a:t>'Please enter your name: ' </a:t>
            </a:r>
            <a:r>
              <a:rPr lang="en-US" sz="2800" dirty="0"/>
              <a:t>is the argument to input()</a:t>
            </a:r>
          </a:p>
          <a:p>
            <a:r>
              <a:rPr lang="en-US" sz="2800" dirty="0"/>
              <a:t>Whatever the user types is the return value, it's stored in the </a:t>
            </a:r>
            <a:r>
              <a:rPr lang="en-US" sz="2800" b="1" dirty="0"/>
              <a:t>name</a:t>
            </a:r>
            <a:r>
              <a:rPr lang="en-US" sz="2800" dirty="0"/>
              <a:t>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47CB0-C93E-F041-8796-AAEB9638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EE5C6-2F0C-8D44-9507-FBDB7B3A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21" y="4822264"/>
            <a:ext cx="7302957" cy="11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26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 definition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972" y="1522135"/>
            <a:ext cx="8336056" cy="4351338"/>
          </a:xfrm>
        </p:spPr>
        <p:txBody>
          <a:bodyPr anchor="t">
            <a:normAutofit/>
          </a:bodyPr>
          <a:lstStyle/>
          <a:p>
            <a:r>
              <a:rPr lang="en-US" sz="2800" dirty="0"/>
              <a:t>When writing a function you need </a:t>
            </a:r>
          </a:p>
          <a:p>
            <a:pPr lvl="1"/>
            <a:r>
              <a:rPr lang="en-US" sz="2400" b="1" dirty="0"/>
              <a:t>def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Then the function's </a:t>
            </a:r>
            <a:r>
              <a:rPr lang="en-US" sz="2400" b="1" dirty="0"/>
              <a:t>name</a:t>
            </a:r>
            <a:r>
              <a:rPr lang="en-US" sz="2400" dirty="0"/>
              <a:t> - all one word, 	</a:t>
            </a:r>
          </a:p>
          <a:p>
            <a:pPr lvl="2"/>
            <a:r>
              <a:rPr lang="en-US" sz="2100" dirty="0"/>
              <a:t>Same rules as variable names, so _ are allowed</a:t>
            </a:r>
          </a:p>
          <a:p>
            <a:pPr lvl="1"/>
            <a:r>
              <a:rPr lang="en-US" sz="2400" dirty="0"/>
              <a:t>Then </a:t>
            </a:r>
            <a:r>
              <a:rPr lang="en-US" sz="2400" b="1" dirty="0"/>
              <a:t>()</a:t>
            </a:r>
          </a:p>
          <a:p>
            <a:pPr lvl="1"/>
            <a:r>
              <a:rPr lang="en-US" sz="2400" dirty="0"/>
              <a:t>If parameters are needed, put them in the ()</a:t>
            </a:r>
          </a:p>
          <a:p>
            <a:pPr lvl="2"/>
            <a:r>
              <a:rPr lang="en-US" sz="2100" dirty="0"/>
              <a:t>If more than one parameter, separate with commas</a:t>
            </a:r>
          </a:p>
          <a:p>
            <a:pPr lvl="1"/>
            <a:r>
              <a:rPr lang="en-US" sz="2400" dirty="0"/>
              <a:t>Then the colon   :	</a:t>
            </a:r>
          </a:p>
          <a:p>
            <a:pPr lvl="1"/>
            <a:r>
              <a:rPr lang="en-US" sz="2400" dirty="0"/>
              <a:t>On the next line, </a:t>
            </a:r>
            <a:r>
              <a:rPr lang="en-US" sz="2400" b="1" dirty="0"/>
              <a:t>indent</a:t>
            </a:r>
            <a:r>
              <a:rPr lang="en-US" sz="2400" dirty="0"/>
              <a:t> and write the </a:t>
            </a:r>
            <a:r>
              <a:rPr lang="en-US" sz="2400" b="1" dirty="0"/>
              <a:t>body</a:t>
            </a:r>
            <a:r>
              <a:rPr lang="en-US" sz="2400" dirty="0"/>
              <a:t> of the function </a:t>
            </a:r>
          </a:p>
          <a:p>
            <a:pPr lvl="1"/>
            <a:r>
              <a:rPr lang="en-US" sz="2400" dirty="0"/>
              <a:t>If need to return data, put the </a:t>
            </a:r>
            <a:r>
              <a:rPr lang="en-US" sz="2400" b="1" dirty="0"/>
              <a:t>return statement </a:t>
            </a:r>
            <a:r>
              <a:rPr lang="en-US" sz="2400" dirty="0"/>
              <a:t>on the last line - the word return followed by the variable or value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A2B11-1D84-4B83-99BB-36D5AEC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CEC41-2D1E-4F44-827B-104B81BD0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28" y="5704918"/>
            <a:ext cx="3778527" cy="101655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946964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Calling a function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37" y="1602223"/>
            <a:ext cx="7886700" cy="4351338"/>
          </a:xfrm>
        </p:spPr>
        <p:txBody>
          <a:bodyPr anchor="t"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When the function is called, it expects to receive the parameters specified in the definition</a:t>
            </a:r>
          </a:p>
          <a:p>
            <a:r>
              <a:rPr lang="en-US" dirty="0">
                <a:sym typeface="Wingdings" panose="05000000000000000000" pitchFamily="2" charset="2"/>
              </a:rPr>
              <a:t>So, when calling the function, the expected arguments must be supplied (which become the parameter values)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you set a variable to the result of a function call, that variable is equal to the function's return value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A2B11-1D84-4B83-99BB-36D5AEC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50B7E-4F9C-D145-8B98-9E1AF49F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37" y="4208587"/>
            <a:ext cx="7316118" cy="606867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0947C-1CA6-5543-B95C-13A1BA00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27" y="5719417"/>
            <a:ext cx="3778527" cy="1016558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532B79-052D-214C-9493-C5D016EA2AD9}"/>
              </a:ext>
            </a:extLst>
          </p:cNvPr>
          <p:cNvCxnSpPr>
            <a:cxnSpLocks/>
          </p:cNvCxnSpPr>
          <p:nvPr/>
        </p:nvCxnSpPr>
        <p:spPr>
          <a:xfrm flipH="1">
            <a:off x="6084892" y="4838000"/>
            <a:ext cx="373058" cy="92110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67B35A-D48A-C648-AF90-C5BE718740CA}"/>
              </a:ext>
            </a:extLst>
          </p:cNvPr>
          <p:cNvCxnSpPr>
            <a:cxnSpLocks/>
          </p:cNvCxnSpPr>
          <p:nvPr/>
        </p:nvCxnSpPr>
        <p:spPr>
          <a:xfrm flipH="1" flipV="1">
            <a:off x="2886635" y="4937003"/>
            <a:ext cx="1787827" cy="151221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ADBE9E-A568-2349-97B0-661B6EB34E71}"/>
              </a:ext>
            </a:extLst>
          </p:cNvPr>
          <p:cNvSpPr txBox="1"/>
          <p:nvPr/>
        </p:nvSpPr>
        <p:spPr>
          <a:xfrm>
            <a:off x="628650" y="5693112"/>
            <a:ext cx="2634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hello_message</a:t>
            </a:r>
            <a:r>
              <a:rPr lang="en-US" b="1" dirty="0"/>
              <a:t> </a:t>
            </a:r>
            <a:r>
              <a:rPr lang="en-US" dirty="0"/>
              <a:t>contains the return value, the variable </a:t>
            </a:r>
            <a:r>
              <a:rPr lang="en-US" b="1" dirty="0"/>
              <a:t>message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56CFB-38BE-F248-89CC-84D50709CBBF}"/>
              </a:ext>
            </a:extLst>
          </p:cNvPr>
          <p:cNvSpPr txBox="1"/>
          <p:nvPr/>
        </p:nvSpPr>
        <p:spPr>
          <a:xfrm>
            <a:off x="6489589" y="4895078"/>
            <a:ext cx="2469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  <a:r>
              <a:rPr lang="en-US" dirty="0"/>
              <a:t> is set to whatever is in </a:t>
            </a:r>
            <a:r>
              <a:rPr lang="en-US" b="1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2741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8D9A-B7C0-2E4C-AEE2-FC472F3A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happens if you don't provide the right arguments?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DDD3-5D10-F94E-9653-F312C288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7575"/>
            <a:ext cx="1935256" cy="4351338"/>
          </a:xfrm>
        </p:spPr>
        <p:txBody>
          <a:bodyPr/>
          <a:lstStyle/>
          <a:p>
            <a:r>
              <a:rPr lang="en-US" dirty="0"/>
              <a:t>Try deleting the username from the call to greeting()</a:t>
            </a:r>
          </a:p>
          <a:p>
            <a:endParaRPr lang="en-US" dirty="0"/>
          </a:p>
          <a:p>
            <a:r>
              <a:rPr lang="en-US" dirty="0"/>
              <a:t>What happens?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1E4B5-F7DE-3C47-BC4D-9C22AA2C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D6290-0A15-B445-9BC4-14DDB7FB1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53" y="1654384"/>
            <a:ext cx="5582770" cy="5067092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094A95-C098-8B4C-B179-6BEC74BF2A20}"/>
              </a:ext>
            </a:extLst>
          </p:cNvPr>
          <p:cNvCxnSpPr>
            <a:cxnSpLocks/>
          </p:cNvCxnSpPr>
          <p:nvPr/>
        </p:nvCxnSpPr>
        <p:spPr>
          <a:xfrm flipH="1">
            <a:off x="7648017" y="2761129"/>
            <a:ext cx="689159" cy="102454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4D48BD-5B71-8542-8DC1-202788F3CE96}"/>
              </a:ext>
            </a:extLst>
          </p:cNvPr>
          <p:cNvSpPr txBox="1"/>
          <p:nvPr/>
        </p:nvSpPr>
        <p:spPr>
          <a:xfrm>
            <a:off x="7860926" y="2114798"/>
            <a:ext cx="130884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Missing argument</a:t>
            </a:r>
          </a:p>
        </p:txBody>
      </p:sp>
    </p:spTree>
    <p:extLst>
      <p:ext uri="{BB962C8B-B14F-4D97-AF65-F5344CB8AC3E}">
        <p14:creationId xmlns:p14="http://schemas.microsoft.com/office/powerpoint/2010/main" val="33156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044C-FCDD-4D43-8409-948D33DB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Another example - TYPE this in Python Tutor and visualize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8F00-AD23-0243-B31B-5A26B0D7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81726"/>
            <a:ext cx="2419350" cy="1509246"/>
          </a:xfr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Notice this function has two parameters, so need to provide two arguments when calling 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9291B-C696-0F49-97ED-C5D76849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EA8DA-38C8-0D4A-B10E-A03D65F61D14}"/>
              </a:ext>
            </a:extLst>
          </p:cNvPr>
          <p:cNvSpPr/>
          <p:nvPr/>
        </p:nvSpPr>
        <p:spPr>
          <a:xfrm>
            <a:off x="123092" y="2109034"/>
            <a:ext cx="90209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rectangle_area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(height, width):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area = height * width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area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rectangle_height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float(input('Enter height of rectangle: '))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rectangle_width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float(input('Enter width of rectangle: '))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rectangle_area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rectangle_area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rectangle_height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rectangle_width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f'The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area of this rectangle is {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rectangle_area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}')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BABAB8-AB86-334A-ACA6-6D44B4A23FAB}"/>
              </a:ext>
            </a:extLst>
          </p:cNvPr>
          <p:cNvCxnSpPr>
            <a:cxnSpLocks/>
          </p:cNvCxnSpPr>
          <p:nvPr/>
        </p:nvCxnSpPr>
        <p:spPr>
          <a:xfrm flipH="1">
            <a:off x="4659923" y="2318625"/>
            <a:ext cx="1436077" cy="2177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33D8F0-7083-6B4F-B6FE-D9E379855C36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4941277"/>
            <a:ext cx="526847" cy="81726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B60671-9ADB-2549-B835-0B3C61E3ADBA}"/>
              </a:ext>
            </a:extLst>
          </p:cNvPr>
          <p:cNvSpPr txBox="1">
            <a:spLocks/>
          </p:cNvSpPr>
          <p:nvPr/>
        </p:nvSpPr>
        <p:spPr>
          <a:xfrm>
            <a:off x="7791449" y="5759402"/>
            <a:ext cx="1352550" cy="7403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two arguments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EBBE5C-3A2E-A74F-8E41-1FAFB8A01F37}"/>
              </a:ext>
            </a:extLst>
          </p:cNvPr>
          <p:cNvCxnSpPr>
            <a:cxnSpLocks/>
          </p:cNvCxnSpPr>
          <p:nvPr/>
        </p:nvCxnSpPr>
        <p:spPr>
          <a:xfrm flipH="1" flipV="1">
            <a:off x="1457888" y="6147612"/>
            <a:ext cx="872936" cy="1825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F549DA-8101-1D42-9610-341FF4CE5E69}"/>
              </a:ext>
            </a:extLst>
          </p:cNvPr>
          <p:cNvSpPr txBox="1">
            <a:spLocks/>
          </p:cNvSpPr>
          <p:nvPr/>
        </p:nvSpPr>
        <p:spPr>
          <a:xfrm>
            <a:off x="2330824" y="6129594"/>
            <a:ext cx="3048000" cy="3701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Don't forget to call main()</a:t>
            </a:r>
          </a:p>
        </p:txBody>
      </p:sp>
    </p:spTree>
    <p:extLst>
      <p:ext uri="{BB962C8B-B14F-4D97-AF65-F5344CB8AC3E}">
        <p14:creationId xmlns:p14="http://schemas.microsoft.com/office/powerpoint/2010/main" val="5816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3CB-2601-7847-99E9-010957DF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0729-CD8C-CD4B-AC50-1B7BB812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8611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Designing and creating your own functions</a:t>
            </a:r>
          </a:p>
          <a:p>
            <a:r>
              <a:rPr lang="en-US" sz="2400" dirty="0"/>
              <a:t>More Python library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AFC84-CAB0-3249-83B0-E1778A94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185D0-45AC-2347-93A6-22E8D41B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55" y="2872348"/>
            <a:ext cx="6017823" cy="36665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D0D8E3-0EEF-EB45-9765-2543333B6638}"/>
              </a:ext>
            </a:extLst>
          </p:cNvPr>
          <p:cNvCxnSpPr>
            <a:cxnSpLocks/>
          </p:cNvCxnSpPr>
          <p:nvPr/>
        </p:nvCxnSpPr>
        <p:spPr>
          <a:xfrm flipH="1">
            <a:off x="4572000" y="4001294"/>
            <a:ext cx="2653553" cy="231060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F2A624-A181-D748-BC2A-7C49EE9A8AF0}"/>
              </a:ext>
            </a:extLst>
          </p:cNvPr>
          <p:cNvCxnSpPr>
            <a:cxnSpLocks/>
          </p:cNvCxnSpPr>
          <p:nvPr/>
        </p:nvCxnSpPr>
        <p:spPr>
          <a:xfrm flipH="1">
            <a:off x="4000367" y="4001294"/>
            <a:ext cx="3225186" cy="10155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302EF4-37EB-104A-B447-5C7B4AFEC838}"/>
              </a:ext>
            </a:extLst>
          </p:cNvPr>
          <p:cNvSpPr txBox="1"/>
          <p:nvPr/>
        </p:nvSpPr>
        <p:spPr>
          <a:xfrm>
            <a:off x="7225553" y="3496234"/>
            <a:ext cx="150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other library functions you've used</a:t>
            </a:r>
          </a:p>
        </p:txBody>
      </p:sp>
    </p:spTree>
    <p:extLst>
      <p:ext uri="{BB962C8B-B14F-4D97-AF65-F5344CB8AC3E}">
        <p14:creationId xmlns:p14="http://schemas.microsoft.com/office/powerpoint/2010/main" val="107866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will use functions going forward</a:t>
            </a:r>
            <a:br>
              <a:rPr lang="en-US" sz="4000" dirty="0"/>
            </a:br>
            <a:r>
              <a:rPr lang="en-US" sz="4000" dirty="0"/>
              <a:t>So your code can have this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 doc string/long comment """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statements, if any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main program code goes here,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# probably calls to other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function(s)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Define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other functions you need here – 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1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# Remember to call main at the end, 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otherwise your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 will not run.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DEB37-3E2F-4736-804B-7B6A4D30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Functions can be written in any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main() function definition is important and we'll put it first</a:t>
            </a:r>
          </a:p>
          <a:p>
            <a:r>
              <a:rPr lang="en-US" sz="2400" dirty="0"/>
              <a:t>As long as the call to main() is at the very end of the program, </a:t>
            </a:r>
            <a:r>
              <a:rPr lang="en-US" sz="2400" u="sng" dirty="0"/>
              <a:t>and</a:t>
            </a:r>
            <a:r>
              <a:rPr lang="en-US" sz="2400" dirty="0"/>
              <a:t> the main function sets off a valid chain reaction of function calls, the order of the other function definitions doesn't matter</a:t>
            </a:r>
          </a:p>
          <a:p>
            <a:r>
              <a:rPr lang="en-US" sz="2400" dirty="0"/>
              <a:t>This is because the functions don't run until they are called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Another way to say it:</a:t>
            </a:r>
            <a:r>
              <a:rPr lang="en-US" sz="2000" dirty="0"/>
              <a:t> order of function CALLS matters</a:t>
            </a:r>
          </a:p>
          <a:p>
            <a:r>
              <a:rPr lang="en-US" sz="2400" dirty="0"/>
              <a:t>For this reason, it is important to </a:t>
            </a:r>
            <a:r>
              <a:rPr lang="en-US" sz="2400" u="sng" dirty="0"/>
              <a:t>document</a:t>
            </a:r>
            <a:r>
              <a:rPr lang="en-US" sz="2400" dirty="0"/>
              <a:t> your functions</a:t>
            </a:r>
          </a:p>
          <a:p>
            <a:pPr lvl="1"/>
            <a:r>
              <a:rPr lang="en-US" sz="2000" dirty="0"/>
              <a:t>Give them a sensible name that describes what the function does</a:t>
            </a:r>
          </a:p>
          <a:p>
            <a:pPr lvl="1"/>
            <a:r>
              <a:rPr lang="en-US" sz="2000" dirty="0"/>
              <a:t>Write a comment which explains the purpose of the function</a:t>
            </a:r>
          </a:p>
          <a:p>
            <a:pPr lvl="1"/>
            <a:r>
              <a:rPr lang="en-US" sz="2000" dirty="0"/>
              <a:t>Add comments in the function code as appropriate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C9A4D-7A87-48F5-B6D6-73933A5A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one function called twice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1825625"/>
            <a:ext cx="8928847" cy="4351338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CF55B-12CC-4486-9CC7-DCAD8570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909F4-2E60-4A19-98CE-C90717B97924}"/>
              </a:ext>
            </a:extLst>
          </p:cNvPr>
          <p:cNvSpPr/>
          <p:nvPr/>
        </p:nvSpPr>
        <p:spPr>
          <a:xfrm>
            <a:off x="3539658" y="6311899"/>
            <a:ext cx="5337236" cy="357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First…What do you predict will happen?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A1BCC-16C1-454C-9B9D-F76B3EC2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1774032"/>
            <a:ext cx="8718005" cy="42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5420-CC88-AC43-A158-9231F98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Calling a function many times from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7F79-5E20-554C-B54B-8F8A11CE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E8D52-CB6A-E048-B292-50BC3902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22FA7-4266-D440-AEB8-68A820EB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84" y="1646237"/>
            <a:ext cx="8301631" cy="4351338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29B48375-7A87-7A4A-894D-7A807184BF6D}"/>
              </a:ext>
            </a:extLst>
          </p:cNvPr>
          <p:cNvSpPr/>
          <p:nvPr/>
        </p:nvSpPr>
        <p:spPr>
          <a:xfrm>
            <a:off x="3539658" y="6311899"/>
            <a:ext cx="5337236" cy="357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First…What do you predict will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function with two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E96724-5B41-F840-AC0D-27B02C34E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96" y="1886371"/>
            <a:ext cx="7869354" cy="36428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3A779-8336-4C04-889B-D6E4E1BC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BB46D-D763-B343-B5C4-3AAA5459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26" y="5580856"/>
            <a:ext cx="5283140" cy="11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 in functions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83903"/>
            <a:ext cx="5220429" cy="3953427"/>
          </a:xfrm>
          <a:ln>
            <a:solidFill>
              <a:schemeClr val="tx2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77709" y="2046805"/>
            <a:ext cx="2514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Notice there are two return statements, one for the if block and one for the else block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83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function that converts a number of megabytes into a number of bytes. So if a user has a 10 megabyte file, that’s equal to 10,000,000 bytes.  Your function should have one argument, the number of megabytes. It will return the number of bytes. Call your function from main()</a:t>
            </a:r>
          </a:p>
          <a:p>
            <a:endParaRPr lang="en-US" dirty="0"/>
          </a:p>
          <a:p>
            <a:r>
              <a:rPr lang="en-US" dirty="0" smtClean="0"/>
              <a:t>Start a new program.  Write a function that decides if a class code is a first year or second year class. The function should return “First Year” for class codes that start with 1 or “Second Year” for classes that start with 2. In main, ask the user for a class code that they are taking (1000, or 2525).  Call your function and print the returned value.</a:t>
            </a:r>
          </a:p>
          <a:p>
            <a:endParaRPr lang="en-US" dirty="0"/>
          </a:p>
          <a:p>
            <a:r>
              <a:rPr lang="en-US" dirty="0" smtClean="0"/>
              <a:t>Tricky question! Write a function that has one argument, a string that might be a </a:t>
            </a:r>
            <a:r>
              <a:rPr lang="en-US" dirty="0" err="1" smtClean="0"/>
              <a:t>starID</a:t>
            </a:r>
            <a:r>
              <a:rPr lang="en-US" dirty="0" smtClean="0"/>
              <a:t>.  Return True if it is, False if it isn’t. Call your function with some example strings from 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4966"/>
            <a:ext cx="7886700" cy="4351338"/>
          </a:xfrm>
        </p:spPr>
        <p:txBody>
          <a:bodyPr anchor="t">
            <a:normAutofit/>
          </a:bodyPr>
          <a:lstStyle/>
          <a:p>
            <a:r>
              <a:rPr lang="en-US" sz="2000" dirty="0"/>
              <a:t>Data the function needs to </a:t>
            </a:r>
            <a:r>
              <a:rPr lang="en-US" sz="2000" u="sng" dirty="0"/>
              <a:t>receive</a:t>
            </a:r>
            <a:r>
              <a:rPr lang="en-US" sz="2000" dirty="0"/>
              <a:t> = </a:t>
            </a:r>
            <a:r>
              <a:rPr lang="en-US" sz="2000" b="1" dirty="0"/>
              <a:t>parameters</a:t>
            </a:r>
          </a:p>
          <a:p>
            <a:pPr lvl="1"/>
            <a:r>
              <a:rPr lang="en-US" sz="2000" dirty="0"/>
              <a:t>Defined in the function definition</a:t>
            </a:r>
          </a:p>
          <a:p>
            <a:r>
              <a:rPr lang="en-US" sz="2000" dirty="0"/>
              <a:t>Data you </a:t>
            </a:r>
            <a:r>
              <a:rPr lang="en-US" sz="2000" u="sng" dirty="0"/>
              <a:t>send to </a:t>
            </a:r>
            <a:r>
              <a:rPr lang="en-US" sz="2000" dirty="0"/>
              <a:t>the function = </a:t>
            </a:r>
            <a:r>
              <a:rPr lang="en-US" sz="2000" b="1" dirty="0"/>
              <a:t>arguments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These are the </a:t>
            </a:r>
            <a:r>
              <a:rPr lang="en-US" sz="2000" dirty="0"/>
              <a:t>values supplied for a function call</a:t>
            </a:r>
          </a:p>
          <a:p>
            <a:r>
              <a:rPr lang="en-US" sz="2000" dirty="0"/>
              <a:t>The arguments supplied must be of the data type </a:t>
            </a:r>
            <a:r>
              <a:rPr lang="en-US" sz="2000" u="sng" dirty="0"/>
              <a:t>expected</a:t>
            </a:r>
            <a:r>
              <a:rPr lang="en-US" sz="2000" dirty="0"/>
              <a:t> for the parameters, as set forth in the function definition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Your program will crash if you use a string as an argument, if the function expects an </a:t>
            </a:r>
            <a:r>
              <a:rPr lang="en-US" sz="2000" dirty="0" err="1">
                <a:sym typeface="Wingdings" panose="05000000000000000000" pitchFamily="2" charset="2"/>
              </a:rPr>
              <a:t>int</a:t>
            </a:r>
            <a:r>
              <a:rPr lang="en-US" sz="2000" dirty="0">
                <a:sym typeface="Wingdings" panose="05000000000000000000" pitchFamily="2" charset="2"/>
              </a:rPr>
              <a:t> in the parameter </a:t>
            </a:r>
            <a:endParaRPr lang="en-US" sz="2000" dirty="0"/>
          </a:p>
          <a:p>
            <a:r>
              <a:rPr lang="en-US" sz="2000" dirty="0"/>
              <a:t>Some functions need </a:t>
            </a:r>
            <a:r>
              <a:rPr lang="en-US" sz="2000" u="sng" dirty="0"/>
              <a:t>no parameters</a:t>
            </a:r>
            <a:r>
              <a:rPr lang="en-US" sz="2000" dirty="0"/>
              <a:t> – just leave the parentheses empty</a:t>
            </a:r>
          </a:p>
          <a:p>
            <a:r>
              <a:rPr lang="en-US" sz="2000" dirty="0"/>
              <a:t>Or use 1, 2, or as many parameters as you need</a:t>
            </a:r>
          </a:p>
          <a:p>
            <a:r>
              <a:rPr lang="en-US" sz="2000" dirty="0"/>
              <a:t>Just take care to match parameters and arguments!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A6818-A955-4A13-864B-B10DD17F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37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A1232-5DD3-48A8-883C-06C1A657A03D}"/>
              </a:ext>
            </a:extLst>
          </p:cNvPr>
          <p:cNvSpPr/>
          <p:nvPr/>
        </p:nvSpPr>
        <p:spPr>
          <a:xfrm>
            <a:off x="628650" y="5414683"/>
            <a:ext cx="7287723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</a:pPr>
            <a:r>
              <a:rPr lang="en-US" sz="2400" dirty="0"/>
              <a:t>Match the number of arguments needed, AND the order of arguments, AND the type of data expected.</a:t>
            </a:r>
          </a:p>
        </p:txBody>
      </p:sp>
    </p:spTree>
    <p:extLst>
      <p:ext uri="{BB962C8B-B14F-4D97-AF65-F5344CB8AC3E}">
        <p14:creationId xmlns:p14="http://schemas.microsoft.com/office/powerpoint/2010/main" val="31916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parameters matters</a:t>
            </a:r>
            <a:br>
              <a:rPr lang="en-US" dirty="0"/>
            </a:br>
            <a:r>
              <a:rPr lang="en-US" dirty="0"/>
              <a:t>What happens if you switch the parameters </a:t>
            </a:r>
            <a:r>
              <a:rPr lang="en-US" u="sng" dirty="0" err="1"/>
              <a:t>credits_completed</a:t>
            </a:r>
            <a:r>
              <a:rPr lang="en-US" dirty="0"/>
              <a:t> and </a:t>
            </a:r>
            <a:r>
              <a:rPr lang="en-US" u="sng" dirty="0"/>
              <a:t>college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D8F7D-55FE-CD42-AFEB-0D56B349E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946881"/>
            <a:ext cx="7292113" cy="42387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3ACFF-AE25-4D97-9D69-B27884B8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5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A396-0D1D-664D-AF8E-9146735C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Combining loops, functions,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B2D3-D1D2-A84F-8A51-58BAEEBA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Same as when we wrote an if statement in a loop, can write if statements in functions, and call functions from if statements, and call functions from loops...</a:t>
            </a:r>
          </a:p>
          <a:p>
            <a:r>
              <a:rPr lang="en-US" sz="2800" dirty="0"/>
              <a:t>Can combine these operations in any way, to solve the problem with our program </a:t>
            </a:r>
          </a:p>
          <a:p>
            <a:endParaRPr lang="en-US" sz="2800" dirty="0"/>
          </a:p>
          <a:p>
            <a:r>
              <a:rPr lang="en-US" sz="2800" dirty="0"/>
              <a:t>We can write as many functions 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E1154-402D-FB4B-A9FF-37E19C29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lots of useful built-in Python functions</a:t>
            </a:r>
          </a:p>
          <a:p>
            <a:r>
              <a:rPr lang="en-US" dirty="0"/>
              <a:t>For tasks that programmers often need to do</a:t>
            </a:r>
          </a:p>
          <a:p>
            <a:r>
              <a:rPr lang="en-US" dirty="0"/>
              <a:t>The Python Library Reference and Language Reference describe all of the built-in functions</a:t>
            </a:r>
          </a:p>
          <a:p>
            <a:r>
              <a:rPr lang="en-US" dirty="0">
                <a:hlinkClick r:id="rId2"/>
              </a:rPr>
              <a:t>https://docs.python.org/3/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373AF-654E-4947-B3AD-29221CE5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FF78E-2C8D-8C4C-9668-A291BF91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835" y="3279078"/>
            <a:ext cx="5038165" cy="3442398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12B2BB-327E-1844-8041-EA6362638043}"/>
              </a:ext>
            </a:extLst>
          </p:cNvPr>
          <p:cNvCxnSpPr/>
          <p:nvPr/>
        </p:nvCxnSpPr>
        <p:spPr>
          <a:xfrm>
            <a:off x="2717427" y="4554070"/>
            <a:ext cx="1666315" cy="6992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45B1F7-D979-094C-89F0-8A8D90DD9A96}"/>
              </a:ext>
            </a:extLst>
          </p:cNvPr>
          <p:cNvCxnSpPr/>
          <p:nvPr/>
        </p:nvCxnSpPr>
        <p:spPr>
          <a:xfrm>
            <a:off x="2717427" y="4903694"/>
            <a:ext cx="1666315" cy="6992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03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530C-62D3-DF41-B089-4352B072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09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 more complex program - student status with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613-9685-4D4E-B49E-79E8FA6A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74022-2F25-BC48-878D-0DAB2321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2973C-2A78-2C4D-8461-352D4B7D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584"/>
            <a:ext cx="9144000" cy="5444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60D45-2DA0-8C47-8BF0-113E590A845B}"/>
              </a:ext>
            </a:extLst>
          </p:cNvPr>
          <p:cNvSpPr txBox="1"/>
          <p:nvPr/>
        </p:nvSpPr>
        <p:spPr>
          <a:xfrm>
            <a:off x="5360894" y="4141694"/>
            <a:ext cx="3154456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Spot the function definitions, function calls </a:t>
            </a:r>
          </a:p>
          <a:p>
            <a:r>
              <a:rPr lang="en-US" dirty="0"/>
              <a:t>Can you see the if statements in the functions?</a:t>
            </a:r>
          </a:p>
          <a:p>
            <a:r>
              <a:rPr lang="en-US" dirty="0"/>
              <a:t>Can you see the function called by the while loop?</a:t>
            </a:r>
          </a:p>
        </p:txBody>
      </p:sp>
    </p:spTree>
    <p:extLst>
      <p:ext uri="{BB962C8B-B14F-4D97-AF65-F5344CB8AC3E}">
        <p14:creationId xmlns:p14="http://schemas.microsoft.com/office/powerpoint/2010/main" val="1814722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5AE2-C691-884C-9A72-E64D1A88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4937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Another more complex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91535-A291-6B4B-973C-9CA480D0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185886"/>
            <a:ext cx="8102600" cy="4940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281EA-3770-BA49-A19B-9E7731FC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28926-FF13-2D40-8011-1C17807778DA}"/>
              </a:ext>
            </a:extLst>
          </p:cNvPr>
          <p:cNvSpPr txBox="1"/>
          <p:nvPr/>
        </p:nvSpPr>
        <p:spPr>
          <a:xfrm>
            <a:off x="3460376" y="5338584"/>
            <a:ext cx="54090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Spot the function definitions, function calls </a:t>
            </a:r>
          </a:p>
          <a:p>
            <a:r>
              <a:rPr lang="en-US" dirty="0"/>
              <a:t>Can you see the if statements in the functions?</a:t>
            </a:r>
          </a:p>
          <a:p>
            <a:r>
              <a:rPr lang="en-US" dirty="0"/>
              <a:t>Can you see the function called by the while loop?</a:t>
            </a:r>
          </a:p>
          <a:p>
            <a:r>
              <a:rPr lang="en-US" dirty="0"/>
              <a:t>Can you see the for loop in the </a:t>
            </a:r>
            <a:r>
              <a:rPr lang="en-US" dirty="0" err="1"/>
              <a:t>word_square</a:t>
            </a:r>
            <a:r>
              <a:rPr lang="en-US" dirty="0"/>
              <a:t> function?</a:t>
            </a:r>
          </a:p>
        </p:txBody>
      </p:sp>
    </p:spTree>
    <p:extLst>
      <p:ext uri="{BB962C8B-B14F-4D97-AF65-F5344CB8AC3E}">
        <p14:creationId xmlns:p14="http://schemas.microsoft.com/office/powerpoint/2010/main" val="443250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do we write functions again?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To logically gather code that performs a certain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 that your program can re-use the function code many times (even millions)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To make your program easier to read and understand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BB77-FD4B-448C-BD39-F8713574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1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Scope</a:t>
            </a:r>
            <a:r>
              <a:rPr lang="en-US" sz="4000" dirty="0"/>
              <a:t>: Local Variables Only Exist within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BAB92-7E7C-4F6B-86DC-C38E5576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8E326-7448-D543-B448-AB7FA81D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46" y="2109367"/>
            <a:ext cx="8632908" cy="37838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976" y="1506071"/>
            <a:ext cx="3155577" cy="2205317"/>
          </a:xfr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Notice PyCharm is indicating the length, width, and height variables are unused in main(), and there are errors in </a:t>
            </a:r>
            <a:r>
              <a:rPr lang="en-US" dirty="0" err="1"/>
              <a:t>calculate_volume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25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29A5-EA5A-FC46-8D21-DD9C536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Scope - fixed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B342B-B39E-D64C-B034-D1ED6F51E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90689"/>
            <a:ext cx="7695741" cy="40646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596CF-E9B4-6E44-8B94-24AA78EA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9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Scope and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Variable values created inside a  function disappear once the function ends </a:t>
            </a:r>
          </a:p>
          <a:p>
            <a:r>
              <a:rPr lang="en-US" dirty="0"/>
              <a:t>This might seem annoying.... but it's actually a deliberate design choice</a:t>
            </a:r>
          </a:p>
          <a:p>
            <a:r>
              <a:rPr lang="en-US" dirty="0"/>
              <a:t>You don't need to use unique variable names throughout your program (helpful if your program is really big)</a:t>
            </a:r>
          </a:p>
          <a:p>
            <a:r>
              <a:rPr lang="en-US" dirty="0"/>
              <a:t>Data is contained within a function, so it is safe from other parts of your program</a:t>
            </a:r>
          </a:p>
          <a:p>
            <a:pPr lvl="1"/>
            <a:r>
              <a:rPr lang="en-US" dirty="0"/>
              <a:t>Other parts of your program can't create errors by accidentally modifying data in another scope</a:t>
            </a:r>
          </a:p>
          <a:p>
            <a:pPr lvl="1"/>
            <a:r>
              <a:rPr lang="en-US" dirty="0"/>
              <a:t>If you send data in and out of functions using parameters and return values, it's much safer</a:t>
            </a:r>
          </a:p>
          <a:p>
            <a:r>
              <a:rPr lang="en-US" dirty="0"/>
              <a:t>Your functions variables are probably only needed when the function is running, and then the program doesn't need them any more, so they can be deleted to save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04B3F-D381-4FA7-BA75-19D89B81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3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29B2-5849-8B45-8A86-06C4D45B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C16DE2-204B-BC47-A75F-BE41DC0D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comments start with #</a:t>
            </a:r>
          </a:p>
          <a:p>
            <a:r>
              <a:rPr lang="en-US" dirty="0"/>
              <a:t>Remember to add comments to your program</a:t>
            </a:r>
          </a:p>
          <a:p>
            <a:r>
              <a:rPr lang="en-US" dirty="0"/>
              <a:t>You don't have to write a comment for every line</a:t>
            </a:r>
          </a:p>
          <a:p>
            <a:r>
              <a:rPr lang="en-US" dirty="0"/>
              <a:t>Descriptive variable names help document your program, making it more readable and reducing the number of comments you need</a:t>
            </a:r>
          </a:p>
          <a:p>
            <a:r>
              <a:rPr lang="en-US" dirty="0"/>
              <a:t>Compare these two variables for holding a total. Which one will be more understandable when used in a program?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FE44E-AD34-F546-AD24-82914CFA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D1834-4ED0-7947-BBA4-1E369A0D1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4530561"/>
            <a:ext cx="7971182" cy="704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45E839-35A5-5149-B0E7-6ECD3502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654674"/>
            <a:ext cx="477752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63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D83B-302E-E84A-B2B9-D55BF3B9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docstrings - comments for documenting (describing) your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26D16C-DBF2-7F4B-83C5-7B4D5FBE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15" y="1768102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Use triple double quotes to make a docstring</a:t>
            </a:r>
          </a:p>
          <a:p>
            <a:r>
              <a:rPr lang="en-US" sz="2400" dirty="0"/>
              <a:t>Put a message at the top of every file describing what your program does, inside """  and """</a:t>
            </a:r>
          </a:p>
          <a:p>
            <a:r>
              <a:rPr lang="en-US" sz="2400" dirty="0"/>
              <a:t>Many examples in the example code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BE0DA-174D-8541-82CB-A6319EF7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F9E49-12E3-AD46-91A7-82FD57ED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3167997"/>
            <a:ext cx="2488935" cy="3553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35B5C-97D9-5B42-B28C-FC6D5147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5" y="3769940"/>
            <a:ext cx="6134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76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DFF7-464C-4541-8B2B-DCBE6DD6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EAF4-A335-9E4D-9A25-A5F28F20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In D2L</a:t>
            </a:r>
          </a:p>
          <a:p>
            <a:r>
              <a:rPr lang="en-US" sz="2800" dirty="0"/>
              <a:t>For every question:</a:t>
            </a:r>
          </a:p>
          <a:p>
            <a:pPr lvl="1"/>
            <a:r>
              <a:rPr lang="en-US" sz="2500" dirty="0"/>
              <a:t>Comment and document your code</a:t>
            </a:r>
          </a:p>
          <a:p>
            <a:pPr lvl="1"/>
            <a:r>
              <a:rPr lang="en-US" sz="2500" dirty="0"/>
              <a:t>Put a docstring at the top of each </a:t>
            </a:r>
            <a:r>
              <a:rPr lang="en-US" sz="2500"/>
              <a:t>file </a:t>
            </a:r>
            <a:endParaRPr lang="en-US" sz="2500" dirty="0"/>
          </a:p>
          <a:p>
            <a:pPr lvl="1"/>
            <a:r>
              <a:rPr lang="en-US" sz="2500" dirty="0"/>
              <a:t>Add comments to your code, as needed</a:t>
            </a:r>
          </a:p>
          <a:p>
            <a:pPr lvl="1"/>
            <a:r>
              <a:rPr lang="en-US" sz="2500" dirty="0"/>
              <a:t>Use descriptive variable names </a:t>
            </a:r>
          </a:p>
          <a:p>
            <a:pPr lvl="1"/>
            <a:endParaRPr lang="en-US" sz="2800" dirty="0"/>
          </a:p>
          <a:p>
            <a:pPr lvl="1"/>
            <a:r>
              <a:rPr lang="en-US" sz="2500" dirty="0"/>
              <a:t>Use Python Tutor to help debug, if a program isn't working as expected </a:t>
            </a:r>
          </a:p>
          <a:p>
            <a:pPr lvl="1"/>
            <a:endParaRPr lang="en-US" sz="2800" dirty="0"/>
          </a:p>
          <a:p>
            <a:r>
              <a:rPr lang="en-US" sz="2800" dirty="0"/>
              <a:t>Questions? Please ask!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5F712-2356-994B-A0E3-9F5EE3A3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1B56-D51B-8348-BC60-35D17171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we have some strings, and they all need to be in uppercase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861F-42DB-CF48-92AE-30A9825A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example, we are writing a program that works with college class codes</a:t>
            </a:r>
          </a:p>
          <a:p>
            <a:r>
              <a:rPr lang="en-US" sz="2400" dirty="0"/>
              <a:t>The department codes should all be in uppercase, for example, </a:t>
            </a:r>
          </a:p>
          <a:p>
            <a:pPr lvl="1"/>
            <a:r>
              <a:rPr lang="en-US" sz="2000" dirty="0"/>
              <a:t>SPAN 1000, ENGL 1234, WEBI 1400, ITEC 1150</a:t>
            </a:r>
          </a:p>
          <a:p>
            <a:r>
              <a:rPr lang="en-US" sz="2400" dirty="0"/>
              <a:t>Problem: you have a dataset with some lowercase or mixed case department names,</a:t>
            </a:r>
          </a:p>
          <a:p>
            <a:pPr lvl="1"/>
            <a:r>
              <a:rPr lang="en-US" sz="2000" dirty="0" err="1"/>
              <a:t>SpAn</a:t>
            </a:r>
            <a:r>
              <a:rPr lang="en-US" sz="2000" dirty="0"/>
              <a:t> 1000, </a:t>
            </a:r>
            <a:r>
              <a:rPr lang="en-US" sz="2000" dirty="0" err="1"/>
              <a:t>engl</a:t>
            </a:r>
            <a:r>
              <a:rPr lang="en-US" sz="2000" dirty="0"/>
              <a:t> 1234, </a:t>
            </a:r>
            <a:r>
              <a:rPr lang="en-US" sz="2000" dirty="0" err="1"/>
              <a:t>WEbi</a:t>
            </a:r>
            <a:r>
              <a:rPr lang="en-US" sz="2000" dirty="0"/>
              <a:t> 1400, </a:t>
            </a:r>
            <a:r>
              <a:rPr lang="en-US" sz="2000" dirty="0" err="1"/>
              <a:t>Itec</a:t>
            </a:r>
            <a:r>
              <a:rPr lang="en-US" sz="2000" dirty="0"/>
              <a:t> 1150</a:t>
            </a:r>
          </a:p>
          <a:p>
            <a:r>
              <a:rPr lang="en-US" sz="2400" dirty="0"/>
              <a:t>And you want to convert all the class codes to uppercase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E592-279A-1C47-809A-B679361C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CC24-ACE1-F144-A37B-C6C3D8C8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could write our own code to convert to uppercase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31D1-5509-F94B-9111-DC504171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05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involves looping over the characters in the string, and converting any lowercase letters to it's uppercase version</a:t>
            </a:r>
          </a:p>
          <a:p>
            <a:r>
              <a:rPr lang="en-US" dirty="0"/>
              <a:t>How to do that? We need to know about how computers store characters</a:t>
            </a:r>
          </a:p>
          <a:p>
            <a:r>
              <a:rPr lang="en-US" dirty="0"/>
              <a:t>Behind the scenes, computers save characters as </a:t>
            </a:r>
            <a:r>
              <a:rPr lang="en-US" b="1" dirty="0"/>
              <a:t>Unicode</a:t>
            </a:r>
          </a:p>
          <a:p>
            <a:r>
              <a:rPr lang="en-US" dirty="0"/>
              <a:t>Unicode values are numbers, and each character has a numeric code</a:t>
            </a:r>
          </a:p>
          <a:p>
            <a:r>
              <a:rPr lang="en-US" dirty="0"/>
              <a:t>Unicode is an international standard - all computers agree on what numbers represent each character </a:t>
            </a:r>
          </a:p>
          <a:p>
            <a:r>
              <a:rPr lang="en-US" dirty="0"/>
              <a:t>Unicode has a code for almost every character in almost every writing system in the world, and many other commonly used symbols including emojis ⛷☕️🌻🦄</a:t>
            </a:r>
          </a:p>
          <a:p>
            <a:pPr lvl="1"/>
            <a:r>
              <a:rPr lang="en-US" dirty="0"/>
              <a:t>Although not all computers and program know how to draw the character (or glyph) for every single character – so you might see empty boxes or X or ? in their place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E36B5-78A2-8844-A18A-D21DB2AC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B242E-B978-1047-8A61-31C40F0CA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39" y="6081304"/>
            <a:ext cx="3048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95D39-7D2F-8743-A1E4-77968D4CD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5961411"/>
            <a:ext cx="1511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2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CC24-ACE1-F144-A37B-C6C3D8C8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31D1-5509-F94B-9111-DC504171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0" y="1562290"/>
            <a:ext cx="2060762" cy="51591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Latin characters and their Unicode values </a:t>
            </a:r>
          </a:p>
          <a:p>
            <a:r>
              <a:rPr lang="en-US" dirty="0">
                <a:hlinkClick r:id="rId3"/>
              </a:rPr>
              <a:t>https://en.wikipedia.org/wiki/List_of_Unicode_characters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Section of Chinese radical Unicode values</a:t>
            </a:r>
          </a:p>
          <a:p>
            <a:r>
              <a:rPr lang="en-US" dirty="0">
                <a:hlinkClick r:id="rId4"/>
              </a:rPr>
              <a:t>https://www.key-shortcut.com/en/writing-systems/%E6%96%87%E5%AD%97-chinese-cjk/cjk-characters-1/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E36B5-78A2-8844-A18A-D21DB2AC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0CCDD-0567-6E42-A176-017270AF1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674" y="1577044"/>
            <a:ext cx="2609745" cy="2429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C9E18-04FF-8D43-9774-E5FAF5A34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165" y="1555110"/>
            <a:ext cx="2711928" cy="2429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B7A73-6EA6-5D41-B763-D12802D3C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8587" y="4389603"/>
            <a:ext cx="4171847" cy="20217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F9CB14-EB98-4245-897E-640F573489BC}"/>
              </a:ext>
            </a:extLst>
          </p:cNvPr>
          <p:cNvCxnSpPr>
            <a:cxnSpLocks/>
          </p:cNvCxnSpPr>
          <p:nvPr/>
        </p:nvCxnSpPr>
        <p:spPr>
          <a:xfrm>
            <a:off x="4391210" y="1027907"/>
            <a:ext cx="0" cy="54913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A236AA-3060-0742-A493-2C4C098E6F88}"/>
              </a:ext>
            </a:extLst>
          </p:cNvPr>
          <p:cNvCxnSpPr>
            <a:cxnSpLocks/>
          </p:cNvCxnSpPr>
          <p:nvPr/>
        </p:nvCxnSpPr>
        <p:spPr>
          <a:xfrm>
            <a:off x="7142830" y="1013152"/>
            <a:ext cx="0" cy="54913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D5915B-77EE-BF43-801C-F51AF5EAB5E8}"/>
              </a:ext>
            </a:extLst>
          </p:cNvPr>
          <p:cNvSpPr txBox="1"/>
          <p:nvPr/>
        </p:nvSpPr>
        <p:spPr>
          <a:xfrm>
            <a:off x="3555945" y="337516"/>
            <a:ext cx="484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Unicode value in decimal. Do you notice a pattern between the uppercase and lowercase letters?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DE505-D7B0-4245-9EED-F34A899A7BA7}"/>
              </a:ext>
            </a:extLst>
          </p:cNvPr>
          <p:cNvSpPr txBox="1"/>
          <p:nvPr/>
        </p:nvSpPr>
        <p:spPr>
          <a:xfrm>
            <a:off x="7142830" y="4180682"/>
            <a:ext cx="2001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Unicode values are actual hexadecimal (the U+0044 or U+2EC9 values) not decimal numbers, but we can work with the decimal numbers for this example </a:t>
            </a:r>
          </a:p>
        </p:txBody>
      </p:sp>
    </p:spTree>
    <p:extLst>
      <p:ext uri="{BB962C8B-B14F-4D97-AF65-F5344CB8AC3E}">
        <p14:creationId xmlns:p14="http://schemas.microsoft.com/office/powerpoint/2010/main" val="32120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C40F-2CF8-E044-80D3-057C1AA7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Latin scripts, lowercase letters are 32 higher than the uppercase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EC8F-4269-AC4B-BB7E-DA63C907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13157"/>
          </a:xfrm>
        </p:spPr>
        <p:txBody>
          <a:bodyPr/>
          <a:lstStyle/>
          <a:p>
            <a:r>
              <a:rPr lang="en-US" dirty="0"/>
              <a:t>So, we can write something like this to convert a class code to uppercase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4E432-179A-EC49-9C4B-6B29E1ED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3E38C-5DE6-AC4B-9AC5-8A84AB92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2439032"/>
            <a:ext cx="5049371" cy="3069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70074-85BA-5B4A-BD7A-D6F7DC6F3A86}"/>
              </a:ext>
            </a:extLst>
          </p:cNvPr>
          <p:cNvSpPr txBox="1"/>
          <p:nvPr/>
        </p:nvSpPr>
        <p:spPr>
          <a:xfrm>
            <a:off x="437030" y="2922935"/>
            <a:ext cx="2772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don't need to worry about how this works now</a:t>
            </a:r>
          </a:p>
          <a:p>
            <a:endParaRPr lang="en-US" dirty="0"/>
          </a:p>
          <a:p>
            <a:r>
              <a:rPr lang="en-US" dirty="0"/>
              <a:t>Basically, loop over all the letters. if the letter is lowercase, make it uppercase</a:t>
            </a:r>
          </a:p>
          <a:p>
            <a:r>
              <a:rPr lang="en-US" dirty="0"/>
              <a:t>Append all letters to an output string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4C4260-740A-454C-B125-87496FCADE8A}"/>
              </a:ext>
            </a:extLst>
          </p:cNvPr>
          <p:cNvSpPr txBox="1">
            <a:spLocks/>
          </p:cNvSpPr>
          <p:nvPr/>
        </p:nvSpPr>
        <p:spPr>
          <a:xfrm>
            <a:off x="628650" y="5858788"/>
            <a:ext cx="7886700" cy="713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The more important point is:  how would you feel about having to write </a:t>
            </a:r>
            <a:r>
              <a:rPr lang="en-US" b="1" dirty="0" err="1"/>
              <a:t>allllll</a:t>
            </a:r>
            <a:r>
              <a:rPr lang="en-US" b="1" dirty="0"/>
              <a:t> of this code every time you needed to make a string uppercase?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3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614"/>
            <a:ext cx="7886700" cy="1325563"/>
          </a:xfrm>
        </p:spPr>
        <p:txBody>
          <a:bodyPr/>
          <a:lstStyle/>
          <a:p>
            <a:r>
              <a:rPr lang="en-US" dirty="0"/>
              <a:t>Language and Library Functions: much easier!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12" y="1178954"/>
            <a:ext cx="8892988" cy="4895851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Fortunately, Python has a built-in </a:t>
            </a:r>
            <a:r>
              <a:rPr lang="en-US" sz="2200" b="1" dirty="0">
                <a:cs typeface="Arial" panose="020B0604020202020204" pitchFamily="34" charset="0"/>
              </a:rPr>
              <a:t>library function </a:t>
            </a:r>
            <a:r>
              <a:rPr lang="en-US" sz="2200" dirty="0">
                <a:cs typeface="Arial" panose="020B0604020202020204" pitchFamily="34" charset="0"/>
              </a:rPr>
              <a:t>called upper() which creates a uppercase version of a string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This code has the same output as the previous slide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cs typeface="Arial" panose="020B0604020202020204" pitchFamily="34" charset="0"/>
              </a:rPr>
              <a:t>But this version is much better</a:t>
            </a:r>
            <a:endParaRPr lang="en-US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upper and other built-in functions are easy,  reliable, and readable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Which program is easier to understand?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People already wrote, tested, and debugged the built in language functions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There are several other </a:t>
            </a:r>
            <a:r>
              <a:rPr lang="en-US" sz="2200" b="1" dirty="0">
                <a:cs typeface="Arial" panose="020B0604020202020204" pitchFamily="34" charset="0"/>
              </a:rPr>
              <a:t>language functions </a:t>
            </a:r>
            <a:r>
              <a:rPr lang="en-US" sz="2200" dirty="0">
                <a:cs typeface="Arial" panose="020B0604020202020204" pitchFamily="34" charset="0"/>
              </a:rPr>
              <a:t>(like print, </a:t>
            </a:r>
            <a:r>
              <a:rPr lang="en-US" sz="2200" dirty="0" err="1">
                <a:cs typeface="Arial" panose="020B0604020202020204" pitchFamily="34" charset="0"/>
              </a:rPr>
              <a:t>int</a:t>
            </a:r>
            <a:r>
              <a:rPr lang="en-US" sz="2200" dirty="0">
                <a:cs typeface="Arial" panose="020B0604020202020204" pitchFamily="34" charset="0"/>
              </a:rPr>
              <a:t>, </a:t>
            </a:r>
            <a:r>
              <a:rPr lang="en-US" sz="2200" dirty="0" err="1">
                <a:cs typeface="Arial" panose="020B0604020202020204" pitchFamily="34" charset="0"/>
              </a:rPr>
              <a:t>len</a:t>
            </a:r>
            <a:r>
              <a:rPr lang="en-US" sz="2200" dirty="0">
                <a:cs typeface="Arial" panose="020B0604020202020204" pitchFamily="34" charset="0"/>
              </a:rPr>
              <a:t>, </a:t>
            </a:r>
            <a:r>
              <a:rPr lang="en-US" sz="2200" dirty="0" err="1">
                <a:cs typeface="Arial" panose="020B0604020202020204" pitchFamily="34" charset="0"/>
              </a:rPr>
              <a:t>str</a:t>
            </a:r>
            <a:r>
              <a:rPr lang="en-US" sz="2200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And hundreds</a:t>
            </a:r>
            <a:r>
              <a:rPr lang="en-US" sz="2200" dirty="0"/>
              <a:t> more </a:t>
            </a:r>
            <a:r>
              <a:rPr lang="en-US" sz="2200" b="1" dirty="0"/>
              <a:t>library functions </a:t>
            </a:r>
            <a:r>
              <a:rPr lang="en-US" sz="2200" dirty="0"/>
              <a:t>for all kinds of tasks, for example </a:t>
            </a:r>
            <a:r>
              <a:rPr lang="en-US" sz="2200" dirty="0" err="1"/>
              <a:t>random.randint</a:t>
            </a:r>
            <a:r>
              <a:rPr lang="en-US" sz="2200" dirty="0"/>
              <a:t>, </a:t>
            </a:r>
            <a:r>
              <a:rPr lang="en-US" sz="2200" dirty="0" err="1"/>
              <a:t>request.urlopen</a:t>
            </a:r>
            <a:r>
              <a:rPr lang="en-US" sz="2200" dirty="0"/>
              <a:t>, </a:t>
            </a:r>
            <a:r>
              <a:rPr lang="en-US" sz="2200" dirty="0" err="1"/>
              <a:t>time.sleep</a:t>
            </a:r>
            <a:r>
              <a:rPr lang="en-US" sz="2200" dirty="0"/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C032-F63D-4598-9E5C-983F627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8FDA-3B68-794E-A738-B1BF29287DA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88AC5-EDCA-6446-8005-AABDE69B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049091"/>
            <a:ext cx="5791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3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8090</TotalTime>
  <Words>2495</Words>
  <Application>Microsoft Office PowerPoint</Application>
  <PresentationFormat>On-screen Show (4:3)</PresentationFormat>
  <Paragraphs>348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Symbol</vt:lpstr>
      <vt:lpstr>Wingdings</vt:lpstr>
      <vt:lpstr>Office Theme</vt:lpstr>
      <vt:lpstr>Programming Logic</vt:lpstr>
      <vt:lpstr>Functions</vt:lpstr>
      <vt:lpstr>Today </vt:lpstr>
      <vt:lpstr>Functions</vt:lpstr>
      <vt:lpstr>Imagine we have some strings, and they all need to be in uppercase</vt:lpstr>
      <vt:lpstr>We could write our own code to convert to uppercase</vt:lpstr>
      <vt:lpstr>Unicode</vt:lpstr>
      <vt:lpstr>For Latin scripts, lowercase letters are 32 higher than the uppercase version</vt:lpstr>
      <vt:lpstr>Language and Library Functions: much easier!</vt:lpstr>
      <vt:lpstr>Your Turn</vt:lpstr>
      <vt:lpstr>Advantages of writing your own functions</vt:lpstr>
      <vt:lpstr>Let's use Python Tutor to See How Functions Work</vt:lpstr>
      <vt:lpstr>Start with an example with variables, but no functions yet</vt:lpstr>
      <vt:lpstr>Click the Visualize Execution button</vt:lpstr>
      <vt:lpstr>Python Tutor - executing code, showing order of execution and variable values</vt:lpstr>
      <vt:lpstr>Python Tutor</vt:lpstr>
      <vt:lpstr>First function</vt:lpstr>
      <vt:lpstr>Paste this code into Python Tutor Replace the code that's there </vt:lpstr>
      <vt:lpstr>Click the Visualize Execution button</vt:lpstr>
      <vt:lpstr>Press the Forward button to execute line by line</vt:lpstr>
      <vt:lpstr>Parts of the program:  function definitions, function calls</vt:lpstr>
      <vt:lpstr>Two steps to using functions</vt:lpstr>
      <vt:lpstr>main()</vt:lpstr>
      <vt:lpstr>Defining Functions</vt:lpstr>
      <vt:lpstr>Calling functions with arguments, using return values</vt:lpstr>
      <vt:lpstr>Function definition syntax</vt:lpstr>
      <vt:lpstr>Calling a function syntax</vt:lpstr>
      <vt:lpstr>What happens if you don't provide the right arguments?</vt:lpstr>
      <vt:lpstr>Another example - TYPE this in Python Tutor and visualize execution</vt:lpstr>
      <vt:lpstr>We will use functions going forward So your code can have this structure</vt:lpstr>
      <vt:lpstr>Functions can be written in any order</vt:lpstr>
      <vt:lpstr>Example: one function called twice</vt:lpstr>
      <vt:lpstr>Calling a function many times from a loop</vt:lpstr>
      <vt:lpstr>Example: function with two parameters</vt:lpstr>
      <vt:lpstr>If statements in functions</vt:lpstr>
      <vt:lpstr>Your turn </vt:lpstr>
      <vt:lpstr>Parameters and arguments</vt:lpstr>
      <vt:lpstr>Order of parameters matters What happens if you switch the parameters credits_completed and college?</vt:lpstr>
      <vt:lpstr>Combining loops, functions, if statements</vt:lpstr>
      <vt:lpstr>A more complex program - student status with validation</vt:lpstr>
      <vt:lpstr>Another more complex program</vt:lpstr>
      <vt:lpstr>Why do we write functions again?</vt:lpstr>
      <vt:lpstr>Scope: Local Variables Only Exist within Functions</vt:lpstr>
      <vt:lpstr>Scope - fixed</vt:lpstr>
      <vt:lpstr>Scope and Local Variables</vt:lpstr>
      <vt:lpstr>Comments</vt:lpstr>
      <vt:lpstr>docstrings - comments for documenting (describing) your program</vt:lpstr>
      <vt:lpstr>Lab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and Design</dc:title>
  <dc:creator>mctc</dc:creator>
  <cp:lastModifiedBy>Clara James</cp:lastModifiedBy>
  <cp:revision>185</cp:revision>
  <dcterms:created xsi:type="dcterms:W3CDTF">2014-09-01T22:04:07Z</dcterms:created>
  <dcterms:modified xsi:type="dcterms:W3CDTF">2019-02-20T18:19:28Z</dcterms:modified>
</cp:coreProperties>
</file>